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331" r:id="rId4"/>
    <p:sldId id="337" r:id="rId5"/>
    <p:sldId id="343" r:id="rId6"/>
    <p:sldId id="329" r:id="rId7"/>
    <p:sldId id="330" r:id="rId8"/>
    <p:sldId id="270" r:id="rId9"/>
    <p:sldId id="340" r:id="rId10"/>
    <p:sldId id="341" r:id="rId11"/>
    <p:sldId id="259" r:id="rId12"/>
    <p:sldId id="338" r:id="rId13"/>
    <p:sldId id="342" r:id="rId14"/>
    <p:sldId id="339" r:id="rId15"/>
    <p:sldId id="344" r:id="rId16"/>
    <p:sldId id="3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62335-98E8-43F6-841F-5E97E28CF5C7}"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14084-ECDD-4746-952C-50DF7672828D}" type="slidenum">
              <a:rPr lang="en-US" smtClean="0"/>
              <a:t>‹#›</a:t>
            </a:fld>
            <a:endParaRPr lang="en-US"/>
          </a:p>
        </p:txBody>
      </p:sp>
    </p:spTree>
    <p:extLst>
      <p:ext uri="{BB962C8B-B14F-4D97-AF65-F5344CB8AC3E}">
        <p14:creationId xmlns:p14="http://schemas.microsoft.com/office/powerpoint/2010/main" val="368163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9178588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9179440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0102021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179440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loc.gov/item/010202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item/0200820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item/1901957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Sebastiano, Del </a:t>
            </a:r>
            <a:r>
              <a:rPr lang="en-US" sz="1800" b="0" i="0" u="none" strike="noStrike" dirty="0" err="1">
                <a:solidFill>
                  <a:srgbClr val="000000"/>
                </a:solidFill>
                <a:effectLst/>
                <a:latin typeface="Times New Roman" panose="02020603050405020304" pitchFamily="18" charset="0"/>
              </a:rPr>
              <a:t>Piombo</a:t>
            </a: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Christopher Columbus, half-length portrait, facing slightly right</a:t>
            </a:r>
            <a:r>
              <a:rPr lang="en-US" sz="1800" b="0" i="0" u="none" strike="noStrike" dirty="0">
                <a:solidFill>
                  <a:srgbClr val="000000"/>
                </a:solidFill>
                <a:effectLst/>
                <a:latin typeface="Times New Roman" panose="02020603050405020304" pitchFamily="18" charset="0"/>
              </a:rPr>
              <a:t>. 1900. Photograph. </a:t>
            </a:r>
            <a:r>
              <a:rPr lang="en-US" sz="1800" b="0" i="0" u="sng" strike="noStrike" dirty="0">
                <a:solidFill>
                  <a:srgbClr val="1155CC"/>
                </a:solidFill>
                <a:effectLst/>
                <a:latin typeface="Times New Roman" panose="02020603050405020304" pitchFamily="18" charset="0"/>
                <a:hlinkClick r:id="rId3"/>
              </a:rPr>
              <a:t>https://www.loc.gov/item/91785883/</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Orr, John William. </a:t>
            </a:r>
            <a:r>
              <a:rPr lang="en-US" sz="1800" b="0" i="1" u="none" strike="noStrike" dirty="0">
                <a:solidFill>
                  <a:srgbClr val="000000"/>
                </a:solidFill>
                <a:effectLst/>
                <a:latin typeface="Times New Roman" panose="02020603050405020304" pitchFamily="18" charset="0"/>
              </a:rPr>
              <a:t>Indian princess presenting a necklace of pearls to de Soto / J.W. Orr, N.Y.</a:t>
            </a:r>
            <a:r>
              <a:rPr lang="en-US" sz="1800" b="0" i="0" u="none" strike="noStrike" dirty="0">
                <a:solidFill>
                  <a:srgbClr val="000000"/>
                </a:solidFill>
                <a:effectLst/>
                <a:latin typeface="Times New Roman" panose="02020603050405020304" pitchFamily="18" charset="0"/>
              </a:rPr>
              <a:t> 1858. Photograph. </a:t>
            </a:r>
            <a:r>
              <a:rPr lang="en-US" sz="1800" b="0" i="0" u="sng" strike="noStrike" dirty="0">
                <a:solidFill>
                  <a:srgbClr val="1155CC"/>
                </a:solidFill>
                <a:effectLst/>
                <a:latin typeface="Times New Roman" panose="02020603050405020304" pitchFamily="18" charset="0"/>
                <a:hlinkClick r:id="rId3"/>
              </a:rPr>
              <a:t>https://www.loc.gov/item/91794402/</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7</a:t>
            </a:fld>
            <a:endParaRPr lang="en-US"/>
          </a:p>
        </p:txBody>
      </p:sp>
    </p:spTree>
    <p:extLst>
      <p:ext uri="{BB962C8B-B14F-4D97-AF65-F5344CB8AC3E}">
        <p14:creationId xmlns:p14="http://schemas.microsoft.com/office/powerpoint/2010/main" val="177486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Casas, Bartolomé De Las, Theodor De </a:t>
            </a:r>
            <a:r>
              <a:rPr lang="en-US" sz="1800" b="0" i="0" u="none" strike="noStrike" dirty="0" err="1">
                <a:solidFill>
                  <a:srgbClr val="242424"/>
                </a:solidFill>
                <a:effectLst/>
                <a:latin typeface="Times New Roman" panose="02020603050405020304" pitchFamily="18" charset="0"/>
              </a:rPr>
              <a:t>Bry</a:t>
            </a:r>
            <a:r>
              <a:rPr lang="en-US" sz="1800" b="0" i="0" u="none" strike="noStrike" dirty="0">
                <a:solidFill>
                  <a:srgbClr val="242424"/>
                </a:solidFill>
                <a:effectLst/>
                <a:latin typeface="Times New Roman" panose="02020603050405020304" pitchFamily="18" charset="0"/>
              </a:rPr>
              <a:t>, Joos Van </a:t>
            </a:r>
            <a:r>
              <a:rPr lang="en-US" sz="1800" b="0" i="0" u="none" strike="noStrike" dirty="0" err="1">
                <a:solidFill>
                  <a:srgbClr val="242424"/>
                </a:solidFill>
                <a:effectLst/>
                <a:latin typeface="Times New Roman" panose="02020603050405020304" pitchFamily="18" charset="0"/>
              </a:rPr>
              <a:t>Winghe</a:t>
            </a:r>
            <a:r>
              <a:rPr lang="en-US" sz="1800" b="0" i="0" u="none" strike="noStrike" dirty="0">
                <a:solidFill>
                  <a:srgbClr val="242424"/>
                </a:solidFill>
                <a:effectLst/>
                <a:latin typeface="Times New Roman" panose="02020603050405020304" pitchFamily="18" charset="0"/>
              </a:rPr>
              <a:t>, Johannes Saur, Jay I. </a:t>
            </a:r>
            <a:r>
              <a:rPr lang="en-US" sz="1800" b="0" i="0" u="none" strike="noStrike" dirty="0" err="1">
                <a:solidFill>
                  <a:srgbClr val="242424"/>
                </a:solidFill>
                <a:effectLst/>
                <a:latin typeface="Times New Roman" panose="02020603050405020304" pitchFamily="18" charset="0"/>
              </a:rPr>
              <a:t>Kislak</a:t>
            </a:r>
            <a:r>
              <a:rPr lang="en-US" sz="1800" b="0" i="0" u="none" strike="noStrike" dirty="0">
                <a:solidFill>
                  <a:srgbClr val="242424"/>
                </a:solidFill>
                <a:effectLst/>
                <a:latin typeface="Times New Roman" panose="02020603050405020304" pitchFamily="18" charset="0"/>
              </a:rPr>
              <a:t> Collection, and Lessing J. Rosenwald Collection. </a:t>
            </a:r>
            <a:r>
              <a:rPr lang="en-US" sz="1800" b="0" i="1" u="none" strike="noStrike" dirty="0" err="1">
                <a:solidFill>
                  <a:srgbClr val="242424"/>
                </a:solidFill>
                <a:effectLst/>
                <a:latin typeface="Times New Roman" panose="02020603050405020304" pitchFamily="18" charset="0"/>
              </a:rPr>
              <a:t>Narratio</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regionum</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Indicarum</a:t>
            </a:r>
            <a:r>
              <a:rPr lang="en-US" sz="1800" b="0" i="1" u="none" strike="noStrike" dirty="0">
                <a:solidFill>
                  <a:srgbClr val="242424"/>
                </a:solidFill>
                <a:effectLst/>
                <a:latin typeface="Times New Roman" panose="02020603050405020304" pitchFamily="18" charset="0"/>
              </a:rPr>
              <a:t> per Hispanos </a:t>
            </a:r>
            <a:r>
              <a:rPr lang="en-US" sz="1800" b="0" i="1" u="none" strike="noStrike" dirty="0" err="1">
                <a:solidFill>
                  <a:srgbClr val="242424"/>
                </a:solidFill>
                <a:effectLst/>
                <a:latin typeface="Times New Roman" panose="02020603050405020304" pitchFamily="18" charset="0"/>
              </a:rPr>
              <a:t>quosdam</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deuastatarum</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verissima</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Francofurti</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Sumptibus</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Theodori</a:t>
            </a:r>
            <a:r>
              <a:rPr lang="en-US" sz="1800" b="0" i="0" u="none" strike="noStrike" dirty="0">
                <a:solidFill>
                  <a:srgbClr val="242424"/>
                </a:solidFill>
                <a:effectLst/>
                <a:latin typeface="Times New Roman" panose="02020603050405020304" pitchFamily="18" charset="0"/>
              </a:rPr>
              <a:t> de </a:t>
            </a:r>
            <a:r>
              <a:rPr lang="en-US" sz="1800" b="0" i="0" u="none" strike="noStrike" dirty="0" err="1">
                <a:solidFill>
                  <a:srgbClr val="242424"/>
                </a:solidFill>
                <a:effectLst/>
                <a:latin typeface="Times New Roman" panose="02020603050405020304" pitchFamily="18" charset="0"/>
              </a:rPr>
              <a:t>Bry</a:t>
            </a:r>
            <a:r>
              <a:rPr lang="en-US" sz="1800" b="0" i="0" u="none" strike="noStrike" dirty="0">
                <a:solidFill>
                  <a:srgbClr val="242424"/>
                </a:solidFill>
                <a:effectLst/>
                <a:latin typeface="Times New Roman" panose="02020603050405020304" pitchFamily="18" charset="0"/>
              </a:rPr>
              <a:t>, &amp; Ioannis </a:t>
            </a:r>
            <a:r>
              <a:rPr lang="en-US" sz="1800" b="0" i="0" u="none" strike="noStrike" dirty="0" err="1">
                <a:solidFill>
                  <a:srgbClr val="242424"/>
                </a:solidFill>
                <a:effectLst/>
                <a:latin typeface="Times New Roman" panose="02020603050405020304" pitchFamily="18" charset="0"/>
              </a:rPr>
              <a:t>Saurii</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typis</a:t>
            </a:r>
            <a:r>
              <a:rPr lang="en-US" sz="1800" b="0" i="0" u="none" strike="noStrike" dirty="0">
                <a:solidFill>
                  <a:srgbClr val="242424"/>
                </a:solidFill>
                <a:effectLst/>
                <a:latin typeface="Times New Roman" panose="02020603050405020304" pitchFamily="18" charset="0"/>
              </a:rPr>
              <a:t>, anno, 1598. Pdf. </a:t>
            </a:r>
            <a:r>
              <a:rPr lang="en-US" sz="1800" b="0" i="0" u="sng" strike="noStrike" dirty="0">
                <a:solidFill>
                  <a:srgbClr val="1155CC"/>
                </a:solidFill>
                <a:effectLst/>
                <a:latin typeface="Times New Roman" panose="02020603050405020304" pitchFamily="18" charset="0"/>
                <a:hlinkClick r:id="rId3"/>
              </a:rPr>
              <a:t>https://www.loc.gov/item/01020219/</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8</a:t>
            </a:fld>
            <a:endParaRPr lang="en-US"/>
          </a:p>
        </p:txBody>
      </p:sp>
    </p:spTree>
    <p:extLst>
      <p:ext uri="{BB962C8B-B14F-4D97-AF65-F5344CB8AC3E}">
        <p14:creationId xmlns:p14="http://schemas.microsoft.com/office/powerpoint/2010/main" val="2976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rPr>
              <a:t>Orr, John William. </a:t>
            </a:r>
            <a:r>
              <a:rPr lang="en-US" sz="1200" b="0" i="1" u="none" strike="noStrike" dirty="0">
                <a:solidFill>
                  <a:srgbClr val="000000"/>
                </a:solidFill>
                <a:effectLst/>
                <a:latin typeface="Times New Roman" panose="02020603050405020304" pitchFamily="18" charset="0"/>
              </a:rPr>
              <a:t>Indian princess presenting a necklace of pearls to de Soto / J.W. Orr, N.Y.</a:t>
            </a:r>
            <a:r>
              <a:rPr lang="en-US" sz="1200" b="0" i="0" u="none" strike="noStrike" dirty="0">
                <a:solidFill>
                  <a:srgbClr val="000000"/>
                </a:solidFill>
                <a:effectLst/>
                <a:latin typeface="Times New Roman" panose="02020603050405020304" pitchFamily="18" charset="0"/>
              </a:rPr>
              <a:t> 1858. Photograph. </a:t>
            </a:r>
            <a:r>
              <a:rPr lang="en-US" sz="1200" b="0" i="0" u="sng" strike="noStrike" dirty="0">
                <a:solidFill>
                  <a:srgbClr val="1155CC"/>
                </a:solidFill>
                <a:effectLst/>
                <a:latin typeface="Times New Roman" panose="02020603050405020304" pitchFamily="18" charset="0"/>
                <a:hlinkClick r:id="rId3"/>
              </a:rPr>
              <a:t>https://www.loc.gov/item/91794402/</a:t>
            </a:r>
            <a:r>
              <a:rPr lang="en-US" sz="1200" b="0" i="0" u="none" strike="noStrike" dirty="0">
                <a:solidFill>
                  <a:srgbClr val="000000"/>
                </a:solidFill>
                <a:effectLst/>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424"/>
                </a:solidFill>
                <a:effectLst/>
                <a:latin typeface="Times New Roman" panose="02020603050405020304" pitchFamily="18" charset="0"/>
              </a:rPr>
              <a:t>Casas, Bartolomé De Las, Theodor De </a:t>
            </a:r>
            <a:r>
              <a:rPr lang="en-US" sz="1200" b="0" i="0" u="none" strike="noStrike" dirty="0" err="1">
                <a:solidFill>
                  <a:srgbClr val="242424"/>
                </a:solidFill>
                <a:effectLst/>
                <a:latin typeface="Times New Roman" panose="02020603050405020304" pitchFamily="18" charset="0"/>
              </a:rPr>
              <a:t>Bry</a:t>
            </a:r>
            <a:r>
              <a:rPr lang="en-US" sz="1200" b="0" i="0" u="none" strike="noStrike" dirty="0">
                <a:solidFill>
                  <a:srgbClr val="242424"/>
                </a:solidFill>
                <a:effectLst/>
                <a:latin typeface="Times New Roman" panose="02020603050405020304" pitchFamily="18" charset="0"/>
              </a:rPr>
              <a:t>, Joos Van </a:t>
            </a:r>
            <a:r>
              <a:rPr lang="en-US" sz="1200" b="0" i="0" u="none" strike="noStrike" dirty="0" err="1">
                <a:solidFill>
                  <a:srgbClr val="242424"/>
                </a:solidFill>
                <a:effectLst/>
                <a:latin typeface="Times New Roman" panose="02020603050405020304" pitchFamily="18" charset="0"/>
              </a:rPr>
              <a:t>Winghe</a:t>
            </a:r>
            <a:r>
              <a:rPr lang="en-US" sz="1200" b="0" i="0" u="none" strike="noStrike" dirty="0">
                <a:solidFill>
                  <a:srgbClr val="242424"/>
                </a:solidFill>
                <a:effectLst/>
                <a:latin typeface="Times New Roman" panose="02020603050405020304" pitchFamily="18" charset="0"/>
              </a:rPr>
              <a:t>, Johannes Saur, Jay I. </a:t>
            </a:r>
            <a:r>
              <a:rPr lang="en-US" sz="1200" b="0" i="0" u="none" strike="noStrike" dirty="0" err="1">
                <a:solidFill>
                  <a:srgbClr val="242424"/>
                </a:solidFill>
                <a:effectLst/>
                <a:latin typeface="Times New Roman" panose="02020603050405020304" pitchFamily="18" charset="0"/>
              </a:rPr>
              <a:t>Kislak</a:t>
            </a:r>
            <a:r>
              <a:rPr lang="en-US" sz="1200" b="0" i="0" u="none" strike="noStrike" dirty="0">
                <a:solidFill>
                  <a:srgbClr val="242424"/>
                </a:solidFill>
                <a:effectLst/>
                <a:latin typeface="Times New Roman" panose="02020603050405020304" pitchFamily="18" charset="0"/>
              </a:rPr>
              <a:t> Collection, and Lessing J. Rosenwald Collection. </a:t>
            </a:r>
            <a:r>
              <a:rPr lang="en-US" sz="1200" b="0" i="1" u="none" strike="noStrike" dirty="0" err="1">
                <a:solidFill>
                  <a:srgbClr val="242424"/>
                </a:solidFill>
                <a:effectLst/>
                <a:latin typeface="Times New Roman" panose="02020603050405020304" pitchFamily="18" charset="0"/>
              </a:rPr>
              <a:t>Narratio</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regionum</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Indicarum</a:t>
            </a:r>
            <a:r>
              <a:rPr lang="en-US" sz="1200" b="0" i="1" u="none" strike="noStrike" dirty="0">
                <a:solidFill>
                  <a:srgbClr val="242424"/>
                </a:solidFill>
                <a:effectLst/>
                <a:latin typeface="Times New Roman" panose="02020603050405020304" pitchFamily="18" charset="0"/>
              </a:rPr>
              <a:t> per Hispanos </a:t>
            </a:r>
            <a:r>
              <a:rPr lang="en-US" sz="1200" b="0" i="1" u="none" strike="noStrike" dirty="0" err="1">
                <a:solidFill>
                  <a:srgbClr val="242424"/>
                </a:solidFill>
                <a:effectLst/>
                <a:latin typeface="Times New Roman" panose="02020603050405020304" pitchFamily="18" charset="0"/>
              </a:rPr>
              <a:t>quosdam</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deuastatarum</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verissima</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Francofurti</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Sumptibus</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Theodori</a:t>
            </a:r>
            <a:r>
              <a:rPr lang="en-US" sz="1200" b="0" i="0" u="none" strike="noStrike" dirty="0">
                <a:solidFill>
                  <a:srgbClr val="242424"/>
                </a:solidFill>
                <a:effectLst/>
                <a:latin typeface="Times New Roman" panose="02020603050405020304" pitchFamily="18" charset="0"/>
              </a:rPr>
              <a:t> de </a:t>
            </a:r>
            <a:r>
              <a:rPr lang="en-US" sz="1200" b="0" i="0" u="none" strike="noStrike" dirty="0" err="1">
                <a:solidFill>
                  <a:srgbClr val="242424"/>
                </a:solidFill>
                <a:effectLst/>
                <a:latin typeface="Times New Roman" panose="02020603050405020304" pitchFamily="18" charset="0"/>
              </a:rPr>
              <a:t>Bry</a:t>
            </a:r>
            <a:r>
              <a:rPr lang="en-US" sz="1200" b="0" i="0" u="none" strike="noStrike" dirty="0">
                <a:solidFill>
                  <a:srgbClr val="242424"/>
                </a:solidFill>
                <a:effectLst/>
                <a:latin typeface="Times New Roman" panose="02020603050405020304" pitchFamily="18" charset="0"/>
              </a:rPr>
              <a:t>, &amp; Ioannis </a:t>
            </a:r>
            <a:r>
              <a:rPr lang="en-US" sz="1200" b="0" i="0" u="none" strike="noStrike" dirty="0" err="1">
                <a:solidFill>
                  <a:srgbClr val="242424"/>
                </a:solidFill>
                <a:effectLst/>
                <a:latin typeface="Times New Roman" panose="02020603050405020304" pitchFamily="18" charset="0"/>
              </a:rPr>
              <a:t>Saurii</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typis</a:t>
            </a:r>
            <a:r>
              <a:rPr lang="en-US" sz="1200" b="0" i="0" u="none" strike="noStrike" dirty="0">
                <a:solidFill>
                  <a:srgbClr val="242424"/>
                </a:solidFill>
                <a:effectLst/>
                <a:latin typeface="Times New Roman" panose="02020603050405020304" pitchFamily="18" charset="0"/>
              </a:rPr>
              <a:t>, anno, 1598. Pdf. </a:t>
            </a:r>
            <a:r>
              <a:rPr lang="en-US" sz="1200" b="0" i="0" u="sng" strike="noStrike" dirty="0">
                <a:solidFill>
                  <a:srgbClr val="1155CC"/>
                </a:solidFill>
                <a:effectLst/>
                <a:latin typeface="Times New Roman" panose="02020603050405020304" pitchFamily="18" charset="0"/>
                <a:hlinkClick r:id="rId4"/>
              </a:rPr>
              <a:t>https://www.loc.gov/item/01020219/</a:t>
            </a:r>
            <a:r>
              <a:rPr lang="en-US" sz="1200" b="0" i="0" u="none" strike="noStrike" dirty="0">
                <a:solidFill>
                  <a:srgbClr val="242424"/>
                </a:solidFill>
                <a:effectLst/>
                <a:latin typeface="Times New Roman" panose="02020603050405020304" pitchFamily="18"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9</a:t>
            </a:fld>
            <a:endParaRPr lang="en-US"/>
          </a:p>
        </p:txBody>
      </p:sp>
    </p:spTree>
    <p:extLst>
      <p:ext uri="{BB962C8B-B14F-4D97-AF65-F5344CB8AC3E}">
        <p14:creationId xmlns:p14="http://schemas.microsoft.com/office/powerpoint/2010/main" val="369724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Columbus, Christopher, Bartolomé De Las Casas, Samuel </a:t>
            </a:r>
            <a:r>
              <a:rPr lang="en-US" sz="1800" dirty="0" err="1">
                <a:effectLst/>
                <a:latin typeface="Gotham Book"/>
                <a:ea typeface="Times New Roman" panose="02020603050405020304" pitchFamily="18" charset="0"/>
                <a:cs typeface="Times New Roman" panose="02020603050405020304" pitchFamily="18" charset="0"/>
              </a:rPr>
              <a:t>Kettell</a:t>
            </a:r>
            <a:r>
              <a:rPr lang="en-US" sz="1800" dirty="0">
                <a:effectLst/>
                <a:latin typeface="Gotham Book"/>
                <a:ea typeface="Times New Roman" panose="02020603050405020304" pitchFamily="18" charset="0"/>
                <a:cs typeface="Times New Roman" panose="02020603050405020304" pitchFamily="18" charset="0"/>
              </a:rPr>
              <a:t>, John Boyd </a:t>
            </a:r>
            <a:r>
              <a:rPr lang="en-US" sz="1800" dirty="0" err="1">
                <a:effectLst/>
                <a:latin typeface="Gotham Book"/>
                <a:ea typeface="Times New Roman" panose="02020603050405020304" pitchFamily="18" charset="0"/>
                <a:cs typeface="Times New Roman" panose="02020603050405020304" pitchFamily="18" charset="0"/>
              </a:rPr>
              <a:t>Thacher</a:t>
            </a:r>
            <a:r>
              <a:rPr lang="en-US" sz="1800" dirty="0">
                <a:effectLst/>
                <a:latin typeface="Gotham Book"/>
                <a:ea typeface="Times New Roman" panose="02020603050405020304" pitchFamily="18" charset="0"/>
                <a:cs typeface="Times New Roman" panose="02020603050405020304" pitchFamily="18" charset="0"/>
              </a:rPr>
              <a:t> Collection, and Jay I. </a:t>
            </a:r>
            <a:r>
              <a:rPr lang="en-US" sz="1800" dirty="0" err="1">
                <a:effectLst/>
                <a:latin typeface="Gotham Book"/>
                <a:ea typeface="Times New Roman" panose="02020603050405020304" pitchFamily="18" charset="0"/>
                <a:cs typeface="Times New Roman" panose="02020603050405020304" pitchFamily="18" charset="0"/>
              </a:rPr>
              <a:t>Kislak</a:t>
            </a:r>
            <a:r>
              <a:rPr lang="en-US" sz="1800" dirty="0">
                <a:effectLst/>
                <a:latin typeface="Gotham Book"/>
                <a:ea typeface="Times New Roman" panose="02020603050405020304" pitchFamily="18" charset="0"/>
                <a:cs typeface="Times New Roman" panose="02020603050405020304" pitchFamily="18" charset="0"/>
              </a:rPr>
              <a:t> Collection. </a:t>
            </a:r>
            <a:r>
              <a:rPr lang="en-US" sz="1800" i="1" dirty="0">
                <a:effectLst/>
                <a:latin typeface="Gotham Book"/>
                <a:ea typeface="Times New Roman" panose="02020603050405020304" pitchFamily="18" charset="0"/>
                <a:cs typeface="Times New Roman" panose="02020603050405020304" pitchFamily="18" charset="0"/>
              </a:rPr>
              <a:t>Personal narrative of the first voyage of Columbus to America: from a manuscript recently discovered in Spain</a:t>
            </a:r>
            <a:r>
              <a:rPr lang="en-US" sz="1800" dirty="0">
                <a:effectLst/>
                <a:latin typeface="Gotham Book"/>
                <a:ea typeface="Times New Roman" panose="02020603050405020304" pitchFamily="18" charset="0"/>
                <a:cs typeface="Times New Roman" panose="02020603050405020304" pitchFamily="18" charset="0"/>
              </a:rPr>
              <a:t>. Boston: Published by T.B. Wait and Son, and sold by Wait, Greene and Co., Boston, and C. Arvill, New-York, and Carey and Lea, Philadelphia, 1827. Pdf.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https://www.loc.gov/item/02008207/</a:t>
            </a:r>
            <a:r>
              <a:rPr lang="en-US" sz="1800" dirty="0">
                <a:effectLst/>
                <a:latin typeface="Gotham Book"/>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11</a:t>
            </a:fld>
            <a:endParaRPr lang="en-US"/>
          </a:p>
        </p:txBody>
      </p:sp>
    </p:spTree>
    <p:extLst>
      <p:ext uri="{BB962C8B-B14F-4D97-AF65-F5344CB8AC3E}">
        <p14:creationId xmlns:p14="http://schemas.microsoft.com/office/powerpoint/2010/main" val="327385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Casas, Bartolomé De Las. </a:t>
            </a:r>
            <a:r>
              <a:rPr lang="en-US" sz="1800" i="1" dirty="0">
                <a:effectLst/>
                <a:latin typeface="Gotham Book"/>
                <a:ea typeface="Times New Roman" panose="02020603050405020304" pitchFamily="18" charset="0"/>
                <a:cs typeface="Times New Roman" panose="02020603050405020304" pitchFamily="18" charset="0"/>
              </a:rPr>
              <a:t>Breve </a:t>
            </a:r>
            <a:r>
              <a:rPr lang="en-US" sz="1800" i="1" dirty="0" err="1">
                <a:effectLst/>
                <a:latin typeface="Gotham Book"/>
                <a:ea typeface="Times New Roman" panose="02020603050405020304" pitchFamily="18" charset="0"/>
                <a:cs typeface="Times New Roman" panose="02020603050405020304" pitchFamily="18" charset="0"/>
              </a:rPr>
              <a:t>relacion</a:t>
            </a:r>
            <a:r>
              <a:rPr lang="en-US" sz="1800" i="1" dirty="0">
                <a:effectLst/>
                <a:latin typeface="Gotham Book"/>
                <a:ea typeface="Times New Roman" panose="02020603050405020304" pitchFamily="18" charset="0"/>
                <a:cs typeface="Times New Roman" panose="02020603050405020304" pitchFamily="18" charset="0"/>
              </a:rPr>
              <a:t> de la </a:t>
            </a:r>
            <a:r>
              <a:rPr lang="en-US" sz="1800" i="1" dirty="0" err="1">
                <a:effectLst/>
                <a:latin typeface="Gotham Book"/>
                <a:ea typeface="Times New Roman" panose="02020603050405020304" pitchFamily="18" charset="0"/>
                <a:cs typeface="Times New Roman" panose="02020603050405020304" pitchFamily="18" charset="0"/>
              </a:rPr>
              <a:t>destruccion</a:t>
            </a:r>
            <a:r>
              <a:rPr lang="en-US" sz="1800" i="1" dirty="0">
                <a:effectLst/>
                <a:latin typeface="Gotham Book"/>
                <a:ea typeface="Times New Roman" panose="02020603050405020304" pitchFamily="18" charset="0"/>
                <a:cs typeface="Times New Roman" panose="02020603050405020304" pitchFamily="18" charset="0"/>
              </a:rPr>
              <a:t> de las </a:t>
            </a:r>
            <a:r>
              <a:rPr lang="en-US" sz="1800" i="1" dirty="0" err="1">
                <a:effectLst/>
                <a:latin typeface="Gotham Book"/>
                <a:ea typeface="Times New Roman" panose="02020603050405020304" pitchFamily="18" charset="0"/>
                <a:cs typeface="Times New Roman" panose="02020603050405020304" pitchFamily="18" charset="0"/>
              </a:rPr>
              <a:t>Indias</a:t>
            </a:r>
            <a:r>
              <a:rPr lang="en-US" sz="1800" i="1" dirty="0">
                <a:effectLst/>
                <a:latin typeface="Gotham Book"/>
                <a:ea typeface="Times New Roman" panose="02020603050405020304" pitchFamily="18" charset="0"/>
                <a:cs typeface="Times New Roman" panose="02020603050405020304" pitchFamily="18" charset="0"/>
              </a:rPr>
              <a:t> </a:t>
            </a:r>
            <a:r>
              <a:rPr lang="en-US" sz="1800" i="1" dirty="0" err="1">
                <a:effectLst/>
                <a:latin typeface="Gotham Book"/>
                <a:ea typeface="Times New Roman" panose="02020603050405020304" pitchFamily="18" charset="0"/>
                <a:cs typeface="Times New Roman" panose="02020603050405020304" pitchFamily="18" charset="0"/>
              </a:rPr>
              <a:t>Occidentales</a:t>
            </a:r>
            <a:r>
              <a:rPr lang="en-US" sz="1800" dirty="0">
                <a:effectLst/>
                <a:latin typeface="Gotham Book"/>
                <a:ea typeface="Times New Roman" panose="02020603050405020304" pitchFamily="18" charset="0"/>
                <a:cs typeface="Times New Roman" panose="02020603050405020304" pitchFamily="18" charset="0"/>
              </a:rPr>
              <a:t>. </a:t>
            </a:r>
            <a:r>
              <a:rPr lang="en-US" sz="1800" dirty="0" err="1">
                <a:effectLst/>
                <a:latin typeface="Gotham Book"/>
                <a:ea typeface="Times New Roman" panose="02020603050405020304" pitchFamily="18" charset="0"/>
                <a:cs typeface="Times New Roman" panose="02020603050405020304" pitchFamily="18" charset="0"/>
              </a:rPr>
              <a:t>Filadelfia</a:t>
            </a:r>
            <a:r>
              <a:rPr lang="en-US" sz="1800" dirty="0">
                <a:effectLst/>
                <a:latin typeface="Gotham Book"/>
                <a:ea typeface="Times New Roman" panose="02020603050405020304" pitchFamily="18" charset="0"/>
                <a:cs typeface="Times New Roman" panose="02020603050405020304" pitchFamily="18" charset="0"/>
              </a:rPr>
              <a:t>, México, </a:t>
            </a:r>
            <a:r>
              <a:rPr lang="en-US" sz="1800" dirty="0" err="1">
                <a:effectLst/>
                <a:latin typeface="Gotham Book"/>
                <a:ea typeface="Times New Roman" panose="02020603050405020304" pitchFamily="18" charset="0"/>
                <a:cs typeface="Times New Roman" panose="02020603050405020304" pitchFamily="18" charset="0"/>
              </a:rPr>
              <a:t>en</a:t>
            </a:r>
            <a:r>
              <a:rPr lang="en-US" sz="1800" dirty="0">
                <a:effectLst/>
                <a:latin typeface="Gotham Book"/>
                <a:ea typeface="Times New Roman" panose="02020603050405020304" pitchFamily="18" charset="0"/>
                <a:cs typeface="Times New Roman" panose="02020603050405020304" pitchFamily="18" charset="0"/>
              </a:rPr>
              <a:t> la </a:t>
            </a:r>
            <a:r>
              <a:rPr lang="en-US" sz="1800" dirty="0" err="1">
                <a:effectLst/>
                <a:latin typeface="Gotham Book"/>
                <a:ea typeface="Times New Roman" panose="02020603050405020304" pitchFamily="18" charset="0"/>
                <a:cs typeface="Times New Roman" panose="02020603050405020304" pitchFamily="18" charset="0"/>
              </a:rPr>
              <a:t>oficina</a:t>
            </a:r>
            <a:r>
              <a:rPr lang="en-US" sz="1800" dirty="0">
                <a:effectLst/>
                <a:latin typeface="Gotham Book"/>
                <a:ea typeface="Times New Roman" panose="02020603050405020304" pitchFamily="18" charset="0"/>
                <a:cs typeface="Times New Roman" panose="02020603050405020304" pitchFamily="18" charset="0"/>
              </a:rPr>
              <a:t> de Don Mariano Ontiveros, 1822. Pdf.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https://www.loc.gov/item/19019570/</a:t>
            </a:r>
            <a:r>
              <a:rPr lang="en-US" sz="1800" dirty="0">
                <a:effectLst/>
                <a:latin typeface="Gotham Book"/>
                <a:ea typeface="Times New Roman" panose="02020603050405020304" pitchFamily="18" charset="0"/>
                <a:cs typeface="Times New Roman" panose="02020603050405020304" pitchFamily="18" charset="0"/>
              </a:rPr>
              <a:t>. Translated here into English from the original Spanish.</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13</a:t>
            </a:fld>
            <a:endParaRPr lang="en-US"/>
          </a:p>
        </p:txBody>
      </p:sp>
    </p:spTree>
    <p:extLst>
      <p:ext uri="{BB962C8B-B14F-4D97-AF65-F5344CB8AC3E}">
        <p14:creationId xmlns:p14="http://schemas.microsoft.com/office/powerpoint/2010/main" val="87121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6802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6016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9355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7329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5430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6119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7663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8109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67324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103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377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4035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6175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22338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739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30514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8282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6927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0940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0309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6206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9/24/2024</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93714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9/24/2024</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370476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170042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emf"/><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3.emf"/><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ortrait of Christopher Columbus from the Library of Congress">
            <a:extLst>
              <a:ext uri="{FF2B5EF4-FFF2-40B4-BE49-F238E27FC236}">
                <a16:creationId xmlns:a16="http://schemas.microsoft.com/office/drawing/2014/main" id="{F8C5A220-3501-86DC-07AE-E9846D44D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1966"/>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250371" y="522494"/>
            <a:ext cx="3161940" cy="2688771"/>
          </a:xfrm>
        </p:spPr>
        <p:txBody>
          <a:bodyPr>
            <a:normAutofit/>
          </a:bodyPr>
          <a:lstStyle/>
          <a:p>
            <a:pPr algn="l"/>
            <a:r>
              <a:rPr lang="en-US" b="1" i="1" dirty="0">
                <a:solidFill>
                  <a:schemeClr val="bg2">
                    <a:lumMod val="50000"/>
                  </a:schemeClr>
                </a:solidFill>
              </a:rPr>
              <a:t>Unit 2: </a:t>
            </a:r>
            <a:br>
              <a:rPr lang="en-US" b="1" i="1" dirty="0">
                <a:solidFill>
                  <a:schemeClr val="tx1">
                    <a:lumMod val="85000"/>
                    <a:lumOff val="15000"/>
                  </a:schemeClr>
                </a:solidFill>
              </a:rPr>
            </a:br>
            <a:r>
              <a:rPr lang="en-US" b="1" dirty="0">
                <a:solidFill>
                  <a:srgbClr val="C00000"/>
                </a:solidFill>
              </a:rPr>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250371" y="3429000"/>
            <a:ext cx="3897086" cy="2452884"/>
          </a:xfrm>
        </p:spPr>
        <p:txBody>
          <a:bodyPr>
            <a:noAutofit/>
          </a:bodyPr>
          <a:lstStyle/>
          <a:p>
            <a:pPr algn="l"/>
            <a:r>
              <a:rPr lang="en-US" sz="3200" b="1" i="1" dirty="0">
                <a:solidFill>
                  <a:schemeClr val="bg2">
                    <a:lumMod val="50000"/>
                  </a:schemeClr>
                </a:solidFill>
              </a:rPr>
              <a:t>Lesson 6: </a:t>
            </a:r>
          </a:p>
          <a:p>
            <a:pPr algn="l"/>
            <a:r>
              <a:rPr lang="en-US" sz="3600" b="1" i="1" dirty="0">
                <a:solidFill>
                  <a:srgbClr val="C00000"/>
                </a:solidFill>
              </a:rPr>
              <a:t>The First Contact</a:t>
            </a:r>
          </a:p>
          <a:p>
            <a:pPr algn="l"/>
            <a:r>
              <a:rPr lang="en-US" sz="3200" i="1" dirty="0">
                <a:solidFill>
                  <a:srgbClr val="C00000"/>
                </a:solidFill>
              </a:rPr>
              <a:t>Voices of Texas History</a:t>
            </a:r>
          </a:p>
          <a:p>
            <a:pPr algn="l"/>
            <a:r>
              <a:rPr lang="en-US" sz="3200" i="1" dirty="0">
                <a:solidFill>
                  <a:srgbClr val="C00000"/>
                </a:solidFill>
              </a:rPr>
              <a:t>Day 1</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144000" cy="12071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latin typeface="Gotham Medium"/>
              </a:rPr>
              <a:t>Excerpt 1</a:t>
            </a:r>
            <a:endParaRPr lang="en-US" sz="36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225171" y="64568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3031672" y="1501104"/>
            <a:ext cx="8409214" cy="4436086"/>
          </a:xfrm>
          <a:prstGeom prst="rect">
            <a:avLst/>
          </a:prstGeom>
          <a:noFill/>
        </p:spPr>
        <p:txBody>
          <a:bodyPr wrap="square" rtlCol="0">
            <a:spAutoFit/>
          </a:bodyPr>
          <a:lstStyle/>
          <a:p>
            <a:pPr marL="0" marR="0" algn="ctr">
              <a:lnSpc>
                <a:spcPct val="115000"/>
              </a:lnSpc>
              <a:spcBef>
                <a:spcPts val="0"/>
              </a:spcBef>
              <a:spcAft>
                <a:spcPts val="800"/>
              </a:spcAft>
            </a:pPr>
            <a:r>
              <a:rPr lang="en-US" sz="3200" i="1" u="sng" kern="100" dirty="0">
                <a:effectLst/>
                <a:latin typeface="Gotham Book"/>
                <a:ea typeface="Aptos" panose="020B0004020202020204" pitchFamily="34" charset="0"/>
                <a:cs typeface="Times New Roman" panose="02020603050405020304" pitchFamily="18" charset="0"/>
              </a:rPr>
              <a:t>The Context</a:t>
            </a:r>
            <a:r>
              <a:rPr lang="en-US" sz="3200" i="1" kern="100" dirty="0">
                <a:effectLst/>
                <a:latin typeface="Gotham Book"/>
                <a:ea typeface="Aptos" panose="020B0004020202020204" pitchFamily="34" charset="0"/>
                <a:cs typeface="Times New Roman" panose="02020603050405020304" pitchFamily="18" charset="0"/>
              </a:rPr>
              <a:t> </a:t>
            </a:r>
            <a:r>
              <a:rPr lang="en-US" sz="3200" kern="100" dirty="0">
                <a:effectLst/>
                <a:latin typeface="Gotham Book"/>
                <a:ea typeface="Aptos" panose="020B0004020202020204" pitchFamily="34" charset="0"/>
                <a:cs typeface="Times New Roman" panose="02020603050405020304" pitchFamily="18" charset="0"/>
              </a:rPr>
              <a:t>– Christopher Columbus wrote in his journal about how his men would trade items they considered useless with the American Indians in order to get more valuable resources like gold. Read the excerpt below to see how Columbus states he felt about this trade and how he says he handled this issue.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71" y="2017649"/>
            <a:ext cx="2822701" cy="2822701"/>
          </a:xfrm>
          <a:prstGeom prst="rect">
            <a:avLst/>
          </a:prstGeom>
        </p:spPr>
      </p:pic>
    </p:spTree>
    <p:extLst>
      <p:ext uri="{BB962C8B-B14F-4D97-AF65-F5344CB8AC3E}">
        <p14:creationId xmlns:p14="http://schemas.microsoft.com/office/powerpoint/2010/main" val="340564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3999" y="-205699"/>
            <a:ext cx="10112829" cy="1120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i="1" dirty="0">
                <a:latin typeface="Gotham Medium"/>
              </a:rPr>
              <a:t>In the Words of Christopher Columbus</a:t>
            </a:r>
            <a:endParaRPr lang="en-US" sz="48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46465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CF738BD-E8BB-1028-B1F6-4002B829E86C}"/>
              </a:ext>
            </a:extLst>
          </p:cNvPr>
          <p:cNvSpPr/>
          <p:nvPr/>
        </p:nvSpPr>
        <p:spPr>
          <a:xfrm>
            <a:off x="1393370" y="961497"/>
            <a:ext cx="10374085" cy="4615543"/>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2300" i="1" kern="100" dirty="0">
                <a:solidFill>
                  <a:schemeClr val="accent6">
                    <a:lumMod val="75000"/>
                  </a:schemeClr>
                </a:solidFill>
                <a:effectLst/>
                <a:latin typeface="Gotham Book"/>
                <a:ea typeface="Aptos" panose="020B0004020202020204" pitchFamily="34" charset="0"/>
                <a:cs typeface="Times New Roman" panose="02020603050405020304" pitchFamily="18" charset="0"/>
              </a:rPr>
              <a:t>No request of anything from [the American Indians] is ever refused, but they rather invite acceptance of what they possess, and manifest such a generosity that they would give away their own hearts</a:t>
            </a:r>
            <a:r>
              <a:rPr lang="en-US" sz="2300" i="1" kern="100" dirty="0">
                <a:solidFill>
                  <a:srgbClr val="0070C0"/>
                </a:solidFill>
                <a:effectLst/>
                <a:latin typeface="Gotham Book"/>
                <a:ea typeface="Aptos" panose="020B0004020202020204" pitchFamily="34" charset="0"/>
                <a:cs typeface="Times New Roman" panose="02020603050405020304" pitchFamily="18" charset="0"/>
              </a:rPr>
              <a:t>…</a:t>
            </a:r>
            <a:r>
              <a:rPr lang="en-US" sz="23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n-US" sz="2300" i="1" kern="100" dirty="0">
                <a:solidFill>
                  <a:srgbClr val="0070C0"/>
                </a:solidFill>
                <a:effectLst/>
                <a:latin typeface="Gotham Book"/>
                <a:ea typeface="Aptos" panose="020B0004020202020204" pitchFamily="34" charset="0"/>
                <a:cs typeface="Times New Roman" panose="02020603050405020304" pitchFamily="18" charset="0"/>
              </a:rPr>
              <a:t> I forbade my men to purchase their goods with such worthless things as bits of platters and broken glass, or thongs of leather, although when they got possession of one of these, they estimated it as highly as the greatest jewel in the world…</a:t>
            </a:r>
            <a:r>
              <a:rPr lang="en-US" sz="23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n-US" sz="2300" i="1" kern="100" dirty="0">
                <a:solidFill>
                  <a:srgbClr val="7030A0"/>
                </a:solidFill>
                <a:effectLst/>
                <a:latin typeface="Gotham Book"/>
                <a:ea typeface="Aptos" panose="020B0004020202020204" pitchFamily="34" charset="0"/>
                <a:cs typeface="Times New Roman" panose="02020603050405020304" pitchFamily="18" charset="0"/>
              </a:rPr>
              <a:t>The whole of an Indian's property might be purchased of him for a few [coins.] …</a:t>
            </a:r>
            <a:r>
              <a:rPr lang="en-US" sz="2300" kern="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kern="100" dirty="0">
                <a:solidFill>
                  <a:srgbClr val="7030A0"/>
                </a:solidFill>
                <a:effectLst/>
                <a:latin typeface="Gotham Book"/>
                <a:ea typeface="Aptos" panose="020B0004020202020204" pitchFamily="34" charset="0"/>
                <a:cs typeface="Times New Roman" panose="02020603050405020304" pitchFamily="18" charset="0"/>
              </a:rPr>
              <a:t> I thought such traffic unjust, and therefore forbade it… </a:t>
            </a:r>
            <a:r>
              <a:rPr lang="en-US" sz="2300" i="1" kern="100" dirty="0">
                <a:solidFill>
                  <a:schemeClr val="accent2">
                    <a:lumMod val="75000"/>
                  </a:schemeClr>
                </a:solidFill>
                <a:effectLst/>
                <a:latin typeface="Gotham Book"/>
                <a:ea typeface="Aptos" panose="020B0004020202020204" pitchFamily="34" charset="0"/>
                <a:cs typeface="Times New Roman" panose="02020603050405020304" pitchFamily="18" charset="0"/>
              </a:rPr>
              <a:t>I presented them with a variety of things, in order to secure their affection, and that they may become Christians, and enter into the service of their Highnesses and the Castilian nation, and also aid us in procuring such things as they possess, and we stand in need of.</a:t>
            </a:r>
            <a:endParaRPr lang="en-US" sz="23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35A3AF1-12A6-C70D-F708-AE48C4C32C6D}"/>
              </a:ext>
            </a:extLst>
          </p:cNvPr>
          <p:cNvSpPr txBox="1"/>
          <p:nvPr/>
        </p:nvSpPr>
        <p:spPr>
          <a:xfrm>
            <a:off x="1579425" y="5650256"/>
            <a:ext cx="10188030" cy="707886"/>
          </a:xfrm>
          <a:prstGeom prst="rect">
            <a:avLst/>
          </a:prstGeom>
          <a:noFill/>
        </p:spPr>
        <p:txBody>
          <a:bodyPr wrap="square" rtlCol="0">
            <a:spAutoFit/>
          </a:bodyPr>
          <a:lstStyle/>
          <a:p>
            <a:r>
              <a:rPr lang="en-US" sz="2000" i="1" dirty="0">
                <a:effectLst/>
                <a:latin typeface="Gotham Book"/>
                <a:ea typeface="Aptos" panose="020B0004020202020204" pitchFamily="34" charset="0"/>
                <a:cs typeface="Times New Roman" panose="02020603050405020304" pitchFamily="18" charset="0"/>
              </a:rPr>
              <a:t>Excerpt of a letter from Columbus to Luis de </a:t>
            </a:r>
            <a:r>
              <a:rPr lang="en-US" sz="2000" i="1" dirty="0" err="1">
                <a:effectLst/>
                <a:latin typeface="Gotham Book"/>
                <a:ea typeface="Aptos" panose="020B0004020202020204" pitchFamily="34" charset="0"/>
                <a:cs typeface="Times New Roman" panose="02020603050405020304" pitchFamily="18" charset="0"/>
              </a:rPr>
              <a:t>Santangel</a:t>
            </a:r>
            <a:r>
              <a:rPr lang="en-US" sz="2000" i="1" dirty="0">
                <a:effectLst/>
                <a:latin typeface="Gotham Book"/>
                <a:ea typeface="Aptos" panose="020B0004020202020204" pitchFamily="34" charset="0"/>
                <a:cs typeface="Times New Roman" panose="02020603050405020304" pitchFamily="18" charset="0"/>
              </a:rPr>
              <a:t>, the treasurer for the king and queen of Spain. Personal narrative of the first voyage of Columbus to America. Library of Congress.</a:t>
            </a:r>
            <a:endParaRPr lang="en-US" sz="2000" dirty="0"/>
          </a:p>
        </p:txBody>
      </p:sp>
    </p:spTree>
    <p:extLst>
      <p:ext uri="{BB962C8B-B14F-4D97-AF65-F5344CB8AC3E}">
        <p14:creationId xmlns:p14="http://schemas.microsoft.com/office/powerpoint/2010/main" val="231044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144000" cy="12071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latin typeface="Gotham Medium"/>
              </a:rPr>
              <a:t>Excerpt 2</a:t>
            </a:r>
            <a:endParaRPr lang="en-US" sz="36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268714" y="647866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3031672" y="1501104"/>
            <a:ext cx="8735026" cy="4436086"/>
          </a:xfrm>
          <a:prstGeom prst="rect">
            <a:avLst/>
          </a:prstGeom>
          <a:noFill/>
        </p:spPr>
        <p:txBody>
          <a:bodyPr wrap="square" rtlCol="0">
            <a:spAutoFit/>
          </a:bodyPr>
          <a:lstStyle/>
          <a:p>
            <a:pPr marL="0" marR="0" algn="ctr">
              <a:lnSpc>
                <a:spcPct val="115000"/>
              </a:lnSpc>
              <a:spcBef>
                <a:spcPts val="0"/>
              </a:spcBef>
              <a:spcAft>
                <a:spcPts val="800"/>
              </a:spcAft>
            </a:pPr>
            <a:r>
              <a:rPr lang="en-US" sz="3200" b="1" u="sng" kern="100" dirty="0">
                <a:effectLst/>
                <a:latin typeface="Gotham Book"/>
                <a:ea typeface="Aptos" panose="020B0004020202020204" pitchFamily="34" charset="0"/>
                <a:cs typeface="Times New Roman" panose="02020603050405020304" pitchFamily="18" charset="0"/>
              </a:rPr>
              <a:t>The Context</a:t>
            </a:r>
            <a:r>
              <a:rPr lang="en-US" sz="3200" b="1" kern="100" dirty="0">
                <a:effectLst/>
                <a:latin typeface="Gotham Book"/>
                <a:ea typeface="Aptos" panose="020B0004020202020204" pitchFamily="34" charset="0"/>
                <a:cs typeface="Times New Roman" panose="02020603050405020304" pitchFamily="18" charset="0"/>
              </a:rPr>
              <a:t> </a:t>
            </a:r>
            <a:r>
              <a:rPr lang="en-US" sz="3200" kern="100" dirty="0">
                <a:effectLst/>
                <a:latin typeface="Gotham Book"/>
                <a:ea typeface="Aptos" panose="020B0004020202020204" pitchFamily="34" charset="0"/>
                <a:cs typeface="Times New Roman" panose="02020603050405020304" pitchFamily="18" charset="0"/>
              </a:rPr>
              <a:t>– The following excerpt was written by a Catholic religious leader named Bartolomé de las Casas. Las Casas accompanied Columbus and his men on their third voyage to the Caribbean in 1498. He lived there for a number of years. He wrote about the treatment that he witnessed of American Indians by Spanish explorers.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02" y="2105406"/>
            <a:ext cx="2606370" cy="2606370"/>
          </a:xfrm>
          <a:prstGeom prst="rect">
            <a:avLst/>
          </a:prstGeom>
        </p:spPr>
      </p:pic>
    </p:spTree>
    <p:extLst>
      <p:ext uri="{BB962C8B-B14F-4D97-AF65-F5344CB8AC3E}">
        <p14:creationId xmlns:p14="http://schemas.microsoft.com/office/powerpoint/2010/main" val="176176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3999" y="-205699"/>
            <a:ext cx="10112829" cy="1120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i="1" dirty="0">
                <a:latin typeface="Gotham Medium"/>
              </a:rPr>
              <a:t>I</a:t>
            </a:r>
            <a:r>
              <a:rPr lang="en-US" sz="4400" b="1" i="1" dirty="0">
                <a:latin typeface="Gotham Medium"/>
              </a:rPr>
              <a:t>n the Words of Bartolom</a:t>
            </a:r>
            <a:r>
              <a:rPr lang="en-US" sz="4400" b="1" i="1" dirty="0">
                <a:solidFill>
                  <a:srgbClr val="000000"/>
                </a:solidFill>
                <a:effectLst/>
                <a:latin typeface="Gotham Book"/>
              </a:rPr>
              <a:t>é de las Casas</a:t>
            </a:r>
            <a:endParaRPr lang="en-US" sz="4400" b="1" i="1" dirty="0">
              <a:latin typeface="Gotham Book"/>
            </a:endParaRPr>
          </a:p>
        </p:txBody>
      </p:sp>
      <p:sp>
        <p:nvSpPr>
          <p:cNvPr id="10" name="TextBox 9">
            <a:extLst>
              <a:ext uri="{C183D7F6-B498-43B3-948B-1728B52AA6E4}">
                <adec:decorative xmlns:adec="http://schemas.microsoft.com/office/drawing/2017/decorative" val="1"/>
              </a:ext>
            </a:extLst>
          </p:cNvPr>
          <p:cNvSpPr txBox="1"/>
          <p:nvPr/>
        </p:nvSpPr>
        <p:spPr>
          <a:xfrm>
            <a:off x="846465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CF738BD-E8BB-1028-B1F6-4002B829E86C}"/>
              </a:ext>
            </a:extLst>
          </p:cNvPr>
          <p:cNvSpPr/>
          <p:nvPr/>
        </p:nvSpPr>
        <p:spPr>
          <a:xfrm>
            <a:off x="1393370" y="961497"/>
            <a:ext cx="10374085" cy="4615543"/>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2500" i="1" kern="100" dirty="0">
                <a:solidFill>
                  <a:schemeClr val="tx1"/>
                </a:solidFill>
                <a:effectLst/>
                <a:latin typeface="Gotham Book"/>
                <a:ea typeface="Aptos" panose="020B0004020202020204" pitchFamily="34" charset="0"/>
                <a:cs typeface="Times New Roman" panose="02020603050405020304" pitchFamily="18" charset="0"/>
              </a:rPr>
              <a:t>“</a:t>
            </a:r>
            <a:r>
              <a:rPr lang="en-US" sz="2500" i="1" kern="100" dirty="0">
                <a:solidFill>
                  <a:schemeClr val="accent6">
                    <a:lumMod val="75000"/>
                  </a:schemeClr>
                </a:solidFill>
                <a:effectLst/>
                <a:latin typeface="Gotham Book"/>
                <a:ea typeface="Aptos" panose="020B0004020202020204" pitchFamily="34" charset="0"/>
                <a:cs typeface="Times New Roman" panose="02020603050405020304" pitchFamily="18" charset="0"/>
              </a:rPr>
              <a:t>Over the twelve years of which we are speaking, and during the course of what they term ‘conquest’ </a:t>
            </a:r>
            <a:r>
              <a:rPr lang="en-US" sz="2500" i="1" kern="100" dirty="0">
                <a:solidFill>
                  <a:srgbClr val="7030A0"/>
                </a:solidFill>
                <a:effectLst/>
                <a:latin typeface="Gotham Book"/>
                <a:ea typeface="Aptos" panose="020B0004020202020204" pitchFamily="34" charset="0"/>
                <a:cs typeface="Times New Roman" panose="02020603050405020304" pitchFamily="18" charset="0"/>
              </a:rPr>
              <a:t>(which is really nothing other than a series of violent incursions into the territory by these cruel tyrants: incursions condemned not only in the eyes of God but also by law…), </a:t>
            </a:r>
            <a:r>
              <a:rPr lang="en-US" sz="2500" i="1" kern="100" dirty="0">
                <a:solidFill>
                  <a:schemeClr val="accent2">
                    <a:lumMod val="75000"/>
                  </a:schemeClr>
                </a:solidFill>
                <a:effectLst/>
                <a:latin typeface="Gotham Book"/>
                <a:ea typeface="Aptos" panose="020B0004020202020204" pitchFamily="34" charset="0"/>
                <a:cs typeface="Times New Roman" panose="02020603050405020304" pitchFamily="18" charset="0"/>
              </a:rPr>
              <a:t>the Europeans have, throughout these four hundred and fifty leagues, butchered, burned alive or otherwise done to death four million souls, young and old alike, men, women and children. </a:t>
            </a:r>
            <a:r>
              <a:rPr lang="en-US" sz="2500" i="1" kern="100" dirty="0">
                <a:solidFill>
                  <a:schemeClr val="tx1"/>
                </a:solidFill>
                <a:effectLst/>
                <a:latin typeface="Gotham Book"/>
                <a:ea typeface="Aptos" panose="020B0004020202020204" pitchFamily="34" charset="0"/>
                <a:cs typeface="Times New Roman" panose="02020603050405020304" pitchFamily="18" charset="0"/>
              </a:rPr>
              <a:t>. . </a:t>
            </a:r>
            <a:r>
              <a:rPr lang="en-US" sz="2500" i="1" kern="100" dirty="0">
                <a:solidFill>
                  <a:srgbClr val="0070C0"/>
                </a:solidFill>
                <a:effectLst/>
                <a:latin typeface="Gotham Book"/>
                <a:ea typeface="Aptos" panose="020B0004020202020204" pitchFamily="34" charset="0"/>
                <a:cs typeface="Times New Roman" panose="02020603050405020304" pitchFamily="18" charset="0"/>
              </a:rPr>
              <a:t>Indeed, they invented so many new methods of murder that it would be quite impossible to set them all down on paper and, however hard one tried to chronicle them, one could probably never list a thousandth part of what actually took place.”</a:t>
            </a:r>
            <a:endParaRPr lang="en-US" sz="25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35A3AF1-12A6-C70D-F708-AE48C4C32C6D}"/>
              </a:ext>
            </a:extLst>
          </p:cNvPr>
          <p:cNvSpPr txBox="1"/>
          <p:nvPr/>
        </p:nvSpPr>
        <p:spPr>
          <a:xfrm>
            <a:off x="1741713" y="5650256"/>
            <a:ext cx="10025741" cy="707886"/>
          </a:xfrm>
          <a:prstGeom prst="rect">
            <a:avLst/>
          </a:prstGeom>
          <a:noFill/>
        </p:spPr>
        <p:txBody>
          <a:bodyPr wrap="square" rtlCol="0">
            <a:spAutoFit/>
          </a:bodyPr>
          <a:lstStyle/>
          <a:p>
            <a:r>
              <a:rPr lang="en-US" sz="2000" i="1" dirty="0">
                <a:effectLst/>
                <a:latin typeface="Gotham Book"/>
                <a:ea typeface="Aptos" panose="020B0004020202020204" pitchFamily="34" charset="0"/>
                <a:cs typeface="Times New Roman" panose="02020603050405020304" pitchFamily="18" charset="0"/>
              </a:rPr>
              <a:t>Excerpt of Las Casas’ book, “A Short Account of the Destruction of the Indies” translated into English. From the Library of Congress. </a:t>
            </a:r>
            <a:endParaRPr lang="en-US" sz="2000" dirty="0"/>
          </a:p>
        </p:txBody>
      </p:sp>
    </p:spTree>
    <p:extLst>
      <p:ext uri="{BB962C8B-B14F-4D97-AF65-F5344CB8AC3E}">
        <p14:creationId xmlns:p14="http://schemas.microsoft.com/office/powerpoint/2010/main" val="417003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9178" y="3133872"/>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7939" y="3447950"/>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8145" y="4676809"/>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5406" y="1765727"/>
            <a:ext cx="1208326" cy="1208326"/>
          </a:xfrm>
          <a:prstGeom prst="rect">
            <a:avLst/>
          </a:prstGeom>
        </p:spPr>
      </p:pic>
      <p:sp>
        <p:nvSpPr>
          <p:cNvPr id="3" name="TextBox 2">
            <a:extLst>
              <a:ext uri="{FF2B5EF4-FFF2-40B4-BE49-F238E27FC236}">
                <a16:creationId xmlns:a16="http://schemas.microsoft.com/office/drawing/2014/main" id="{FB4BAF76-AF4F-868F-F80B-11469BB7A85E}"/>
              </a:ext>
            </a:extLst>
          </p:cNvPr>
          <p:cNvSpPr txBox="1"/>
          <p:nvPr/>
        </p:nvSpPr>
        <p:spPr>
          <a:xfrm>
            <a:off x="3947532" y="2022814"/>
            <a:ext cx="7426712" cy="3293209"/>
          </a:xfrm>
          <a:prstGeom prst="rect">
            <a:avLst/>
          </a:prstGeom>
          <a:noFill/>
        </p:spPr>
        <p:txBody>
          <a:bodyPr wrap="square" rtlCol="0">
            <a:spAutoFit/>
          </a:bodyPr>
          <a:lstStyle/>
          <a:p>
            <a:r>
              <a:rPr lang="en-US" sz="2800" dirty="0">
                <a:solidFill>
                  <a:srgbClr val="7030A0"/>
                </a:solidFill>
              </a:rPr>
              <a:t>Look back at your expectations you wrote in your warm-up.</a:t>
            </a:r>
          </a:p>
          <a:p>
            <a:endParaRPr lang="en-US" sz="4000" dirty="0"/>
          </a:p>
          <a:p>
            <a:r>
              <a:rPr lang="en-US" sz="2800" dirty="0">
                <a:solidFill>
                  <a:srgbClr val="C00000"/>
                </a:solidFill>
              </a:rPr>
              <a:t>Finish the sentence stem explaining whether your expectations were right or wrong.</a:t>
            </a:r>
          </a:p>
          <a:p>
            <a:endParaRPr lang="en-US" sz="2800" dirty="0">
              <a:solidFill>
                <a:srgbClr val="C00000"/>
              </a:solidFill>
            </a:endParaRPr>
          </a:p>
          <a:p>
            <a:r>
              <a:rPr lang="en-US" sz="2800" dirty="0">
                <a:solidFill>
                  <a:srgbClr val="0070C0"/>
                </a:solidFill>
              </a:rPr>
              <a:t>Share with a partner.</a:t>
            </a:r>
          </a:p>
        </p:txBody>
      </p:sp>
    </p:spTree>
    <p:extLst>
      <p:ext uri="{BB962C8B-B14F-4D97-AF65-F5344CB8AC3E}">
        <p14:creationId xmlns:p14="http://schemas.microsoft.com/office/powerpoint/2010/main" val="129537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99710" y="1612746"/>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My expectations were </a:t>
            </a:r>
            <a:r>
              <a:rPr lang="en-US" sz="3600" b="1" i="1" kern="0" dirty="0">
                <a:solidFill>
                  <a:schemeClr val="tx1"/>
                </a:solidFill>
                <a:effectLst/>
                <a:latin typeface="Gotham Book"/>
                <a:ea typeface="Times New Roman" panose="02020603050405020304" pitchFamily="18" charset="0"/>
                <a:cs typeface="Times New Roman" panose="02020603050405020304" pitchFamily="18" charset="0"/>
              </a:rPr>
              <a:t>correct</a:t>
            </a: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 because 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E3ED6346-D2B2-125F-5DD6-4ACD837EBDC6}"/>
              </a:ext>
            </a:extLst>
          </p:cNvPr>
          <p:cNvSpPr/>
          <p:nvPr/>
        </p:nvSpPr>
        <p:spPr>
          <a:xfrm>
            <a:off x="4807054" y="4124849"/>
            <a:ext cx="6567189" cy="1502228"/>
          </a:xfrm>
          <a:prstGeom prst="wedgeRoundRectCallout">
            <a:avLst>
              <a:gd name="adj1" fmla="val -68724"/>
              <a:gd name="adj2" fmla="val 3330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My expectations were </a:t>
            </a:r>
            <a:r>
              <a:rPr lang="en-US" sz="3600" b="1" i="1" kern="0" dirty="0">
                <a:solidFill>
                  <a:schemeClr val="tx1"/>
                </a:solidFill>
                <a:effectLst/>
                <a:latin typeface="Gotham Book"/>
                <a:ea typeface="Times New Roman" panose="02020603050405020304" pitchFamily="18" charset="0"/>
                <a:cs typeface="Times New Roman" panose="02020603050405020304" pitchFamily="18" charset="0"/>
              </a:rPr>
              <a:t>incorrect </a:t>
            </a: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because 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9516034-60FD-EAE9-072D-430CC419CC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710" y="4692037"/>
            <a:ext cx="1106434" cy="1106434"/>
          </a:xfrm>
          <a:prstGeom prst="rect">
            <a:avLst/>
          </a:prstGeom>
        </p:spPr>
      </p:pic>
      <p:pic>
        <p:nvPicPr>
          <p:cNvPr id="13" name="Graphic 12">
            <a:extLst>
              <a:ext uri="{FF2B5EF4-FFF2-40B4-BE49-F238E27FC236}">
                <a16:creationId xmlns:a16="http://schemas.microsoft.com/office/drawing/2014/main" id="{5E6872DD-893E-7770-F8FF-447D6F8D1D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8032" y="2191307"/>
            <a:ext cx="1106434" cy="1106434"/>
          </a:xfrm>
          <a:prstGeom prst="rect">
            <a:avLst/>
          </a:prstGeom>
        </p:spPr>
      </p:pic>
    </p:spTree>
    <p:extLst>
      <p:ext uri="{BB962C8B-B14F-4D97-AF65-F5344CB8AC3E}">
        <p14:creationId xmlns:p14="http://schemas.microsoft.com/office/powerpoint/2010/main" val="189677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394" y="2822949"/>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0835" y="4060030"/>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77480" y="528203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4873" y="1620692"/>
            <a:ext cx="1208326" cy="1208326"/>
          </a:xfrm>
          <a:prstGeom prst="rect">
            <a:avLst/>
          </a:prstGeom>
        </p:spPr>
      </p:pic>
      <p:sp>
        <p:nvSpPr>
          <p:cNvPr id="2" name="Rectangle 1">
            <a:extLst>
              <a:ext uri="{FF2B5EF4-FFF2-40B4-BE49-F238E27FC236}">
                <a16:creationId xmlns:a16="http://schemas.microsoft.com/office/drawing/2014/main" id="{2FBCC298-33F2-2E10-2D8B-D8CF05D06186}"/>
              </a:ext>
            </a:extLst>
          </p:cNvPr>
          <p:cNvSpPr/>
          <p:nvPr/>
        </p:nvSpPr>
        <p:spPr>
          <a:xfrm>
            <a:off x="2029522" y="1973766"/>
            <a:ext cx="9445083" cy="16280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kern="0"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Today we will read two different excerpts from the Spanish point of view showing interactions between the conquistadors and the American Indians in the Caribbean. </a:t>
            </a:r>
            <a:endParaRPr lang="en-US" sz="2800" dirty="0">
              <a:solidFill>
                <a:schemeClr val="accent6">
                  <a:lumMod val="75000"/>
                </a:schemeClr>
              </a:solidFill>
            </a:endParaRPr>
          </a:p>
        </p:txBody>
      </p:sp>
      <p:sp>
        <p:nvSpPr>
          <p:cNvPr id="3" name="TextBox 2">
            <a:extLst>
              <a:ext uri="{FF2B5EF4-FFF2-40B4-BE49-F238E27FC236}">
                <a16:creationId xmlns:a16="http://schemas.microsoft.com/office/drawing/2014/main" id="{FB4BAF76-AF4F-868F-F80B-11469BB7A85E}"/>
              </a:ext>
            </a:extLst>
          </p:cNvPr>
          <p:cNvSpPr txBox="1"/>
          <p:nvPr/>
        </p:nvSpPr>
        <p:spPr>
          <a:xfrm>
            <a:off x="3947532" y="3985428"/>
            <a:ext cx="7426712" cy="2000548"/>
          </a:xfrm>
          <a:prstGeom prst="rect">
            <a:avLst/>
          </a:prstGeom>
          <a:noFill/>
        </p:spPr>
        <p:txBody>
          <a:bodyPr wrap="square" rtlCol="0">
            <a:spAutoFit/>
          </a:bodyPr>
          <a:lstStyle/>
          <a:p>
            <a:r>
              <a:rPr lang="en-US" sz="2800" dirty="0">
                <a:solidFill>
                  <a:srgbClr val="7030A0"/>
                </a:solidFill>
              </a:rPr>
              <a:t>Write your expectations about the primary sources on your warm-up. </a:t>
            </a:r>
          </a:p>
          <a:p>
            <a:endParaRPr lang="en-US" sz="4000" dirty="0"/>
          </a:p>
          <a:p>
            <a:r>
              <a:rPr lang="en-US" sz="2800" dirty="0">
                <a:solidFill>
                  <a:srgbClr val="C00000"/>
                </a:solidFill>
              </a:rPr>
              <a:t>Discuss with a partner.</a:t>
            </a:r>
          </a:p>
        </p:txBody>
      </p:sp>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99710" y="1612746"/>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One thing I expect to see in the excerpts is 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E3ED6346-D2B2-125F-5DD6-4ACD837EBDC6}"/>
              </a:ext>
            </a:extLst>
          </p:cNvPr>
          <p:cNvSpPr/>
          <p:nvPr/>
        </p:nvSpPr>
        <p:spPr>
          <a:xfrm>
            <a:off x="4807054" y="4124849"/>
            <a:ext cx="6567189" cy="1502228"/>
          </a:xfrm>
          <a:prstGeom prst="wedgeRoundRectCallout">
            <a:avLst>
              <a:gd name="adj1" fmla="val -68724"/>
              <a:gd name="adj2" fmla="val 3330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One thing I don’t expect to see in the excerpts is 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9516034-60FD-EAE9-072D-430CC419CC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710" y="4692037"/>
            <a:ext cx="1106434" cy="1106434"/>
          </a:xfrm>
          <a:prstGeom prst="rect">
            <a:avLst/>
          </a:prstGeom>
        </p:spPr>
      </p:pic>
      <p:pic>
        <p:nvPicPr>
          <p:cNvPr id="13" name="Graphic 12">
            <a:extLst>
              <a:ext uri="{FF2B5EF4-FFF2-40B4-BE49-F238E27FC236}">
                <a16:creationId xmlns:a16="http://schemas.microsoft.com/office/drawing/2014/main" id="{5E6872DD-893E-7770-F8FF-447D6F8D1D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8032" y="2191307"/>
            <a:ext cx="1106434" cy="1106434"/>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99710" y="1612745"/>
            <a:ext cx="5791200" cy="2033703"/>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I think these excerpts </a:t>
            </a:r>
            <a:r>
              <a:rPr lang="en-US" sz="3600" b="1" i="1" kern="0" dirty="0">
                <a:solidFill>
                  <a:schemeClr val="tx1"/>
                </a:solidFill>
                <a:effectLst/>
                <a:latin typeface="Gotham Book"/>
                <a:ea typeface="Times New Roman" panose="02020603050405020304" pitchFamily="18" charset="0"/>
                <a:cs typeface="Times New Roman" panose="02020603050405020304" pitchFamily="18" charset="0"/>
              </a:rPr>
              <a:t>will </a:t>
            </a: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show us the whole picture because ___________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E3ED6346-D2B2-125F-5DD6-4ACD837EBDC6}"/>
              </a:ext>
            </a:extLst>
          </p:cNvPr>
          <p:cNvSpPr/>
          <p:nvPr/>
        </p:nvSpPr>
        <p:spPr>
          <a:xfrm>
            <a:off x="4807054" y="4124848"/>
            <a:ext cx="6567189" cy="1896247"/>
          </a:xfrm>
          <a:prstGeom prst="wedgeRoundRectCallout">
            <a:avLst>
              <a:gd name="adj1" fmla="val -68724"/>
              <a:gd name="adj2" fmla="val 3330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I think these excerpts </a:t>
            </a:r>
            <a:r>
              <a:rPr lang="en-US" sz="3600" b="1" i="1" kern="0" dirty="0">
                <a:solidFill>
                  <a:schemeClr val="tx1"/>
                </a:solidFill>
                <a:effectLst/>
                <a:latin typeface="Gotham Book"/>
                <a:ea typeface="Times New Roman" panose="02020603050405020304" pitchFamily="18" charset="0"/>
                <a:cs typeface="Times New Roman" panose="02020603050405020304" pitchFamily="18" charset="0"/>
              </a:rPr>
              <a:t>won’t </a:t>
            </a: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show us the whole picture because _________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9516034-60FD-EAE9-072D-430CC419CC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710" y="4692037"/>
            <a:ext cx="1106434" cy="1106434"/>
          </a:xfrm>
          <a:prstGeom prst="rect">
            <a:avLst/>
          </a:prstGeom>
        </p:spPr>
      </p:pic>
      <p:pic>
        <p:nvPicPr>
          <p:cNvPr id="13" name="Graphic 12">
            <a:extLst>
              <a:ext uri="{FF2B5EF4-FFF2-40B4-BE49-F238E27FC236}">
                <a16:creationId xmlns:a16="http://schemas.microsoft.com/office/drawing/2014/main" id="{5E6872DD-893E-7770-F8FF-447D6F8D1D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8032" y="2191307"/>
            <a:ext cx="1106434" cy="1106434"/>
          </a:xfrm>
          <a:prstGeom prst="rect">
            <a:avLst/>
          </a:prstGeom>
        </p:spPr>
      </p:pic>
    </p:spTree>
    <p:extLst>
      <p:ext uri="{BB962C8B-B14F-4D97-AF65-F5344CB8AC3E}">
        <p14:creationId xmlns:p14="http://schemas.microsoft.com/office/powerpoint/2010/main" val="244957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740229" y="2130641"/>
            <a:ext cx="11053978" cy="387798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lang="en-US" sz="5400" i="1" dirty="0">
                <a:solidFill>
                  <a:schemeClr val="accent5">
                    <a:lumMod val="75000"/>
                  </a:schemeClr>
                </a:solidFill>
                <a:latin typeface="Calibri" panose="020F0502020204030204"/>
              </a:rPr>
              <a:t> </a:t>
            </a:r>
            <a:r>
              <a:rPr lang="en-US" sz="4800" i="1" dirty="0">
                <a:solidFill>
                  <a:schemeClr val="accent5">
                    <a:lumMod val="75000"/>
                  </a:schemeClr>
                </a:solidFill>
                <a:latin typeface="Calibri" panose="020F0502020204030204"/>
              </a:rPr>
              <a:t>How does each author characterize the relationship between the conquistadors and American Indians?</a:t>
            </a: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800" b="0" i="1"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How might </a:t>
            </a:r>
            <a:r>
              <a:rPr lang="en-US" sz="4800" i="1" dirty="0">
                <a:solidFill>
                  <a:schemeClr val="accent4">
                    <a:lumMod val="75000"/>
                  </a:schemeClr>
                </a:solidFill>
                <a:latin typeface="Calibri" panose="020F0502020204030204"/>
              </a:rPr>
              <a:t>each author’s bias and point of view affect his story? </a:t>
            </a:r>
            <a:endParaRPr kumimoji="0" lang="en-US" sz="4800" b="0" i="1"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696686" y="1765769"/>
            <a:ext cx="11005457"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read primary source excerpts from two different Spanish points of view demonstrating </a:t>
            </a:r>
            <a:r>
              <a:rPr lang="en-US" sz="4000" dirty="0">
                <a:solidFill>
                  <a:srgbClr val="C00000"/>
                </a:solidFill>
                <a:latin typeface="Calibri" panose="020F0502020204030204"/>
              </a:rPr>
              <a:t>how the conquistadors treated the American Indians.</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read each excerpt for context, main ideas, and asses for bias. I will answer comprehension questions about each excerpt.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faded out topgraphical map as background image">
            <a:extLst>
              <a:ext uri="{FF2B5EF4-FFF2-40B4-BE49-F238E27FC236}">
                <a16:creationId xmlns:a16="http://schemas.microsoft.com/office/drawing/2014/main" id="{A961A6BC-232E-BB4F-B267-847CAB319F70}"/>
              </a:ext>
            </a:extLst>
          </p:cNvPr>
          <p:cNvPicPr>
            <a:picLocks noChangeAspect="1"/>
          </p:cNvPicPr>
          <p:nvPr/>
        </p:nvPicPr>
        <p:blipFill rotWithShape="1">
          <a:blip r:embed="rId3">
            <a:alphaModFix amt="24000"/>
          </a:blip>
          <a:srcRect l="19624" r="509" b="1646"/>
          <a:stretch/>
        </p:blipFill>
        <p:spPr>
          <a:xfrm rot="16200000">
            <a:off x="2640837"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100" y="5653010"/>
            <a:ext cx="1058017" cy="1150825"/>
          </a:xfrm>
          <a:prstGeom prst="rect">
            <a:avLst/>
          </a:prstGeom>
        </p:spPr>
      </p:pic>
      <p:sp>
        <p:nvSpPr>
          <p:cNvPr id="4" name="Title 5"/>
          <p:cNvSpPr>
            <a:spLocks noGrp="1"/>
          </p:cNvSpPr>
          <p:nvPr>
            <p:ph type="title"/>
          </p:nvPr>
        </p:nvSpPr>
        <p:spPr>
          <a:xfrm>
            <a:off x="323797" y="960039"/>
            <a:ext cx="4143064" cy="4578578"/>
          </a:xfrm>
        </p:spPr>
        <p:txBody>
          <a:bodyPr>
            <a:noAutofit/>
          </a:bodyPr>
          <a:lstStyle/>
          <a:p>
            <a:r>
              <a:rPr lang="en-US" sz="3600" dirty="0">
                <a:solidFill>
                  <a:srgbClr val="0070C0"/>
                </a:solidFill>
                <a:latin typeface="Gotham Medium"/>
              </a:rPr>
              <a:t>What do you notice about this image? </a:t>
            </a:r>
            <a:r>
              <a:rPr lang="en-US" sz="3600" dirty="0">
                <a:solidFill>
                  <a:schemeClr val="bg1"/>
                </a:solidFill>
                <a:latin typeface="Gotham Medium"/>
              </a:rPr>
              <a:t>1</a:t>
            </a:r>
            <a:br>
              <a:rPr lang="en-US" sz="3600" dirty="0">
                <a:latin typeface="Gotham Medium"/>
              </a:rPr>
            </a:br>
            <a:br>
              <a:rPr lang="en-US" sz="1600" dirty="0">
                <a:latin typeface="Gotham Medium"/>
              </a:rPr>
            </a:br>
            <a:r>
              <a:rPr lang="en-US" sz="3600" dirty="0">
                <a:solidFill>
                  <a:schemeClr val="accent6">
                    <a:lumMod val="75000"/>
                  </a:schemeClr>
                </a:solidFill>
                <a:latin typeface="Gotham Medium"/>
              </a:rPr>
              <a:t>What do you think is happening here?</a:t>
            </a:r>
            <a:br>
              <a:rPr lang="en-US" sz="3600" dirty="0">
                <a:latin typeface="Gotham Medium"/>
              </a:rPr>
            </a:br>
            <a:br>
              <a:rPr lang="en-US" sz="1600" dirty="0">
                <a:latin typeface="Gotham Medium"/>
              </a:rPr>
            </a:br>
            <a:r>
              <a:rPr lang="en-US" sz="3600" dirty="0">
                <a:solidFill>
                  <a:srgbClr val="7030A0"/>
                </a:solidFill>
                <a:latin typeface="Gotham Medium"/>
              </a:rPr>
              <a:t>What are three words that could describe this image? </a:t>
            </a:r>
          </a:p>
        </p:txBody>
      </p:sp>
      <p:sp>
        <p:nvSpPr>
          <p:cNvPr id="5" name="TextBox 4"/>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B9898324-D0F9-86FA-BD5D-CCD37637C7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571" y="133971"/>
            <a:ext cx="1071092" cy="1071092"/>
          </a:xfrm>
          <a:prstGeom prst="rect">
            <a:avLst/>
          </a:prstGeom>
        </p:spPr>
      </p:pic>
      <p:pic>
        <p:nvPicPr>
          <p:cNvPr id="3" name="Graphic 2">
            <a:extLst>
              <a:ext uri="{FF2B5EF4-FFF2-40B4-BE49-F238E27FC236}">
                <a16:creationId xmlns:a16="http://schemas.microsoft.com/office/drawing/2014/main" id="{B0CFAF6A-1C61-6D12-6362-2D1525A2A4B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4497" y="362610"/>
            <a:ext cx="842453" cy="842453"/>
          </a:xfrm>
          <a:prstGeom prst="rect">
            <a:avLst/>
          </a:prstGeom>
        </p:spPr>
      </p:pic>
      <p:pic>
        <p:nvPicPr>
          <p:cNvPr id="3078" name="Picture 6" descr="A painting of American Indians presenting a gift of a necklace to Spanish conquistadors in a peaceful exchange.">
            <a:extLst>
              <a:ext uri="{FF2B5EF4-FFF2-40B4-BE49-F238E27FC236}">
                <a16:creationId xmlns:a16="http://schemas.microsoft.com/office/drawing/2014/main" id="{88A9A92F-51E9-A8E9-2BFD-F103FFC27A8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60" t="566" r="3705" b="4568"/>
          <a:stretch/>
        </p:blipFill>
        <p:spPr bwMode="auto">
          <a:xfrm>
            <a:off x="4466862" y="97328"/>
            <a:ext cx="7570710" cy="615360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1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faded out topgraphical map as background image">
            <a:extLst>
              <a:ext uri="{FF2B5EF4-FFF2-40B4-BE49-F238E27FC236}">
                <a16:creationId xmlns:a16="http://schemas.microsoft.com/office/drawing/2014/main" id="{A961A6BC-232E-BB4F-B267-847CAB319F70}"/>
              </a:ext>
            </a:extLst>
          </p:cNvPr>
          <p:cNvPicPr>
            <a:picLocks noChangeAspect="1"/>
          </p:cNvPicPr>
          <p:nvPr/>
        </p:nvPicPr>
        <p:blipFill rotWithShape="1">
          <a:blip r:embed="rId3">
            <a:alphaModFix amt="24000"/>
          </a:blip>
          <a:srcRect l="19624" r="509" b="1646"/>
          <a:stretch/>
        </p:blipFill>
        <p:spPr>
          <a:xfrm rot="16200000">
            <a:off x="2640837"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100" y="5653010"/>
            <a:ext cx="1058017" cy="1150825"/>
          </a:xfrm>
          <a:prstGeom prst="rect">
            <a:avLst/>
          </a:prstGeom>
        </p:spPr>
      </p:pic>
      <p:sp>
        <p:nvSpPr>
          <p:cNvPr id="4" name="Title 5"/>
          <p:cNvSpPr>
            <a:spLocks noGrp="1"/>
          </p:cNvSpPr>
          <p:nvPr>
            <p:ph type="title"/>
          </p:nvPr>
        </p:nvSpPr>
        <p:spPr>
          <a:xfrm>
            <a:off x="323797" y="960039"/>
            <a:ext cx="4143064" cy="4578578"/>
          </a:xfrm>
        </p:spPr>
        <p:txBody>
          <a:bodyPr>
            <a:noAutofit/>
          </a:bodyPr>
          <a:lstStyle/>
          <a:p>
            <a:r>
              <a:rPr lang="en-US" sz="3600" dirty="0">
                <a:solidFill>
                  <a:srgbClr val="0070C0"/>
                </a:solidFill>
                <a:latin typeface="Gotham Medium"/>
              </a:rPr>
              <a:t>What do you notice about this image? </a:t>
            </a:r>
            <a:r>
              <a:rPr lang="en-US" sz="3600" dirty="0">
                <a:solidFill>
                  <a:schemeClr val="bg1"/>
                </a:solidFill>
                <a:latin typeface="Gotham Medium"/>
              </a:rPr>
              <a:t>2</a:t>
            </a:r>
            <a:br>
              <a:rPr lang="en-US" sz="3600" dirty="0">
                <a:latin typeface="Gotham Medium"/>
              </a:rPr>
            </a:br>
            <a:br>
              <a:rPr lang="en-US" sz="1600" dirty="0">
                <a:latin typeface="Gotham Medium"/>
              </a:rPr>
            </a:br>
            <a:r>
              <a:rPr lang="en-US" sz="3600" dirty="0">
                <a:solidFill>
                  <a:schemeClr val="accent6">
                    <a:lumMod val="75000"/>
                  </a:schemeClr>
                </a:solidFill>
                <a:latin typeface="Gotham Medium"/>
              </a:rPr>
              <a:t>What do you think is happening here?</a:t>
            </a:r>
            <a:br>
              <a:rPr lang="en-US" sz="3600" dirty="0">
                <a:latin typeface="Gotham Medium"/>
              </a:rPr>
            </a:br>
            <a:br>
              <a:rPr lang="en-US" sz="1600" dirty="0">
                <a:latin typeface="Gotham Medium"/>
              </a:rPr>
            </a:br>
            <a:r>
              <a:rPr lang="en-US" sz="3600" dirty="0">
                <a:solidFill>
                  <a:srgbClr val="7030A0"/>
                </a:solidFill>
                <a:latin typeface="Gotham Medium"/>
              </a:rPr>
              <a:t>What are three words that could describe this image? </a:t>
            </a:r>
          </a:p>
        </p:txBody>
      </p:sp>
      <p:sp>
        <p:nvSpPr>
          <p:cNvPr id="5" name="TextBox 4"/>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A painting depicting Spanish conquistadors attacking American Indians and stealing from them. ">
            <a:extLst>
              <a:ext uri="{FF2B5EF4-FFF2-40B4-BE49-F238E27FC236}">
                <a16:creationId xmlns:a16="http://schemas.microsoft.com/office/drawing/2014/main" id="{6A1C8029-E6E6-BA0A-6ECF-DF4DB52AB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429" y="141841"/>
            <a:ext cx="7310808" cy="5977971"/>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B9898324-D0F9-86FA-BD5D-CCD37637C79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494" y="248291"/>
            <a:ext cx="1071092" cy="1071092"/>
          </a:xfrm>
          <a:prstGeom prst="rect">
            <a:avLst/>
          </a:prstGeom>
        </p:spPr>
      </p:pic>
      <p:pic>
        <p:nvPicPr>
          <p:cNvPr id="3" name="Graphic 2">
            <a:extLst>
              <a:ext uri="{FF2B5EF4-FFF2-40B4-BE49-F238E27FC236}">
                <a16:creationId xmlns:a16="http://schemas.microsoft.com/office/drawing/2014/main" id="{B0CFAF6A-1C61-6D12-6362-2D1525A2A4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4497" y="362610"/>
            <a:ext cx="842453" cy="842453"/>
          </a:xfrm>
          <a:prstGeom prst="rect">
            <a:avLst/>
          </a:prstGeom>
        </p:spPr>
      </p:pic>
    </p:spTree>
    <p:extLst>
      <p:ext uri="{BB962C8B-B14F-4D97-AF65-F5344CB8AC3E}">
        <p14:creationId xmlns:p14="http://schemas.microsoft.com/office/powerpoint/2010/main" val="61042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1558" y="-2667880"/>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857" y="5637833"/>
            <a:ext cx="1058017" cy="1150825"/>
          </a:xfrm>
          <a:prstGeom prst="rect">
            <a:avLst/>
          </a:prstGeom>
        </p:spPr>
      </p:pic>
      <p:sp>
        <p:nvSpPr>
          <p:cNvPr id="4" name="Title 5"/>
          <p:cNvSpPr>
            <a:spLocks noGrp="1"/>
          </p:cNvSpPr>
          <p:nvPr>
            <p:ph type="title"/>
          </p:nvPr>
        </p:nvSpPr>
        <p:spPr>
          <a:xfrm>
            <a:off x="163287" y="-111500"/>
            <a:ext cx="11854542" cy="1150825"/>
          </a:xfrm>
        </p:spPr>
        <p:txBody>
          <a:bodyPr>
            <a:normAutofit/>
          </a:bodyPr>
          <a:lstStyle/>
          <a:p>
            <a:pPr algn="ctr"/>
            <a:r>
              <a:rPr lang="en-US" sz="3300" dirty="0">
                <a:solidFill>
                  <a:srgbClr val="002060"/>
                </a:solidFill>
                <a:latin typeface="Gotham Medium"/>
              </a:rPr>
              <a:t>What are the similarities and differences between the two images? </a:t>
            </a:r>
            <a:br>
              <a:rPr lang="en-US" sz="3300" dirty="0">
                <a:latin typeface="Gotham Medium"/>
              </a:rPr>
            </a:br>
            <a:r>
              <a:rPr lang="en-US" sz="3300" dirty="0">
                <a:solidFill>
                  <a:schemeClr val="accent6">
                    <a:lumMod val="75000"/>
                  </a:schemeClr>
                </a:solidFill>
                <a:latin typeface="Gotham Medium"/>
              </a:rPr>
              <a:t>Do you think both representations could be true? Explain.</a:t>
            </a:r>
          </a:p>
        </p:txBody>
      </p:sp>
      <p:sp>
        <p:nvSpPr>
          <p:cNvPr id="5" name="TextBox 4">
            <a:extLst>
              <a:ext uri="{C183D7F6-B498-43B3-948B-1728B52AA6E4}">
                <adec:decorative xmlns:adec="http://schemas.microsoft.com/office/drawing/2017/decorative" val="1"/>
              </a:ext>
            </a:extLst>
          </p:cNvPr>
          <p:cNvSpPr txBox="1"/>
          <p:nvPr/>
        </p:nvSpPr>
        <p:spPr>
          <a:xfrm>
            <a:off x="8399341"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6" descr="A painting of American Indians presenting a gift of a necklace to Spanish conquistadors in a peaceful exchange.">
            <a:extLst>
              <a:ext uri="{FF2B5EF4-FFF2-40B4-BE49-F238E27FC236}">
                <a16:creationId xmlns:a16="http://schemas.microsoft.com/office/drawing/2014/main" id="{8200CDE4-5A93-0AE6-3E43-C28C6268D5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0" t="566" r="3705" b="4568"/>
          <a:stretch/>
        </p:blipFill>
        <p:spPr bwMode="auto">
          <a:xfrm>
            <a:off x="828710" y="1256076"/>
            <a:ext cx="5124157" cy="4165006"/>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descr="A painting depicting Spanish conquistadors attacking American Indians and stealing from them. ">
            <a:extLst>
              <a:ext uri="{FF2B5EF4-FFF2-40B4-BE49-F238E27FC236}">
                <a16:creationId xmlns:a16="http://schemas.microsoft.com/office/drawing/2014/main" id="{49DFB09E-5257-5B91-CBB7-6AB4BE4B6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6306" y="1299341"/>
            <a:ext cx="5040717" cy="4121741"/>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C27227-36FB-E2F3-FC42-F3ACD27887DD}"/>
              </a:ext>
            </a:extLst>
          </p:cNvPr>
          <p:cNvSpPr txBox="1"/>
          <p:nvPr/>
        </p:nvSpPr>
        <p:spPr>
          <a:xfrm>
            <a:off x="1281175" y="5497286"/>
            <a:ext cx="4346739" cy="923330"/>
          </a:xfrm>
          <a:prstGeom prst="rect">
            <a:avLst/>
          </a:prstGeom>
          <a:noFill/>
        </p:spPr>
        <p:txBody>
          <a:bodyPr wrap="square" rtlCol="0">
            <a:spAutoFit/>
          </a:bodyPr>
          <a:lstStyle/>
          <a:p>
            <a:pPr algn="ctr"/>
            <a:r>
              <a:rPr lang="en-US" dirty="0"/>
              <a:t>A painting by John William Orr. “An Indian Princess presenting a necklace of pearls to de Soto.” Library of Congress.</a:t>
            </a:r>
          </a:p>
        </p:txBody>
      </p:sp>
      <p:sp>
        <p:nvSpPr>
          <p:cNvPr id="9" name="TextBox 8">
            <a:extLst>
              <a:ext uri="{FF2B5EF4-FFF2-40B4-BE49-F238E27FC236}">
                <a16:creationId xmlns:a16="http://schemas.microsoft.com/office/drawing/2014/main" id="{0EB6C397-62E0-DC93-2971-CC6E0F41E636}"/>
              </a:ext>
            </a:extLst>
          </p:cNvPr>
          <p:cNvSpPr txBox="1"/>
          <p:nvPr/>
        </p:nvSpPr>
        <p:spPr>
          <a:xfrm>
            <a:off x="6733867" y="5497286"/>
            <a:ext cx="4346739" cy="923330"/>
          </a:xfrm>
          <a:prstGeom prst="rect">
            <a:avLst/>
          </a:prstGeom>
          <a:noFill/>
        </p:spPr>
        <p:txBody>
          <a:bodyPr wrap="square" rtlCol="0">
            <a:spAutoFit/>
          </a:bodyPr>
          <a:lstStyle/>
          <a:p>
            <a:pPr algn="ctr"/>
            <a:r>
              <a:rPr lang="en-US" dirty="0"/>
              <a:t>An image from Las Casas book describing the Spanish treatment of American Indians in the Caribbean. Library of Congress.</a:t>
            </a:r>
          </a:p>
        </p:txBody>
      </p:sp>
    </p:spTree>
    <p:extLst>
      <p:ext uri="{BB962C8B-B14F-4D97-AF65-F5344CB8AC3E}">
        <p14:creationId xmlns:p14="http://schemas.microsoft.com/office/powerpoint/2010/main" val="14501273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248</TotalTime>
  <Words>1445</Words>
  <Application>Microsoft Office PowerPoint</Application>
  <PresentationFormat>Widescreen</PresentationFormat>
  <Paragraphs>74</Paragraphs>
  <Slides>15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Aptos Display</vt:lpstr>
      <vt:lpstr>Arial</vt:lpstr>
      <vt:lpstr>Calibri</vt:lpstr>
      <vt:lpstr>Calibri Light</vt:lpstr>
      <vt:lpstr>Gotham Book</vt:lpstr>
      <vt:lpstr>Gotham Medium</vt:lpstr>
      <vt:lpstr>Times New Roman</vt:lpstr>
      <vt:lpstr>1_Office Theme</vt:lpstr>
      <vt:lpstr>Office Theme</vt:lpstr>
      <vt:lpstr>Unit 2:  Age of Contact</vt:lpstr>
      <vt:lpstr>Warm-up Follow the directions below to complete your warm-up </vt:lpstr>
      <vt:lpstr>Share with the class: day 1</vt:lpstr>
      <vt:lpstr>Share with the class: 2 day 1</vt:lpstr>
      <vt:lpstr>Essential Questions</vt:lpstr>
      <vt:lpstr>In Today’s Lesson</vt:lpstr>
      <vt:lpstr>What do you notice about this image? 1  What do you think is happening here?  What are three words that could describe this image? </vt:lpstr>
      <vt:lpstr>What do you notice about this image? 2  What do you think is happening here?  What are three words that could describe this image? </vt:lpstr>
      <vt:lpstr>What are the similarities and differences between the two images?  Do you think both representations could be true? Explain.</vt:lpstr>
      <vt:lpstr>Excerpt 1</vt:lpstr>
      <vt:lpstr>In the Words of Christopher Columbus</vt:lpstr>
      <vt:lpstr>Excerpt 2</vt:lpstr>
      <vt:lpstr>In the Words of Bartolomé de las Casas</vt:lpstr>
      <vt:lpstr>Exit Ticket Follow the directions below to complete your warm-up </vt:lpstr>
      <vt:lpstr>Share with the class: 2y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2024-08-29T14:58:08Z</dcterms:created>
  <dcterms:modified xsi:type="dcterms:W3CDTF">2024-09-24T17:21:28Z</dcterms:modified>
</cp:coreProperties>
</file>