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57" r:id="rId3"/>
    <p:sldId id="331" r:id="rId4"/>
    <p:sldId id="337" r:id="rId5"/>
    <p:sldId id="329" r:id="rId6"/>
    <p:sldId id="330" r:id="rId7"/>
    <p:sldId id="296" r:id="rId8"/>
    <p:sldId id="284" r:id="rId9"/>
    <p:sldId id="338" r:id="rId10"/>
    <p:sldId id="340" r:id="rId11"/>
    <p:sldId id="339" r:id="rId12"/>
    <p:sldId id="341" r:id="rId13"/>
    <p:sldId id="342" r:id="rId14"/>
    <p:sldId id="343" r:id="rId15"/>
    <p:sldId id="34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F60000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560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A09AB-97DC-8388-BBEB-FCF0AF9783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774B8-83F3-AECB-7AE8-2E2878DC22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ED57C-D2B8-48FF-BBDC-9ADA9946EC3F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F8B8BC-4C1F-5BA1-FF18-0DEFD355E4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A20D6-1735-1E2A-FAAF-BD2FFB7163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B0A06-02F1-406B-B781-735F59BDA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17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0T15:32:55.11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0 764 24575,'18'12'0,"68"19"0,-33-14 0,-25-9 0,1-1 0,-1-1 0,1-2 0,45 1 0,-24-1 0,34 8 0,-52-6 0,32 1 0,-40-5 0,89 0 0,-101-3 0,-1 0 0,1-1 0,-1 0 0,0 0 0,1-1 0,-1-1 0,15-7 0,-9 3 0,1 1 0,0 1 0,0 0 0,32-5 0,-20 5 0,-12 1 0,0 0 0,0-2 0,-1 0 0,20-10 0,61-43 0,-67 40 0,-23 15 0,0 1 0,0 1 0,15-6 0,-14 7 0,-1-1 0,0-1 0,0 1 0,8-6 0,59-50 0,-69 54 0,0 0 0,-1-1 0,1 0 0,-1 0 0,0 0 0,-1-1 0,1 1 0,5-14 0,-5 10 0,1 1 0,0-1 0,9-9 0,-7 10 0,0 1 0,1 0 0,0 0 0,1 1 0,0 1 0,0-1 0,0 1 0,19-7 0,-24 11 0,-1 0 0,1 0 0,-1 0 0,0 0 0,0-1 0,0 0 0,0 0 0,-1 0 0,1 0 0,-1 0 0,1-1 0,-1 0 0,-1 1 0,5-7 0,-4 3 0,0 0 0,-1 0 0,0 1 0,0-1 0,-1-1 0,0 1 0,0 0 0,0 0 0,-1-7 0,-6-171 0,6 181 0,0 0 0,0 0 0,0 0 0,-1 1 0,0-1 0,0 0 0,0 0 0,0 0 0,-1 1 0,1-1 0,-1 1 0,0-1 0,0 1 0,0 0 0,-4-5 0,3 5 0,-1 0 0,0 0 0,1 1 0,-1-1 0,0 1 0,0 0 0,0 0 0,-1 0 0,1 1 0,0-1 0,-1 1 0,1 0 0,-6 0 0,-30-3 0,1 2 0,-69 6 0,20 0 0,-1-5 0,-70 3 0,155-1 0,0 0 0,0 0 0,1 0 0,-1 1 0,0-1 0,1 1 0,-1 0 0,0 0 0,1 0 0,0 1 0,0-1 0,0 1 0,0 0 0,0 0 0,0 0 0,1 0 0,-5 6 0,3-4 0,0 1 0,-1-1 0,0 0 0,0 0 0,-8 5 0,1-3 0,1 1 0,0 0 0,0 1 0,-12 13 0,18-18 0,0 1 0,0-1 0,0 0 0,0-1 0,0 1 0,-1-1 0,0 0 0,0 0 0,0-1 0,-8 3 0,10-4 0,1 0 0,-1 0 0,0 0 0,0-1 0,0 0 0,0 1 0,-1-1 0,1-1 0,0 1 0,0-1 0,0 1 0,0-1 0,1 0 0,-1-1 0,0 1 0,0 0 0,-4-4 0,-4-3 0,6 4 0,1 0 0,-1 1 0,0-1 0,0 1 0,-1 0 0,-6-2 0,12 5 0,-1 0 0,0-1 0,1 1 0,-1 0 0,0 0 0,1 0 0,-1 0 0,0 0 0,0 1 0,1-1 0,-1 1 0,1-1 0,-1 1 0,0-1 0,1 1 0,-1 0 0,1 0 0,-1-1 0,1 1 0,0 0 0,-1 1 0,1-1 0,0 0 0,0 0 0,0 0 0,0 1 0,0-1 0,0 0 0,-1 3 0,-5 8 0,1 0 0,1 0 0,0 0 0,1 0 0,-3 17 0,6-26 0,0 0 0,0 0 0,0-1 0,-1 1 0,1 0 0,-1 0 0,1-1 0,-1 1 0,0-1 0,0 1 0,0-1 0,0 0 0,0 0 0,-1 1 0,1-2 0,-1 1 0,1 0 0,-1 0 0,0-1 0,0 0 0,-3 2 0,-6 0 0,0 0 0,0 0 0,0-2 0,-16 2 0,18-3 0,1 1 0,-1 0 0,1 0 0,0 1 0,0 0 0,-1 1 0,-8 4 0,9-1 0,2 0 0,-1 0 0,0 1 0,1 0 0,1 1 0,-1-1 0,-9 17 0,-7 6 0,16-22 0,-2 3 0,0-1 0,1 1 0,0 0 0,-11 23 0,18-32 0,0 1 0,0-1 0,0 1 0,0-1 0,1 1 0,-1-1 0,1 1 0,0 0 0,-1-1 0,1 1 0,0 0 0,0-1 0,1 1 0,-1 0 0,1-1 0,-1 1 0,1-1 0,0 1 0,0-1 0,0 1 0,0-1 0,0 0 0,1 1 0,-1-1 0,1 0 0,-1 0 0,1 0 0,0 0 0,0 0 0,0 0 0,2 1 0,5 3 0,-1-1 0,0 0 0,1 0 0,0-1 0,0 0 0,0-1 0,1 0 0,9 2 0,14 0 0,35 3 0,7 0 0,59 10 0,-113-17 0,0 0 0,0-1 0,0-2 0,29-4 0,-42 3 0,1 1 0,-1-1 0,0 0 0,0-1 0,-1 0 0,1 0 0,-1 0 0,1-1 0,-2 0 0,1-1 0,11-11 0,-7 4 0,0 0 0,-1-1 0,0-1 0,14-28 0,-20 36 0,1-1 0,-1 1 0,1 0 0,1 1 0,11-12 0,-16 16 0,0 1 0,1-1 0,-1 1 0,1 0 0,-1 0 0,1-1 0,-1 1 0,1 0 0,0 0 0,0 0 0,0 1 0,-1-1 0,1 0 0,0 1 0,0-1 0,0 1 0,0 0 0,0 0 0,0-1 0,0 1 0,0 0 0,0 1 0,0-1 0,0 0 0,0 1 0,0-1 0,0 1 0,-1-1 0,1 1 0,2 1 0,-3-1 0,0 0 0,0 0 0,0 0 0,0 0 0,-1 0 0,1 0 0,0 0 0,-1 0 0,1 0 0,-1 1 0,1-1 0,-1 0 0,0 0 0,0 0 0,1 1 0,-1-1 0,0 0 0,0 1 0,0-1 0,0 0 0,0 0 0,-1 1 0,1-1 0,0 0 0,0 0 0,-1 1 0,1-1 0,-1 0 0,1 0 0,-1 0 0,0 0 0,1 0 0,-2 1 0,-2 6 0,-1-1 0,0 0 0,-8 9 0,12-15 0,0-1 0,1 1 0,-1-1 0,0 1 0,1 0 0,-1-1 0,0 1 0,1 0 0,-1 0 0,1 0 0,-1 0 0,1-1 0,-1 1 0,1 0 0,0 0 0,0 0 0,-1 0 0,1 0 0,0 0 0,0 0 0,0 0 0,0 0 0,0 0 0,0 1 0,1-1 0,-1-1 0,1 1 0,-1-1 0,1 1 0,0-1 0,-1 1 0,1-1 0,0 1 0,0-1 0,-1 0 0,1 0 0,0 1 0,0-1 0,0 0 0,-1 0 0,1 0 0,0 0 0,0 0 0,0 0 0,1 0 0,4 0 0,0-1 0,0 1 0,0-1 0,0-1 0,0 1 0,7-4 0,-10 4 0,-1-1 0,1 1 0,0-1 0,0 0 0,-1 0 0,1-1 0,-1 1 0,0 0 0,1-1 0,-1 1 0,0-1 0,2-6 0,15-38 0,-17 38 0,1-1 0,1 1 0,7-14 0,-9 20 0,0 0 0,0 0 0,0 1 0,0-1 0,0 1 0,1-1 0,-1 1 0,1 0 0,0 0 0,-1 0 0,1 0 0,0 1 0,0-1 0,6-1 0,6-2 0,-7 2 0,1 1 0,-1-2 0,0 1 0,10-7 0,9-5 0,36-15 0,-35 17 0,-24 11 0,0 0 0,0-1 0,-1 1 0,1-1 0,-1 0 0,0 0 0,0-1 0,0 1 0,-1 0 0,1-1 0,-1 0 0,1 0 0,-1 0 0,-1 0 0,1 0 0,0 0 0,-1 0 0,0 0 0,0-1 0,1-4 0,-1 1 0,0 0 0,-1 0 0,0 0 0,0 0 0,0 0 0,-1 0 0,0 0 0,-1 0 0,0 0 0,-4-10 0,4 14 0,0 1 0,0 0 0,0 0 0,-1 0 0,0 0 0,1 0 0,-1 0 0,0 1 0,0-1 0,-1 1 0,1 0 0,0 0 0,-1 0 0,1 0 0,-1 1 0,0-1 0,1 1 0,-1 0 0,0 0 0,-6 0 0,0-1 0,0 1 0,0 0 0,0 1 0,0 0 0,0 1 0,0 0 0,-10 2 0,13-1 0,0 1 0,0-1 0,0 1 0,1 1 0,-1-1 0,1 1 0,0 0 0,0 0 0,0 1 0,1 0 0,0 0 0,0 0 0,0 0 0,0 1 0,1 0 0,0 0 0,0 0 0,1 1 0,-1-1 0,1 1 0,1 0 0,-4 11 0,1 1 0,1 1 0,1-1 0,0 1 0,1 0 0,2 0 0,0 0 0,3 22 0,-3-37 0,1 0 0,0 0 0,0 0 0,0 0 0,1 0 0,0 0 0,0-1 0,0 1 0,0-1 0,1 1 0,-1-1 0,1 0 0,0 0 0,1 0 0,-1-1 0,1 1 0,-1-1 0,1 0 0,5 4 0,-33-28 0,0 0 0,2-2 0,-25-31 0,43 49 0,-1-1 0,0 1 0,0-1 0,-1 2 0,1-1 0,-1 0 0,0 1 0,-1 0 0,1 1 0,0-1 0,-1 1 0,0 1 0,0-1 0,-8-1 0,10 3 0,0 0 0,0 0 0,0 1 0,0 0 0,0 0 0,0 0 0,1 0 0,-1 1 0,0 0 0,0 0 0,0 0 0,0 0 0,1 1 0,-1 0 0,1 0 0,-1 0 0,1 1 0,0-1 0,0 1 0,0 0 0,-6 6 0,-4 5 0,0 0 0,-27 19 0,35-29 0,-1 1 0,-1-1 0,1-1 0,-1 0 0,1 0 0,-1 0 0,0-1 0,0 0 0,-9 1 0,-24 0 0,31-3 0,0 1 0,1 0 0,-1 0 0,0 1 0,1 0 0,-1 0 0,1 1 0,-17 8 0,19-7 0,-1 1 0,1 1 0,0-1 0,0 1 0,1 0 0,0 0 0,0 1 0,0 0 0,1 0 0,0 1 0,0-1 0,1 1 0,0 0 0,0 0 0,-4 16 0,7-20 0,0 0 0,-1-1 0,0 1 0,1-1 0,-1 1 0,0-1 0,-1 1 0,1-1 0,-1 0 0,1 0 0,-1 0 0,0 0 0,0-1 0,0 1 0,-1-1 0,-5 4 0,2-3 0,0-1 0,-1 0 0,1 0 0,0-1 0,0 0 0,-1 0 0,1 0 0,-10-1 0,-10 0 0,-29-4 0,47 3 0,1 0 0,0-1 0,-1 0 0,1-1 0,0 0 0,0 0 0,-11-7 0,18 10 0,0-1 0,1 0 0,-1 1 0,0-1 0,1 1 0,-1 0 0,0-1 0,0 1 0,1 0 0,-1-1 0,0 1 0,0 0 0,0 0 0,0 0 0,1 0 0,-1 0 0,0 0 0,0 0 0,0 0 0,0 0 0,1 0 0,-3 0 0,3 1 0,0 0 0,0-1 0,0 1 0,0 0 0,0-1 0,1 1 0,-1 0 0,0-1 0,0 1 0,0-1 0,0 1 0,1 0 0,-1-1 0,0 1 0,1-1 0,-1 1 0,0 0 0,1-1 0,-1 1 0,1-1 0,-1 0 0,1 1 0,-1-1 0,1 1 0,-1-1 0,1 0 0,-1 1 0,2-1 0,5 6 0,1-1 0,0-1 0,0 1 0,1-1 0,-1-1 0,1 0 0,0 0 0,0 0 0,0-1 0,16 1 0,-1 0 0,0-2 0,48-3 0,-51 0 0,0-1 0,0 0 0,0-2 0,28-9 0,-43 11 0,0 1 0,0-1 0,0 0 0,0 0 0,0-1 0,0 0 0,-1 0 0,0 0 0,0-1 0,0 0 0,0 1 0,-1-2 0,0 1 0,0 0 0,0-1 0,-1 0 0,6-11 0,-6 9 0,0-2 0,1 0 0,0 1 0,9-16 0,-10 22 0,-1 0 0,0 0 0,1 0 0,0 1 0,-1-1 0,1 1 0,0 0 0,0 0 0,1 0 0,-1 0 0,0 0 0,1 1 0,6-3 0,-2 2 0,3-1 0,-10 2 0,-6 1 0,1 1 0,0 0 0,0 0 0,0 0 0,0 1 0,1 0 0,-1-1 0,1 1 0,-1 0 0,1 1 0,0-1 0,-1 1 0,1-1 0,1 1 0,-1 0 0,0 0 0,1 0 0,-1 0 0,-3 7 0,-2 4 0,0 0 0,1 0 0,-7 23 0,13-32-54,-1 0-1,1 0 0,-1-1 1,0 1-1,0-1 1,-1 1-1,1-1 0,-1 0 1,0 0-1,0 0 1,0-1-1,-1 1 0,1-1 1,-1 1-1,0-1 0,0 0 1,0-1-1,0 1 1,0-1-1,-1 1 0,1-1 1,-1-1-1,0 1 1,-6 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0T15:33:15.69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506 1 24575,'0'8'0,"0"1"0,1 0 0,-2 0 0,0-1 0,0 1 0,-4 17 0,4-23 0,-1-1 0,1 1 0,0-1 0,-1 1 0,0-1 0,1 1 0,-1-1 0,0 0 0,0 0 0,0 0 0,-1 0 0,1 0 0,0-1 0,-1 1 0,1-1 0,-1 1 0,0-1 0,1 0 0,-1 0 0,0 0 0,0 0 0,-3 0 0,1 0 0,0 0 0,0-1 0,0 1 0,0-1 0,0 0 0,0-1 0,0 1 0,0-1 0,1 0 0,-1 0 0,0-1 0,-5-1 0,-5-4 0,1 0 0,-20-13 0,23 12 0,0 1 0,-1 1 0,0 0 0,-20-7 0,25 11 0,0 0 0,0 0 0,0 1 0,0 0 0,-1 1 0,1-1 0,0 1 0,-14 2 0,18-1 0,0 0 0,1-1 0,-1 1 0,1 0 0,-1 1 0,1-1 0,0 0 0,0 1 0,-1-1 0,1 1 0,0 0 0,0 0 0,0 0 0,1 0 0,-1 0 0,0 0 0,1 0 0,-1 0 0,1 1 0,0-1 0,0 1 0,0-1 0,0 1 0,0-1 0,1 1 0,-1 0 0,0 2 0,-5 62 0,0 6 0,4-66 0,1 0 0,-1 0 0,-1 0 0,1 0 0,-1-1 0,0 1 0,-7 11 0,7-15 0,-1 1 0,1-1 0,-1 0 0,1 0 0,-1 0 0,0 0 0,0-1 0,0 1 0,-5 1 0,-13 8 0,22-11 0,-1-1 0,0 0 0,1 1 0,0-1 0,-1 1 0,1 0 0,-1-1 0,1 1 0,-1-1 0,1 1 0,0 0 0,0-1 0,-1 1 0,1 0 0,0-1 0,0 1 0,0 0 0,-1-1 0,1 1 0,0 0 0,0 0 0,0-1 0,0 1 0,0 0 0,1-1 0,-1 1 0,0 0 0,0-1 0,0 1 0,1 0 0,-1-1 0,0 1 0,1 0 0,-1-1 0,0 1 0,1-1 0,-1 1 0,2 0 0,23 25 0,-16-17 0,0-1 0,0 0 0,1-1 0,0 1 0,0-2 0,1 1 0,0-2 0,18 8 0,8 6 0,-28-14 0,1 0 0,1 0 0,-1-1 0,0 0 0,17 4 0,-16-6 0,0-1 0,0 0 0,0 0 0,0-1 0,1 0 0,16-3 0,-25 2 0,1 0 0,-1 0 0,0 0 0,1 0 0,-1 0 0,0 0 0,0-1 0,0 0 0,0 0 0,0 0 0,0 0 0,0 0 0,-1 0 0,1-1 0,-1 1 0,0-1 0,0 0 0,0 1 0,0-1 0,0 0 0,0 0 0,-1-1 0,1 1 0,1-6 0,-1-1 0,1 1 0,0 0 0,0 0 0,1 0 0,0 0 0,1 1 0,0-1 0,0 1 0,12-14 0,-10 13 0,0-1 0,-1 1 0,8-18 0,-10 19 0,0 0 0,0 1 0,1-1 0,-1 1 0,2 0 0,-1 0 0,13-12 0,-2 7 0,-9 7 0,0 0 0,-1-1 0,1 0 0,7-10 0,-12 13 0,0 0 0,0 0 0,0 0 0,-1 0 0,0 0 0,1 0 0,-1 0 0,-1-1 0,1 1 0,0-1 0,-1 1 0,1 0 0,-1-1 0,0 1 0,-1-5 0,1 2 0,-1 0 0,0 0 0,0 0 0,-1 0 0,0 0 0,0 0 0,0 0 0,-1 1 0,0-1 0,0 1 0,0 0 0,0-1 0,-1 1 0,0 1 0,-5-5 0,6 6 0,0 1 0,0 0 0,0-1 0,0 2 0,0-1 0,-1 0 0,1 1 0,-1-1 0,1 1 0,-1 0 0,0 0 0,0 0 0,1 1 0,-1-1 0,0 1 0,0 0 0,1 0 0,-1 1 0,0-1 0,0 1 0,1-1 0,-1 1 0,0 0 0,1 1 0,-1-1 0,-3 2 0,-4 2 0,0 1 0,1-1 0,0 2 0,0-1 0,0 2 0,1-1 0,0 1 0,0 0 0,1 1 0,0 0 0,1 1 0,0-1 0,0 1 0,1 1 0,1-1 0,-1 1 0,-5 18 0,6-15 0,-1-1 0,-13 21 0,2-2 0,11-20 0,1-4 0,1 0 0,0 0 0,1 0 0,0 1 0,1-1 0,-3 12 0,5-19 0,0 1 0,0-1 0,0 1 0,0-1 0,0 1 0,0-1 0,1 1 0,-1-1 0,0 0 0,1 1 0,-1-1 0,1 1 0,0-1 0,-1 0 0,1 1 0,0-1 0,1 2 0,0-1 0,0-1 0,0 0 0,0 1 0,0-1 0,0 0 0,0 0 0,1 0 0,-1 0 0,0-1 0,0 1 0,1-1 0,-1 1 0,0-1 0,5 0 0,3 0 31,1-1 0,-1 0 0,0-1 1,0 0-1,-1-1 0,1 0 0,0-1 0,-1 0 0,12-6 0,-8 4-450,0 0 0,1 1 0,24-6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BFB84-6068-4449-9F1B-838D2CCB6999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4B552-E74B-499E-9298-4EE610A03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2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1785883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kids.britannica.com/students/article/Columbian-Exchange/632098" TargetMode="External"/><Relationship Id="rId4" Type="http://schemas.openxmlformats.org/officeDocument/2006/relationships/hyperlink" Target="https://creativecommons.org/licenses/by/4.0/deed.en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Sebastiano, Del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Piombo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Christopher Columbus, half-length portrait, facing slightly right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1900. Photograph.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https://www.loc.gov/item/91785883/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4B552-E74B-499E-9298-4EE610A038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5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4B552-E74B-499E-9298-4EE610A038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83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Columbian Exchange.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</a:rPr>
              <a:t>This file is licensed under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66BB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  <a:hlinkClick r:id="rId4" tooltip="creativecommons:by/4.0/deed.en"/>
              </a:rPr>
              <a:t>Attrib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  <a:hlinkClick r:id="rId4" tooltip="creativecommons:by/4.0/deed.en"/>
              </a:rPr>
              <a:t> 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5"/>
              </a:rPr>
              <a:t>https://kids.britannica.com/students/article/Columbian-Exchange/632098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  <a:hlinkClick r:id="rId4" tooltip="creativecommons:by/4.0/deed.en"/>
              </a:rPr>
              <a:t>ution 4.0 International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</a:rPr>
              <a:t> license.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4B552-E74B-499E-9298-4EE610A038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18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4B552-E74B-499E-9298-4EE610A038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29F6-0A65-33B2-F9D5-CA8B7A0DD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49221-C863-27F8-F975-A2DAB07EE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23AA-1E1A-37B4-CF6F-7310B747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72CD9-061D-25A6-E262-8DE889B0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1F834-B621-B375-40A7-A9C94CF9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5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005F-8ECE-8094-31F3-B562087A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895E2-87DC-85B7-AB05-DE26A9D1E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0CE32-52B5-158F-7307-C5BDED67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ACCA5-C055-44F9-02D7-93AC7B5F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64514-312A-D22B-949E-B120AEB5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A7D760-5864-4C87-984E-1D05E3043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9F5E0-DA14-1785-877A-3AC2DA74E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86BE8-E631-2DA8-05F6-E19BAEA3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4A731-CAE7-0693-F768-0EE6833A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A7AE2-AAA9-9E8D-855E-7DA5B8A8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4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04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48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74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52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82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53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99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147A-68AA-767B-47BF-87B292CC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B4C68-B503-57A1-A717-D42D4A39A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2AE3A-0086-570E-CAC8-86F60D44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F4EBE-A49C-385B-BD85-06180DC4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5AECF-83D1-C9D9-82F5-0415B03A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70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98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21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3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E47CD-5786-6CBB-356B-4870A9AC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AFC19-DA61-3D8A-216B-985C7421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17181-B7E2-5C21-E515-A62D9838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30E2C-79DC-13F5-4738-80D9385C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C618-EA05-E57A-5A34-2F91527B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8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A4E6-B46C-4009-481B-DD87C494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35D8-0B60-97D4-DA7C-636931D17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E291B-03EF-E27D-97BD-613B5D2C9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66B4A-AD47-AB6B-8A90-240C1599C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4C3FF-1795-DADD-9108-1E998223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CF02E-D8C9-558D-EDAC-303CC0B1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47E0-B645-EB48-C212-B8285F0A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625E1-D17B-8303-C559-3B3B6A807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AFE2A-5063-3BDF-3EFF-9E8EF134B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1193B-7FE7-DC74-F0B9-A89FB16B8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E0452-43CB-FC71-31AF-50DDA8B37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B2339-51B0-7DA3-3318-09E66123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B1EED-E945-FB7A-2751-9F7BAFE9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35AA1-BFF3-360F-9F3C-018264F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0961-B900-B0DF-4295-1E9F2791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794AF-89FC-FFB9-888E-5AC4E52F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21961-0C61-8C11-02E1-0DEB9936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7A14B-3C68-6618-9C38-D34B7EBF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7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0F70B-BFEA-CB7C-0582-7C7D508A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5C4CC-948C-5228-40F3-E7777404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C2827-21AE-8EC7-5A18-37FD0512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711C-F82B-422E-F6ED-3935E3BD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7CB31-818B-CFEB-6B5E-35F7AFA2C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373C-5776-64B4-0287-304095D65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4D56E-5C53-5CD4-2CDB-7EFFA82F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9DE75-3FF1-CF47-A287-7C3DCF53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4C7BE-FFA2-B9BD-E90E-40E06E6F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2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9B7A7-FB98-ADCA-A33C-4C0FE3AC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153111-3441-D0D5-B94E-DFE8146DC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1CEF0-4F10-93C9-43CF-7D190CC4E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2FC29-8A20-F5A0-189E-2B7F4D958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41BF7-1FD0-4B80-E2E0-E2512CF9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546EA-8C77-F1FB-C36A-1A0EF2E6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9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E5BF8-8CEA-E905-3D3A-06A60F58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2CB9B-E73D-B1BB-E87E-0F7FD1156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A5083-BDCB-CF50-6DB5-D68349EEB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CDF7A6-26CA-4441-9B58-D6E64878D24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E8719-4643-492A-464E-CEC0CA065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2AC13-FAC7-6E3B-B240-983CDEEBD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5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9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emf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emf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13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4.png"/><Relationship Id="rId7" Type="http://schemas.openxmlformats.org/officeDocument/2006/relationships/image" Target="../media/image16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1.xml"/><Relationship Id="rId5" Type="http://schemas.openxmlformats.org/officeDocument/2006/relationships/image" Target="../media/image16.png"/><Relationship Id="rId4" Type="http://schemas.openxmlformats.org/officeDocument/2006/relationships/image" Target="../media/image5.emf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2" name="Rectangle 1061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465" y="0"/>
            <a:ext cx="4620584" cy="4102704"/>
          </a:xfrm>
        </p:spPr>
        <p:txBody>
          <a:bodyPr>
            <a:normAutofit/>
          </a:bodyPr>
          <a:lstStyle/>
          <a:p>
            <a:pPr algn="l"/>
            <a:r>
              <a:rPr lang="en-US" sz="7200" b="1" i="1" dirty="0">
                <a:solidFill>
                  <a:schemeClr val="bg2">
                    <a:lumMod val="50000"/>
                  </a:schemeClr>
                </a:solidFill>
              </a:rPr>
              <a:t>Unit 2: </a:t>
            </a:r>
            <a:br>
              <a:rPr lang="en-US" sz="7200" b="1" i="1" dirty="0"/>
            </a:br>
            <a:r>
              <a:rPr lang="en-US" sz="7200" b="1" dirty="0">
                <a:solidFill>
                  <a:srgbClr val="C00000"/>
                </a:solidFill>
              </a:rPr>
              <a:t>Age of Contact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713" y="4171648"/>
            <a:ext cx="5865502" cy="1534886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>
                <a:solidFill>
                  <a:schemeClr val="bg2">
                    <a:lumMod val="50000"/>
                  </a:schemeClr>
                </a:solidFill>
              </a:rPr>
              <a:t>Lesson 5:</a:t>
            </a:r>
          </a:p>
          <a:p>
            <a:pPr algn="l"/>
            <a:r>
              <a:rPr lang="en-US" sz="3600" b="1" i="1" dirty="0">
                <a:solidFill>
                  <a:srgbClr val="C00000"/>
                </a:solidFill>
              </a:rPr>
              <a:t>God, Gold, and Glory!</a:t>
            </a:r>
          </a:p>
          <a:p>
            <a:pPr algn="l"/>
            <a:r>
              <a:rPr lang="en-US" sz="3600" i="1" dirty="0">
                <a:solidFill>
                  <a:srgbClr val="C00000"/>
                </a:solidFill>
              </a:rPr>
              <a:t>Guided Notes</a:t>
            </a:r>
          </a:p>
          <a:p>
            <a:pPr algn="l"/>
            <a:r>
              <a:rPr lang="en-US" sz="2800" i="1" dirty="0">
                <a:solidFill>
                  <a:srgbClr val="C00000"/>
                </a:solidFill>
              </a:rPr>
              <a:t> Day 1</a:t>
            </a:r>
          </a:p>
        </p:txBody>
      </p:sp>
      <p:pic>
        <p:nvPicPr>
          <p:cNvPr id="1026" name="Picture 2" descr="A portrait of Christopher Columbus">
            <a:extLst>
              <a:ext uri="{FF2B5EF4-FFF2-40B4-BE49-F238E27FC236}">
                <a16:creationId xmlns:a16="http://schemas.microsoft.com/office/drawing/2014/main" id="{1A94A6FC-6365-9BC7-4E80-5FEAA0114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716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1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2C7E5E-8F97-C340-D573-C99982D13D92}"/>
              </a:ext>
            </a:extLst>
          </p:cNvPr>
          <p:cNvSpPr/>
          <p:nvPr/>
        </p:nvSpPr>
        <p:spPr>
          <a:xfrm>
            <a:off x="8174006" y="481839"/>
            <a:ext cx="3494314" cy="539728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>
                <a:solidFill>
                  <a:schemeClr val="bg2">
                    <a:lumMod val="75000"/>
                  </a:schemeClr>
                </a:solidFill>
              </a:rPr>
              <a:t>What do I need to write?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9BF0E4-7EAD-D3DB-BCD7-972433176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020196"/>
              </p:ext>
            </p:extLst>
          </p:nvPr>
        </p:nvGraphicFramePr>
        <p:xfrm>
          <a:off x="7872317" y="483716"/>
          <a:ext cx="4091552" cy="19845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2">
                  <a:extLst>
                    <a:ext uri="{9D8B030D-6E8A-4147-A177-3AD203B41FA5}">
                      <a16:colId xmlns:a16="http://schemas.microsoft.com/office/drawing/2014/main" val="985832744"/>
                    </a:ext>
                  </a:extLst>
                </a:gridCol>
              </a:tblGrid>
              <a:tr h="65009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Key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395769"/>
                  </a:ext>
                </a:extLst>
              </a:tr>
              <a:tr h="1334408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 system of trade across the Atlantic Ocean that began with Columbus’ voyages.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39699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54776" y="0"/>
            <a:ext cx="8682447" cy="957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Gotham Medium"/>
              </a:rPr>
              <a:t>The Columbian Exchange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91447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373CF0-3628-B816-F20D-2D48137C47D9}"/>
              </a:ext>
            </a:extLst>
          </p:cNvPr>
          <p:cNvSpPr txBox="1"/>
          <p:nvPr/>
        </p:nvSpPr>
        <p:spPr>
          <a:xfrm>
            <a:off x="1689459" y="1260712"/>
            <a:ext cx="606321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Columbus’ journeys across the Atlantic to the Americas began a system of trade known as the </a:t>
            </a:r>
            <a:r>
              <a:rPr lang="en-US" sz="2400" b="1" dirty="0">
                <a:solidFill>
                  <a:srgbClr val="0070C0"/>
                </a:solidFill>
              </a:rPr>
              <a:t>Columbian Exchange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This trade transported new fruits, vegetables, grains, animals, and diseases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between Europe and the Americas.</a:t>
            </a:r>
          </a:p>
          <a:p>
            <a:endParaRPr lang="en-US" sz="15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Through this system of trade, Europeans and American Indians gained access to a wider variety of food sources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400" dirty="0">
                <a:solidFill>
                  <a:srgbClr val="7030A0"/>
                </a:solidFill>
              </a:rPr>
              <a:t>The arrival of </a:t>
            </a:r>
            <a:r>
              <a:rPr lang="en-US" sz="2400" b="1" dirty="0">
                <a:solidFill>
                  <a:srgbClr val="7030A0"/>
                </a:solidFill>
              </a:rPr>
              <a:t>horses</a:t>
            </a:r>
            <a:r>
              <a:rPr lang="en-US" sz="2400" dirty="0">
                <a:solidFill>
                  <a:srgbClr val="7030A0"/>
                </a:solidFill>
              </a:rPr>
              <a:t> changed life for many American Indian tribes who could now hunt and travel more easily.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 introduction of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Spanish diseases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like smallpox tragically caused the death of millions of American Indians who had no immunity to the foreign illnesses.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FCEEF4-2E7A-3C0E-25DD-F2E1A9307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766986"/>
              </p:ext>
            </p:extLst>
          </p:nvPr>
        </p:nvGraphicFramePr>
        <p:xfrm>
          <a:off x="7831771" y="2549456"/>
          <a:ext cx="4091553" cy="20053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3">
                  <a:extLst>
                    <a:ext uri="{9D8B030D-6E8A-4147-A177-3AD203B41FA5}">
                      <a16:colId xmlns:a16="http://schemas.microsoft.com/office/drawing/2014/main" val="516787571"/>
                    </a:ext>
                  </a:extLst>
                </a:gridCol>
              </a:tblGrid>
              <a:tr h="63370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Significance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16621"/>
                  </a:ext>
                </a:extLst>
              </a:tr>
              <a:tr h="1350798">
                <a:tc>
                  <a:txBody>
                    <a:bodyPr/>
                    <a:lstStyle/>
                    <a:p>
                      <a:r>
                        <a:rPr lang="en-US" sz="2800" dirty="0"/>
                        <a:t>New items were introduced into Europe and America.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5356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2E497F1-E146-BB4C-8F6F-F8B1BF509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81329"/>
              </p:ext>
            </p:extLst>
          </p:nvPr>
        </p:nvGraphicFramePr>
        <p:xfrm>
          <a:off x="7814656" y="4640072"/>
          <a:ext cx="4064000" cy="17804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60003369"/>
                    </a:ext>
                  </a:extLst>
                </a:gridCol>
              </a:tblGrid>
              <a:tr h="5917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Essential 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8486"/>
                  </a:ext>
                </a:extLst>
              </a:tr>
              <a:tr h="742204">
                <a:tc>
                  <a:txBody>
                    <a:bodyPr/>
                    <a:lstStyle/>
                    <a:p>
                      <a:r>
                        <a:rPr lang="en-US" sz="2400" dirty="0"/>
                        <a:t>What was one positive and one negative outcome of the Columbian Exchange?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72904"/>
                  </a:ext>
                </a:extLst>
              </a:tr>
            </a:tbl>
          </a:graphicData>
        </a:graphic>
      </p:graphicFrame>
      <p:pic>
        <p:nvPicPr>
          <p:cNvPr id="13" name="Graphic 12">
            <a:extLst>
              <a:ext uri="{FF2B5EF4-FFF2-40B4-BE49-F238E27FC236}">
                <a16:creationId xmlns:a16="http://schemas.microsoft.com/office/drawing/2014/main" id="{E9D1FB67-8A37-BDF6-2C04-8E299DD53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06382" y="473468"/>
            <a:ext cx="1208326" cy="1208326"/>
          </a:xfrm>
          <a:prstGeom prst="rect">
            <a:avLst/>
          </a:prstGeom>
        </p:spPr>
      </p:pic>
      <p:sp>
        <p:nvSpPr>
          <p:cNvPr id="18" name="AutoShape 2" descr="pencil emoji">
            <a:extLst>
              <a:ext uri="{FF2B5EF4-FFF2-40B4-BE49-F238E27FC236}">
                <a16:creationId xmlns:a16="http://schemas.microsoft.com/office/drawing/2014/main" id="{A4965863-095B-90F5-A6C5-E22744AFD7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5FFFB78-1FA9-4D81-897C-7CB232C4A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31615" y="1510250"/>
            <a:ext cx="925793" cy="92579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76230F0-C1E7-44DB-4022-0E7D600E6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66207" y="3647857"/>
            <a:ext cx="925793" cy="92579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53E93DB-50B8-9B5F-9AE5-5741BDA92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45694" y="5661586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94875" y="3009844"/>
            <a:ext cx="3517130" cy="26172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/>
              </a:rPr>
              <a:t>What items were traded in </a:t>
            </a:r>
            <a:r>
              <a:rPr lang="en-US" sz="5400" b="1" i="1" dirty="0">
                <a:latin typeface="Gotham Medium"/>
              </a:rPr>
              <a:t>the Columbian Exchange? 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25477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1026" name="Picture 2" descr="A map of items traded between the eastern and western hemispheres in the Columbian exchange including:&#10;&#10;From West to East:&#10;Potatoes, corn, pumpkins, avocadoes, chili peppers, tobacco, cacao, turkeys.&#10;&#10;From East to West:&#10;Livestock, horses, grains, citrus, lettuce, soybeans, diseases.">
            <a:extLst>
              <a:ext uri="{FF2B5EF4-FFF2-40B4-BE49-F238E27FC236}">
                <a16:creationId xmlns:a16="http://schemas.microsoft.com/office/drawing/2014/main" id="{518D32A4-051A-2F31-CFDF-7435C974D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87" y="0"/>
            <a:ext cx="6857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2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2C7E5E-8F97-C340-D573-C99982D13D92}"/>
              </a:ext>
            </a:extLst>
          </p:cNvPr>
          <p:cNvSpPr/>
          <p:nvPr/>
        </p:nvSpPr>
        <p:spPr>
          <a:xfrm>
            <a:off x="8174006" y="481839"/>
            <a:ext cx="3494314" cy="539728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>
                <a:solidFill>
                  <a:schemeClr val="bg2">
                    <a:lumMod val="75000"/>
                  </a:schemeClr>
                </a:solidFill>
              </a:rPr>
              <a:t>What do I need to write?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9BF0E4-7EAD-D3DB-BCD7-972433176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834813"/>
              </p:ext>
            </p:extLst>
          </p:nvPr>
        </p:nvGraphicFramePr>
        <p:xfrm>
          <a:off x="7872317" y="483716"/>
          <a:ext cx="4091552" cy="19845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2">
                  <a:extLst>
                    <a:ext uri="{9D8B030D-6E8A-4147-A177-3AD203B41FA5}">
                      <a16:colId xmlns:a16="http://schemas.microsoft.com/office/drawing/2014/main" val="985832744"/>
                    </a:ext>
                  </a:extLst>
                </a:gridCol>
              </a:tblGrid>
              <a:tr h="65009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Key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395769"/>
                  </a:ext>
                </a:extLst>
              </a:tr>
              <a:tr h="1334408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Spanish explorers had three goals: God, Gold, and Glory.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Gold was most important!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39699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54776" y="0"/>
            <a:ext cx="8682447" cy="957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latin typeface="Gotham Medium"/>
              </a:rPr>
              <a:t>Reasons for Exploration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91447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373CF0-3628-B816-F20D-2D48137C47D9}"/>
              </a:ext>
            </a:extLst>
          </p:cNvPr>
          <p:cNvSpPr txBox="1"/>
          <p:nvPr/>
        </p:nvSpPr>
        <p:spPr>
          <a:xfrm>
            <a:off x="1689459" y="1260712"/>
            <a:ext cx="606321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0070C0"/>
                </a:solidFill>
              </a:rPr>
              <a:t>The journey from Spain to the Americas, and the expeditions in the new lands were often dangerous. </a:t>
            </a:r>
            <a:r>
              <a:rPr lang="en-US" sz="2300" dirty="0">
                <a:solidFill>
                  <a:srgbClr val="002060"/>
                </a:solidFill>
              </a:rPr>
              <a:t>People got lost, ran out of supplies, and even died during expeditions. </a:t>
            </a:r>
            <a:r>
              <a:rPr lang="en-US" sz="2300" b="1" dirty="0">
                <a:solidFill>
                  <a:srgbClr val="C00000"/>
                </a:solidFill>
              </a:rPr>
              <a:t>Why would anyone take such a risk?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2300" dirty="0">
                <a:solidFill>
                  <a:srgbClr val="00B050"/>
                </a:solidFill>
              </a:rPr>
              <a:t>There were three reasons for Spanish exploration; we call them </a:t>
            </a:r>
            <a:r>
              <a:rPr lang="en-US" sz="2300" b="1" dirty="0">
                <a:solidFill>
                  <a:srgbClr val="00B050"/>
                </a:solidFill>
              </a:rPr>
              <a:t>“The 3 </a:t>
            </a:r>
            <a:r>
              <a:rPr lang="en-US" sz="2300" b="1" dirty="0" err="1">
                <a:solidFill>
                  <a:srgbClr val="00B050"/>
                </a:solidFill>
              </a:rPr>
              <a:t>Gs</a:t>
            </a:r>
            <a:r>
              <a:rPr lang="en-US" sz="2300" b="1" dirty="0">
                <a:solidFill>
                  <a:srgbClr val="00B050"/>
                </a:solidFill>
              </a:rPr>
              <a:t>: God, Gold, and Glory.”</a:t>
            </a:r>
            <a:r>
              <a:rPr lang="en-US" sz="2300" dirty="0">
                <a:solidFill>
                  <a:srgbClr val="00B050"/>
                </a:solidFill>
              </a:rPr>
              <a:t> </a:t>
            </a:r>
            <a:r>
              <a:rPr lang="en-US" sz="2300" dirty="0">
                <a:solidFill>
                  <a:srgbClr val="7030A0"/>
                </a:solidFill>
              </a:rPr>
              <a:t>They claimed to want to spread their religion. They wanted fame and power. </a:t>
            </a:r>
            <a:r>
              <a:rPr lang="en-US" sz="2300" b="1" dirty="0">
                <a:solidFill>
                  <a:schemeClr val="accent2">
                    <a:lumMod val="75000"/>
                  </a:schemeClr>
                </a:solidFill>
              </a:rPr>
              <a:t>But, more than anything, they wanted to become incredibly, wildly, unbelievably wealthy. </a:t>
            </a:r>
            <a:r>
              <a:rPr lang="en-US" sz="2300" dirty="0">
                <a:solidFill>
                  <a:srgbClr val="0070C0"/>
                </a:solidFill>
              </a:rPr>
              <a:t>Spanish conquistadors often seized gold and resources from American Indians. Spanish exploration and conquest of the Americas made Spain very wealthy. </a:t>
            </a:r>
          </a:p>
          <a:p>
            <a:endParaRPr lang="en-US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FCEEF4-2E7A-3C0E-25DD-F2E1A9307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980118"/>
              </p:ext>
            </p:extLst>
          </p:nvPr>
        </p:nvGraphicFramePr>
        <p:xfrm>
          <a:off x="7831771" y="2549456"/>
          <a:ext cx="4091553" cy="19845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3">
                  <a:extLst>
                    <a:ext uri="{9D8B030D-6E8A-4147-A177-3AD203B41FA5}">
                      <a16:colId xmlns:a16="http://schemas.microsoft.com/office/drawing/2014/main" val="516787571"/>
                    </a:ext>
                  </a:extLst>
                </a:gridCol>
              </a:tblGrid>
              <a:tr h="63370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Significance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16621"/>
                  </a:ext>
                </a:extLst>
              </a:tr>
              <a:tr h="1350798">
                <a:tc>
                  <a:txBody>
                    <a:bodyPr/>
                    <a:lstStyle/>
                    <a:p>
                      <a:r>
                        <a:rPr lang="en-US" sz="2300" dirty="0"/>
                        <a:t>Spain became incredibly wealthy exploring and claiming land and resources in the Americas.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5356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2E497F1-E146-BB4C-8F6F-F8B1BF509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772439"/>
              </p:ext>
            </p:extLst>
          </p:nvPr>
        </p:nvGraphicFramePr>
        <p:xfrm>
          <a:off x="7814656" y="4640072"/>
          <a:ext cx="4064000" cy="16433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60003369"/>
                    </a:ext>
                  </a:extLst>
                </a:gridCol>
              </a:tblGrid>
              <a:tr h="5917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Essential 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8486"/>
                  </a:ext>
                </a:extLst>
              </a:tr>
              <a:tr h="742204">
                <a:tc>
                  <a:txBody>
                    <a:bodyPr/>
                    <a:lstStyle/>
                    <a:p>
                      <a:r>
                        <a:rPr lang="en-US" sz="2100" dirty="0"/>
                        <a:t>How do you think Spain’s quest for gold affected relationships between the Spanish and American Indians?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72904"/>
                  </a:ext>
                </a:extLst>
              </a:tr>
            </a:tbl>
          </a:graphicData>
        </a:graphic>
      </p:graphicFrame>
      <p:pic>
        <p:nvPicPr>
          <p:cNvPr id="13" name="Graphic 12">
            <a:extLst>
              <a:ext uri="{FF2B5EF4-FFF2-40B4-BE49-F238E27FC236}">
                <a16:creationId xmlns:a16="http://schemas.microsoft.com/office/drawing/2014/main" id="{E9D1FB67-8A37-BDF6-2C04-8E299DD53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06382" y="473468"/>
            <a:ext cx="1208326" cy="1208326"/>
          </a:xfrm>
          <a:prstGeom prst="rect">
            <a:avLst/>
          </a:prstGeom>
        </p:spPr>
      </p:pic>
      <p:sp>
        <p:nvSpPr>
          <p:cNvPr id="18" name="AutoShape 2" descr="pencil emoji">
            <a:extLst>
              <a:ext uri="{FF2B5EF4-FFF2-40B4-BE49-F238E27FC236}">
                <a16:creationId xmlns:a16="http://schemas.microsoft.com/office/drawing/2014/main" id="{A4965863-095B-90F5-A6C5-E22744AFD7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5FFFB78-1FA9-4D81-897C-7CB232C4A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10592" y="1632759"/>
            <a:ext cx="925793" cy="92579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76230F0-C1E7-44DB-4022-0E7D600E6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66207" y="3647857"/>
            <a:ext cx="925793" cy="92579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53E93DB-50B8-9B5F-9AE5-5741BDA92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95098" y="5729588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4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632857" y="13062"/>
            <a:ext cx="10559143" cy="727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otham Medium"/>
              </a:rPr>
              <a:t>Where does Spain find the most gold in the Americas?</a:t>
            </a:r>
            <a:endParaRPr lang="en-US" sz="3600" b="1" i="1" dirty="0">
              <a:latin typeface="Gotham Medium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12255" y="6475606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3" name="Picture 2" descr="A map of the world showing gold in the area that is now Mexico and the western coast of South America.">
            <a:extLst>
              <a:ext uri="{FF2B5EF4-FFF2-40B4-BE49-F238E27FC236}">
                <a16:creationId xmlns:a16="http://schemas.microsoft.com/office/drawing/2014/main" id="{E5C687DA-EDD5-83BA-E66A-18448060A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" y="866174"/>
            <a:ext cx="10998884" cy="56094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ABFA9E-8C94-69A0-BE92-55A6A64D8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82" y="3787000"/>
            <a:ext cx="1094289" cy="8211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17C10B-319D-DC49-30A2-3DBFBA783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537" y="2819525"/>
            <a:ext cx="1094289" cy="82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8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1264000" y="2586887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67" y="45184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99347" y="650043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13259" y="2691427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EECFAD41-918E-2261-1C88-B4109F7DB9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7509" y="35666"/>
            <a:ext cx="9864090" cy="1724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i="1" dirty="0">
                <a:latin typeface="Gotham Medium"/>
              </a:rPr>
              <a:t>Exit Ticket</a:t>
            </a:r>
            <a:br>
              <a:rPr lang="en-US" sz="4400" dirty="0">
                <a:latin typeface="Gotham Medium"/>
              </a:rPr>
            </a:br>
            <a:r>
              <a:rPr lang="en-US" sz="3200" dirty="0">
                <a:latin typeface="Gotham Medium"/>
              </a:rPr>
              <a:t>Follow the directions below to complete your warm-up </a:t>
            </a:r>
            <a:endParaRPr lang="en-US" sz="4400" dirty="0">
              <a:latin typeface="Gotham Medium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7FB14EC-9765-C65A-4600-465342A18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487639" y="2532352"/>
            <a:ext cx="1071092" cy="107109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B77A946-B432-2AE7-5FB4-37EFE1AC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57400" y="4375830"/>
            <a:ext cx="925793" cy="92579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D281543-8E2E-BBFC-8D1D-C4FE068F8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87093" y="5556221"/>
            <a:ext cx="842453" cy="84245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4B11518-A0E0-3AB0-725B-2BF7D58C3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624873" y="1620692"/>
            <a:ext cx="1208326" cy="1208326"/>
          </a:xfrm>
          <a:prstGeom prst="rect">
            <a:avLst/>
          </a:prstGeom>
        </p:spPr>
      </p:pic>
      <p:pic>
        <p:nvPicPr>
          <p:cNvPr id="17" name="Picture 16" descr="An image of the quote from the Exit Ticket.">
            <a:extLst>
              <a:ext uri="{FF2B5EF4-FFF2-40B4-BE49-F238E27FC236}">
                <a16:creationId xmlns:a16="http://schemas.microsoft.com/office/drawing/2014/main" id="{A8BD81FE-3A8A-C1F1-22EA-CFDD75F52B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49231" y="2077159"/>
            <a:ext cx="9640645" cy="1981477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889C70-D805-C95E-3F88-78FA852FFAB5}"/>
              </a:ext>
            </a:extLst>
          </p:cNvPr>
          <p:cNvSpPr txBox="1"/>
          <p:nvPr/>
        </p:nvSpPr>
        <p:spPr>
          <a:xfrm>
            <a:off x="3406658" y="4276540"/>
            <a:ext cx="81832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Read the quote by Christopher Columbus and answer the question that follows.</a:t>
            </a:r>
          </a:p>
          <a:p>
            <a:endParaRPr lang="en-US" sz="2000" dirty="0"/>
          </a:p>
          <a:p>
            <a:r>
              <a:rPr lang="en-US" sz="3600" dirty="0">
                <a:solidFill>
                  <a:srgbClr val="0070C0"/>
                </a:solidFill>
              </a:rPr>
              <a:t>Discuss with a partner. </a:t>
            </a:r>
          </a:p>
        </p:txBody>
      </p:sp>
    </p:spTree>
    <p:extLst>
      <p:ext uri="{BB962C8B-B14F-4D97-AF65-F5344CB8AC3E}">
        <p14:creationId xmlns:p14="http://schemas.microsoft.com/office/powerpoint/2010/main" val="185922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46486" y="2586887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67" y="45184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24142" y="2702313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EECFAD41-918E-2261-1C88-B4109F7DB9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7509" y="35666"/>
            <a:ext cx="9864090" cy="1724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b="1" i="1" dirty="0">
                <a:latin typeface="Gotham Medium"/>
              </a:rPr>
              <a:t>Warm-up</a:t>
            </a:r>
            <a:br>
              <a:rPr lang="en-US" sz="4400" dirty="0">
                <a:latin typeface="Gotham Medium"/>
              </a:rPr>
            </a:br>
            <a:r>
              <a:rPr lang="en-US" sz="3200" dirty="0">
                <a:latin typeface="Gotham Medium"/>
              </a:rPr>
              <a:t>Follow the directions below to complete your warm-up </a:t>
            </a:r>
            <a:endParaRPr lang="en-US" sz="4400" dirty="0">
              <a:latin typeface="Gotham Medium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7FB14EC-9765-C65A-4600-465342A18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3410" y="2153225"/>
            <a:ext cx="1071092" cy="107109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B77A946-B432-2AE7-5FB4-37EFE1AC0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9170" y="3603444"/>
            <a:ext cx="925793" cy="92579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D281543-8E2E-BBFC-8D1D-C4FE068F8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5583" y="4739437"/>
            <a:ext cx="842453" cy="84245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4B11518-A0E0-3AB0-725B-2BF7D58C3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624873" y="1620692"/>
            <a:ext cx="1208326" cy="12083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349E05-EED0-CBB2-184E-7DCEE8634ACA}"/>
              </a:ext>
            </a:extLst>
          </p:cNvPr>
          <p:cNvSpPr txBox="1"/>
          <p:nvPr/>
        </p:nvSpPr>
        <p:spPr>
          <a:xfrm>
            <a:off x="1837509" y="2013857"/>
            <a:ext cx="33658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Would you take the job advertised on your warm-up? </a:t>
            </a:r>
          </a:p>
          <a:p>
            <a:endParaRPr lang="en-US" sz="2000" dirty="0"/>
          </a:p>
          <a:p>
            <a:r>
              <a:rPr lang="en-US" sz="3200" dirty="0">
                <a:solidFill>
                  <a:srgbClr val="0070C0"/>
                </a:solidFill>
              </a:rPr>
              <a:t>Why or why not?</a:t>
            </a:r>
          </a:p>
          <a:p>
            <a:endParaRPr lang="en-US" dirty="0"/>
          </a:p>
          <a:p>
            <a:r>
              <a:rPr lang="en-US" sz="3200" dirty="0">
                <a:solidFill>
                  <a:srgbClr val="7030A0"/>
                </a:solidFill>
              </a:rPr>
              <a:t>Share with a partner.</a:t>
            </a:r>
          </a:p>
        </p:txBody>
      </p:sp>
      <p:pic>
        <p:nvPicPr>
          <p:cNvPr id="3" name="Picture 2" descr="Blank poster on utility pole">
            <a:extLst>
              <a:ext uri="{FF2B5EF4-FFF2-40B4-BE49-F238E27FC236}">
                <a16:creationId xmlns:a16="http://schemas.microsoft.com/office/drawing/2014/main" id="{5E5B8A84-B4A7-51F5-0DE1-F4F0E83B23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71" y="1904454"/>
            <a:ext cx="6330043" cy="42200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E2676E-2150-9953-AF42-794148C3D87C}"/>
              </a:ext>
            </a:extLst>
          </p:cNvPr>
          <p:cNvSpPr txBox="1"/>
          <p:nvPr/>
        </p:nvSpPr>
        <p:spPr>
          <a:xfrm>
            <a:off x="7826829" y="2688771"/>
            <a:ext cx="2253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Dreaming Outloud Pro" panose="020F0502020204030204" pitchFamily="66" charset="0"/>
                <a:cs typeface="Dreaming Outloud Pro" panose="020F0502020204030204" pitchFamily="66" charset="0"/>
              </a:rPr>
              <a:t>Job </a:t>
            </a:r>
            <a:r>
              <a:rPr lang="en-US" sz="2800" dirty="0">
                <a:latin typeface="Dreaming Outloud Pro" panose="020F0502020204030204" pitchFamily="66" charset="0"/>
                <a:cs typeface="Dreaming Outloud Pro" panose="020F0502020204030204" pitchFamily="66" charset="0"/>
              </a:rPr>
              <a:t>Opportunity</a:t>
            </a:r>
            <a:r>
              <a:rPr lang="en-US" sz="3600" dirty="0">
                <a:latin typeface="Dreaming Outloud Pro" panose="020F0502020204030204" pitchFamily="66" charset="0"/>
                <a:cs typeface="Dreaming Outloud Pro" panose="020F0502020204030204" pitchFamily="66" charset="0"/>
              </a:rPr>
              <a:t> for </a:t>
            </a:r>
            <a:r>
              <a:rPr lang="en-US" sz="2800" dirty="0">
                <a:latin typeface="Dreaming Outloud Pro" panose="020F0502020204030204" pitchFamily="66" charset="0"/>
                <a:cs typeface="Dreaming Outloud Pro" panose="020F0502020204030204" pitchFamily="66" charset="0"/>
              </a:rPr>
              <a:t>Adventurers</a:t>
            </a:r>
            <a:r>
              <a:rPr lang="en-US" sz="3600" dirty="0">
                <a:latin typeface="Dreaming Outloud Pro" panose="020F0502020204030204" pitchFamily="66" charset="0"/>
                <a:cs typeface="Dreaming Outloud Pro" panose="020F0502020204030204" pitchFamily="66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03862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44502" y="13062"/>
            <a:ext cx="9010288" cy="1097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atin typeface="Gotham Medium"/>
              </a:rPr>
              <a:t>Share with the class: </a:t>
            </a:r>
            <a:r>
              <a:rPr lang="en-US" dirty="0">
                <a:solidFill>
                  <a:schemeClr val="bg1"/>
                </a:solidFill>
                <a:latin typeface="Gotham Medium"/>
              </a:rPr>
              <a:t>day 1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57234F5-8DF5-E33B-7FA8-61126981F77B}"/>
              </a:ext>
            </a:extLst>
          </p:cNvPr>
          <p:cNvSpPr/>
          <p:nvPr/>
        </p:nvSpPr>
        <p:spPr>
          <a:xfrm>
            <a:off x="3537857" y="1926769"/>
            <a:ext cx="6275216" cy="2924011"/>
          </a:xfrm>
          <a:prstGeom prst="wedgeRoundRectCallout">
            <a:avLst>
              <a:gd name="adj1" fmla="val 79543"/>
              <a:gd name="adj2" fmla="val 42210"/>
              <a:gd name="adj3" fmla="val 16667"/>
            </a:avLst>
          </a:prstGeom>
          <a:solidFill>
            <a:srgbClr val="F3D1D3"/>
          </a:solidFill>
          <a:ln w="28575">
            <a:solidFill>
              <a:srgbClr val="C0000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would / wouldn’t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 the job because ______________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B037C67-8C5D-8A43-64C6-7F2903197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9815" y="2534315"/>
            <a:ext cx="1502228" cy="15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5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65657" y="-5390574"/>
            <a:ext cx="1524002" cy="12284631"/>
          </a:xfrm>
          <a:prstGeom prst="rect">
            <a:avLst/>
          </a:prstGeom>
          <a:solidFill>
            <a:srgbClr val="CA4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291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Essential Questions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49C6CF-D82E-6A81-8C47-DE04FB6BAFB5}"/>
              </a:ext>
            </a:extLst>
          </p:cNvPr>
          <p:cNvSpPr txBox="1"/>
          <p:nvPr/>
        </p:nvSpPr>
        <p:spPr>
          <a:xfrm>
            <a:off x="707571" y="1818114"/>
            <a:ext cx="113046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5400" i="1" dirty="0">
                <a:solidFill>
                  <a:srgbClr val="C00000"/>
                </a:solidFill>
                <a:latin typeface="Calibri" panose="020F0502020204030204"/>
              </a:rPr>
              <a:t>What motivated Spanish conquistadors to explore the new world? </a:t>
            </a:r>
          </a:p>
          <a:p>
            <a:pPr marL="914400" marR="0" lvl="0" indent="-9144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5400" i="1" dirty="0">
                <a:solidFill>
                  <a:srgbClr val="002060"/>
                </a:solidFill>
                <a:latin typeface="Calibri" panose="020F0502020204030204"/>
              </a:rPr>
              <a:t>What were the positive and negative results of their exploration?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00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65657" y="-5390574"/>
            <a:ext cx="1524002" cy="12284631"/>
          </a:xfrm>
          <a:prstGeom prst="rect">
            <a:avLst/>
          </a:prstGeom>
          <a:solidFill>
            <a:srgbClr val="CA4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291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In Today’s Lesson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AA726-7C6B-8A90-68A7-A97674A4B6F6}"/>
              </a:ext>
            </a:extLst>
          </p:cNvPr>
          <p:cNvSpPr txBox="1"/>
          <p:nvPr/>
        </p:nvSpPr>
        <p:spPr>
          <a:xfrm>
            <a:off x="397792" y="1831085"/>
            <a:ext cx="116144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 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examine the goals, causes, and effects of Spanish exploration. We will also identify the key events that began the Age of Contact.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will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complete my guided notes by summarizing the key points and significance of each topic. I will answer a comprehension question on each topic and, when applicable, label my maps.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972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D2B12D-5F8D-53B8-7202-54ACB2D78A58}"/>
              </a:ext>
            </a:extLst>
          </p:cNvPr>
          <p:cNvSpPr/>
          <p:nvPr/>
        </p:nvSpPr>
        <p:spPr>
          <a:xfrm>
            <a:off x="8174006" y="481839"/>
            <a:ext cx="3494314" cy="539728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do I need to write?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9BF0E4-7EAD-D3DB-BCD7-972433176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269282"/>
              </p:ext>
            </p:extLst>
          </p:nvPr>
        </p:nvGraphicFramePr>
        <p:xfrm>
          <a:off x="7817995" y="193911"/>
          <a:ext cx="4091552" cy="220022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2">
                  <a:extLst>
                    <a:ext uri="{9D8B030D-6E8A-4147-A177-3AD203B41FA5}">
                      <a16:colId xmlns:a16="http://schemas.microsoft.com/office/drawing/2014/main" val="985832744"/>
                    </a:ext>
                  </a:extLst>
                </a:gridCol>
              </a:tblGrid>
              <a:tr h="5972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Key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395769"/>
                  </a:ext>
                </a:extLst>
              </a:tr>
              <a:tr h="16030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dirty="0"/>
                        <a:t>Spain’s 800-year power struggle with the African Moors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39699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54776" y="0"/>
            <a:ext cx="8682447" cy="9579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b="1" dirty="0">
                <a:latin typeface="Gotham Medium"/>
              </a:rPr>
              <a:t>The Reconquista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91447" y="6514554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373CF0-3628-B816-F20D-2D48137C47D9}"/>
              </a:ext>
            </a:extLst>
          </p:cNvPr>
          <p:cNvSpPr txBox="1"/>
          <p:nvPr/>
        </p:nvSpPr>
        <p:spPr>
          <a:xfrm>
            <a:off x="1754776" y="1260712"/>
            <a:ext cx="561990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accent6">
                    <a:lumMod val="75000"/>
                  </a:schemeClr>
                </a:solidFill>
              </a:rPr>
              <a:t>In the 8</a:t>
            </a:r>
            <a:r>
              <a:rPr lang="en-US" sz="2700" baseline="30000" dirty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</a:rPr>
              <a:t> Century, or the 700s, a group from Africa called the 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</a:rPr>
              <a:t>Moors</a:t>
            </a:r>
            <a:r>
              <a:rPr lang="en-US" sz="2700" dirty="0">
                <a:solidFill>
                  <a:schemeClr val="accent6">
                    <a:lumMod val="75000"/>
                  </a:schemeClr>
                </a:solidFill>
              </a:rPr>
              <a:t> invaded what is now Spain. </a:t>
            </a:r>
            <a:r>
              <a:rPr lang="en-US" sz="2700" dirty="0">
                <a:solidFill>
                  <a:srgbClr val="0070C0"/>
                </a:solidFill>
              </a:rPr>
              <a:t>The Moors took control of the land and its people, ruling over Spain for nearly </a:t>
            </a:r>
            <a:r>
              <a:rPr lang="en-US" sz="2700" b="1" dirty="0">
                <a:solidFill>
                  <a:srgbClr val="0070C0"/>
                </a:solidFill>
              </a:rPr>
              <a:t>800 years</a:t>
            </a:r>
            <a:r>
              <a:rPr lang="en-US" sz="2700" dirty="0">
                <a:solidFill>
                  <a:srgbClr val="0070C0"/>
                </a:solidFill>
              </a:rPr>
              <a:t>. </a:t>
            </a:r>
          </a:p>
          <a:p>
            <a:endParaRPr lang="en-US" sz="1400" dirty="0"/>
          </a:p>
          <a:p>
            <a:r>
              <a:rPr lang="en-US" sz="2700" dirty="0">
                <a:solidFill>
                  <a:srgbClr val="7030A0"/>
                </a:solidFill>
              </a:rPr>
              <a:t>The Spanish defeated the Moors in 1492 and united their lands under two monarchs: </a:t>
            </a:r>
            <a:r>
              <a:rPr lang="en-US" sz="2700" b="1" dirty="0">
                <a:solidFill>
                  <a:srgbClr val="7030A0"/>
                </a:solidFill>
              </a:rPr>
              <a:t>King Ferdinand and Queen Isabella. </a:t>
            </a:r>
            <a:r>
              <a:rPr lang="en-US" sz="2700" dirty="0">
                <a:solidFill>
                  <a:srgbClr val="C00000"/>
                </a:solidFill>
              </a:rPr>
              <a:t>The king and queen took immediate steps </a:t>
            </a:r>
            <a:r>
              <a:rPr lang="en-US" sz="2700" b="1" dirty="0">
                <a:solidFill>
                  <a:srgbClr val="C00000"/>
                </a:solidFill>
              </a:rPr>
              <a:t>to strengthen their new country and gain wealth by getting involved in global exploration.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FCEEF4-2E7A-3C0E-25DD-F2E1A9307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874612"/>
              </p:ext>
            </p:extLst>
          </p:nvPr>
        </p:nvGraphicFramePr>
        <p:xfrm>
          <a:off x="7804218" y="2530861"/>
          <a:ext cx="4091553" cy="1859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3">
                  <a:extLst>
                    <a:ext uri="{9D8B030D-6E8A-4147-A177-3AD203B41FA5}">
                      <a16:colId xmlns:a16="http://schemas.microsoft.com/office/drawing/2014/main" val="516787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Significance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1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Spain’s victory against the Moors allowed Spain to take part in the Era of Exploration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5356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2E497F1-E146-BB4C-8F6F-F8B1BF509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755785"/>
              </p:ext>
            </p:extLst>
          </p:nvPr>
        </p:nvGraphicFramePr>
        <p:xfrm>
          <a:off x="7802095" y="4569332"/>
          <a:ext cx="4064000" cy="14147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60003369"/>
                    </a:ext>
                  </a:extLst>
                </a:gridCol>
              </a:tblGrid>
              <a:tr h="5917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Essential 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8486"/>
                  </a:ext>
                </a:extLst>
              </a:tr>
              <a:tr h="742204">
                <a:tc>
                  <a:txBody>
                    <a:bodyPr/>
                    <a:lstStyle/>
                    <a:p>
                      <a:r>
                        <a:rPr lang="en-US" sz="2400" dirty="0"/>
                        <a:t>Why does Spain want to be involved in global exploration?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72904"/>
                  </a:ext>
                </a:extLst>
              </a:tr>
            </a:tbl>
          </a:graphicData>
        </a:graphic>
      </p:graphicFrame>
      <p:pic>
        <p:nvPicPr>
          <p:cNvPr id="13" name="Graphic 12">
            <a:extLst>
              <a:ext uri="{FF2B5EF4-FFF2-40B4-BE49-F238E27FC236}">
                <a16:creationId xmlns:a16="http://schemas.microsoft.com/office/drawing/2014/main" id="{E9D1FB67-8A37-BDF6-2C04-8E299DD53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6382" y="473468"/>
            <a:ext cx="1208326" cy="1208326"/>
          </a:xfrm>
          <a:prstGeom prst="rect">
            <a:avLst/>
          </a:prstGeom>
        </p:spPr>
      </p:pic>
      <p:sp>
        <p:nvSpPr>
          <p:cNvPr id="18" name="AutoShape 2" descr="pencil emoji">
            <a:extLst>
              <a:ext uri="{FF2B5EF4-FFF2-40B4-BE49-F238E27FC236}">
                <a16:creationId xmlns:a16="http://schemas.microsoft.com/office/drawing/2014/main" id="{A4965863-095B-90F5-A6C5-E22744AFD7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5FFFB78-1FA9-4D81-897C-7CB232C4A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47891" y="1401371"/>
            <a:ext cx="925793" cy="92579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76230F0-C1E7-44DB-4022-0E7D600E6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80809" y="3921094"/>
            <a:ext cx="925793" cy="92579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53E93DB-50B8-9B5F-9AE5-5741BDA92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45694" y="5661586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632857" y="13062"/>
            <a:ext cx="10559143" cy="727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otham Medium"/>
              </a:rPr>
              <a:t>How does this image relate to </a:t>
            </a:r>
            <a:r>
              <a:rPr lang="en-US" sz="4000" b="1" i="1" dirty="0">
                <a:latin typeface="Gotham Medium"/>
              </a:rPr>
              <a:t>the Reconquista? </a:t>
            </a:r>
            <a:endParaRPr lang="en-US" sz="3600" b="1" i="1" dirty="0"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2255" y="6475606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3" name="Picture 2" descr="A map of the world with northern Africa highlighted to show the location of the Moors, and with Spain highlighted to show where the Moors conquered.">
            <a:extLst>
              <a:ext uri="{FF2B5EF4-FFF2-40B4-BE49-F238E27FC236}">
                <a16:creationId xmlns:a16="http://schemas.microsoft.com/office/drawing/2014/main" id="{E5C687DA-EDD5-83BA-E66A-18448060A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" y="866174"/>
            <a:ext cx="10998884" cy="56094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C2C0FC-717C-6B70-C82E-30BDF8DE61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921657" y="2424720"/>
              <a:ext cx="590400" cy="319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C2C0FC-717C-6B70-C82E-30BDF8DE61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85657" y="2388720"/>
                <a:ext cx="66204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9035742-CB3B-A7E8-2C24-D3CFAC8F56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022817" y="2176680"/>
              <a:ext cx="223920" cy="18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9035742-CB3B-A7E8-2C24-D3CFAC8F56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86817" y="2141040"/>
                <a:ext cx="295560" cy="2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063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BA81B5E-87AA-C728-9F32-8327AA956847}"/>
              </a:ext>
            </a:extLst>
          </p:cNvPr>
          <p:cNvSpPr/>
          <p:nvPr/>
        </p:nvSpPr>
        <p:spPr>
          <a:xfrm>
            <a:off x="8174006" y="481839"/>
            <a:ext cx="3494314" cy="539728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do I need to write?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9BF0E4-7EAD-D3DB-BCD7-972433176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533063"/>
              </p:ext>
            </p:extLst>
          </p:nvPr>
        </p:nvGraphicFramePr>
        <p:xfrm>
          <a:off x="7814656" y="227336"/>
          <a:ext cx="4091552" cy="22087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2">
                  <a:extLst>
                    <a:ext uri="{9D8B030D-6E8A-4147-A177-3AD203B41FA5}">
                      <a16:colId xmlns:a16="http://schemas.microsoft.com/office/drawing/2014/main" val="985832744"/>
                    </a:ext>
                  </a:extLst>
                </a:gridCol>
              </a:tblGrid>
              <a:tr h="59950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Key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395769"/>
                  </a:ext>
                </a:extLst>
              </a:tr>
              <a:tr h="1609201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An Italian explorer who sailed for Spain.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Arrived in the Americas, 1492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39699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754776" y="0"/>
            <a:ext cx="8682447" cy="9579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>
                <a:latin typeface="Gotham Medium"/>
              </a:rPr>
              <a:t>Christopher Columbus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71280" y="6477781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373CF0-3628-B816-F20D-2D48137C47D9}"/>
              </a:ext>
            </a:extLst>
          </p:cNvPr>
          <p:cNvSpPr txBox="1"/>
          <p:nvPr/>
        </p:nvSpPr>
        <p:spPr>
          <a:xfrm>
            <a:off x="1674944" y="1261099"/>
            <a:ext cx="606321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King Ferdinand and Queen Isabella hired an Italian explorer named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Christopher Columbus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to attempt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to find a water route to the profitable markets in Asia in 1492</a:t>
            </a:r>
            <a:r>
              <a:rPr lang="en-US" sz="2600" dirty="0">
                <a:solidFill>
                  <a:srgbClr val="0070C0"/>
                </a:solidFill>
              </a:rPr>
              <a:t>. </a:t>
            </a:r>
          </a:p>
          <a:p>
            <a:endParaRPr lang="en-US" sz="1400" dirty="0"/>
          </a:p>
          <a:p>
            <a:r>
              <a:rPr lang="en-US" sz="2600" dirty="0">
                <a:solidFill>
                  <a:srgbClr val="7030A0"/>
                </a:solidFill>
              </a:rPr>
              <a:t>Though Columbus didn’t make it to Asia, he did unintentionally find different profitable lands: </a:t>
            </a:r>
            <a:r>
              <a:rPr lang="en-US" sz="2600" b="1" dirty="0">
                <a:solidFill>
                  <a:srgbClr val="7030A0"/>
                </a:solidFill>
              </a:rPr>
              <a:t>the Americas</a:t>
            </a:r>
            <a:r>
              <a:rPr lang="en-US" sz="2600" dirty="0">
                <a:solidFill>
                  <a:srgbClr val="7030A0"/>
                </a:solidFill>
              </a:rPr>
              <a:t>. </a:t>
            </a:r>
            <a:r>
              <a:rPr lang="en-US" sz="2600" dirty="0">
                <a:solidFill>
                  <a:srgbClr val="C00000"/>
                </a:solidFill>
              </a:rPr>
              <a:t>Columbus made several voyages to what is now the Caribbean. </a:t>
            </a:r>
            <a:r>
              <a:rPr lang="en-US" sz="2600" dirty="0">
                <a:solidFill>
                  <a:srgbClr val="0070C0"/>
                </a:solidFill>
              </a:rPr>
              <a:t>He and his men became wealthy by seizing resources like gold. </a:t>
            </a:r>
            <a:r>
              <a:rPr lang="en-US" sz="2600" b="1" dirty="0">
                <a:solidFill>
                  <a:srgbClr val="0070C0"/>
                </a:solidFill>
              </a:rPr>
              <a:t>His success drove other Spanish explorers to make expeditions to the new world to seek their fortunes.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FCEEF4-2E7A-3C0E-25DD-F2E1A9307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125735"/>
              </p:ext>
            </p:extLst>
          </p:nvPr>
        </p:nvGraphicFramePr>
        <p:xfrm>
          <a:off x="7831771" y="2538571"/>
          <a:ext cx="4091553" cy="2042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3">
                  <a:extLst>
                    <a:ext uri="{9D8B030D-6E8A-4147-A177-3AD203B41FA5}">
                      <a16:colId xmlns:a16="http://schemas.microsoft.com/office/drawing/2014/main" val="516787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Significance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1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/>
                        <a:t>His journeys inspired other explorers to travel to America for wealth.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5356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2E497F1-E146-BB4C-8F6F-F8B1BF509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160378"/>
              </p:ext>
            </p:extLst>
          </p:nvPr>
        </p:nvGraphicFramePr>
        <p:xfrm>
          <a:off x="7831771" y="4709744"/>
          <a:ext cx="4064000" cy="14147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60003369"/>
                    </a:ext>
                  </a:extLst>
                </a:gridCol>
              </a:tblGrid>
              <a:tr h="5917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Essential 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8486"/>
                  </a:ext>
                </a:extLst>
              </a:tr>
              <a:tr h="742204">
                <a:tc>
                  <a:txBody>
                    <a:bodyPr/>
                    <a:lstStyle/>
                    <a:p>
                      <a:r>
                        <a:rPr lang="en-US" sz="2400" dirty="0"/>
                        <a:t>What was Columbus’ original goal on his voyage?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72904"/>
                  </a:ext>
                </a:extLst>
              </a:tr>
            </a:tbl>
          </a:graphicData>
        </a:graphic>
      </p:graphicFrame>
      <p:pic>
        <p:nvPicPr>
          <p:cNvPr id="13" name="Graphic 12">
            <a:extLst>
              <a:ext uri="{FF2B5EF4-FFF2-40B4-BE49-F238E27FC236}">
                <a16:creationId xmlns:a16="http://schemas.microsoft.com/office/drawing/2014/main" id="{E9D1FB67-8A37-BDF6-2C04-8E299DD53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06382" y="473468"/>
            <a:ext cx="1208326" cy="1208326"/>
          </a:xfrm>
          <a:prstGeom prst="rect">
            <a:avLst/>
          </a:prstGeom>
        </p:spPr>
      </p:pic>
      <p:sp>
        <p:nvSpPr>
          <p:cNvPr id="18" name="AutoShape 2" descr="pencil emoji">
            <a:extLst>
              <a:ext uri="{FF2B5EF4-FFF2-40B4-BE49-F238E27FC236}">
                <a16:creationId xmlns:a16="http://schemas.microsoft.com/office/drawing/2014/main" id="{A4965863-095B-90F5-A6C5-E22744AFD7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5FFFB78-1FA9-4D81-897C-7CB232C4A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31615" y="1510250"/>
            <a:ext cx="925793" cy="925793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76230F0-C1E7-44DB-4022-0E7D600E6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87855" y="3796976"/>
            <a:ext cx="925793" cy="92579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753E93DB-50B8-9B5F-9AE5-5741BDA92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45694" y="5661586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4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632857" y="13062"/>
            <a:ext cx="10559143" cy="727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Gotham Medium"/>
              </a:rPr>
              <a:t>What route did </a:t>
            </a:r>
            <a:r>
              <a:rPr lang="en-US" sz="4000" b="1" i="1" dirty="0">
                <a:latin typeface="Gotham Medium"/>
              </a:rPr>
              <a:t>Christopher Columbus </a:t>
            </a:r>
            <a:r>
              <a:rPr lang="en-US" sz="4000" dirty="0">
                <a:latin typeface="Gotham Medium"/>
              </a:rPr>
              <a:t>take</a:t>
            </a:r>
            <a:r>
              <a:rPr lang="en-US" sz="4000" b="1" i="1" dirty="0">
                <a:latin typeface="Gotham Medium"/>
              </a:rPr>
              <a:t>? </a:t>
            </a:r>
            <a:endParaRPr lang="en-US" sz="3600" b="1" i="1" dirty="0">
              <a:latin typeface="Gotham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12255" y="6475606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3" name="Picture 2" descr="A map of the world with northern Africa highlighted to show the location of the Moors, and with Spain highlighted to show where the Moors conquered.">
            <a:extLst>
              <a:ext uri="{FF2B5EF4-FFF2-40B4-BE49-F238E27FC236}">
                <a16:creationId xmlns:a16="http://schemas.microsoft.com/office/drawing/2014/main" id="{E5C687DA-EDD5-83BA-E66A-18448060A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02" y="740230"/>
            <a:ext cx="10998884" cy="5609431"/>
          </a:xfrm>
          <a:prstGeom prst="rect">
            <a:avLst/>
          </a:prstGeom>
        </p:spPr>
      </p:pic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C73B1BCC-559C-3927-2A01-53A458F4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98029" y="1926771"/>
            <a:ext cx="315685" cy="32657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E13D3CFB-4ACB-5C4F-E58D-35D82E504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18857" y="2710543"/>
            <a:ext cx="250372" cy="29391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sailboat with sails and flag">
            <a:extLst>
              <a:ext uri="{FF2B5EF4-FFF2-40B4-BE49-F238E27FC236}">
                <a16:creationId xmlns:a16="http://schemas.microsoft.com/office/drawing/2014/main" id="{281B5955-4047-98A8-343E-BD878C0CD5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2" t="26648" r="34304" b="12822"/>
          <a:stretch/>
        </p:blipFill>
        <p:spPr>
          <a:xfrm>
            <a:off x="4822371" y="1328057"/>
            <a:ext cx="1611086" cy="12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6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45833E-6 -0.00254 L 1.45833E-6 -0.00231 C -0.003 -0.00162 -0.00534 -0.00046 -0.00768 0.00047 C -0.00964 0.00139 -0.01146 0.00139 -0.01315 0.00255 C -0.01419 0.00301 -0.0155 0.0044 -0.01641 0.00556 C -0.01771 0.00648 -0.02031 0.00834 -0.02031 0.0088 C -0.02279 0.01667 -0.02018 0.01065 -0.02526 0.01459 C -0.02591 0.01528 -0.02617 0.01667 -0.02695 0.01783 C -0.028 0.01829 -0.02891 0.01875 -0.02982 0.01898 C -0.03034 0.01968 -0.03099 0.0206 -0.03151 0.0206 C -0.03906 0.02732 -0.03073 0.0206 -0.03893 0.02709 C -0.03958 0.02801 -0.04037 0.02963 -0.04115 0.02986 C -0.04193 0.03079 -0.04271 0.03148 -0.04362 0.03172 C -0.04518 0.03287 -0.04675 0.0338 -0.04818 0.03473 C -0.05287 0.04283 -0.05 0.03843 -0.05755 0.04584 L -0.06094 0.04908 C -0.06445 0.05695 -0.06146 0.05139 -0.06836 0.05695 C -0.06927 0.05764 -0.07005 0.05903 -0.07162 0.05996 C -0.07305 0.06088 -0.07461 0.06088 -0.07617 0.06135 C -0.07969 0.06273 -0.0806 0.06343 -0.08425 0.06598 C -0.08516 0.0676 -0.08633 0.06968 -0.08763 0.07084 C -0.08828 0.07199 -0.08971 0.07199 -0.09089 0.07223 C -0.09675 0.07523 -0.08945 0.07223 -0.0974 0.07523 C -0.10104 0.08056 -0.09805 0.07732 -0.10352 0.07986 C -0.11042 0.0838 -0.10599 0.08287 -0.11393 0.08635 C -0.11732 0.0875 -0.12057 0.08843 -0.12396 0.08935 C -0.13216 0.09167 -0.12904 0.08843 -0.13216 0.09236 L -0.13216 0.09352 C -0.1306 0.08889 -0.12865 0.08542 -0.12682 0.08148 C -0.12435 0.07662 -0.12448 0.075 -0.12201 0.07223 C -0.12083 0.0713 -0.11966 0.06991 -0.11875 0.06898 C -0.11393 0.0581 -0.12031 0.07199 -0.11211 0.05996 C -0.11055 0.05764 -0.10951 0.0544 -0.10807 0.05209 C -0.10716 0.05023 -0.10625 0.04861 -0.10534 0.04723 C -0.10417 0.04514 -0.10261 0.04329 -0.1013 0.04098 C -0.09636 0.03195 -0.10248 0.04028 -0.09675 0.0331 C -0.09636 0.03172 -0.09596 0.02986 -0.09544 0.02848 C -0.09427 0.02547 -0.09232 0.02153 -0.09089 0.01898 C -0.09011 0.01806 -0.08919 0.01667 -0.08815 0.01644 C -0.08698 0.01528 -0.08581 0.01482 -0.0849 0.01459 C -0.08425 0.01297 -0.08373 0.01088 -0.08294 0.00996 C -0.08021 0.00648 -0.0737 0.0044 -0.07162 0.00394 L -0.06159 -0.00092 C -0.06055 -0.00254 -0.0599 -0.00486 -0.05873 -0.00555 C -0.05729 -0.00671 -0.05586 -0.00671 -0.0543 -0.00717 C -0.05156 -0.0081 -0.04844 -0.0081 -0.04557 -0.00879 C -0.04206 -0.00972 -0.03854 -0.01088 -0.03503 -0.01203 L -0.02982 -0.0125 C -0.02357 -0.0125 -0.01732 -0.0125 -0.01107 -0.01203 C -0.00912 -0.01134 -0.00768 -0.00972 -0.00586 -0.00879 C -0.00456 -0.00833 -0.00339 -0.00879 -0.00261 -0.00717 C -0.00195 -0.00648 -0.00091 -0.00347 1.45833E-6 -0.00254 Z " pathEditMode="relative" rAng="0" ptsTypes="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1022</Words>
  <Application>Microsoft Office PowerPoint</Application>
  <PresentationFormat>Widescreen</PresentationFormat>
  <Paragraphs>94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Dreaming Outloud Pro</vt:lpstr>
      <vt:lpstr>Gotham Book</vt:lpstr>
      <vt:lpstr>Gotham Medium</vt:lpstr>
      <vt:lpstr>Times New Roman</vt:lpstr>
      <vt:lpstr>1_Office Theme</vt:lpstr>
      <vt:lpstr>Office Theme</vt:lpstr>
      <vt:lpstr>Unit 2:  Age of Contact</vt:lpstr>
      <vt:lpstr>Warm-up Follow the directions below to complete your warm-up </vt:lpstr>
      <vt:lpstr>Share with the class: day 1</vt:lpstr>
      <vt:lpstr>Essential Questions</vt:lpstr>
      <vt:lpstr>In Today’s Lesson</vt:lpstr>
      <vt:lpstr>The Reconquista</vt:lpstr>
      <vt:lpstr>How does this image relate to the Reconquista? </vt:lpstr>
      <vt:lpstr>Christopher Columbus</vt:lpstr>
      <vt:lpstr>What route did Christopher Columbus take? </vt:lpstr>
      <vt:lpstr>The Columbian Exchange</vt:lpstr>
      <vt:lpstr>What items were traded in the Columbian Exchange? </vt:lpstr>
      <vt:lpstr>Reasons for Exploration</vt:lpstr>
      <vt:lpstr>Where does Spain find the most gold in the Americas?</vt:lpstr>
      <vt:lpstr>Exit Ticket Follow the directions below to complete your warm-up 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14</cp:revision>
  <dcterms:created xsi:type="dcterms:W3CDTF">2024-08-19T14:44:38Z</dcterms:created>
  <dcterms:modified xsi:type="dcterms:W3CDTF">2024-09-24T16:07:51Z</dcterms:modified>
</cp:coreProperties>
</file>