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26" r:id="rId3"/>
    <p:sldId id="328" r:id="rId4"/>
    <p:sldId id="299" r:id="rId5"/>
    <p:sldId id="329" r:id="rId6"/>
    <p:sldId id="324" r:id="rId7"/>
    <p:sldId id="325" r:id="rId8"/>
    <p:sldId id="259" r:id="rId9"/>
    <p:sldId id="282" r:id="rId10"/>
    <p:sldId id="270" r:id="rId11"/>
    <p:sldId id="306" r:id="rId12"/>
    <p:sldId id="330" r:id="rId13"/>
    <p:sldId id="331" r:id="rId14"/>
    <p:sldId id="327" r:id="rId15"/>
    <p:sldId id="274" r:id="rId16"/>
    <p:sldId id="332" r:id="rId17"/>
    <p:sldId id="333" r:id="rId18"/>
    <p:sldId id="334" r:id="rId19"/>
    <p:sldId id="335" r:id="rId20"/>
    <p:sldId id="33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6E0"/>
    <a:srgbClr val="002F8E"/>
    <a:srgbClr val="3B0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37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5T20:44:09.4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17142 7264 24575,'-41'-1'0,"0"-1"0,0-2 0,-58-14 0,75 12 0,-1-1 0,2-2 0,-1 0 0,1-1 0,0-2 0,-37-25 0,44 27 0,-1 1 0,0 0 0,-24-9 0,23 11 0,0-1 0,-32-20 0,33 16 0,-26-28 0,32 29 0,-1 0 0,0 1 0,0 0 0,-15-9 0,-44-15 0,55 28 0,1 0 0,0-2 0,0 0 0,1 0 0,0-2 0,1 1 0,-21-21 0,-14-25 0,23 24 0,-31-28 0,16 23 0,4 5 0,2-1 0,-45-58 0,58 66 0,16 18 0,0 0 0,0 0 0,0-1 0,1 1 0,-1-1 0,2 0 0,-4-8 0,5 10 0,0-3 0,-1 1 0,0-1 0,-1 0 0,-7-12 0,9 18 0,0-1 0,-1 1 0,1 0 0,0-1 0,-1 1 0,0 0 0,1 1 0,-1-1 0,0 0 0,0 1 0,0 0 0,0-1 0,0 1 0,0 0 0,-6-1 0,-7 1 0,0 0 0,-1 2 0,1-1 0,0 2 0,0 0 0,0 1 0,-25 8 0,-5-1 0,29-5 0,0 0 0,0 1 0,-16 8 0,17-7 0,-1 0 0,-29 7 0,-7-1 0,25-6 0,0-1 0,-56 4 0,-260-9 0,161-2 0,154 0 0,-1-2 0,1 0 0,-55-15 0,-82-37 0,156 51 0,-9-4 0,0 2 0,0 0 0,0 0 0,-36-3 0,-14-1 0,63 9 0,-1-1 0,0 0 0,1 0 0,-1-1 0,1 0 0,0 0 0,0 0 0,-6-5 0,-3-2 0,0 1 0,-1 0 0,-1 2 0,1 0 0,-1 0 0,-28-6 0,-16-6 0,-160-43 0,175 51 0,-44-8 0,48 11 0,1-1 0,0-2 0,-57-24 0,8 2 0,21 8 0,55 18 0,1-1 0,0 0 0,0 0 0,1-1 0,-12-12 0,-27-19 0,40 34 0,0 1 0,0 1 0,0 0 0,-1 0 0,1 1 0,-1 1 0,-19-2 0,-8-2 0,25 3 0,-11-2 0,1-1 0,-1-1 0,-30-13 0,2-5 0,-91-61 0,119 71 0,-2 0 0,-36-13 0,40 19 0,1-1 0,0-1 0,0-1 0,-25-19 0,-26-20 0,63 44 0,0 1 0,0 1 0,-1-1 0,1 2 0,-1 0 0,0 0 0,-21-4 0,17 4 0,-1 0 0,1-1 0,-20-9 0,-40-32 0,46 27 0,-43-19 0,27 15 0,-45-32 0,38 23 0,46 29 0,0-1 0,1 0 0,-1-1 0,1 1 0,0-1 0,0 0 0,0 0 0,1-1 0,0 1 0,0-1 0,0 0 0,1 0 0,0-1 0,-5-12 0,0 2 0,-1 0 0,-23-30 0,-8-14 0,-51-93 0,86 145 0,1 0 0,0-1 0,1 0 0,0 0 0,0 0 0,1-1 0,-1-19 0,3-78 0,2 64 0,0-470 0,-2 310 0,0 190 0,1 0 0,0 0 0,1 0 0,1 0 0,0 1 0,1-1 0,0 1 0,1 0 0,8-16 0,-5 11 0,8-30 0,3-5 0,54-91 0,-49 99 0,-7 8 0,24-72 0,-9 19 0,27-78 0,-43 120 0,-8 18 0,6-33 0,6-24 0,-17 77 0,1 0 0,0 0 0,1 0 0,0 1 0,0-1 0,9-10 0,35-36 0,-33 39 0,-1-1 0,0 0 0,17-29 0,94-190 0,-118 223 0,1 1 0,0 0 0,1 0 0,1 1 0,0 1 0,0-1 0,1 2 0,0 0 0,17-11 0,-16 12 0,-1 0 0,0-1 0,0-1 0,17-21 0,-17 18 0,2 0 0,28-23 0,-1 9 0,2-2 0,-2-1 0,51-50 0,-84 75 0,1-1 0,-1 1 0,1 0 0,1 1 0,-1 0 0,17-7 0,29-15 0,-46 21 0,0 0 0,-1 0 0,0-1 0,0 0 0,0-1 0,-1 1 0,0-2 0,8-10 0,-14 16 0,1 0 0,0 0 0,-1 0 0,0 0 0,0-1 0,0 1 0,0 0 0,0 0 0,-1-1 0,0 1 0,1-1 0,-1 1 0,0 0 0,-1-1 0,1 1 0,-1 0 0,1-1 0,-1 1 0,0 0 0,0-1 0,0 1 0,-1 0 0,1 0 0,-1 0 0,0 0 0,0 0 0,0 1 0,0-1 0,-4-3 0,-6-7 0,-2 1 0,-15-11 0,-22-21 0,47 40 0,0-1 0,0 0 0,0 0 0,0 0 0,1-1 0,0 1 0,0-1 0,-2-8 0,1 2 0,0-1 0,-1 1 0,-1 0 0,0 1 0,0-1 0,-1 1 0,0 0 0,-1 0 0,0 1 0,-1 0 0,0 1 0,-16-13 0,-65-38 0,79 52 0,-1-1 0,1 0 0,-10-12 0,-21-17 0,-19-8 0,-67-40 0,114 80 0,0-1 0,-18-4 0,21 7 0,1 1 0,0-2 0,0 1 0,0-1 0,-17-12 0,-10-10 0,-64-35 0,37 25 0,-146-84 0,201 115 0,1 0 0,-1-1 0,2 0 0,-1 0 0,1-1 0,0 0 0,-9-15 0,11 15 0,-1 0 0,0 1 0,0-1 0,-1 1 0,0 1 0,0-1 0,0 1 0,-1 0 0,0 0 0,-11-4 0,-52-14 0,53 19 0,0 0 0,0-2 0,-18-9 0,12 3 0,15 7 0,-1 0 0,1 1 0,-1 1 0,0 0 0,0 0 0,-1 1 0,-15-3 0,-5 3 0,25 3 0,0 0 0,0 0 0,0-1 0,0 0 0,-1 0 0,2 0 0,-1-1 0,0 0 0,0 0 0,0-1 0,1 1 0,-1-1 0,1 0 0,-6-5 0,-6-8 0,0 0 0,-2 1 0,0 1 0,-41-23 0,-16 4 0,-25-12 0,79 36 0,-1 0 0,0 1 0,0 2 0,-49-8 0,25 5 0,26 5 0,10 2 0,0 0 0,-1-1 0,-16-7 0,-180-76 0,173 74 0,-1 2 0,-43-7 0,44 11 0,0-2 0,-50-19 0,61 19 0,-1 0 0,0 2 0,0 0 0,-1 2 0,-33-2 0,1 4 0,-74 8 0,125-6 0,0 1 0,0 0 0,0 1 0,0-1 0,0 1 0,0 1 0,1-1 0,-1 1 0,1 0 0,-1 1 0,1-1 0,1 1 0,-7 5 0,6-3 0,0 0 0,1 1 0,0-1 0,0 1 0,0 0 0,1 1 0,0-1 0,0 1 0,1 0 0,-4 13 0,-8 38 0,11-40 0,0 0 0,-9 19 0,11-31 0,-1-1 0,-1 0 0,1 1 0,-1-1 0,0 0 0,-1-1 0,1 1 0,-1-1 0,-8 7 0,-11 10 0,2 2 0,0 0 0,-23 33 0,37-47 0,-6 9 0,-24 24 0,32-37 0,-1-1 0,1 0 0,-1 0 0,0 0 0,0-1 0,0 0 0,-13 5 0,4-4 0,1 2 0,0 0 0,0 0 0,0 2 0,1 0 0,0 0 0,-20 19 0,27-22 0,0-1 0,0 0 0,-1-1 0,1 0 0,-1 0 0,0 0 0,0-1 0,-1 0 0,1-1 0,-1 0 0,1 0 0,-14 1 0,-11-1 0,-67-5 0,38 0 0,-496 2 0,299 1 0,232 2 0,-1 1 0,1 1 0,0 2 0,-29 9 0,23-6 0,0-1 0,-39 4 0,43-10 0,1 0 0,-47 9 0,37-3 0,1-3 0,-56 2 0,-78-8 0,61-1 0,-367 2 0,452-1 0,-1-1 0,0-1 0,1-2 0,0 0 0,0-2 0,0 0 0,1-2 0,-36-18 0,48 22 0,-1 0 0,-1 1 0,1 1 0,0 0 0,-23-2 0,25 5 0,0-1 0,0-1 0,1 0 0,-1 0 0,1-1 0,-1-1 0,1 0 0,0 0 0,-16-10 0,13 4 0,-1 0 0,0 0 0,-1 2 0,0 0 0,0 1 0,-1 0 0,0 1 0,0 1 0,0 0 0,-1 1 0,-20-1 0,17 3 0,1-1 0,-1 0 0,-19-7 0,32 8 0,0-1 0,0 0 0,0 0 0,1 0 0,-1-1 0,1 0 0,0-1 0,0 1 0,0-1 0,1 0 0,-7-8 0,0 0 0,0 1 0,-1 0 0,-1 0 0,-24-15 0,30 21 0,2 0 0,-1-1 0,1 1 0,0-2 0,0 1 0,1 0 0,0-1 0,1 0 0,-1 0 0,1-1 0,-4-13 0,5 14 0,0 0 0,0-1 0,-1 1 0,0 0 0,-1 1 0,0-1 0,0 1 0,0 0 0,-1 0 0,0 1 0,-1 0 0,-9-8 0,1 4 0,0 1 0,-1 0 0,0 1 0,0 1 0,-1 1 0,0 0 0,0 1 0,0 1 0,0 0 0,-21 0 0,24 2 0,1 0 0,-1-1 0,1-1 0,0 0 0,-19-9 0,15 6 0,1 1 0,-30-6 0,32 9 0,1 1 0,0 1 0,-1 0 0,1 1 0,-1 1 0,1 0 0,-1 1 0,-23 5 0,2 2 0,22-6 0,-1 0 0,1 1 0,0 0 0,0 2 0,-21 10 0,23-10 0,-1 0 0,0-1 0,0-1 0,0 0 0,-1 0 0,1-1 0,-1-1 0,0 0 0,-20 0 0,25-1 0,-1 1 0,-1 0 0,1 0 0,0 1 0,0 0 0,0 1 0,1 0 0,-1 0 0,1 1 0,0 0 0,0 0 0,0 1 0,1 0 0,-12 12 0,5-3 0,1 0 0,0 1 0,1 1 0,1 0 0,-12 26 0,2 13 0,19-46 0,-1 0 0,-1 0 0,1 0 0,-2-1 0,1 0 0,-12 16 0,5-8 0,1 0 0,0 0 0,1 1 0,1 0 0,-10 32 0,8-24 0,-23 49 0,23-55 0,1 1 0,2 0 0,0 1 0,1 0 0,-5 35 0,5-27 0,0 26 0,7-47 0,-2 0 0,1 0 0,-1 0 0,-1 0 0,0-1 0,0 1 0,0 0 0,-1-1 0,-7 14 0,3-8 0,0-1 0,-6 19 0,9-22 0,1 0 0,-2-1 0,1 0 0,-1 1 0,0-2 0,-1 1 0,-8 9 0,-6 2 0,4-5 0,1 2 0,0 0 0,-17 25 0,27-33 0,1 1 0,0 0 0,0 0 0,-2 10 0,5-13 0,-1 0 0,0 0 0,-1 0 0,1 0 0,-1-1 0,0 1 0,-1-1 0,0 0 0,0 0 0,0 0 0,-7 6 0,-11 8 0,14-15 0,1 0 0,1 1 0,-1 0 0,1 1 0,0-1 0,0 1 0,1 0 0,0 1 0,0-1 0,1 1 0,-7 16 0,-5 20 0,-2 0 0,-25 45 0,20-44 0,-29 79 0,40-86 0,2-3 0,-2-1 0,-23 48 0,19-48 0,13-26 0,0-1 0,0-1 0,0 1 0,-1 0 0,0-1 0,0 0 0,-9 10 0,3-8 0,0 1 0,-1-1 0,0-1 0,0 1 0,-1-2 0,0 0 0,0 0 0,-1-1 0,1-1 0,-1 0 0,0-1 0,-23 3 0,-10-2 0,0-2 0,-63-5 0,23 0 0,27 5 0,32-1 0,1-1 0,-1-1 0,-37-6 0,60 6 0,1 0 0,-1 0 0,1 0 0,-1-1 0,1 1 0,0-1 0,0 0 0,0 0 0,0 0 0,0 0 0,0-1 0,0 1 0,-3-5 0,-1-2 0,1 0 0,-11-21 0,13 23 0,1 0 0,-1 0 0,-1 0 0,0 0 0,0 0 0,0 1 0,-1 0 0,-10-9 0,-4 1 0,12 10 0,0-2 0,0 1 0,0-1 0,0 0 0,1-1 0,0 0 0,1 0 0,-1 0 0,2-1 0,-1 0 0,-5-9 0,3-4 0,1-1 0,0 0 0,-3-24 0,7 30 0,0 0 0,-1 0 0,-1 1 0,0 0 0,-1 0 0,-1 0 0,0 0 0,-14-20 0,11 20 0,1-1 0,0 1 0,1-2 0,1 1 0,1-1 0,-8-32 0,10 39 0,0 1 0,0-1 0,-1 1 0,0 1 0,-1-1 0,0 1 0,-9-10 0,-17-26 0,11 8 0,9 13 0,-2 1 0,0 1 0,-1 0 0,-26-27 0,17 22 0,2 0 0,1-2 0,-20-34 0,25 38 0,-103-137 0,82 111 0,29 36 0,-1 1 0,-1 0 0,-17-16 0,-135-140 0,154 158 0,0 0 0,1 0 0,0-1 0,1 0 0,0 0 0,-6-19 0,-13-27 0,21 52 0,-1 0 0,0 0 0,-1 1 0,1-1 0,-1 1 0,0 0 0,-1 1 0,1-1 0,-1 2 0,0-1 0,-12-5 0,-25-15 0,26 11 0,-27-19 0,-1 2 0,-85-42 0,99 61 0,0 0 0,-1 2 0,0 1 0,0 2 0,-47-2 0,-172 6 0,128 4 0,72-3 0,23-1 0,1 2 0,-33 5 0,54-4 0,0 0 0,1 1 0,-1 0 0,1 1 0,0 0 0,-1 0 0,1 0 0,0 0 0,1 1 0,-1 0 0,1 0 0,-1 1 0,-4 6 0,-6 6 0,2 1 0,-20 32 0,0 1 0,-25 38 0,40-57 0,-2-1 0,-29 32 0,20-20 341,24-33-910,-1-1 1,-12 16-1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5T20:44:27.1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24575,'4'1'0,"-1"0"0,1 0 0,-1 0 0,0 1 0,0-1 0,1 1 0,3 3 0,4 1 0,1 1 0,1 1 0,-1 1 0,-1 0 0,15 14 0,-18-14 0,1-1 0,0 0 0,1-1 0,0 0 0,0-1 0,1 1 0,12 4 0,-10-6 0,3 0 0,0 1 0,-1 0 0,0 1 0,0 1 0,0 0 0,14 12 0,117 86 0,-134-98 0,31 22 0,-17-11 0,56 30 0,-77-46 0,1 0 0,0 0 0,-1 1 0,0-1 0,1 2 0,-1-1 0,-1 0 0,1 1 0,-1 0 0,0 0 0,0 0 0,5 9 0,0-1 0,0-2 0,0 1 0,1-1 0,0 0 0,1-1 0,1-1 0,-1 0 0,1 0 0,14 7 0,-19-11 0,-1-1 0,1 2 0,-1-1 0,-1 1 0,1 0 0,-1 0 0,0 0 0,-1 1 0,1 0 0,-1 0 0,6 13 0,13 23 0,-17-35 0,0 0 0,1 0 0,0 0 0,0-1 0,1 0 0,9 6 0,54 34 0,-17-14 0,-19-8 0,-17-12 0,-1 0 0,2-1 0,0-1 0,35 15 0,-31-17 0,0 2 0,-1 1 0,0 1 0,38 29 0,-30-20 0,46 25 0,-69-43 0,31 15 0,56 21 0,-88-38 0,-1 1 0,1-1 0,-1 1 0,0 0 0,0 0 0,0 0 0,-1 1 0,1 0 0,6 8 0,1 1 0,17 29 0,-21-29 0,0-1 0,1 0 0,14 14 0,51 39 0,13 13 0,-72-65 0,0 0 0,2-1 0,21 11 0,-14-8 0,86 63 0,-46-31 0,-55-40 0,0-1 0,0-1 0,1 1 0,0-2 0,0 1 0,0-1 0,12 3 0,16 3 0,1-1 0,1-2 0,74 3 0,-53-11 0,-36 0 0,-1 1 0,1 0 0,0 2 0,40 8 0,-52-5 0,-2 0 0,1 1 0,0 0 0,-1 1 0,0 0 0,14 13 0,5 2 0,107 64 0,-88-57 0,-38-22 0,1-2 0,0 1 0,1-2 0,-1 1 0,1-2 0,0 0 0,19 2 0,-9-2 0,0-2 0,0-1 0,33-3 0,-41 0 0,1 1 0,0-2 0,-1 0 0,0-1 0,21-10 0,-6-1 0,42-27 0,-65 37 0,0 0 0,0 0 0,-1-1 0,1 0 0,7-12 0,15-15 0,-11 16 0,104-111 0,-101 105 0,0 1 0,36-31 0,-48 46 0,0 2 0,1-1 0,0 1 0,0 1 0,0 0 0,1 0 0,0 1 0,0 1 0,0 0 0,14-3 0,22 2 0,0 1 0,65 5 0,52-2 0,-148-1 0,1-2 0,-1-1 0,0 0 0,26-10 0,59-33 0,-45 20 0,6 4 0,-51 20 0,0 0 0,0-1 0,-1 0 0,1 0 0,-1-2 0,0 1 0,0-1 0,17-14 0,1-9 0,-17 17 0,1 1 0,-1 0 0,2 0 0,0 1 0,0 1 0,0 0 0,28-13 0,141-49 0,-134 50 0,-2-1 0,65-42 0,-108 62 0,17-8 0,1 0 0,-1 2 0,1 0 0,37-8 0,-39 12 0,0-1 0,0 0 0,-1-2 0,0 0 0,0-2 0,26-15 0,-14 4 0,42-20 0,-41 24 0,42-30 0,-65 41 0,1 0 0,-1 0 0,1 1 0,0 0 0,0 0 0,0 1 0,0 0 0,1 1 0,-1 0 0,1 0 0,16 0 0,-248 6 0,165-5 0,42 1 0,0-2 0,1 0 0,-1 0 0,1-2 0,0 0 0,0 0 0,0-1 0,1-1 0,-14-8 0,-14-9 0,-55-43 0,88 60 0,5 2 0,-1 2 0,1-1 0,-1 0 0,1 1 0,-1-1 0,0 1 0,0 0 0,0 0 0,0 1 0,-1-1 0,1 1 0,0 0 0,-1 0 0,1 0 0,0 1 0,-7-1 0,10 1 0,1 0 0,-1 0 0,0 1 0,0-1 0,0 0 0,0 0 0,1 1 0,-1-1 0,0 0 0,0 1 0,1-1 0,-1 1 0,0-1 0,0 1 0,1-1 0,-1 1 0,1-1 0,-1 1 0,0 0 0,1-1 0,-1 1 0,1 0 0,0 0 0,-1-1 0,1 1 0,-1 0 0,1 0 0,0 0 0,0-1 0,0 1 0,-1 0 0,1 0 0,0 0 0,0 0 0,0 0 0,0-1 0,0 1 0,0 0 0,1 0 0,-1 0 0,0 0 0,0-1 0,1 1 0,-1 0 0,0 0 0,1 0 0,0 0 0,2 7 0,1-1 0,0 0 0,8 13 0,-10-19 0,73 91 0,5 7 0,-69-86 0,1 0 0,0-1 0,0-1 0,1 1 0,1-2 0,0 0 0,29 15 0,-40-22 0,1-1 0,-1 0 0,0 1 0,0 0 0,0-1 0,0 1 0,-1 1 0,1-1 0,-1 0 0,3 6 0,16 39 0,0 0 0,-12-34 0,0 0 0,-2 0 0,0 0 0,0 1 0,-1 1 0,-1-1 0,-1 1 0,4 24 0,-7-38 0,-1 7 0,1 0 0,0 0 0,1 0 0,0 0 0,5 12 0,-7-19 0,1-1 0,-1 1 0,1-1 0,0 1 0,0-1 0,0 0 0,0 1 0,0-1 0,0 0 0,0 0 0,0 0 0,0 0 0,1 0 0,-1 0 0,0 0 0,1 0 0,-1 0 0,1-1 0,-1 1 0,1 0 0,-1-1 0,1 0 0,-1 1 0,1-1 0,0 0 0,-1 1 0,1-1 0,-1 0 0,1 0 0,0-1 0,-1 1 0,1 0 0,-1 0 0,1-1 0,0 1 0,-1-1 0,1 1 0,-1-1 0,2-1 0,0 1 0,0-1 0,0 0 0,0 0 0,0-1 0,0 1 0,0 0 0,-1-1 0,1 0 0,-1 0 0,0 1 0,0-1 0,0-1 0,0 1 0,2-5 0,3-9 0,8-30 0,-2 9 0,26-81 0,-29 83 0,1 1 0,30-64 0,-33 87 0,-1 1 0,18-20 0,-18 23 0,0-1 0,0 0 0,-1 0 0,0 0 0,6-15 0,-6 11 0,1 1 0,0 0 0,0 1 0,11-14 0,8-11 0,-25 35 0,-1 0 0,1 0 0,0-1 0,-1 1 0,0 0 0,1 0 0,-1 0 0,0-1 0,1 1 0,-1 0 0,0-1 0,0 1 0,0 0 0,0 0 0,0-1 0,-1 1 0,1 0 0,0-1 0,0 1 0,-1 0 0,1 0 0,-1 0 0,1-1 0,-1 1 0,0 0 0,1 0 0,-1 0 0,0 0 0,0 0 0,0 0 0,0 0 0,0 0 0,0 1 0,0-1 0,0 0 0,0 0 0,0 1 0,-2-2 0,-3-1 0,0 0 0,-1 0 0,1 0 0,0 1 0,-1 0 0,-7-1 0,-93-14 0,65 9 0,0 3 0,0 1 0,-1 2 0,-52 5 0,-68-4 0,156 1 0,1-1 0,0 0 0,0-1 0,-1 1 0,1-1 0,0 0 0,0-1 0,0 1 0,1-1 0,-1-1 0,1 1 0,-1-1 0,1 0 0,0 0 0,-6-6 0,5 4-273,-1 1 0,0 0 0,0 0 0,-8-4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8427B-C162-4959-8774-272607291D1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473DB-5E74-45CD-8850-72F74FCE4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0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350049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1794402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c_domai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Commons:Hirtle_chart" TargetMode="External"/><Relationship Id="rId5" Type="http://schemas.openxmlformats.org/officeDocument/2006/relationships/hyperlink" Target="https://en.wikipedia.org/wiki/publication" TargetMode="External"/><Relationship Id="rId4" Type="http://schemas.openxmlformats.org/officeDocument/2006/relationships/hyperlink" Target="https://commons.wikimedia.org/wiki/United_States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resource/cph.3c04323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File:Gulf_of_Mexico_topographic_location_map.png" TargetMode="External"/><Relationship Id="rId4" Type="http://schemas.openxmlformats.org/officeDocument/2006/relationships/hyperlink" Target="https://creativecommons.org/publicdomain/zero/1.0/deed.en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04008076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Coming of white man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1914. Photograph reproduction of a painting.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https://www.loc.gov/item/93500490/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--Clock: Microsoft </a:t>
            </a:r>
            <a:r>
              <a:rPr lang="en-US" dirty="0" err="1"/>
              <a:t>Powerpoint</a:t>
            </a:r>
            <a:r>
              <a:rPr lang="en-US" dirty="0"/>
              <a:t> stock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473DB-5E74-45CD-8850-72F74FCE43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0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Orr, John William.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Indian princess presenting a necklace of pearls to de Soto / J.W. Orr, N.Y.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1858. Photograph.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https://www.loc.gov/item/91794402/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473DB-5E74-45CD-8850-72F74FCE43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2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--Portrait of Cabeza de Vaca. Wikimedia Commons. 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This media file is in the </a:t>
            </a:r>
            <a:r>
              <a:rPr lang="en-US" b="1" i="1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3" tooltip="w:public domain"/>
              </a:rPr>
              <a:t>public domain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in the </a:t>
            </a:r>
            <a:r>
              <a:rPr lang="en-US" b="0" i="1" u="none" strike="noStrike" dirty="0">
                <a:solidFill>
                  <a:srgbClr val="0645AD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4" tooltip="United States"/>
              </a:rPr>
              <a:t>United States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. This applies to U.S. works where the copyright has expired, often because its first </a:t>
            </a:r>
            <a:r>
              <a:rPr lang="en-US" b="0" i="1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5" tooltip="w:publication"/>
              </a:rPr>
              <a:t>publication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occurred prior to January 1, 1929, and if not then due to lack of notice or renewal. See </a:t>
            </a:r>
            <a:r>
              <a:rPr lang="en-US" b="0" i="1" u="none" strike="noStrike" dirty="0">
                <a:solidFill>
                  <a:srgbClr val="0645AD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6" tooltip="Commons:Hirtle chart"/>
              </a:rPr>
              <a:t>this page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for further explanation.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473DB-5E74-45CD-8850-72F74FCE43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5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--Gibbs, George. “The Caravels had Arrived.” Book illustration, 1898. Library of Congress. </a:t>
            </a:r>
            <a:r>
              <a:rPr lang="en-US" dirty="0">
                <a:hlinkClick r:id="rId3"/>
              </a:rPr>
              <a:t>"The caravels had arrived" - </a:t>
            </a:r>
            <a:r>
              <a:rPr lang="en-US" dirty="0" err="1">
                <a:hlinkClick r:id="rId3"/>
              </a:rPr>
              <a:t>b&amp;w</a:t>
            </a:r>
            <a:r>
              <a:rPr lang="en-US" dirty="0">
                <a:hlinkClick r:id="rId3"/>
              </a:rPr>
              <a:t> film copy neg. | Library of Congress (loc.gov)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473DB-5E74-45CD-8850-72F74FCE43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1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--Topographic map of the Gulf of Mexico. </a:t>
            </a:r>
            <a:r>
              <a:rPr lang="en-US" dirty="0" err="1"/>
              <a:t>Demis</a:t>
            </a:r>
            <a:r>
              <a:rPr lang="en-US" dirty="0"/>
              <a:t> Data Maps.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This file is made available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/>
              </a:rPr>
              <a:t>CC0 1.0 Universal Public Domain Dedication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. </a:t>
            </a:r>
            <a:r>
              <a:rPr lang="en-US" dirty="0">
                <a:hlinkClick r:id="rId5"/>
              </a:rPr>
              <a:t>File:Gulf of Mexico topographic location map.png - Wikimedia Commons</a:t>
            </a:r>
            <a:r>
              <a:rPr lang="en-US" dirty="0"/>
              <a:t> Cabeza de Vaca’s route and modern locations labelled by The Portal to Texas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473DB-5E74-45CD-8850-72F74FCE43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72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Núñez Cabeza de Vaca, </a:t>
            </a:r>
            <a:r>
              <a:rPr lang="es-E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Alvar.Naufragios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de Alvar </a:t>
            </a:r>
            <a:r>
              <a:rPr lang="es-E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Nuñez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Cabeza de Vaca, y </a:t>
            </a:r>
            <a:r>
              <a:rPr lang="es-E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Relacion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de la jornada, que hizo a la Florida con el adelantado </a:t>
            </a:r>
            <a:r>
              <a:rPr lang="es-E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Panfilo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de </a:t>
            </a:r>
            <a:r>
              <a:rPr lang="es-E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Narvaez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1749. Library </a:t>
            </a:r>
            <a:r>
              <a:rPr lang="es-E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of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Congress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</a:t>
            </a:r>
            <a:r>
              <a:rPr lang="es-ES" dirty="0">
                <a:hlinkClick r:id="rId3"/>
              </a:rPr>
              <a:t>Naufragios de Alvar </a:t>
            </a:r>
            <a:r>
              <a:rPr lang="es-ES" dirty="0" err="1">
                <a:hlinkClick r:id="rId3"/>
              </a:rPr>
              <a:t>Nuñez</a:t>
            </a:r>
            <a:r>
              <a:rPr lang="es-ES" dirty="0">
                <a:hlinkClick r:id="rId3"/>
              </a:rPr>
              <a:t> Cabeza de Vaca, y </a:t>
            </a:r>
            <a:r>
              <a:rPr lang="es-ES" dirty="0" err="1">
                <a:hlinkClick r:id="rId3"/>
              </a:rPr>
              <a:t>Relacion</a:t>
            </a:r>
            <a:r>
              <a:rPr lang="es-ES" dirty="0">
                <a:hlinkClick r:id="rId3"/>
              </a:rPr>
              <a:t> de la jornada, que hizo a la Florida con el adelantado </a:t>
            </a:r>
            <a:r>
              <a:rPr lang="es-ES" dirty="0" err="1">
                <a:hlinkClick r:id="rId3"/>
              </a:rPr>
              <a:t>Panfilo</a:t>
            </a:r>
            <a:r>
              <a:rPr lang="es-ES" dirty="0">
                <a:hlinkClick r:id="rId3"/>
              </a:rPr>
              <a:t> de </a:t>
            </a:r>
            <a:r>
              <a:rPr lang="es-ES" dirty="0" err="1">
                <a:hlinkClick r:id="rId3"/>
              </a:rPr>
              <a:t>Narvaez</a:t>
            </a:r>
            <a:r>
              <a:rPr lang="es-ES" dirty="0">
                <a:hlinkClick r:id="rId3"/>
              </a:rPr>
              <a:t>. | Library </a:t>
            </a:r>
            <a:r>
              <a:rPr lang="es-ES" dirty="0" err="1">
                <a:hlinkClick r:id="rId3"/>
              </a:rPr>
              <a:t>of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Congress</a:t>
            </a:r>
            <a:r>
              <a:rPr lang="es-ES" dirty="0">
                <a:hlinkClick r:id="rId3"/>
              </a:rPr>
              <a:t> (loc.gov)</a:t>
            </a:r>
            <a:endParaRPr lang="es-ES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473DB-5E74-45CD-8850-72F74FCE43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2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9AB4-11EA-2EF7-BC14-507C46EC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8630-C0D8-AEE4-087A-7978085F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9C63-3578-9AEB-2C69-9D561572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5168-E5B3-6681-7CA5-E079E85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7FD8-9950-4CAD-9019-8D38656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0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92B3-8445-7B21-B5F7-626E2FB1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6A29A-FA86-AA35-F273-0912ED33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7A0D-47D1-466A-1DB7-10E1C8A0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DC77-DBB0-7C37-9194-B7CF519D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5E0EA-DFBD-3E2D-5CC0-F9E30129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68504-E91F-C91A-7D39-A7DB3A116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5A876-6F27-9173-9EA7-A9542C96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BD25-BB8F-6077-0A17-F3402E5C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7650-6590-E14F-7714-13BD4AA1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2D6A-7093-F4F2-E47B-D3DAFE08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4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2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9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3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5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18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66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68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0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C78-6D01-F976-75AF-2786B3F7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0C50-97BA-57AC-5060-A17B946B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A090-0F31-90DC-961A-4917794A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83ED-827E-130A-B811-71A0D11B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997D5-3AF8-2009-71D3-459940A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75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8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6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F00D-439A-DA30-583D-C2AEF335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418D-7580-D94D-FBE6-773096A1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70EE-E8A5-CC00-AD89-98DE4208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D923-CA09-600B-CE05-88F28F85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29CA-E8A3-C211-A61D-7B663A6E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5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DA97-7F3A-1250-744C-F00E25FB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F9CA-9966-0AF0-7CD5-A4CD31A1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CBC39-49D5-7A62-9DF1-147885874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FEE09-0F71-7EA3-D140-B77CFB32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2475-568A-55FB-B3BB-2175D769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D0006-E1E7-AF46-29C7-68CC9919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8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4B4D-4E9A-4D9A-D121-FD38B5E5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7BFC-26B2-0918-F607-C55AB9DB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D848-1E5C-FC85-0C0B-FB406F56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EAFE5-17AF-79AD-497D-B6DB3A2F9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42679-F77F-244A-E03F-5785ACA1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92E52-A5EA-C530-D590-18C69500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A7980-FE1E-A18C-6B20-EF7CC135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0694A-9871-9732-CBE8-CA1FB098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3B70-553C-AB81-1D48-06CC62D0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46B08-F184-E1D1-33AE-FC26C352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E5D2-8908-C76D-AD5B-529DDA37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2196-621A-06BC-F7B5-201C37DF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2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B011E-E20E-5E48-052A-27272F44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6582-88D1-5B0A-0A01-4A85695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8B72-B7C6-1BFE-5B6F-8D83621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0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7AC5-D649-8D17-2865-33378B2F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FCA4-352B-C661-1DA9-DF3D7642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9FE1A-944A-4D36-4E77-AA7E6B1F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58D2D-B503-1342-0F97-D9039BC9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1F6FA-D070-32C8-152C-E030745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3C283-FACF-EF67-7694-94BEDEAB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F25D-EBC7-FF5D-89CD-C5146C74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2F8D9-CAF0-A34F-0743-A98CA219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3D48B-940C-9496-68E6-9AFDFE93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9992-8E3C-36CB-47C8-4AE57304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B3792-B134-0A45-A836-AB354C8D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40A1-D5FB-3B98-0CA5-D9B9C96D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5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A7266-29F9-C67F-9B5D-85F14356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F55C-8A3D-15F8-E369-1B8FB7FC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2DBE-121C-FFC5-8A7D-AEA1A7A10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EE0DE-B61D-4686-9A74-FCC262FC058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88F5-DB59-EB14-6029-50C1AB501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CB06-34EC-7429-4553-93446FD46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5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6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5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.xml"/><Relationship Id="rId5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12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openxmlformats.org/officeDocument/2006/relationships/image" Target="../media/image4.emf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12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openxmlformats.org/officeDocument/2006/relationships/image" Target="../media/image4.emf"/><Relationship Id="rId9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emf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n artistic rendering of a group of American Indians looking at some approaching Spanish ships at sea.">
            <a:extLst>
              <a:ext uri="{FF2B5EF4-FFF2-40B4-BE49-F238E27FC236}">
                <a16:creationId xmlns:a16="http://schemas.microsoft.com/office/drawing/2014/main" id="{3D555BA1-50B1-C715-22B3-A57E1B21F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" b="2423"/>
          <a:stretch/>
        </p:blipFill>
        <p:spPr bwMode="auto">
          <a:xfrm>
            <a:off x="0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1693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i="1" dirty="0">
                <a:solidFill>
                  <a:schemeClr val="bg2">
                    <a:lumMod val="50000"/>
                  </a:schemeClr>
                </a:solidFill>
              </a:rPr>
              <a:t>Unit 2: </a:t>
            </a:r>
            <a:br>
              <a:rPr lang="en-US" sz="5200" b="1" i="1" dirty="0"/>
            </a:br>
            <a:r>
              <a:rPr lang="en-US" sz="5200" b="1" dirty="0">
                <a:solidFill>
                  <a:srgbClr val="0070C0"/>
                </a:solidFill>
              </a:rPr>
              <a:t>Age of Contact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1693" y="4640119"/>
            <a:ext cx="4017112" cy="17497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Lesson 2: </a:t>
            </a:r>
          </a:p>
          <a:p>
            <a:pPr algn="l"/>
            <a:r>
              <a:rPr lang="en-US" sz="3200" b="1" i="1" dirty="0">
                <a:solidFill>
                  <a:srgbClr val="0070C0"/>
                </a:solidFill>
              </a:rPr>
              <a:t>How do we know what we know? </a:t>
            </a:r>
          </a:p>
        </p:txBody>
      </p:sp>
    </p:spTree>
    <p:extLst>
      <p:ext uri="{BB962C8B-B14F-4D97-AF65-F5344CB8AC3E}">
        <p14:creationId xmlns:p14="http://schemas.microsoft.com/office/powerpoint/2010/main" val="391308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643740" y="602146"/>
            <a:ext cx="5890440" cy="9013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2060"/>
                </a:solidFill>
                <a:latin typeface="Gotham Medium"/>
              </a:rPr>
              <a:t>A little background information: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01371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71B4D-427A-5A94-90E9-9FBEAD0DE13D}"/>
              </a:ext>
            </a:extLst>
          </p:cNvPr>
          <p:cNvSpPr txBox="1"/>
          <p:nvPr/>
        </p:nvSpPr>
        <p:spPr>
          <a:xfrm>
            <a:off x="1660700" y="1719044"/>
            <a:ext cx="58904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Cabeza de Vaca was a Spanish explorer who traveled with several hundred others to the Americas in the early 1500s. </a:t>
            </a:r>
            <a:r>
              <a:rPr lang="en-US" sz="3600" dirty="0">
                <a:solidFill>
                  <a:srgbClr val="7030A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Like many Spanish explorers, their primary goal was to search for gold and riches.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9" name="Picture 8" descr="A painting of a small row boat rowing to shore carrying Spanish explorers. There is a Spanish caravel ship in the background.">
            <a:extLst>
              <a:ext uri="{FF2B5EF4-FFF2-40B4-BE49-F238E27FC236}">
                <a16:creationId xmlns:a16="http://schemas.microsoft.com/office/drawing/2014/main" id="{3E5C5758-263B-3F4E-9959-B05D7BC902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834" r="36822" b="1062"/>
          <a:stretch/>
        </p:blipFill>
        <p:spPr>
          <a:xfrm>
            <a:off x="7806319" y="118865"/>
            <a:ext cx="3667224" cy="5470369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FBB389-86A5-0F7D-E07D-83199529A8DD}"/>
              </a:ext>
            </a:extLst>
          </p:cNvPr>
          <p:cNvSpPr txBox="1"/>
          <p:nvPr/>
        </p:nvSpPr>
        <p:spPr>
          <a:xfrm>
            <a:off x="7511142" y="5627077"/>
            <a:ext cx="4283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Spanish caravels (small, fast ships) arriving in the Americas</a:t>
            </a:r>
          </a:p>
        </p:txBody>
      </p:sp>
    </p:spTree>
    <p:extLst>
      <p:ext uri="{BB962C8B-B14F-4D97-AF65-F5344CB8AC3E}">
        <p14:creationId xmlns:p14="http://schemas.microsoft.com/office/powerpoint/2010/main" val="234410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907" y="157259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3" y="-2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4000" y="157259"/>
            <a:ext cx="9144000" cy="728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latin typeface="Gotham Medium"/>
              </a:rPr>
              <a:t>Cabeza de Vaca: </a:t>
            </a:r>
            <a:r>
              <a:rPr lang="en-US" sz="4500" b="1" i="1" dirty="0">
                <a:latin typeface="Gotham Medium"/>
              </a:rPr>
              <a:t>Where did they go?</a:t>
            </a:r>
            <a:endParaRPr lang="en-US" sz="4400" b="1" i="1" dirty="0">
              <a:latin typeface="Gotham Medium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1" y="6450910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F0ACF-408C-2E70-6F27-4312E39A1C53}"/>
              </a:ext>
            </a:extLst>
          </p:cNvPr>
          <p:cNvSpPr txBox="1"/>
          <p:nvPr/>
        </p:nvSpPr>
        <p:spPr>
          <a:xfrm>
            <a:off x="138482" y="1160104"/>
            <a:ext cx="422372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They started out in the Caribbean on their way to Mexico but got so lost they ended up in Florida and eventually even Texas! </a:t>
            </a:r>
            <a:r>
              <a:rPr lang="en-US" sz="28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Can you imagine being 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that </a:t>
            </a:r>
            <a:r>
              <a:rPr lang="en-US" sz="28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lost? </a:t>
            </a:r>
            <a:r>
              <a:rPr lang="en-US" sz="2800" dirty="0">
                <a:solidFill>
                  <a:srgbClr val="7030A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They experienced disease, starvation, capture by various American Indian tribes, and even hurricanes. </a:t>
            </a:r>
            <a:r>
              <a:rPr lang="en-US" sz="2800" dirty="0">
                <a:solidFill>
                  <a:srgbClr val="0070C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They lived among several American Indian tribes in Texas for years</a:t>
            </a:r>
            <a:r>
              <a:rPr lang="en-US" sz="3200" dirty="0">
                <a:solidFill>
                  <a:srgbClr val="0070C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148" name="Picture 4" descr="A map of the Gulf of Mexico showing the route that Cabeza de Vaca and his men took from Cuba, to Florida, to Texas, and to Mexico City">
            <a:extLst>
              <a:ext uri="{FF2B5EF4-FFF2-40B4-BE49-F238E27FC236}">
                <a16:creationId xmlns:a16="http://schemas.microsoft.com/office/drawing/2014/main" id="{75F3E0F0-5CD1-FD15-FECB-29856C814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49" y="1160104"/>
            <a:ext cx="6237514" cy="4537791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1EDB87-5D9B-6087-03E6-3B02D7E281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496949" y="1979160"/>
              <a:ext cx="6171120" cy="2615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1EDB87-5D9B-6087-03E6-3B02D7E281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0949" y="1943160"/>
                <a:ext cx="6242760" cy="26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FEFA60F-9461-7F09-8117-57C61CE4F1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451949" y="3962040"/>
              <a:ext cx="2224800" cy="721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FEFA60F-9461-7F09-8117-57C61CE4F1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15955" y="3926040"/>
                <a:ext cx="2296428" cy="7927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17499AD-E6BD-3AB9-07EB-D338CD105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01160" y="2886750"/>
            <a:ext cx="176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Gulf of Mexico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1E6651-3ABF-6C38-634B-1BDA68D19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72363" y="3166838"/>
            <a:ext cx="176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Mexico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02A59F-C9DF-E57A-059A-CD0A3DEE0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3724249">
            <a:off x="8764857" y="2085390"/>
            <a:ext cx="1025913" cy="406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Florida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7D80F-F177-A106-C7A6-068EDC2AD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14776" y="1599937"/>
            <a:ext cx="176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Texas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8F9BEE-8C3D-2571-0994-D717CDC17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3206" y="4438785"/>
            <a:ext cx="158092" cy="1557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283C12-D752-307C-3772-090BEE1FF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50247" y="3756559"/>
            <a:ext cx="984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Mexico 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E5D6B1-DE3C-BAD3-C08C-FAB55B070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457946">
            <a:off x="9418238" y="3771775"/>
            <a:ext cx="176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Cuba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671544-F29D-A39A-22AF-0268293EDF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96949" y="5672580"/>
            <a:ext cx="608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The route of Cabeza de Vaca and his men, from modern-day Cuba to Mexico City.</a:t>
            </a:r>
          </a:p>
        </p:txBody>
      </p:sp>
    </p:spTree>
    <p:extLst>
      <p:ext uri="{BB962C8B-B14F-4D97-AF65-F5344CB8AC3E}">
        <p14:creationId xmlns:p14="http://schemas.microsoft.com/office/powerpoint/2010/main" val="262382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621972" y="13062"/>
            <a:ext cx="5943600" cy="85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Gotham Medium"/>
              </a:rPr>
              <a:t>Cabeza de Vaca’s story</a:t>
            </a: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7569" y="643027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E69AE-F3FB-9843-2AD1-DC8BC63A8661}"/>
              </a:ext>
            </a:extLst>
          </p:cNvPr>
          <p:cNvSpPr txBox="1"/>
          <p:nvPr/>
        </p:nvSpPr>
        <p:spPr>
          <a:xfrm>
            <a:off x="1914559" y="953837"/>
            <a:ext cx="555848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accent2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Finally, eight years after they had set out, the few who survived made it to their destination of present-day Mexico City, where they knew they would find many other Spaniards. </a:t>
            </a:r>
            <a:r>
              <a:rPr lang="en-US" sz="3000" dirty="0">
                <a:solidFill>
                  <a:srgbClr val="3506E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Cabeza de Vaca wrote a book about his experiences. In English, it is called </a:t>
            </a:r>
            <a:r>
              <a:rPr lang="en-US" sz="3000" i="1" dirty="0">
                <a:solidFill>
                  <a:srgbClr val="3506E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“The Narrative of Cabeza de Vaca</a:t>
            </a:r>
            <a:r>
              <a:rPr lang="en-US" sz="3000" dirty="0">
                <a:solidFill>
                  <a:srgbClr val="3506E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.”  </a:t>
            </a:r>
            <a:r>
              <a:rPr lang="en-US" sz="3000" dirty="0">
                <a:solidFill>
                  <a:srgbClr val="00B05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The excerpts in your activity are from his book. </a:t>
            </a:r>
            <a:endParaRPr lang="en-US" sz="3000" dirty="0">
              <a:solidFill>
                <a:srgbClr val="00B050"/>
              </a:solidFill>
            </a:endParaRPr>
          </a:p>
        </p:txBody>
      </p:sp>
      <p:pic>
        <p:nvPicPr>
          <p:cNvPr id="7170" name="Picture 2" descr="An image of the front page of Cabeza de Vaca's book printed in the original Spanish">
            <a:extLst>
              <a:ext uri="{FF2B5EF4-FFF2-40B4-BE49-F238E27FC236}">
                <a16:creationId xmlns:a16="http://schemas.microsoft.com/office/drawing/2014/main" id="{41A24C76-1CD9-A5EF-FB6A-0DCE06901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04" y="243060"/>
            <a:ext cx="3697025" cy="5384017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DB062-B4DA-75C1-096A-773CBDDF8EC7}"/>
              </a:ext>
            </a:extLst>
          </p:cNvPr>
          <p:cNvSpPr txBox="1"/>
          <p:nvPr/>
        </p:nvSpPr>
        <p:spPr>
          <a:xfrm>
            <a:off x="7565573" y="5627077"/>
            <a:ext cx="409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 printing of Cabeza de Vaca’s book in the original Spanish.</a:t>
            </a:r>
          </a:p>
        </p:txBody>
      </p:sp>
    </p:spTree>
    <p:extLst>
      <p:ext uri="{BB962C8B-B14F-4D97-AF65-F5344CB8AC3E}">
        <p14:creationId xmlns:p14="http://schemas.microsoft.com/office/powerpoint/2010/main" val="132891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5372" y="1620692"/>
            <a:ext cx="8067150" cy="22270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Gotham Medium"/>
              </a:rPr>
              <a:t>Primary Source Activity</a:t>
            </a:r>
            <a:br>
              <a:rPr lang="en-US" b="1" dirty="0">
                <a:solidFill>
                  <a:schemeClr val="bg1"/>
                </a:solidFill>
                <a:latin typeface="Gotham Medium"/>
              </a:rPr>
            </a:b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 descr="An icon of a parchment and quill - to represent primary sources.">
            <a:extLst>
              <a:ext uri="{FF2B5EF4-FFF2-40B4-BE49-F238E27FC236}">
                <a16:creationId xmlns:a16="http://schemas.microsoft.com/office/drawing/2014/main" id="{8585E77C-6540-01D3-752D-70FE942E8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83" y="3044988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8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88F6E8-650E-6042-BEF4-C968E72D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06437"/>
            <a:ext cx="12192000" cy="5451563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74C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01D56-75EB-854E-9D01-2EBB7EC80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895" y="5415757"/>
            <a:ext cx="1592401" cy="159240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BDA640B-B977-5040-912F-45E706514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3347" y="5804905"/>
            <a:ext cx="799481" cy="814107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04854" y="143692"/>
            <a:ext cx="8240486" cy="1119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latin typeface="Gotham Medium"/>
              </a:rPr>
              <a:t>Directions: </a:t>
            </a:r>
            <a:r>
              <a:rPr lang="en-US" sz="7200" i="1" dirty="0">
                <a:solidFill>
                  <a:srgbClr val="0070C0"/>
                </a:solidFill>
                <a:latin typeface="Gotham Medium"/>
              </a:rPr>
              <a:t>Part I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4072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1C7B6-7E6C-C24F-9705-8C901466C2A9}"/>
              </a:ext>
            </a:extLst>
          </p:cNvPr>
          <p:cNvSpPr txBox="1"/>
          <p:nvPr/>
        </p:nvSpPr>
        <p:spPr>
          <a:xfrm>
            <a:off x="854590" y="1612487"/>
            <a:ext cx="1036202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Match each Excerpt Card with the Translation card that best restates the excerpt in modern language. </a:t>
            </a:r>
            <a:endParaRPr lang="en-US" sz="5400" kern="100" dirty="0">
              <a:solidFill>
                <a:schemeClr val="bg1"/>
              </a:solidFill>
              <a:latin typeface="Gotham Book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ectangle 2" descr="This square demonstrates an example of the grey printable excerpt cards from the activity">
            <a:extLst>
              <a:ext uri="{FF2B5EF4-FFF2-40B4-BE49-F238E27FC236}">
                <a16:creationId xmlns:a16="http://schemas.microsoft.com/office/drawing/2014/main" id="{9D142962-685F-7095-9574-38474F471142}"/>
              </a:ext>
            </a:extLst>
          </p:cNvPr>
          <p:cNvSpPr/>
          <p:nvPr/>
        </p:nvSpPr>
        <p:spPr>
          <a:xfrm>
            <a:off x="975387" y="3042349"/>
            <a:ext cx="3812175" cy="252962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</a:rPr>
              <a:t>Excerpt Card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4000" i="1" dirty="0">
                <a:solidFill>
                  <a:schemeClr val="tx1"/>
                </a:solidFill>
              </a:rPr>
              <a:t>A, B, C, D</a:t>
            </a:r>
          </a:p>
        </p:txBody>
      </p:sp>
      <p:sp>
        <p:nvSpPr>
          <p:cNvPr id="9" name="Arrow: Left-Right 8" descr="An arrow demonstrating the connection between excerpt and translation cards">
            <a:extLst>
              <a:ext uri="{FF2B5EF4-FFF2-40B4-BE49-F238E27FC236}">
                <a16:creationId xmlns:a16="http://schemas.microsoft.com/office/drawing/2014/main" id="{AB147380-7FC8-4A43-1C1D-C93851AE6CCC}"/>
              </a:ext>
            </a:extLst>
          </p:cNvPr>
          <p:cNvSpPr/>
          <p:nvPr/>
        </p:nvSpPr>
        <p:spPr>
          <a:xfrm>
            <a:off x="4996726" y="3725950"/>
            <a:ext cx="1989386" cy="97667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 descr="This card demonstrates a white printable translation card from the activity">
            <a:extLst>
              <a:ext uri="{FF2B5EF4-FFF2-40B4-BE49-F238E27FC236}">
                <a16:creationId xmlns:a16="http://schemas.microsoft.com/office/drawing/2014/main" id="{A94A2D7A-92E8-B45A-45D9-053A65634E33}"/>
              </a:ext>
            </a:extLst>
          </p:cNvPr>
          <p:cNvSpPr/>
          <p:nvPr/>
        </p:nvSpPr>
        <p:spPr>
          <a:xfrm>
            <a:off x="7195275" y="3042349"/>
            <a:ext cx="3812175" cy="25296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Translation Card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4000" i="1" dirty="0">
                <a:solidFill>
                  <a:schemeClr val="tx1"/>
                </a:solidFill>
              </a:rPr>
              <a:t>1, 2, 3, 4</a:t>
            </a:r>
          </a:p>
        </p:txBody>
      </p:sp>
    </p:spTree>
    <p:extLst>
      <p:ext uri="{BB962C8B-B14F-4D97-AF65-F5344CB8AC3E}">
        <p14:creationId xmlns:p14="http://schemas.microsoft.com/office/powerpoint/2010/main" val="382138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88F6E8-650E-6042-BEF4-C968E72D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06437"/>
            <a:ext cx="12192000" cy="5451563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74C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01D56-75EB-854E-9D01-2EBB7EC80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895" y="5415757"/>
            <a:ext cx="1592401" cy="159240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BDA640B-B977-5040-912F-45E706514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3347" y="5804905"/>
            <a:ext cx="799481" cy="814107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04854" y="143692"/>
            <a:ext cx="8240486" cy="1119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latin typeface="Gotham Medium"/>
              </a:rPr>
              <a:t>Directions: </a:t>
            </a:r>
            <a:r>
              <a:rPr lang="en-US" sz="7200" i="1" dirty="0">
                <a:solidFill>
                  <a:srgbClr val="0070C0"/>
                </a:solidFill>
                <a:latin typeface="Gotham Medium"/>
              </a:rPr>
              <a:t>Part II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4072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1C7B6-7E6C-C24F-9705-8C901466C2A9}"/>
              </a:ext>
            </a:extLst>
          </p:cNvPr>
          <p:cNvSpPr txBox="1"/>
          <p:nvPr/>
        </p:nvSpPr>
        <p:spPr>
          <a:xfrm>
            <a:off x="854590" y="1612487"/>
            <a:ext cx="1036202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Complete the chart that follows using your excerpt and translation cards.</a:t>
            </a:r>
            <a:endParaRPr lang="en-US" sz="5400" kern="100" dirty="0">
              <a:solidFill>
                <a:schemeClr val="bg1"/>
              </a:solidFill>
              <a:latin typeface="Gotham Book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ectangle 2" descr="This square demonstrates an example of the grey printable excerpt cards from the activity">
            <a:extLst>
              <a:ext uri="{FF2B5EF4-FFF2-40B4-BE49-F238E27FC236}">
                <a16:creationId xmlns:a16="http://schemas.microsoft.com/office/drawing/2014/main" id="{9D142962-685F-7095-9574-38474F471142}"/>
              </a:ext>
            </a:extLst>
          </p:cNvPr>
          <p:cNvSpPr/>
          <p:nvPr/>
        </p:nvSpPr>
        <p:spPr>
          <a:xfrm>
            <a:off x="975387" y="3042349"/>
            <a:ext cx="3812175" cy="252962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</a:rPr>
              <a:t>Excerpt Card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4000" i="1" dirty="0">
                <a:solidFill>
                  <a:schemeClr val="tx1"/>
                </a:solidFill>
              </a:rPr>
              <a:t>A, B, C, D</a:t>
            </a:r>
          </a:p>
        </p:txBody>
      </p:sp>
      <p:sp>
        <p:nvSpPr>
          <p:cNvPr id="9" name="Arrow: Left-Right 8" descr="An arrow demonstrating the connection between excerpt and translation cards">
            <a:extLst>
              <a:ext uri="{FF2B5EF4-FFF2-40B4-BE49-F238E27FC236}">
                <a16:creationId xmlns:a16="http://schemas.microsoft.com/office/drawing/2014/main" id="{AB147380-7FC8-4A43-1C1D-C93851AE6CCC}"/>
              </a:ext>
            </a:extLst>
          </p:cNvPr>
          <p:cNvSpPr/>
          <p:nvPr/>
        </p:nvSpPr>
        <p:spPr>
          <a:xfrm>
            <a:off x="4996726" y="3725950"/>
            <a:ext cx="1989386" cy="97667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 descr="This card demonstrates a white printable translation card from the activity">
            <a:extLst>
              <a:ext uri="{FF2B5EF4-FFF2-40B4-BE49-F238E27FC236}">
                <a16:creationId xmlns:a16="http://schemas.microsoft.com/office/drawing/2014/main" id="{A94A2D7A-92E8-B45A-45D9-053A65634E33}"/>
              </a:ext>
            </a:extLst>
          </p:cNvPr>
          <p:cNvSpPr/>
          <p:nvPr/>
        </p:nvSpPr>
        <p:spPr>
          <a:xfrm>
            <a:off x="7195275" y="3042349"/>
            <a:ext cx="3812175" cy="25296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Translation Card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4000" i="1" dirty="0">
                <a:solidFill>
                  <a:schemeClr val="tx1"/>
                </a:solidFill>
              </a:rPr>
              <a:t>1, 2, 3, 4</a:t>
            </a:r>
          </a:p>
        </p:txBody>
      </p:sp>
    </p:spTree>
    <p:extLst>
      <p:ext uri="{BB962C8B-B14F-4D97-AF65-F5344CB8AC3E}">
        <p14:creationId xmlns:p14="http://schemas.microsoft.com/office/powerpoint/2010/main" val="141659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88F6E8-650E-6042-BEF4-C968E72D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06437"/>
            <a:ext cx="12192000" cy="5451563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74C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01D56-75EB-854E-9D01-2EBB7EC80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895" y="5415757"/>
            <a:ext cx="1592401" cy="159240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BDA640B-B977-5040-912F-45E706514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3347" y="5804905"/>
            <a:ext cx="799481" cy="814107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04854" y="143692"/>
            <a:ext cx="8240486" cy="1119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latin typeface="Gotham Medium"/>
              </a:rPr>
              <a:t>Directions: </a:t>
            </a:r>
            <a:r>
              <a:rPr lang="en-US" sz="7200" i="1" dirty="0">
                <a:solidFill>
                  <a:srgbClr val="0070C0"/>
                </a:solidFill>
                <a:latin typeface="Gotham Medium"/>
              </a:rPr>
              <a:t>Part III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4072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1C7B6-7E6C-C24F-9705-8C901466C2A9}"/>
              </a:ext>
            </a:extLst>
          </p:cNvPr>
          <p:cNvSpPr txBox="1"/>
          <p:nvPr/>
        </p:nvSpPr>
        <p:spPr>
          <a:xfrm>
            <a:off x="854590" y="1873745"/>
            <a:ext cx="103620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kern="100" dirty="0">
                <a:solidFill>
                  <a:schemeClr val="bg1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Using the excerpt and translation cards, and the information on your chart, answer the comprehension questions that follow.</a:t>
            </a:r>
            <a:endParaRPr lang="en-US" sz="6600" kern="100" dirty="0">
              <a:solidFill>
                <a:schemeClr val="bg1"/>
              </a:solidFill>
              <a:latin typeface="Gotham Book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68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How do we know what we know? </a:t>
            </a:r>
            <a:br>
              <a:rPr lang="en-US" dirty="0">
                <a:latin typeface="Gotham Medium"/>
              </a:rPr>
            </a:b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Exit Ticket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Gotham Medium"/>
              </a:rPr>
              <a:t>Follow the directions to complete  your Exit Ticket</a:t>
            </a:r>
          </a:p>
        </p:txBody>
      </p:sp>
      <p:pic>
        <p:nvPicPr>
          <p:cNvPr id="3" name="Picture 2" descr="An image that shows the chart to be completed on the Exit Ticket">
            <a:extLst>
              <a:ext uri="{FF2B5EF4-FFF2-40B4-BE49-F238E27FC236}">
                <a16:creationId xmlns:a16="http://schemas.microsoft.com/office/drawing/2014/main" id="{8C3D71BB-C3C2-8BE8-CB15-FF0CDED381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" r="654" b="2977"/>
          <a:stretch/>
        </p:blipFill>
        <p:spPr>
          <a:xfrm>
            <a:off x="1559209" y="2013747"/>
            <a:ext cx="10297886" cy="4057604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3C8EF18-3E6B-F389-5E49-C475FCA51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905" y="1729439"/>
            <a:ext cx="1071092" cy="10710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CE82288-5AA3-9F1E-3591-FF935E3A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779" y="4527063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97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796143" y="13061"/>
            <a:ext cx="9013371" cy="988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Gotham Medium"/>
              </a:rPr>
              <a:t>Share your response </a:t>
            </a:r>
            <a:r>
              <a:rPr lang="en-US" dirty="0">
                <a:solidFill>
                  <a:schemeClr val="bg1"/>
                </a:solidFill>
                <a:latin typeface="Gotham Medium"/>
              </a:rPr>
              <a:t>2</a:t>
            </a: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AE901D5-4972-B9BD-AB3F-5BC9953100D0}"/>
              </a:ext>
            </a:extLst>
          </p:cNvPr>
          <p:cNvSpPr/>
          <p:nvPr/>
        </p:nvSpPr>
        <p:spPr>
          <a:xfrm>
            <a:off x="4441371" y="1503485"/>
            <a:ext cx="6868886" cy="1909814"/>
          </a:xfrm>
          <a:prstGeom prst="wedgeRoundRectCallout">
            <a:avLst>
              <a:gd name="adj1" fmla="val -67174"/>
              <a:gd name="adj2" fmla="val 29423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 could get the most accurate information about the new student by _________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845B4DB-2991-2B6B-C1E4-7692D53D2A20}"/>
              </a:ext>
            </a:extLst>
          </p:cNvPr>
          <p:cNvSpPr/>
          <p:nvPr/>
        </p:nvSpPr>
        <p:spPr>
          <a:xfrm>
            <a:off x="2074003" y="3915702"/>
            <a:ext cx="7135311" cy="1951698"/>
          </a:xfrm>
          <a:prstGeom prst="wedgeRoundRectCallout">
            <a:avLst>
              <a:gd name="adj1" fmla="val 65876"/>
              <a:gd name="adj2" fmla="val 28553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If I base my opinion only what others have said, the result might be that 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9B622F-339F-4C9E-2072-84EB944C7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8073" y="4244591"/>
            <a:ext cx="1382486" cy="138248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59766BD-245F-4ADC-9E9A-280E06006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6143" y="1947705"/>
            <a:ext cx="1382486" cy="13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5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How do we know what we know? </a:t>
            </a:r>
            <a:br>
              <a:rPr lang="en-US" dirty="0">
                <a:latin typeface="Gotham Medium"/>
              </a:rPr>
            </a:b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Warm-up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3157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1"/>
            <a:ext cx="8240486" cy="1202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otham Medium"/>
              </a:rPr>
              <a:t>Warm-up</a:t>
            </a:r>
            <a:endParaRPr lang="en-US" sz="6600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BB6E3-CFBD-DA09-94F6-FB166B1E2323}"/>
              </a:ext>
            </a:extLst>
          </p:cNvPr>
          <p:cNvSpPr txBox="1"/>
          <p:nvPr/>
        </p:nvSpPr>
        <p:spPr>
          <a:xfrm>
            <a:off x="2993571" y="1660822"/>
            <a:ext cx="569322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Read the scenario on your warm-up.</a:t>
            </a:r>
          </a:p>
          <a:p>
            <a:endParaRPr lang="en-US" sz="2000" dirty="0"/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Give your response to the scenario in the space provided.</a:t>
            </a:r>
          </a:p>
          <a:p>
            <a:endParaRPr lang="en-US" sz="2000" dirty="0"/>
          </a:p>
          <a:p>
            <a:r>
              <a:rPr lang="en-US" sz="3600" dirty="0">
                <a:solidFill>
                  <a:srgbClr val="7030A0"/>
                </a:solidFill>
              </a:rPr>
              <a:t>Share your response with a shoulder partner.</a:t>
            </a:r>
          </a:p>
        </p:txBody>
      </p:sp>
      <p:pic>
        <p:nvPicPr>
          <p:cNvPr id="11" name="Picture 10" descr="A close-up of a stopwatch">
            <a:extLst>
              <a:ext uri="{FF2B5EF4-FFF2-40B4-BE49-F238E27FC236}">
                <a16:creationId xmlns:a16="http://schemas.microsoft.com/office/drawing/2014/main" id="{BEED0A8A-F81B-2AFB-018D-5FCA57395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72" y="1744482"/>
            <a:ext cx="3542836" cy="429203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F5F479E-9943-D7A5-2BD9-037163992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5124" y="1660822"/>
            <a:ext cx="1208326" cy="120832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1D4561C-50D0-3DB6-5884-6C96D2638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2964" y="1729439"/>
            <a:ext cx="1071092" cy="107109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D12A0D0-6F28-C239-44A3-1703D5569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72582" y="3427604"/>
            <a:ext cx="925793" cy="92579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F5D2598-1CB5-F0B1-131B-D570BA560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23999" y="5194067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2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Share your response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A3C9EDB-2FD8-EE67-E05A-8BC4525C5BD4}"/>
              </a:ext>
            </a:extLst>
          </p:cNvPr>
          <p:cNvSpPr/>
          <p:nvPr/>
        </p:nvSpPr>
        <p:spPr>
          <a:xfrm>
            <a:off x="3505200" y="1970314"/>
            <a:ext cx="8164286" cy="1458686"/>
          </a:xfrm>
          <a:prstGeom prst="wedgeRoundRectCallout">
            <a:avLst>
              <a:gd name="adj1" fmla="val -64559"/>
              <a:gd name="adj2" fmla="val 33246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 believe everything my classmates say about the new student because ________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8874A9D-459F-7814-3795-C9EFCB0CE59D}"/>
              </a:ext>
            </a:extLst>
          </p:cNvPr>
          <p:cNvSpPr/>
          <p:nvPr/>
        </p:nvSpPr>
        <p:spPr>
          <a:xfrm>
            <a:off x="772256" y="3876344"/>
            <a:ext cx="7522029" cy="1957770"/>
          </a:xfrm>
          <a:prstGeom prst="wedgeRoundRectCallout">
            <a:avLst>
              <a:gd name="adj1" fmla="val 64641"/>
              <a:gd name="adj2" fmla="val 30261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 don’t believe everything my classmates say about the new student because 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32A67AB-CBF7-1CB7-41FB-31979F78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9" y="1970314"/>
            <a:ext cx="1371600" cy="1371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CEDD8B-0BD3-FE4F-0A74-07C3F0F0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0165" y="445454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Essential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754FD-D646-C773-3B22-2DF9134E72A1}"/>
              </a:ext>
            </a:extLst>
          </p:cNvPr>
          <p:cNvSpPr txBox="1"/>
          <p:nvPr/>
        </p:nvSpPr>
        <p:spPr>
          <a:xfrm>
            <a:off x="1055915" y="2068286"/>
            <a:ext cx="10363200" cy="330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How do we know what we know about the encounters between the Spanish and the American Indians during the Age of Contact?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A0FBFBF-DF50-12F8-85CD-D1AB10083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In today’s lesson…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76A14-8E8E-BC23-58D9-55992D4E1090}"/>
              </a:ext>
            </a:extLst>
          </p:cNvPr>
          <p:cNvSpPr txBox="1"/>
          <p:nvPr/>
        </p:nvSpPr>
        <p:spPr>
          <a:xfrm>
            <a:off x="427330" y="1566437"/>
            <a:ext cx="11337339" cy="433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We will </a:t>
            </a:r>
            <a:r>
              <a:rPr kumimoji="0" lang="en-US" sz="3600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examine primary source documents from the Age of Contact that present information about several American Indians tribes in Texas from a Spanish point of view.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 will </a:t>
            </a:r>
            <a:r>
              <a:rPr kumimoji="0" lang="en-US" sz="360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match primary source excerpt cards with </a:t>
            </a:r>
            <a:r>
              <a:rPr lang="en-US" sz="360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cards that offer modern translations. I will summarize each excerpt and answer comprehension questions about them.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844" y="118865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-2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3999" y="174375"/>
            <a:ext cx="9470571" cy="13378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latin typeface="Gotham Medium"/>
              </a:rPr>
              <a:t>How do we know what we know? </a:t>
            </a:r>
            <a:r>
              <a:rPr lang="en-US" sz="6700" b="1" i="1" dirty="0">
                <a:latin typeface="Gotham Medium"/>
              </a:rPr>
              <a:t>Lesson</a:t>
            </a:r>
            <a:endParaRPr lang="en-US" sz="4400" b="1" i="1" dirty="0">
              <a:latin typeface="Gotham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4026" y="650043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n image of the first portion of the worksheet that accompanies this presentation. This image shows the &quot;Think Back&quot; passage from the work.">
            <a:extLst>
              <a:ext uri="{FF2B5EF4-FFF2-40B4-BE49-F238E27FC236}">
                <a16:creationId xmlns:a16="http://schemas.microsoft.com/office/drawing/2014/main" id="{261A7859-409D-DFC0-1A21-ACD32E053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634" y="2734188"/>
            <a:ext cx="9584820" cy="3377508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F5AC98-733D-3E9C-E0FA-ABA06E378EB0}"/>
              </a:ext>
            </a:extLst>
          </p:cNvPr>
          <p:cNvSpPr/>
          <p:nvPr/>
        </p:nvSpPr>
        <p:spPr>
          <a:xfrm>
            <a:off x="8326" y="1494082"/>
            <a:ext cx="12175347" cy="1134093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“Think Back”-  consider question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Write your response in the box.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3344F4A-14E6-9ABB-63E9-72EB6C0E3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0147" y="4852060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5837" y="-287760"/>
            <a:ext cx="9010288" cy="7815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Gotham Medium"/>
              </a:rPr>
              <a:t>How do we know? </a:t>
            </a: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23143" y="6489549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31F71D-7633-C210-3CBE-4C39D898E85F}"/>
              </a:ext>
            </a:extLst>
          </p:cNvPr>
          <p:cNvSpPr txBox="1"/>
          <p:nvPr/>
        </p:nvSpPr>
        <p:spPr>
          <a:xfrm>
            <a:off x="1635875" y="213479"/>
            <a:ext cx="419287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 dirty="0">
                <a:solidFill>
                  <a:srgbClr val="00206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Much of what we believe to be true about early American Indians in Texas, we have learned from the European explorers who encountered them.</a:t>
            </a:r>
            <a:r>
              <a:rPr lang="en-US" sz="1000" kern="100" dirty="0"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These accounts have been useful at providing information we would not have otherwise. </a:t>
            </a:r>
            <a:r>
              <a:rPr lang="en-US" sz="2800" b="1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It is important to recognize, however, that they provide only one side of the story. </a:t>
            </a:r>
            <a:endParaRPr lang="en-US" sz="2800" b="1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A drawing of an encounter between American Indians and the Spanish explorer De Soto and his men. An American Indian woman is presenting do Soto with a necklace.">
            <a:extLst>
              <a:ext uri="{FF2B5EF4-FFF2-40B4-BE49-F238E27FC236}">
                <a16:creationId xmlns:a16="http://schemas.microsoft.com/office/drawing/2014/main" id="{3A150AD2-2130-3AF2-89A9-1F174DE3B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1587" r="5678" b="1120"/>
          <a:stretch/>
        </p:blipFill>
        <p:spPr bwMode="auto">
          <a:xfrm>
            <a:off x="5752554" y="213479"/>
            <a:ext cx="6268377" cy="5413598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BA2142-C24A-1885-FA57-96591E58BBE4}"/>
              </a:ext>
            </a:extLst>
          </p:cNvPr>
          <p:cNvSpPr txBox="1"/>
          <p:nvPr/>
        </p:nvSpPr>
        <p:spPr>
          <a:xfrm>
            <a:off x="5620396" y="5627077"/>
            <a:ext cx="6608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 painting by John Orr of an Indian Princess presenting a necklace to a Spanish explorer. Library of Congress.</a:t>
            </a:r>
          </a:p>
        </p:txBody>
      </p:sp>
    </p:spTree>
    <p:extLst>
      <p:ext uri="{BB962C8B-B14F-4D97-AF65-F5344CB8AC3E}">
        <p14:creationId xmlns:p14="http://schemas.microsoft.com/office/powerpoint/2010/main" val="121113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61A6BC-232E-BB4F-B267-847CAB319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1339DD-DAFE-EF48-B3B7-588F4DDC8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588310"/>
            <a:ext cx="1058017" cy="1150825"/>
          </a:xfrm>
          <a:prstGeom prst="rect">
            <a:avLst/>
          </a:prstGeom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0" y="376604"/>
            <a:ext cx="7173686" cy="8408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F8E"/>
                </a:solidFill>
                <a:latin typeface="Gotham Medium"/>
              </a:rPr>
              <a:t>First Contact in Texas</a:t>
            </a:r>
          </a:p>
        </p:txBody>
      </p:sp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44913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76E02D-FE76-54D0-8182-C40C20AAAAEC}"/>
              </a:ext>
            </a:extLst>
          </p:cNvPr>
          <p:cNvSpPr txBox="1"/>
          <p:nvPr/>
        </p:nvSpPr>
        <p:spPr>
          <a:xfrm>
            <a:off x="908958" y="1446790"/>
            <a:ext cx="53557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100" dirty="0">
                <a:solidFill>
                  <a:srgbClr val="3506E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Let’s take a look at one account written by the first known explorer to encounter American Indians in Texas – a Spanish man named </a:t>
            </a:r>
            <a:r>
              <a:rPr lang="en-US" sz="3600" b="1" kern="100" dirty="0">
                <a:solidFill>
                  <a:srgbClr val="3506E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Álvar Núñez Cabeza de Vaca.</a:t>
            </a:r>
            <a:r>
              <a:rPr lang="en-US" sz="3600" kern="100" dirty="0">
                <a:solidFill>
                  <a:srgbClr val="3506E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en-US" sz="3600" kern="100" dirty="0">
              <a:solidFill>
                <a:srgbClr val="3506E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A portrait of Alvar Nunez Cabeza de Vaca">
            <a:extLst>
              <a:ext uri="{FF2B5EF4-FFF2-40B4-BE49-F238E27FC236}">
                <a16:creationId xmlns:a16="http://schemas.microsoft.com/office/drawing/2014/main" id="{6777191E-CD42-B052-6ED7-7DA2B1218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86" y="8531"/>
            <a:ext cx="3766455" cy="5892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09740C-476B-B87C-A871-D2492E2D43C2}"/>
              </a:ext>
            </a:extLst>
          </p:cNvPr>
          <p:cNvSpPr txBox="1"/>
          <p:nvPr/>
        </p:nvSpPr>
        <p:spPr>
          <a:xfrm>
            <a:off x="6912427" y="5900936"/>
            <a:ext cx="409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 portrait of Cabeza de Vaca</a:t>
            </a:r>
          </a:p>
        </p:txBody>
      </p:sp>
    </p:spTree>
    <p:extLst>
      <p:ext uri="{BB962C8B-B14F-4D97-AF65-F5344CB8AC3E}">
        <p14:creationId xmlns:p14="http://schemas.microsoft.com/office/powerpoint/2010/main" val="22873140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1197</Words>
  <Application>Microsoft Office PowerPoint</Application>
  <PresentationFormat>Widescreen</PresentationFormat>
  <Paragraphs>98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Open Sans</vt:lpstr>
      <vt:lpstr>Times New Roman</vt:lpstr>
      <vt:lpstr>1_Office Theme</vt:lpstr>
      <vt:lpstr>Office Theme</vt:lpstr>
      <vt:lpstr>Unit 2:  Age of Contact</vt:lpstr>
      <vt:lpstr>How do we know what we know?  Warm-up</vt:lpstr>
      <vt:lpstr>Warm-up</vt:lpstr>
      <vt:lpstr>Share your response</vt:lpstr>
      <vt:lpstr>Essential Question</vt:lpstr>
      <vt:lpstr>In today’s lesson…</vt:lpstr>
      <vt:lpstr>How do we know what we know? Lesson</vt:lpstr>
      <vt:lpstr>How do we know? </vt:lpstr>
      <vt:lpstr>First Contact in Texas</vt:lpstr>
      <vt:lpstr>A little background information:</vt:lpstr>
      <vt:lpstr>Cabeza de Vaca: Where did they go?</vt:lpstr>
      <vt:lpstr>Cabeza de Vaca’s story</vt:lpstr>
      <vt:lpstr>Primary Source Activity </vt:lpstr>
      <vt:lpstr>Directions: Part I</vt:lpstr>
      <vt:lpstr>Directions: Part II</vt:lpstr>
      <vt:lpstr>Directions: Part III</vt:lpstr>
      <vt:lpstr>How do we know what we know?  Exit Ticket</vt:lpstr>
      <vt:lpstr>Follow the directions to complete  your Exit Ticket</vt:lpstr>
      <vt:lpstr>Share your response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6</cp:revision>
  <dcterms:created xsi:type="dcterms:W3CDTF">2024-08-05T15:37:55Z</dcterms:created>
  <dcterms:modified xsi:type="dcterms:W3CDTF">2024-09-24T17:53:41Z</dcterms:modified>
</cp:coreProperties>
</file>