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326" r:id="rId3"/>
    <p:sldId id="327" r:id="rId4"/>
    <p:sldId id="328" r:id="rId5"/>
    <p:sldId id="329" r:id="rId6"/>
    <p:sldId id="343" r:id="rId7"/>
    <p:sldId id="324" r:id="rId8"/>
    <p:sldId id="325" r:id="rId9"/>
    <p:sldId id="292" r:id="rId10"/>
    <p:sldId id="312" r:id="rId11"/>
    <p:sldId id="330" r:id="rId12"/>
    <p:sldId id="259" r:id="rId13"/>
    <p:sldId id="331" r:id="rId14"/>
    <p:sldId id="332" r:id="rId15"/>
    <p:sldId id="333" r:id="rId16"/>
    <p:sldId id="335" r:id="rId17"/>
    <p:sldId id="336" r:id="rId18"/>
    <p:sldId id="337" r:id="rId19"/>
    <p:sldId id="338" r:id="rId20"/>
    <p:sldId id="339" r:id="rId21"/>
    <p:sldId id="340" r:id="rId22"/>
    <p:sldId id="341" r:id="rId23"/>
    <p:sldId id="342" r:id="rId24"/>
    <p:sldId id="344" r:id="rId25"/>
    <p:sldId id="345"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9E5"/>
    <a:srgbClr val="007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3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3B5C5-FC03-4D0C-927A-5246F3CCD08E}"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D9FA0-8738-4B2D-8DA9-B11CCD323D47}" type="slidenum">
              <a:rPr lang="en-US" smtClean="0"/>
              <a:t>‹#›</a:t>
            </a:fld>
            <a:endParaRPr lang="en-US"/>
          </a:p>
        </p:txBody>
      </p:sp>
    </p:spTree>
    <p:extLst>
      <p:ext uri="{BB962C8B-B14F-4D97-AF65-F5344CB8AC3E}">
        <p14:creationId xmlns:p14="http://schemas.microsoft.com/office/powerpoint/2010/main" val="246011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9684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9684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collections.nypl.org/items/5f7c0c00-f146-0134-3c22-4db9a1ed24f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25018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item/9179596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collections.nypl.org/items/2ad9f290-c606-012f-d1cb-58d385a7bc3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Henri, 1640?-1735. The La Salle Expedition to Texas: The Journal of Henri </a:t>
            </a: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1684-1687, book, 1998;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https://texashistory.unt.edu/ark:/67531/metapth296849/</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Henri, 1640?-1735. The La Salle Expedition to Texas: The Journal of Henri </a:t>
            </a: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1684-1687, book, 1998;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https://texashistory.unt.edu/ark:/67531/metapth296849/</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 </a:t>
            </a:r>
            <a:endParaRPr lang="en-US" dirty="0"/>
          </a:p>
          <a:p>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8</a:t>
            </a:fld>
            <a:endParaRPr lang="en-US"/>
          </a:p>
        </p:txBody>
      </p:sp>
    </p:spTree>
    <p:extLst>
      <p:ext uri="{BB962C8B-B14F-4D97-AF65-F5344CB8AC3E}">
        <p14:creationId xmlns:p14="http://schemas.microsoft.com/office/powerpoint/2010/main" val="270468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Lionel Pincus and Princess </a:t>
            </a:r>
            <a:r>
              <a:rPr lang="en-US" sz="1800" b="0" i="0" u="none" strike="noStrike" dirty="0" err="1">
                <a:solidFill>
                  <a:srgbClr val="000000"/>
                </a:solidFill>
                <a:effectLst/>
                <a:latin typeface="Times New Roman" panose="02020603050405020304" pitchFamily="18" charset="0"/>
              </a:rPr>
              <a:t>Firyal</a:t>
            </a:r>
            <a:r>
              <a:rPr lang="en-US" sz="1800" b="0" i="0" u="none" strike="noStrike" dirty="0">
                <a:solidFill>
                  <a:srgbClr val="000000"/>
                </a:solidFill>
                <a:effectLst/>
                <a:latin typeface="Times New Roman" panose="02020603050405020304" pitchFamily="18" charset="0"/>
              </a:rPr>
              <a:t> Map Division, The New York Public Library. "Florida, with the march of Hernando de Soto 1539-1544 " New York Public Library Digital Collections. Accessed June 27, 2024. </a:t>
            </a:r>
            <a:r>
              <a:rPr lang="en-US" sz="1800" b="0" i="0" u="sng" strike="noStrike" dirty="0">
                <a:solidFill>
                  <a:srgbClr val="1155CC"/>
                </a:solidFill>
                <a:effectLst/>
                <a:latin typeface="Times New Roman" panose="02020603050405020304" pitchFamily="18" charset="0"/>
                <a:hlinkClick r:id="rId3"/>
              </a:rPr>
              <a:t>https://digitalcollections.nypl.org/items/5f7c0c00-f146-0134-3c22-4db9a1ed24f7</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6FC1F-664E-46B8-AA4C-15C5277B7E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943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Gibbs, George. </a:t>
            </a:r>
            <a:r>
              <a:rPr lang="en-US" sz="1800" b="0" i="1" u="none" strike="noStrike" dirty="0">
                <a:solidFill>
                  <a:srgbClr val="000000"/>
                </a:solidFill>
                <a:effectLst/>
                <a:latin typeface="Times New Roman" panose="02020603050405020304" pitchFamily="18" charset="0"/>
              </a:rPr>
              <a:t>De Soto and Vitachuco</a:t>
            </a:r>
            <a:r>
              <a:rPr lang="en-US" sz="1800" b="0" i="0" u="none" strike="noStrike" dirty="0">
                <a:solidFill>
                  <a:srgbClr val="000000"/>
                </a:solidFill>
                <a:effectLst/>
                <a:latin typeface="Times New Roman" panose="02020603050405020304" pitchFamily="18" charset="0"/>
              </a:rPr>
              <a:t>. 1898. Photograph. </a:t>
            </a:r>
            <a:r>
              <a:rPr lang="en-US" sz="1800" b="0" i="0" u="sng" strike="noStrike" dirty="0">
                <a:solidFill>
                  <a:srgbClr val="1155CC"/>
                </a:solidFill>
                <a:effectLst/>
                <a:latin typeface="Times New Roman" panose="02020603050405020304" pitchFamily="18" charset="0"/>
                <a:hlinkClick r:id="rId3"/>
              </a:rPr>
              <a:t>https://www.loc.gov/item/92501803/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12</a:t>
            </a:fld>
            <a:endParaRPr lang="en-US"/>
          </a:p>
        </p:txBody>
      </p:sp>
    </p:spTree>
    <p:extLst>
      <p:ext uri="{BB962C8B-B14F-4D97-AF65-F5344CB8AC3E}">
        <p14:creationId xmlns:p14="http://schemas.microsoft.com/office/powerpoint/2010/main" val="296063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Currier &amp; Ives. </a:t>
            </a:r>
            <a:r>
              <a:rPr lang="en-US" sz="1800" b="0" i="1" u="none" strike="noStrike" dirty="0">
                <a:solidFill>
                  <a:srgbClr val="000000"/>
                </a:solidFill>
                <a:effectLst/>
                <a:latin typeface="Times New Roman" panose="02020603050405020304" pitchFamily="18" charset="0"/>
              </a:rPr>
              <a:t>Discovery of the Mississippi: By Ferdinand De Soto, and his followers, May 1541. </a:t>
            </a:r>
            <a:r>
              <a:rPr lang="en-US" sz="1800" b="0" i="0" u="none" strike="noStrike" dirty="0">
                <a:solidFill>
                  <a:srgbClr val="000000"/>
                </a:solidFill>
                <a:effectLst/>
                <a:latin typeface="Times New Roman" panose="02020603050405020304" pitchFamily="18" charset="0"/>
              </a:rPr>
              <a:t>1876. Photograph. </a:t>
            </a:r>
            <a:r>
              <a:rPr lang="en-US" sz="1800" b="0" i="0" u="sng" strike="noStrike" dirty="0">
                <a:solidFill>
                  <a:srgbClr val="1155CC"/>
                </a:solidFill>
                <a:effectLst/>
                <a:latin typeface="Times New Roman" panose="02020603050405020304" pitchFamily="18" charset="0"/>
                <a:hlinkClick r:id="rId3"/>
              </a:rPr>
              <a:t>https://www.loc.gov/item/91795960/</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15</a:t>
            </a:fld>
            <a:endParaRPr lang="en-US"/>
          </a:p>
        </p:txBody>
      </p:sp>
    </p:spTree>
    <p:extLst>
      <p:ext uri="{BB962C8B-B14F-4D97-AF65-F5344CB8AC3E}">
        <p14:creationId xmlns:p14="http://schemas.microsoft.com/office/powerpoint/2010/main" val="215433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The Miriam and Ira D. Wallach Division of Art, Prints and Photographs: Print Collection, The New York Public Library. "Robert Cavalier de La Salle." New York Public Library Digital Collections. Accessed July 1, 2024. </a:t>
            </a:r>
            <a:r>
              <a:rPr lang="en-US" sz="1800" b="0" i="0" u="sng" strike="noStrike" dirty="0">
                <a:solidFill>
                  <a:srgbClr val="1155CC"/>
                </a:solidFill>
                <a:effectLst/>
                <a:latin typeface="Times New Roman" panose="02020603050405020304" pitchFamily="18" charset="0"/>
                <a:hlinkClick r:id="rId3"/>
              </a:rPr>
              <a:t>https://digitalcollections.nypl.org/items/2ad9f290-c606-012f-d1cb-58d385a7bc34</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18</a:t>
            </a:fld>
            <a:endParaRPr lang="en-US"/>
          </a:p>
        </p:txBody>
      </p:sp>
    </p:spTree>
    <p:extLst>
      <p:ext uri="{BB962C8B-B14F-4D97-AF65-F5344CB8AC3E}">
        <p14:creationId xmlns:p14="http://schemas.microsoft.com/office/powerpoint/2010/main" val="19762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7515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7174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5713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3786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9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120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4369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88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7669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0138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4207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4797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9002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6052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71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9039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3496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0035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769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4706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082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9/24/2024</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190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9/24/2024</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464874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9/24/2024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06659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4.jp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92685" y="506431"/>
            <a:ext cx="4620584" cy="3450282"/>
          </a:xfrm>
        </p:spPr>
        <p:txBody>
          <a:bodyPr>
            <a:normAutofit/>
          </a:bodyPr>
          <a:lstStyle/>
          <a:p>
            <a:pPr algn="l"/>
            <a:r>
              <a:rPr lang="en-US" sz="5400" b="1" i="1" dirty="0">
                <a:solidFill>
                  <a:schemeClr val="bg2">
                    <a:lumMod val="50000"/>
                  </a:schemeClr>
                </a:solidFill>
              </a:rPr>
              <a:t>Unit 2: </a:t>
            </a:r>
            <a:br>
              <a:rPr lang="en-US" sz="5400" b="1" i="1" dirty="0"/>
            </a:br>
            <a:r>
              <a:rPr lang="en-US" sz="5400" b="1" dirty="0">
                <a:solidFill>
                  <a:srgbClr val="0073C2"/>
                </a:solidFill>
              </a:rPr>
              <a:t>Age of Contact</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40862" y="4550230"/>
            <a:ext cx="4620584" cy="1959428"/>
          </a:xfrm>
        </p:spPr>
        <p:txBody>
          <a:bodyPr>
            <a:normAutofit fontScale="92500" lnSpcReduction="10000"/>
          </a:bodyPr>
          <a:lstStyle/>
          <a:p>
            <a:pPr algn="l"/>
            <a:r>
              <a:rPr lang="en-US" sz="2800" b="1" i="1" dirty="0">
                <a:solidFill>
                  <a:schemeClr val="tx1">
                    <a:lumMod val="50000"/>
                    <a:lumOff val="50000"/>
                  </a:schemeClr>
                </a:solidFill>
              </a:rPr>
              <a:t>Lesson 10: </a:t>
            </a:r>
          </a:p>
          <a:p>
            <a:pPr algn="l"/>
            <a:r>
              <a:rPr lang="en-US" sz="3200" b="1" i="1" dirty="0">
                <a:solidFill>
                  <a:srgbClr val="0070C0"/>
                </a:solidFill>
              </a:rPr>
              <a:t>Extension: </a:t>
            </a:r>
          </a:p>
          <a:p>
            <a:pPr algn="l"/>
            <a:r>
              <a:rPr lang="en-US" sz="3200" b="1" i="1" dirty="0">
                <a:solidFill>
                  <a:srgbClr val="0070C0"/>
                </a:solidFill>
              </a:rPr>
              <a:t>Spanish Exploration </a:t>
            </a:r>
          </a:p>
          <a:p>
            <a:pPr algn="l"/>
            <a:r>
              <a:rPr lang="en-US" sz="3200" b="1" i="1" dirty="0">
                <a:solidFill>
                  <a:srgbClr val="0070C0"/>
                </a:solidFill>
              </a:rPr>
              <a:t>The Arrival of the French!</a:t>
            </a:r>
          </a:p>
        </p:txBody>
      </p:sp>
      <p:pic>
        <p:nvPicPr>
          <p:cNvPr id="6" name="Picture 5" descr="Artwork depicting the arrival of La Salle's ships on the coast of Texas.">
            <a:extLst>
              <a:ext uri="{FF2B5EF4-FFF2-40B4-BE49-F238E27FC236}">
                <a16:creationId xmlns:a16="http://schemas.microsoft.com/office/drawing/2014/main" id="{A79CC17B-D263-661E-719A-22B8A4DA953D}"/>
              </a:ext>
            </a:extLst>
          </p:cNvPr>
          <p:cNvPicPr>
            <a:picLocks noChangeAspect="1"/>
          </p:cNvPicPr>
          <p:nvPr/>
        </p:nvPicPr>
        <p:blipFill>
          <a:blip r:embed="rId3"/>
          <a:srcRect t="10002"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746" y="2090056"/>
            <a:ext cx="2431143" cy="2431143"/>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09156" y="2565209"/>
            <a:ext cx="1322782" cy="1346980"/>
          </a:xfrm>
          <a:prstGeom prst="rect">
            <a:avLst/>
          </a:prstGeom>
        </p:spPr>
      </p:pic>
      <p:sp>
        <p:nvSpPr>
          <p:cNvPr id="10" name="Title 5"/>
          <p:cNvSpPr txBox="1">
            <a:spLocks noGrp="1"/>
          </p:cNvSpPr>
          <p:nvPr>
            <p:ph type="title"/>
          </p:nvPr>
        </p:nvSpPr>
        <p:spPr>
          <a:xfrm>
            <a:off x="2072642" y="2248920"/>
            <a:ext cx="8240486" cy="16917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kern="100" dirty="0">
                <a:solidFill>
                  <a:schemeClr val="bg1"/>
                </a:solidFill>
                <a:effectLst/>
                <a:latin typeface="Gotham Book"/>
                <a:ea typeface="Aptos" panose="020B0004020202020204" pitchFamily="34" charset="0"/>
                <a:cs typeface="Times New Roman" panose="02020603050405020304" pitchFamily="18" charset="0"/>
              </a:rPr>
              <a:t>Primary Source Set I: </a:t>
            </a:r>
            <a:br>
              <a:rPr lang="en-US" sz="4000" b="1" kern="100" dirty="0">
                <a:effectLst/>
                <a:latin typeface="Gotham Book"/>
                <a:ea typeface="Aptos" panose="020B0004020202020204" pitchFamily="34" charset="0"/>
                <a:cs typeface="Times New Roman" panose="02020603050405020304" pitchFamily="18" charset="0"/>
              </a:rPr>
            </a:br>
            <a:r>
              <a:rPr lang="en-US" sz="4000" b="1" kern="100" dirty="0">
                <a:solidFill>
                  <a:schemeClr val="accent4">
                    <a:lumMod val="60000"/>
                    <a:lumOff val="40000"/>
                  </a:schemeClr>
                </a:solidFill>
                <a:effectLst/>
                <a:latin typeface="Gotham Book"/>
                <a:ea typeface="Aptos" panose="020B0004020202020204" pitchFamily="34" charset="0"/>
                <a:cs typeface="Times New Roman" panose="02020603050405020304" pitchFamily="18" charset="0"/>
              </a:rPr>
              <a:t>De Soto’s and Moscoso’s Expedition</a:t>
            </a:r>
            <a:endParaRPr lang="en-US" sz="80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401509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i="1" dirty="0">
                <a:solidFill>
                  <a:schemeClr val="bg2">
                    <a:lumMod val="50000"/>
                  </a:schemeClr>
                </a:solidFill>
                <a:latin typeface="Gotham Medium"/>
              </a:rPr>
              <a:t>Primary Source Set 1:</a:t>
            </a:r>
            <a:br>
              <a:rPr lang="en-US" b="1" i="1" dirty="0">
                <a:solidFill>
                  <a:schemeClr val="bg2">
                    <a:lumMod val="50000"/>
                  </a:schemeClr>
                </a:solidFill>
                <a:latin typeface="Gotham Medium"/>
              </a:rPr>
            </a:br>
            <a:r>
              <a:rPr lang="en-US" sz="4000" b="1" dirty="0">
                <a:latin typeface="Gotham Medium"/>
              </a:rPr>
              <a:t>De Soto’s &amp; Moscoso’s Expedition </a:t>
            </a:r>
            <a:r>
              <a:rPr lang="en-US" sz="4000" b="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442885" y="651044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186271" y="1803255"/>
            <a:ext cx="5713786" cy="5016758"/>
          </a:xfrm>
          <a:prstGeom prst="rect">
            <a:avLst/>
          </a:prstGeom>
          <a:noFill/>
        </p:spPr>
        <p:txBody>
          <a:bodyPr wrap="square" rtlCol="0">
            <a:spAutoFit/>
          </a:bodyPr>
          <a:lstStyle/>
          <a:p>
            <a:pPr marL="0" marR="0">
              <a:spcBef>
                <a:spcPts val="0"/>
              </a:spcBef>
              <a:spcAft>
                <a:spcPts val="800"/>
              </a:spcAft>
            </a:pPr>
            <a:r>
              <a:rPr lang="en-US" sz="3200" kern="100" dirty="0">
                <a:solidFill>
                  <a:srgbClr val="0070C0"/>
                </a:solidFill>
                <a:effectLst/>
                <a:latin typeface="Gotham Book"/>
                <a:ea typeface="Aptos" panose="020B0004020202020204" pitchFamily="34" charset="0"/>
                <a:cs typeface="Times New Roman" panose="02020603050405020304" pitchFamily="18" charset="0"/>
              </a:rPr>
              <a:t>Hernando de Soto’s expedition was documented by “the Gentleman of </a:t>
            </a:r>
            <a:r>
              <a:rPr lang="en-US" sz="3200" kern="100" dirty="0" err="1">
                <a:solidFill>
                  <a:srgbClr val="0070C0"/>
                </a:solidFill>
                <a:effectLst/>
                <a:latin typeface="Gotham Book"/>
                <a:ea typeface="Aptos" panose="020B0004020202020204" pitchFamily="34" charset="0"/>
                <a:cs typeface="Times New Roman" panose="02020603050405020304" pitchFamily="18" charset="0"/>
              </a:rPr>
              <a:t>Elvas</a:t>
            </a:r>
            <a:r>
              <a:rPr lang="en-US" sz="3200" kern="100" dirty="0">
                <a:solidFill>
                  <a:srgbClr val="0070C0"/>
                </a:solidFill>
                <a:effectLst/>
                <a:latin typeface="Gotham Book"/>
                <a:ea typeface="Aptos" panose="020B0004020202020204" pitchFamily="34" charset="0"/>
                <a:cs typeface="Times New Roman" panose="02020603050405020304" pitchFamily="18" charset="0"/>
              </a:rPr>
              <a:t>,”</a:t>
            </a:r>
            <a:r>
              <a:rPr lang="en-US" sz="3200" kern="100" dirty="0">
                <a:effectLst/>
                <a:latin typeface="Gotham Book"/>
                <a:ea typeface="Aptos" panose="020B0004020202020204" pitchFamily="34" charset="0"/>
                <a:cs typeface="Times New Roman" panose="02020603050405020304" pitchFamily="18" charset="0"/>
              </a:rPr>
              <a:t> </a:t>
            </a:r>
            <a:r>
              <a:rPr lang="en-US" sz="3200" kern="100" dirty="0">
                <a:solidFill>
                  <a:srgbClr val="7030A0"/>
                </a:solidFill>
                <a:effectLst/>
                <a:latin typeface="Gotham Book"/>
                <a:ea typeface="Aptos" panose="020B0004020202020204" pitchFamily="34" charset="0"/>
                <a:cs typeface="Times New Roman" panose="02020603050405020304" pitchFamily="18" charset="0"/>
              </a:rPr>
              <a:t>who was most likely a Spaniard named Alvaro Fernandez</a:t>
            </a: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Fernandez wrote about the journey, the land they explored, and the American Indians they encountered from Florida to Texas and back.</a:t>
            </a: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49" y="185055"/>
            <a:ext cx="1485900" cy="1485900"/>
          </a:xfrm>
          <a:prstGeom prst="rect">
            <a:avLst/>
          </a:prstGeom>
        </p:spPr>
      </p:pic>
      <p:pic>
        <p:nvPicPr>
          <p:cNvPr id="1026" name="Picture 2" descr="A map created in the 19th century that depicts the American southeast where De Soto traveled. Labels are in Spanish. ">
            <a:extLst>
              <a:ext uri="{FF2B5EF4-FFF2-40B4-BE49-F238E27FC236}">
                <a16:creationId xmlns:a16="http://schemas.microsoft.com/office/drawing/2014/main" id="{4EB93A90-A4C9-0779-8895-F172DFD1F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057" y="1803255"/>
            <a:ext cx="5816648" cy="396165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32E718-DF12-E804-9F09-16FF6238FDDD}"/>
              </a:ext>
            </a:extLst>
          </p:cNvPr>
          <p:cNvSpPr txBox="1"/>
          <p:nvPr/>
        </p:nvSpPr>
        <p:spPr>
          <a:xfrm>
            <a:off x="5540829" y="5786339"/>
            <a:ext cx="6464900" cy="646331"/>
          </a:xfrm>
          <a:prstGeom prst="rect">
            <a:avLst/>
          </a:prstGeom>
          <a:noFill/>
        </p:spPr>
        <p:txBody>
          <a:bodyPr wrap="square" rtlCol="0">
            <a:spAutoFit/>
          </a:bodyPr>
          <a:lstStyle/>
          <a:p>
            <a:pPr algn="ctr"/>
            <a:r>
              <a:rPr lang="en-US" b="0" i="1" dirty="0">
                <a:solidFill>
                  <a:srgbClr val="3F3A34"/>
                </a:solidFill>
                <a:effectLst/>
                <a:highlight>
                  <a:srgbClr val="FFFFFF"/>
                </a:highlight>
                <a:latin typeface="system-ui"/>
              </a:rPr>
              <a:t>Florida, with the march of Hernando de Soto 1539-1544</a:t>
            </a:r>
          </a:p>
          <a:p>
            <a:pPr algn="ctr"/>
            <a:r>
              <a:rPr lang="en-US" i="1" dirty="0">
                <a:solidFill>
                  <a:srgbClr val="3F3A34"/>
                </a:solidFill>
                <a:highlight>
                  <a:srgbClr val="FFFFFF"/>
                </a:highlight>
                <a:latin typeface="system-ui"/>
              </a:rPr>
              <a:t>The New York Public Library Digital Collections</a:t>
            </a:r>
            <a:endParaRPr lang="en-US" i="1" dirty="0"/>
          </a:p>
        </p:txBody>
      </p:sp>
    </p:spTree>
    <p:extLst>
      <p:ext uri="{BB962C8B-B14F-4D97-AF65-F5344CB8AC3E}">
        <p14:creationId xmlns:p14="http://schemas.microsoft.com/office/powerpoint/2010/main" val="340564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3018061" y="-4"/>
            <a:ext cx="8081014" cy="14453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De Soto:</a:t>
            </a:r>
            <a:br>
              <a:rPr lang="en-US" sz="5400" dirty="0">
                <a:latin typeface="Gotham Medium"/>
              </a:rPr>
            </a:br>
            <a:r>
              <a:rPr lang="en-US" sz="5400" b="1" i="1" dirty="0">
                <a:latin typeface="Gotham Medium"/>
              </a:rPr>
              <a:t>Excerpt 1 Context</a:t>
            </a:r>
          </a:p>
        </p:txBody>
      </p:sp>
      <p:sp>
        <p:nvSpPr>
          <p:cNvPr id="11" name="TextBox 10">
            <a:extLst>
              <a:ext uri="{C183D7F6-B498-43B3-948B-1728B52AA6E4}">
                <adec:decorative xmlns:adec="http://schemas.microsoft.com/office/drawing/2017/decorative" val="1"/>
              </a:ext>
            </a:extLst>
          </p:cNvPr>
          <p:cNvSpPr txBox="1"/>
          <p:nvPr/>
        </p:nvSpPr>
        <p:spPr>
          <a:xfrm>
            <a:off x="158046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939AE92-3DB1-11D8-7187-3BEFD30AFC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3" name="TextBox 2">
            <a:extLst>
              <a:ext uri="{FF2B5EF4-FFF2-40B4-BE49-F238E27FC236}">
                <a16:creationId xmlns:a16="http://schemas.microsoft.com/office/drawing/2014/main" id="{7AB1082D-EA50-FFF9-AD29-8605C25D1977}"/>
              </a:ext>
            </a:extLst>
          </p:cNvPr>
          <p:cNvSpPr txBox="1"/>
          <p:nvPr/>
        </p:nvSpPr>
        <p:spPr>
          <a:xfrm>
            <a:off x="1777015" y="1445378"/>
            <a:ext cx="5652108" cy="4801314"/>
          </a:xfrm>
          <a:prstGeom prst="rect">
            <a:avLst/>
          </a:prstGeom>
          <a:noFill/>
        </p:spPr>
        <p:txBody>
          <a:bodyPr wrap="square" rtlCol="0">
            <a:spAutoFit/>
          </a:bodyPr>
          <a:lstStyle/>
          <a:p>
            <a:r>
              <a:rPr lang="en-US" sz="3200" dirty="0">
                <a:solidFill>
                  <a:schemeClr val="accent6">
                    <a:lumMod val="75000"/>
                  </a:schemeClr>
                </a:solidFill>
                <a:effectLst/>
                <a:latin typeface="Gotham Book"/>
                <a:ea typeface="Aptos" panose="020B0004020202020204" pitchFamily="34" charset="0"/>
                <a:cs typeface="Times New Roman" panose="02020603050405020304" pitchFamily="18" charset="0"/>
              </a:rPr>
              <a:t>De Soto, and other conquistadors, often took American Indians captive along their expeditions as guides through the land. </a:t>
            </a:r>
            <a:r>
              <a:rPr lang="en-US" sz="3200" dirty="0">
                <a:solidFill>
                  <a:srgbClr val="0070C0"/>
                </a:solidFill>
                <a:effectLst/>
                <a:latin typeface="Gotham Book"/>
                <a:ea typeface="Aptos" panose="020B0004020202020204" pitchFamily="34" charset="0"/>
                <a:cs typeface="Times New Roman" panose="02020603050405020304" pitchFamily="18" charset="0"/>
              </a:rPr>
              <a:t>The first two excerpts are about one of the guides, who was often simply called “the youth.” </a:t>
            </a:r>
            <a:r>
              <a:rPr lang="en-US" sz="3200" dirty="0">
                <a:solidFill>
                  <a:srgbClr val="7030A0"/>
                </a:solidFill>
                <a:effectLst/>
                <a:latin typeface="Gotham Book"/>
                <a:ea typeface="Aptos" panose="020B0004020202020204" pitchFamily="34" charset="0"/>
                <a:cs typeface="Times New Roman" panose="02020603050405020304" pitchFamily="18" charset="0"/>
              </a:rPr>
              <a:t>He guided them through the Carolinas. </a:t>
            </a:r>
            <a:endParaRPr lang="en-US" sz="4000" b="1" u="sng"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50" name="Picture 2" descr="Artwork depicting an encounter between De Soto and his men and a group of American Indians. ">
            <a:extLst>
              <a:ext uri="{FF2B5EF4-FFF2-40B4-BE49-F238E27FC236}">
                <a16:creationId xmlns:a16="http://schemas.microsoft.com/office/drawing/2014/main" id="{A85EF941-3D91-CA32-7DC8-3F888FA035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2642" y="291736"/>
            <a:ext cx="3556091" cy="555599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1932FF-C437-AB90-AD09-8CDA81FEBCBB}"/>
              </a:ext>
            </a:extLst>
          </p:cNvPr>
          <p:cNvSpPr txBox="1"/>
          <p:nvPr/>
        </p:nvSpPr>
        <p:spPr>
          <a:xfrm>
            <a:off x="7429123" y="5847728"/>
            <a:ext cx="4489348" cy="707886"/>
          </a:xfrm>
          <a:prstGeom prst="rect">
            <a:avLst/>
          </a:prstGeom>
          <a:noFill/>
        </p:spPr>
        <p:txBody>
          <a:bodyPr wrap="square" rtlCol="0">
            <a:spAutoFit/>
          </a:bodyPr>
          <a:lstStyle/>
          <a:p>
            <a:pPr algn="ctr"/>
            <a:r>
              <a:rPr lang="en-US" sz="2000" i="1" dirty="0"/>
              <a:t>“De Soto and Vitachuco.”</a:t>
            </a:r>
          </a:p>
          <a:p>
            <a:pPr algn="ctr"/>
            <a:r>
              <a:rPr lang="en-US" sz="2000" i="1" dirty="0"/>
              <a:t>Library of Congress</a:t>
            </a:r>
          </a:p>
        </p:txBody>
      </p:sp>
    </p:spTree>
    <p:extLst>
      <p:ext uri="{BB962C8B-B14F-4D97-AF65-F5344CB8AC3E}">
        <p14:creationId xmlns:p14="http://schemas.microsoft.com/office/powerpoint/2010/main" val="180850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De Soto: </a:t>
            </a:r>
            <a:r>
              <a:rPr lang="en-US" sz="4900" b="1" i="1" dirty="0">
                <a:solidFill>
                  <a:srgbClr val="322E50"/>
                </a:solidFill>
                <a:latin typeface="Gotham Medium" pitchFamily="2" charset="0"/>
                <a:cs typeface="Gotham Medium" pitchFamily="2" charset="0"/>
              </a:rPr>
              <a:t>Excerpt 1</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44486" y="1503485"/>
            <a:ext cx="9649721" cy="4642757"/>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0070C0"/>
                </a:solidFill>
                <a:effectLst/>
                <a:latin typeface="Gotham Book"/>
                <a:ea typeface="Aptos" panose="020B0004020202020204" pitchFamily="34" charset="0"/>
                <a:cs typeface="Times New Roman" panose="02020603050405020304" pitchFamily="18" charset="0"/>
              </a:rPr>
              <a:t>“[De Soto] menaced the youth, motioning that he would throw him to the dogs for having lied to him in saying that it was four days’ journey, </a:t>
            </a:r>
            <a:r>
              <a:rPr lang="en-US" sz="3600" i="1" dirty="0">
                <a:solidFill>
                  <a:srgbClr val="7030A0"/>
                </a:solidFill>
                <a:effectLst/>
                <a:latin typeface="Gotham Book"/>
                <a:ea typeface="Aptos" panose="020B0004020202020204" pitchFamily="34" charset="0"/>
                <a:cs typeface="Times New Roman" panose="02020603050405020304" pitchFamily="18" charset="0"/>
              </a:rPr>
              <a:t>whereas they had travelled nine…</a:t>
            </a: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The youth declared that he knew not where he was. </a:t>
            </a:r>
            <a:r>
              <a:rPr lang="en-US" sz="3600" i="1" dirty="0">
                <a:solidFill>
                  <a:srgbClr val="C00000"/>
                </a:solidFill>
                <a:effectLst/>
                <a:latin typeface="Gotham Book"/>
                <a:ea typeface="Aptos" panose="020B0004020202020204" pitchFamily="34" charset="0"/>
                <a:cs typeface="Times New Roman" panose="02020603050405020304" pitchFamily="18" charset="0"/>
              </a:rPr>
              <a:t>Fortunately for him, at the time, there was not another whom Juan Ortiz understood</a:t>
            </a:r>
            <a:r>
              <a:rPr lang="en-US" sz="3600" i="1" dirty="0">
                <a:solidFill>
                  <a:schemeClr val="tx1"/>
                </a:solidFill>
                <a:effectLst/>
                <a:latin typeface="Gotham Book"/>
                <a:ea typeface="Aptos" panose="020B0004020202020204" pitchFamily="34" charset="0"/>
                <a:cs typeface="Times New Roman" panose="02020603050405020304" pitchFamily="18" charset="0"/>
              </a:rPr>
              <a:t>, </a:t>
            </a:r>
            <a:r>
              <a:rPr lang="en-US" sz="3600" i="1" dirty="0">
                <a:solidFill>
                  <a:srgbClr val="7030A0"/>
                </a:solidFill>
                <a:effectLst/>
                <a:latin typeface="Gotham Book"/>
                <a:ea typeface="Aptos" panose="020B0004020202020204" pitchFamily="34" charset="0"/>
                <a:cs typeface="Times New Roman" panose="02020603050405020304" pitchFamily="18" charset="0"/>
              </a:rPr>
              <a:t>or he would have been cast to the dogs.” </a:t>
            </a:r>
            <a:endParaRPr lang="en-US" sz="3600" dirty="0">
              <a:solidFill>
                <a:srgbClr val="7030A0"/>
              </a:solidFill>
            </a:endParaRPr>
          </a:p>
        </p:txBody>
      </p:sp>
    </p:spTree>
    <p:extLst>
      <p:ext uri="{BB962C8B-B14F-4D97-AF65-F5344CB8AC3E}">
        <p14:creationId xmlns:p14="http://schemas.microsoft.com/office/powerpoint/2010/main" val="192415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De Soto: </a:t>
            </a:r>
            <a:r>
              <a:rPr lang="en-US" sz="4900" b="1" i="1" dirty="0">
                <a:solidFill>
                  <a:srgbClr val="322E50"/>
                </a:solidFill>
                <a:latin typeface="Gotham Medium" pitchFamily="2" charset="0"/>
                <a:cs typeface="Gotham Medium" pitchFamily="2" charset="0"/>
              </a:rPr>
              <a:t>Excerpt 1 part 2 </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44486" y="1503485"/>
            <a:ext cx="9649721" cy="4642757"/>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accent5">
                    <a:lumMod val="75000"/>
                  </a:schemeClr>
                </a:solidFill>
                <a:effectLst/>
                <a:latin typeface="Gotham Book"/>
                <a:ea typeface="Aptos" panose="020B0004020202020204" pitchFamily="34" charset="0"/>
                <a:cs typeface="Times New Roman" panose="02020603050405020304" pitchFamily="18" charset="0"/>
              </a:rPr>
              <a:t>“[The youth] wished to become a Christian, and asked to be baptized, </a:t>
            </a:r>
            <a:r>
              <a:rPr lang="en-US" sz="4400" i="1" dirty="0">
                <a:solidFill>
                  <a:schemeClr val="accent6">
                    <a:lumMod val="75000"/>
                  </a:schemeClr>
                </a:solidFill>
                <a:effectLst/>
                <a:latin typeface="Gotham Book"/>
                <a:ea typeface="Aptos" panose="020B0004020202020204" pitchFamily="34" charset="0"/>
                <a:cs typeface="Times New Roman" panose="02020603050405020304" pitchFamily="18" charset="0"/>
              </a:rPr>
              <a:t>which was done, he receiving the name Pedro; </a:t>
            </a:r>
            <a:r>
              <a:rPr lang="en-US" sz="4400" i="1" dirty="0">
                <a:solidFill>
                  <a:srgbClr val="C00000"/>
                </a:solidFill>
                <a:effectLst/>
                <a:latin typeface="Gotham Book"/>
                <a:ea typeface="Aptos" panose="020B0004020202020204" pitchFamily="34" charset="0"/>
                <a:cs typeface="Times New Roman" panose="02020603050405020304" pitchFamily="18" charset="0"/>
              </a:rPr>
              <a:t>and [De Soto] commanded the chain to be struck off that he had carried until then.”</a:t>
            </a:r>
            <a:endParaRPr lang="en-US" sz="7200" dirty="0">
              <a:solidFill>
                <a:srgbClr val="C00000"/>
              </a:solidFill>
            </a:endParaRPr>
          </a:p>
        </p:txBody>
      </p:sp>
    </p:spTree>
    <p:extLst>
      <p:ext uri="{BB962C8B-B14F-4D97-AF65-F5344CB8AC3E}">
        <p14:creationId xmlns:p14="http://schemas.microsoft.com/office/powerpoint/2010/main" val="351445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 name="Picture 1">
            <a:extLst>
              <a:ext uri="{FF2B5EF4-FFF2-40B4-BE49-F238E27FC236}">
                <a16:creationId xmlns:a16="http://schemas.microsoft.com/office/drawing/2014/main" id="{79162FAE-94D7-2A83-95E9-C78C0633FD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058EB725-8D9E-727C-07A5-71656D807715}"/>
              </a:ext>
            </a:extLst>
          </p:cNvPr>
          <p:cNvSpPr txBox="1">
            <a:spLocks noGrp="1"/>
          </p:cNvSpPr>
          <p:nvPr>
            <p:ph type="title"/>
          </p:nvPr>
        </p:nvSpPr>
        <p:spPr>
          <a:xfrm>
            <a:off x="3018061" y="-4"/>
            <a:ext cx="8081014" cy="14453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Moscoso:</a:t>
            </a:r>
            <a:br>
              <a:rPr lang="en-US" sz="5400" dirty="0">
                <a:latin typeface="Gotham Medium"/>
              </a:rPr>
            </a:br>
            <a:r>
              <a:rPr lang="en-US" sz="5400" b="1" i="1" dirty="0">
                <a:latin typeface="Gotham Medium"/>
              </a:rPr>
              <a:t>Excerpt 2 Context</a:t>
            </a:r>
          </a:p>
        </p:txBody>
      </p:sp>
      <p:sp>
        <p:nvSpPr>
          <p:cNvPr id="12" name="TextBox 11">
            <a:extLst>
              <a:ext uri="{FF2B5EF4-FFF2-40B4-BE49-F238E27FC236}">
                <a16:creationId xmlns:a16="http://schemas.microsoft.com/office/drawing/2014/main" id="{D8C5AFD8-0ABE-BC4F-E8A6-6FBD606F74C7}"/>
              </a:ext>
            </a:extLst>
          </p:cNvPr>
          <p:cNvSpPr txBox="1"/>
          <p:nvPr/>
        </p:nvSpPr>
        <p:spPr>
          <a:xfrm>
            <a:off x="1777015" y="1445378"/>
            <a:ext cx="5342242" cy="5262979"/>
          </a:xfrm>
          <a:prstGeom prst="rect">
            <a:avLst/>
          </a:prstGeom>
          <a:noFill/>
        </p:spPr>
        <p:txBody>
          <a:bodyPr wrap="square" rtlCol="0">
            <a:spAutoFit/>
          </a:bodyPr>
          <a:lstStyle/>
          <a:p>
            <a:r>
              <a:rPr lang="en-US" sz="2400" dirty="0">
                <a:solidFill>
                  <a:srgbClr val="C00000"/>
                </a:solidFill>
                <a:effectLst/>
                <a:latin typeface="Gotham Book"/>
                <a:ea typeface="Aptos" panose="020B0004020202020204" pitchFamily="34" charset="0"/>
                <a:cs typeface="Times New Roman" panose="02020603050405020304" pitchFamily="18" charset="0"/>
              </a:rPr>
              <a:t>After Moscoso took over the expedition, </a:t>
            </a:r>
            <a:r>
              <a:rPr lang="en-US" sz="2400" dirty="0">
                <a:solidFill>
                  <a:schemeClr val="accent1">
                    <a:lumMod val="75000"/>
                  </a:schemeClr>
                </a:solidFill>
                <a:effectLst/>
                <a:latin typeface="Gotham Book"/>
                <a:ea typeface="Aptos" panose="020B0004020202020204" pitchFamily="34" charset="0"/>
                <a:cs typeface="Times New Roman" panose="02020603050405020304" pitchFamily="18" charset="0"/>
              </a:rPr>
              <a:t>he and his men entered Texas in a region inhabited by the Caddo. </a:t>
            </a:r>
            <a:r>
              <a:rPr lang="en-US" sz="2400" dirty="0">
                <a:solidFill>
                  <a:schemeClr val="accent6">
                    <a:lumMod val="75000"/>
                  </a:schemeClr>
                </a:solidFill>
                <a:effectLst/>
                <a:latin typeface="Gotham Book"/>
                <a:ea typeface="Aptos" panose="020B0004020202020204" pitchFamily="34" charset="0"/>
                <a:cs typeface="Times New Roman" panose="02020603050405020304" pitchFamily="18" charset="0"/>
              </a:rPr>
              <a:t>A violent conflict broke out between some Naguatex Caddo and the Spaniards. </a:t>
            </a:r>
          </a:p>
          <a:p>
            <a:endParaRPr lang="en-US" sz="1600" dirty="0">
              <a:latin typeface="Gotham Book"/>
              <a:ea typeface="Aptos" panose="020B0004020202020204" pitchFamily="34" charset="0"/>
              <a:cs typeface="Times New Roman" panose="02020603050405020304" pitchFamily="18" charset="0"/>
            </a:endParaRPr>
          </a:p>
          <a:p>
            <a:r>
              <a:rPr lang="en-US" sz="2400" dirty="0">
                <a:solidFill>
                  <a:srgbClr val="7030A0"/>
                </a:solidFill>
                <a:effectLst/>
                <a:latin typeface="Gotham Book"/>
                <a:ea typeface="Aptos" panose="020B0004020202020204" pitchFamily="34" charset="0"/>
                <a:cs typeface="Times New Roman" panose="02020603050405020304" pitchFamily="18" charset="0"/>
              </a:rPr>
              <a:t>The Spaniards outnumbered the Caddo, defeated the small group, and even took one man captive,</a:t>
            </a:r>
            <a:r>
              <a:rPr lang="en-US" sz="2400" dirty="0">
                <a:effectLst/>
                <a:latin typeface="Gotham Book"/>
                <a:ea typeface="Aptos" panose="020B0004020202020204" pitchFamily="34" charset="0"/>
                <a:cs typeface="Times New Roman" panose="02020603050405020304" pitchFamily="18" charset="0"/>
              </a:rPr>
              <a:t> </a:t>
            </a:r>
            <a:r>
              <a:rPr lang="en-US" sz="2400" dirty="0">
                <a:solidFill>
                  <a:schemeClr val="accent2">
                    <a:lumMod val="75000"/>
                  </a:schemeClr>
                </a:solidFill>
                <a:effectLst/>
                <a:latin typeface="Gotham Book"/>
                <a:ea typeface="Aptos" panose="020B0004020202020204" pitchFamily="34" charset="0"/>
                <a:cs typeface="Times New Roman" panose="02020603050405020304" pitchFamily="18" charset="0"/>
              </a:rPr>
              <a:t>cutting off his nose and arm to send to the Caddo leader. </a:t>
            </a:r>
            <a:r>
              <a:rPr lang="en-US" sz="2400" dirty="0">
                <a:solidFill>
                  <a:srgbClr val="0070C0"/>
                </a:solidFill>
                <a:effectLst/>
                <a:latin typeface="Gotham Book"/>
                <a:ea typeface="Aptos" panose="020B0004020202020204" pitchFamily="34" charset="0"/>
                <a:cs typeface="Times New Roman" panose="02020603050405020304" pitchFamily="18" charset="0"/>
              </a:rPr>
              <a:t>The following day, the leader of the Naguatex arrived with a message as recorded by Alvaro Fernandez. </a:t>
            </a:r>
            <a:r>
              <a:rPr lang="en-US" sz="2400" dirty="0">
                <a:solidFill>
                  <a:schemeClr val="accent6">
                    <a:lumMod val="75000"/>
                  </a:schemeClr>
                </a:solidFill>
                <a:effectLst/>
                <a:latin typeface="Gotham Book"/>
                <a:ea typeface="Aptos" panose="020B0004020202020204" pitchFamily="34" charset="0"/>
                <a:cs typeface="Times New Roman" panose="02020603050405020304" pitchFamily="18" charset="0"/>
              </a:rPr>
              <a:t>An excerpt of the message is on the following page</a:t>
            </a:r>
            <a:r>
              <a:rPr lang="en-US" sz="2400" dirty="0">
                <a:effectLst/>
                <a:latin typeface="Gotham Book"/>
                <a:ea typeface="Aptos" panose="020B0004020202020204" pitchFamily="34" charset="0"/>
                <a:cs typeface="Times New Roman" panose="02020603050405020304" pitchFamily="18" charset="0"/>
              </a:rPr>
              <a:t>.</a:t>
            </a:r>
            <a:endParaRPr lang="en-US" sz="2400" dirty="0"/>
          </a:p>
        </p:txBody>
      </p:sp>
      <p:pic>
        <p:nvPicPr>
          <p:cNvPr id="3074" name="Picture 2" descr="De Soto and Moscoso crossing the Mississippi River with their men. They appear triumphant.">
            <a:extLst>
              <a:ext uri="{FF2B5EF4-FFF2-40B4-BE49-F238E27FC236}">
                <a16:creationId xmlns:a16="http://schemas.microsoft.com/office/drawing/2014/main" id="{00D4D8A9-68E9-1EE7-8BCD-5909367E7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8114" y="1665743"/>
            <a:ext cx="4746172" cy="322496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0D3F03-E4F3-8D9F-BDB8-FE1E49C88665}"/>
              </a:ext>
            </a:extLst>
          </p:cNvPr>
          <p:cNvSpPr txBox="1"/>
          <p:nvPr/>
        </p:nvSpPr>
        <p:spPr>
          <a:xfrm>
            <a:off x="7228114" y="4974771"/>
            <a:ext cx="4746172" cy="1015663"/>
          </a:xfrm>
          <a:prstGeom prst="rect">
            <a:avLst/>
          </a:prstGeom>
          <a:noFill/>
        </p:spPr>
        <p:txBody>
          <a:bodyPr wrap="square" rtlCol="0">
            <a:spAutoFit/>
          </a:bodyPr>
          <a:lstStyle/>
          <a:p>
            <a:pPr algn="ctr"/>
            <a:r>
              <a:rPr lang="en-US" sz="2000" i="1" dirty="0"/>
              <a:t>De Soto and Moscoso crossing the Mississippi River. </a:t>
            </a:r>
          </a:p>
          <a:p>
            <a:pPr algn="ctr"/>
            <a:r>
              <a:rPr lang="en-US" sz="2000" i="1" dirty="0"/>
              <a:t>Library of Congress.</a:t>
            </a:r>
          </a:p>
        </p:txBody>
      </p:sp>
    </p:spTree>
    <p:extLst>
      <p:ext uri="{BB962C8B-B14F-4D97-AF65-F5344CB8AC3E}">
        <p14:creationId xmlns:p14="http://schemas.microsoft.com/office/powerpoint/2010/main" val="372487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Moscoso: </a:t>
            </a:r>
            <a:r>
              <a:rPr lang="en-US" sz="4900" b="1" i="1" dirty="0">
                <a:solidFill>
                  <a:srgbClr val="322E50"/>
                </a:solidFill>
                <a:latin typeface="Gotham Medium" pitchFamily="2" charset="0"/>
                <a:cs typeface="Gotham Medium" pitchFamily="2" charset="0"/>
              </a:rPr>
              <a:t>Excerpt 2 </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8" y="1359053"/>
            <a:ext cx="9649721" cy="4734029"/>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“I believe that you and yours must be immortal; </a:t>
            </a: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that you are the master of the things of nature; </a:t>
            </a:r>
            <a:r>
              <a:rPr lang="en-US" sz="3600" i="1" dirty="0">
                <a:solidFill>
                  <a:srgbClr val="0070C0"/>
                </a:solidFill>
                <a:effectLst/>
                <a:latin typeface="Gotham Book"/>
                <a:ea typeface="Aptos" panose="020B0004020202020204" pitchFamily="34" charset="0"/>
                <a:cs typeface="Times New Roman" panose="02020603050405020304" pitchFamily="18" charset="0"/>
              </a:rPr>
              <a:t>since you subject them all, and they obey you, even the very hearts of men. </a:t>
            </a:r>
            <a:r>
              <a:rPr lang="en-US" sz="3600" i="1" dirty="0">
                <a:solidFill>
                  <a:srgbClr val="7030A0"/>
                </a:solidFill>
                <a:effectLst/>
                <a:latin typeface="Gotham Book"/>
                <a:ea typeface="Aptos" panose="020B0004020202020204" pitchFamily="34" charset="0"/>
                <a:cs typeface="Times New Roman" panose="02020603050405020304" pitchFamily="18" charset="0"/>
              </a:rPr>
              <a:t>Witnessing the slaughter and destruction of my men in battle, </a:t>
            </a:r>
            <a:r>
              <a:rPr lang="en-US" sz="3600" i="1" dirty="0">
                <a:solidFill>
                  <a:srgbClr val="C00000"/>
                </a:solidFill>
                <a:effectLst/>
                <a:latin typeface="Gotham Book"/>
                <a:ea typeface="Aptos" panose="020B0004020202020204" pitchFamily="34" charset="0"/>
                <a:cs typeface="Times New Roman" panose="02020603050405020304" pitchFamily="18" charset="0"/>
              </a:rPr>
              <a:t>which came of my ignorance and the counsel of a brother of mine who fell in the action</a:t>
            </a:r>
            <a:r>
              <a:rPr lang="en-US" sz="3600" i="1" dirty="0">
                <a:solidFill>
                  <a:schemeClr val="tx1"/>
                </a:solidFill>
                <a:effectLst/>
                <a:latin typeface="Gotham Book"/>
                <a:ea typeface="Aptos" panose="020B0004020202020204" pitchFamily="34" charset="0"/>
                <a:cs typeface="Times New Roman" panose="02020603050405020304" pitchFamily="18" charset="0"/>
              </a:rPr>
              <a:t>, </a:t>
            </a:r>
            <a:r>
              <a:rPr lang="en-US" sz="3600" i="1" dirty="0">
                <a:solidFill>
                  <a:srgbClr val="002060"/>
                </a:solidFill>
                <a:effectLst/>
                <a:latin typeface="Gotham Book"/>
                <a:ea typeface="Aptos" panose="020B0004020202020204" pitchFamily="34" charset="0"/>
                <a:cs typeface="Times New Roman" panose="02020603050405020304" pitchFamily="18" charset="0"/>
              </a:rPr>
              <a:t>from my heart did I repent the error that I committed.”</a:t>
            </a:r>
            <a:endParaRPr lang="en-US" sz="13800" dirty="0">
              <a:solidFill>
                <a:srgbClr val="002060"/>
              </a:solidFill>
            </a:endParaRPr>
          </a:p>
        </p:txBody>
      </p:sp>
    </p:spTree>
    <p:extLst>
      <p:ext uri="{BB962C8B-B14F-4D97-AF65-F5344CB8AC3E}">
        <p14:creationId xmlns:p14="http://schemas.microsoft.com/office/powerpoint/2010/main" val="20466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746" y="2090056"/>
            <a:ext cx="2431143" cy="2431143"/>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09156" y="2565209"/>
            <a:ext cx="1322782" cy="1346980"/>
          </a:xfrm>
          <a:prstGeom prst="rect">
            <a:avLst/>
          </a:prstGeom>
        </p:spPr>
      </p:pic>
      <p:sp>
        <p:nvSpPr>
          <p:cNvPr id="10" name="Title 5"/>
          <p:cNvSpPr txBox="1">
            <a:spLocks noGrp="1"/>
          </p:cNvSpPr>
          <p:nvPr>
            <p:ph type="title"/>
          </p:nvPr>
        </p:nvSpPr>
        <p:spPr>
          <a:xfrm>
            <a:off x="2072641" y="2248920"/>
            <a:ext cx="8399415" cy="20182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kern="100" dirty="0">
                <a:solidFill>
                  <a:schemeClr val="bg1"/>
                </a:solidFill>
                <a:effectLst/>
                <a:latin typeface="Gotham Book"/>
                <a:ea typeface="Aptos" panose="020B0004020202020204" pitchFamily="34" charset="0"/>
                <a:cs typeface="Times New Roman" panose="02020603050405020304" pitchFamily="18" charset="0"/>
              </a:rPr>
              <a:t>Primary Source Set 2: </a:t>
            </a:r>
            <a:br>
              <a:rPr lang="en-US" sz="4000" b="1" kern="100" dirty="0">
                <a:effectLst/>
                <a:latin typeface="Gotham Book"/>
                <a:ea typeface="Aptos" panose="020B0004020202020204" pitchFamily="34" charset="0"/>
                <a:cs typeface="Times New Roman" panose="02020603050405020304" pitchFamily="18" charset="0"/>
              </a:rPr>
            </a:br>
            <a:r>
              <a:rPr lang="en-US" sz="6700" b="1" kern="100" dirty="0">
                <a:solidFill>
                  <a:schemeClr val="accent4">
                    <a:lumMod val="60000"/>
                    <a:lumOff val="40000"/>
                  </a:schemeClr>
                </a:solidFill>
                <a:effectLst/>
                <a:latin typeface="Gotham Book"/>
                <a:ea typeface="Aptos" panose="020B0004020202020204" pitchFamily="34" charset="0"/>
                <a:cs typeface="Times New Roman" panose="02020603050405020304" pitchFamily="18" charset="0"/>
              </a:rPr>
              <a:t>La Salle’s Expedition</a:t>
            </a:r>
            <a:endParaRPr lang="en-US" sz="80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269862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 name="Picture 1">
            <a:extLst>
              <a:ext uri="{FF2B5EF4-FFF2-40B4-BE49-F238E27FC236}">
                <a16:creationId xmlns:a16="http://schemas.microsoft.com/office/drawing/2014/main" id="{79162FAE-94D7-2A83-95E9-C78C0633FD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058EB725-8D9E-727C-07A5-71656D807715}"/>
              </a:ext>
            </a:extLst>
          </p:cNvPr>
          <p:cNvSpPr txBox="1">
            <a:spLocks noGrp="1"/>
          </p:cNvSpPr>
          <p:nvPr>
            <p:ph type="title"/>
          </p:nvPr>
        </p:nvSpPr>
        <p:spPr>
          <a:xfrm>
            <a:off x="3018061" y="-4"/>
            <a:ext cx="8081014" cy="10156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La Salle:</a:t>
            </a:r>
            <a:r>
              <a:rPr lang="en-US" sz="5400" b="1" i="1" dirty="0">
                <a:latin typeface="Gotham Medium"/>
              </a:rPr>
              <a:t> Excerpt 1 Context</a:t>
            </a:r>
          </a:p>
        </p:txBody>
      </p:sp>
      <p:sp>
        <p:nvSpPr>
          <p:cNvPr id="12" name="TextBox 11">
            <a:extLst>
              <a:ext uri="{FF2B5EF4-FFF2-40B4-BE49-F238E27FC236}">
                <a16:creationId xmlns:a16="http://schemas.microsoft.com/office/drawing/2014/main" id="{D8C5AFD8-0ABE-BC4F-E8A6-6FBD606F74C7}"/>
              </a:ext>
            </a:extLst>
          </p:cNvPr>
          <p:cNvSpPr txBox="1"/>
          <p:nvPr/>
        </p:nvSpPr>
        <p:spPr>
          <a:xfrm>
            <a:off x="1777015" y="1340464"/>
            <a:ext cx="5925632" cy="5232586"/>
          </a:xfrm>
          <a:prstGeom prst="rect">
            <a:avLst/>
          </a:prstGeom>
          <a:noFill/>
        </p:spPr>
        <p:txBody>
          <a:bodyPr wrap="square" rtlCol="0">
            <a:spAutoFit/>
          </a:bodyPr>
          <a:lstStyle/>
          <a:p>
            <a:pPr marL="0" marR="0">
              <a:lnSpc>
                <a:spcPct val="115000"/>
              </a:lnSpc>
              <a:spcBef>
                <a:spcPts val="0"/>
              </a:spcBef>
              <a:spcAft>
                <a:spcPts val="800"/>
              </a:spcAft>
            </a:pPr>
            <a:r>
              <a:rPr lang="en-US" sz="2600" kern="100" dirty="0">
                <a:solidFill>
                  <a:srgbClr val="0070C0"/>
                </a:solidFill>
                <a:effectLst/>
                <a:latin typeface="Gotham Book"/>
                <a:ea typeface="Aptos" panose="020B0004020202020204" pitchFamily="34" charset="0"/>
                <a:cs typeface="Times New Roman" panose="02020603050405020304" pitchFamily="18" charset="0"/>
              </a:rPr>
              <a:t>By the time the French explorer La Salle arrived in Texas</a:t>
            </a:r>
            <a:r>
              <a:rPr lang="en-US" sz="2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the Spanish had been exploring the region for nearly 150 years. </a:t>
            </a:r>
            <a:r>
              <a:rPr lang="en-US" sz="2600" kern="100" dirty="0">
                <a:solidFill>
                  <a:srgbClr val="C00000"/>
                </a:solidFill>
                <a:effectLst/>
                <a:latin typeface="Gotham Book"/>
                <a:ea typeface="Aptos" panose="020B0004020202020204" pitchFamily="34" charset="0"/>
                <a:cs typeface="Times New Roman" panose="02020603050405020304" pitchFamily="18" charset="0"/>
              </a:rPr>
              <a:t>The arrival of this new group of Europeans brought with it new goals,</a:t>
            </a:r>
            <a:r>
              <a:rPr lang="en-US" sz="2600" kern="100" dirty="0">
                <a:effectLst/>
                <a:latin typeface="Gotham Book"/>
                <a:ea typeface="Aptos" panose="020B0004020202020204" pitchFamily="34" charset="0"/>
                <a:cs typeface="Times New Roman" panose="02020603050405020304" pitchFamily="18" charset="0"/>
              </a:rPr>
              <a:t> </a:t>
            </a:r>
            <a:r>
              <a:rPr lang="en-US" sz="2600" kern="100" dirty="0">
                <a:solidFill>
                  <a:srgbClr val="7030A0"/>
                </a:solidFill>
                <a:effectLst/>
                <a:latin typeface="Gotham Book"/>
                <a:ea typeface="Aptos" panose="020B0004020202020204" pitchFamily="34" charset="0"/>
                <a:cs typeface="Times New Roman" panose="02020603050405020304" pitchFamily="18" charset="0"/>
              </a:rPr>
              <a:t>and new interactions with the Indigenous people. </a:t>
            </a:r>
          </a:p>
          <a:p>
            <a:pPr marL="0" marR="0">
              <a:lnSpc>
                <a:spcPct val="115000"/>
              </a:lnSpc>
              <a:spcBef>
                <a:spcPts val="0"/>
              </a:spcBef>
              <a:spcAft>
                <a:spcPts val="800"/>
              </a:spcAft>
            </a:pPr>
            <a:r>
              <a:rPr lang="en-US" sz="2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The excerpt below was written by a priest named Father </a:t>
            </a:r>
            <a:r>
              <a:rPr lang="en-US" sz="2600" b="0" i="0" u="none" strike="noStrike" dirty="0">
                <a:solidFill>
                  <a:schemeClr val="accent6">
                    <a:lumMod val="75000"/>
                  </a:schemeClr>
                </a:solidFill>
                <a:effectLst/>
                <a:latin typeface="Gotham Book"/>
              </a:rPr>
              <a:t>Anastasius Douay who traveled with La Salle. </a:t>
            </a:r>
            <a:r>
              <a:rPr lang="en-US" sz="2600" b="0" i="0" u="none" strike="noStrike" dirty="0">
                <a:solidFill>
                  <a:srgbClr val="0070C0"/>
                </a:solidFill>
                <a:effectLst/>
                <a:latin typeface="Gotham Book"/>
              </a:rPr>
              <a:t>He wrote here about </a:t>
            </a:r>
            <a:r>
              <a:rPr lang="en-US" sz="2600" kern="100" dirty="0">
                <a:solidFill>
                  <a:srgbClr val="0070C0"/>
                </a:solidFill>
                <a:effectLst/>
                <a:latin typeface="Gotham Book"/>
                <a:ea typeface="Aptos" panose="020B0004020202020204" pitchFamily="34" charset="0"/>
                <a:cs typeface="Times New Roman" panose="02020603050405020304" pitchFamily="18" charset="0"/>
              </a:rPr>
              <a:t>the </a:t>
            </a:r>
            <a:r>
              <a:rPr lang="en-US" sz="2600" i="1" kern="100" dirty="0">
                <a:solidFill>
                  <a:srgbClr val="0070C0"/>
                </a:solidFill>
                <a:effectLst/>
                <a:latin typeface="Gotham Book"/>
                <a:ea typeface="Aptos" panose="020B0004020202020204" pitchFamily="34" charset="0"/>
                <a:cs typeface="Times New Roman" panose="02020603050405020304" pitchFamily="18" charset="0"/>
              </a:rPr>
              <a:t>Kironas</a:t>
            </a:r>
            <a:r>
              <a:rPr lang="en-US" sz="2600" kern="100" dirty="0">
                <a:solidFill>
                  <a:srgbClr val="0070C0"/>
                </a:solidFill>
                <a:effectLst/>
                <a:latin typeface="Gotham Book"/>
                <a:ea typeface="Aptos" panose="020B0004020202020204" pitchFamily="34" charset="0"/>
                <a:cs typeface="Times New Roman" panose="02020603050405020304" pitchFamily="18" charset="0"/>
              </a:rPr>
              <a:t> people somewhere in East Texas.</a:t>
            </a:r>
            <a:endParaRPr lang="en-US" sz="26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100" name="Picture 4" descr="A portrait of La Salle">
            <a:extLst>
              <a:ext uri="{FF2B5EF4-FFF2-40B4-BE49-F238E27FC236}">
                <a16:creationId xmlns:a16="http://schemas.microsoft.com/office/drawing/2014/main" id="{E1010AAB-BA12-FB6E-0BE7-66E8CBC6D4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12" t="6357" r="6282" b="26026"/>
          <a:stretch/>
        </p:blipFill>
        <p:spPr bwMode="auto">
          <a:xfrm>
            <a:off x="7979229" y="1148444"/>
            <a:ext cx="3385457" cy="42209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C26913-CD3F-3091-4FBA-DE3E4C7DE8E8}"/>
              </a:ext>
            </a:extLst>
          </p:cNvPr>
          <p:cNvSpPr txBox="1"/>
          <p:nvPr/>
        </p:nvSpPr>
        <p:spPr>
          <a:xfrm>
            <a:off x="7702656" y="5478152"/>
            <a:ext cx="4091552" cy="707886"/>
          </a:xfrm>
          <a:prstGeom prst="rect">
            <a:avLst/>
          </a:prstGeom>
          <a:noFill/>
        </p:spPr>
        <p:txBody>
          <a:bodyPr wrap="square" rtlCol="0">
            <a:spAutoFit/>
          </a:bodyPr>
          <a:lstStyle/>
          <a:p>
            <a:pPr algn="ctr"/>
            <a:r>
              <a:rPr lang="en-US" sz="2000" i="1" dirty="0"/>
              <a:t>A portrait of La Salle</a:t>
            </a:r>
          </a:p>
          <a:p>
            <a:pPr algn="ctr"/>
            <a:r>
              <a:rPr lang="en-US" sz="2000" i="1" dirty="0"/>
              <a:t>New York Public Library</a:t>
            </a:r>
          </a:p>
        </p:txBody>
      </p:sp>
    </p:spTree>
    <p:extLst>
      <p:ext uri="{BB962C8B-B14F-4D97-AF65-F5344CB8AC3E}">
        <p14:creationId xmlns:p14="http://schemas.microsoft.com/office/powerpoint/2010/main" val="60773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a:solidFill>
                  <a:srgbClr val="322E50"/>
                </a:solidFill>
                <a:latin typeface="Gotham Medium" pitchFamily="2" charset="0"/>
                <a:cs typeface="Gotham Medium" pitchFamily="2" charset="0"/>
              </a:rPr>
              <a:t>Excerpt 1 </a:t>
            </a:r>
            <a:r>
              <a:rPr lang="en-US" sz="4900" b="1" i="1" dirty="0">
                <a:solidFill>
                  <a:schemeClr val="bg2">
                    <a:lumMod val="50000"/>
                  </a:schemeClr>
                </a:solidFill>
                <a:latin typeface="Gotham Medium" pitchFamily="2" charset="0"/>
                <a:cs typeface="Gotham Medium" pitchFamily="2" charset="0"/>
              </a:rPr>
              <a:t>part 1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“Here we were agreeably surprised to find a party of Indians come out to meet us with ears of corn in their hands and a polished, honest air</a:t>
            </a:r>
            <a:r>
              <a:rPr lang="en-US" sz="36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They embraced us, inviting us most pressingly to go and visit their villages. </a:t>
            </a:r>
            <a:r>
              <a:rPr lang="en-US" sz="36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The Sieur de la Salle, seeing their sincerity, agreed.”</a:t>
            </a:r>
          </a:p>
        </p:txBody>
      </p:sp>
    </p:spTree>
    <p:extLst>
      <p:ext uri="{BB962C8B-B14F-4D97-AF65-F5344CB8AC3E}">
        <p14:creationId xmlns:p14="http://schemas.microsoft.com/office/powerpoint/2010/main" val="64491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2027439"/>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Extension: Spanish Exploration </a:t>
            </a:r>
            <a:br>
              <a:rPr lang="en-US" sz="4900" i="1" dirty="0">
                <a:solidFill>
                  <a:schemeClr val="bg1">
                    <a:lumMod val="85000"/>
                  </a:schemeClr>
                </a:solidFill>
                <a:latin typeface="Gotham Medium"/>
              </a:rPr>
            </a:br>
            <a:r>
              <a:rPr lang="en-US" sz="4900" i="1" dirty="0">
                <a:solidFill>
                  <a:schemeClr val="bg1">
                    <a:lumMod val="85000"/>
                  </a:schemeClr>
                </a:solidFill>
                <a:latin typeface="Gotham Medium"/>
              </a:rPr>
              <a:t>The Arrival of the French!</a:t>
            </a:r>
            <a:br>
              <a:rPr lang="en-US" sz="4900" i="1" dirty="0">
                <a:solidFill>
                  <a:schemeClr val="bg1">
                    <a:lumMod val="85000"/>
                  </a:schemeClr>
                </a:solidFill>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a:solidFill>
                  <a:srgbClr val="322E50"/>
                </a:solidFill>
                <a:latin typeface="Gotham Medium" pitchFamily="2" charset="0"/>
                <a:cs typeface="Gotham Medium" pitchFamily="2" charset="0"/>
              </a:rPr>
              <a:t>Excerpt 1 </a:t>
            </a:r>
            <a:r>
              <a:rPr lang="en-US" sz="4900" b="1" i="1" dirty="0">
                <a:solidFill>
                  <a:schemeClr val="bg2">
                    <a:lumMod val="50000"/>
                  </a:schemeClr>
                </a:solidFill>
                <a:latin typeface="Gotham Medium" pitchFamily="2" charset="0"/>
                <a:cs typeface="Gotham Medium" pitchFamily="2" charset="0"/>
              </a:rPr>
              <a:t>part 2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40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“Among other things, these Indians told us that they knew whites toward the west, </a:t>
            </a:r>
            <a:r>
              <a:rPr lang="en-US" sz="40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 cruel wicked nation, who de-peopled the country around them. </a:t>
            </a:r>
            <a:r>
              <a:rPr lang="en-US" sz="4000" i="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(These were the Spaniards.)”</a:t>
            </a:r>
          </a:p>
        </p:txBody>
      </p:sp>
    </p:spTree>
    <p:extLst>
      <p:ext uri="{BB962C8B-B14F-4D97-AF65-F5344CB8AC3E}">
        <p14:creationId xmlns:p14="http://schemas.microsoft.com/office/powerpoint/2010/main" val="226443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a:solidFill>
                  <a:srgbClr val="322E50"/>
                </a:solidFill>
                <a:latin typeface="Gotham Medium" pitchFamily="2" charset="0"/>
                <a:cs typeface="Gotham Medium" pitchFamily="2" charset="0"/>
              </a:rPr>
              <a:t>Excerpt 1 </a:t>
            </a:r>
            <a:r>
              <a:rPr lang="en-US" sz="4900" b="1" i="1" dirty="0">
                <a:solidFill>
                  <a:schemeClr val="bg2">
                    <a:lumMod val="50000"/>
                  </a:schemeClr>
                </a:solidFill>
                <a:latin typeface="Gotham Medium" pitchFamily="2" charset="0"/>
                <a:cs typeface="Gotham Medium" pitchFamily="2" charset="0"/>
              </a:rPr>
              <a:t>part 3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“We told them that we were at war with that people. </a:t>
            </a:r>
            <a:r>
              <a:rPr lang="en-US" sz="36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When the news of this spread through the village, called that of the Kironas,</a:t>
            </a:r>
            <a:r>
              <a:rPr lang="en-US" sz="36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n-US" sz="36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all vied with each other in welcoming us, pressing us to stay and go to war with the Spaniards of Mexico.”</a:t>
            </a:r>
          </a:p>
        </p:txBody>
      </p:sp>
    </p:spTree>
    <p:extLst>
      <p:ext uri="{BB962C8B-B14F-4D97-AF65-F5344CB8AC3E}">
        <p14:creationId xmlns:p14="http://schemas.microsoft.com/office/powerpoint/2010/main" val="357253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a:solidFill>
                  <a:srgbClr val="322E50"/>
                </a:solidFill>
                <a:latin typeface="Gotham Medium" pitchFamily="2" charset="0"/>
                <a:cs typeface="Gotham Medium" pitchFamily="2" charset="0"/>
              </a:rPr>
              <a:t>Excerpt 1 </a:t>
            </a:r>
            <a:r>
              <a:rPr lang="en-US" sz="4900" b="1" i="1" dirty="0">
                <a:solidFill>
                  <a:schemeClr val="bg2">
                    <a:lumMod val="50000"/>
                  </a:schemeClr>
                </a:solidFill>
                <a:latin typeface="Gotham Medium" pitchFamily="2" charset="0"/>
                <a:cs typeface="Gotham Medium" pitchFamily="2" charset="0"/>
              </a:rPr>
              <a:t>part 4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36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“We put them off with fair words, and made a strict alliance with them, </a:t>
            </a:r>
            <a:r>
              <a:rPr lang="en-US" sz="36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promising to return with more numerous troops.</a:t>
            </a:r>
            <a:r>
              <a:rPr lang="en-US" sz="36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36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Then after many feasts and presents, they carried us over the river in periaguas [dug-out canoes].”</a:t>
            </a:r>
            <a:endParaRPr lang="en-US" sz="60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580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2047352" y="2103639"/>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Extension: Spanish Exploration </a:t>
            </a:r>
            <a:br>
              <a:rPr lang="en-US" sz="4900" i="1" dirty="0">
                <a:solidFill>
                  <a:schemeClr val="bg1">
                    <a:lumMod val="85000"/>
                  </a:schemeClr>
                </a:solidFill>
                <a:latin typeface="Gotham Medium"/>
              </a:rPr>
            </a:br>
            <a:r>
              <a:rPr lang="en-US" sz="4900" i="1" dirty="0">
                <a:solidFill>
                  <a:schemeClr val="bg1">
                    <a:lumMod val="85000"/>
                  </a:schemeClr>
                </a:solidFill>
                <a:latin typeface="Gotham Medium"/>
              </a:rPr>
              <a:t>The Arrival of the French!</a:t>
            </a:r>
            <a:br>
              <a:rPr lang="en-US" sz="4900" i="1" dirty="0">
                <a:solidFill>
                  <a:schemeClr val="bg1">
                    <a:lumMod val="85000"/>
                  </a:schemeClr>
                </a:solidFill>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6343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2D8D7A1-FD46-5F19-9570-B04B1CB36828}"/>
              </a:ext>
            </a:extLst>
          </p:cNvPr>
          <p:cNvSpPr txBox="1"/>
          <p:nvPr/>
        </p:nvSpPr>
        <p:spPr>
          <a:xfrm>
            <a:off x="2973615" y="1599363"/>
            <a:ext cx="8565242"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kern="0" dirty="0">
                <a:solidFill>
                  <a:srgbClr val="0070C0"/>
                </a:solidFill>
                <a:effectLst/>
                <a:latin typeface="Gotham Book"/>
                <a:ea typeface="Times New Roman" panose="02020603050405020304" pitchFamily="18" charset="0"/>
                <a:cs typeface="Times New Roman" panose="02020603050405020304" pitchFamily="18" charset="0"/>
              </a:rPr>
              <a:t>Read the list of possibilities that could occur now that the French and Spanish are both interested in claiming land in Texas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Place a checkmark next to the three that you predict are most likely to occur next.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3" name="Graphic 2">
            <a:extLst>
              <a:ext uri="{FF2B5EF4-FFF2-40B4-BE49-F238E27FC236}">
                <a16:creationId xmlns:a16="http://schemas.microsoft.com/office/drawing/2014/main" id="{353D3952-F132-7546-9A07-F10A900C0C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645" y="1787960"/>
            <a:ext cx="1208326" cy="1208326"/>
          </a:xfrm>
          <a:prstGeom prst="rect">
            <a:avLst/>
          </a:prstGeom>
        </p:spPr>
      </p:pic>
      <p:pic>
        <p:nvPicPr>
          <p:cNvPr id="4" name="Graphic 3">
            <a:extLst>
              <a:ext uri="{FF2B5EF4-FFF2-40B4-BE49-F238E27FC236}">
                <a16:creationId xmlns:a16="http://schemas.microsoft.com/office/drawing/2014/main" id="{539DEF1D-791A-83BA-E1A7-556FCDC511C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4241" y="3593860"/>
            <a:ext cx="925793" cy="925793"/>
          </a:xfrm>
          <a:prstGeom prst="rect">
            <a:avLst/>
          </a:prstGeom>
        </p:spPr>
      </p:pic>
      <p:pic>
        <p:nvPicPr>
          <p:cNvPr id="9" name="Graphic 8">
            <a:extLst>
              <a:ext uri="{FF2B5EF4-FFF2-40B4-BE49-F238E27FC236}">
                <a16:creationId xmlns:a16="http://schemas.microsoft.com/office/drawing/2014/main" id="{80D489AB-30E2-26FF-A3D8-D574D1DAFA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7581" y="5024110"/>
            <a:ext cx="842453" cy="842453"/>
          </a:xfrm>
          <a:prstGeom prst="rect">
            <a:avLst/>
          </a:prstGeom>
        </p:spPr>
      </p:pic>
    </p:spTree>
    <p:extLst>
      <p:ext uri="{BB962C8B-B14F-4D97-AF65-F5344CB8AC3E}">
        <p14:creationId xmlns:p14="http://schemas.microsoft.com/office/powerpoint/2010/main" val="159574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2068286"/>
            <a:ext cx="6825343" cy="2993571"/>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One of the things that I predict is most likely to occur next is _________</a:t>
            </a: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244" y="3113315"/>
            <a:ext cx="1664677" cy="1664677"/>
          </a:xfrm>
          <a:prstGeom prst="rect">
            <a:avLst/>
          </a:prstGeom>
        </p:spPr>
      </p:pic>
    </p:spTree>
    <p:extLst>
      <p:ext uri="{BB962C8B-B14F-4D97-AF65-F5344CB8AC3E}">
        <p14:creationId xmlns:p14="http://schemas.microsoft.com/office/powerpoint/2010/main" val="12966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2D8D7A1-FD46-5F19-9570-B04B1CB36828}"/>
              </a:ext>
            </a:extLst>
          </p:cNvPr>
          <p:cNvSpPr txBox="1"/>
          <p:nvPr/>
        </p:nvSpPr>
        <p:spPr>
          <a:xfrm>
            <a:off x="2973615" y="1936820"/>
            <a:ext cx="522978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dirty="0">
                <a:solidFill>
                  <a:srgbClr val="002060"/>
                </a:solidFill>
                <a:latin typeface="Calibri" panose="020F0502020204030204"/>
              </a:rPr>
              <a:t>Read the question prompts on your warm-up.</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Write your response on your warm-up.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Discuss with a partner  </a:t>
            </a:r>
          </a:p>
        </p:txBody>
      </p:sp>
      <p:pic>
        <p:nvPicPr>
          <p:cNvPr id="3" name="Graphic 2">
            <a:extLst>
              <a:ext uri="{FF2B5EF4-FFF2-40B4-BE49-F238E27FC236}">
                <a16:creationId xmlns:a16="http://schemas.microsoft.com/office/drawing/2014/main" id="{353D3952-F132-7546-9A07-F10A900C0C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645" y="1787960"/>
            <a:ext cx="1208326" cy="1208326"/>
          </a:xfrm>
          <a:prstGeom prst="rect">
            <a:avLst/>
          </a:prstGeom>
        </p:spPr>
      </p:pic>
      <p:pic>
        <p:nvPicPr>
          <p:cNvPr id="4" name="Graphic 3">
            <a:extLst>
              <a:ext uri="{FF2B5EF4-FFF2-40B4-BE49-F238E27FC236}">
                <a16:creationId xmlns:a16="http://schemas.microsoft.com/office/drawing/2014/main" id="{539DEF1D-791A-83BA-E1A7-556FCDC511C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5912" y="3212860"/>
            <a:ext cx="925793" cy="925793"/>
          </a:xfrm>
          <a:prstGeom prst="rect">
            <a:avLst/>
          </a:prstGeom>
        </p:spPr>
      </p:pic>
      <p:pic>
        <p:nvPicPr>
          <p:cNvPr id="9" name="Graphic 8">
            <a:extLst>
              <a:ext uri="{FF2B5EF4-FFF2-40B4-BE49-F238E27FC236}">
                <a16:creationId xmlns:a16="http://schemas.microsoft.com/office/drawing/2014/main" id="{80D489AB-30E2-26FF-A3D8-D574D1DAFA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7581" y="4784624"/>
            <a:ext cx="842453" cy="842453"/>
          </a:xfrm>
          <a:prstGeom prst="rect">
            <a:avLst/>
          </a:prstGeom>
        </p:spPr>
      </p:pic>
      <p:pic>
        <p:nvPicPr>
          <p:cNvPr id="10" name="Picture 9">
            <a:extLst>
              <a:ext uri="{FF2B5EF4-FFF2-40B4-BE49-F238E27FC236}">
                <a16:creationId xmlns:a16="http://schemas.microsoft.com/office/drawing/2014/main" id="{223C7DB8-8BCC-C0BB-3DF3-3896B750FD7F}"/>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1143000"/>
            <a:ext cx="6825343" cy="4800600"/>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In general, the relationship between the Spanish and the American Indians was ___________.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alibri" panose="020F0502020204030204"/>
              </a:rPr>
              <a:t>An example to support this is ______________</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244" y="3113315"/>
            <a:ext cx="1664677" cy="1664677"/>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1</a:t>
            </a:r>
            <a:endParaRPr lang="en-US" sz="5400" dirty="0">
              <a:solidFill>
                <a:schemeClr val="bg1"/>
              </a:solidFill>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1143000"/>
            <a:ext cx="6825343" cy="3951514"/>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I think the relationship between the French and the American Indians might be ___________</a:t>
            </a: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4501" y="2596659"/>
            <a:ext cx="1664677" cy="1664677"/>
          </a:xfrm>
          <a:prstGeom prst="rect">
            <a:avLst/>
          </a:prstGeom>
        </p:spPr>
      </p:pic>
    </p:spTree>
    <p:extLst>
      <p:ext uri="{BB962C8B-B14F-4D97-AF65-F5344CB8AC3E}">
        <p14:creationId xmlns:p14="http://schemas.microsoft.com/office/powerpoint/2010/main" val="2759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587828" y="1850572"/>
            <a:ext cx="11206379" cy="330795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a:t>
            </a:r>
            <a:r>
              <a:rPr lang="en-US" sz="4800" dirty="0">
                <a:solidFill>
                  <a:srgbClr val="0070C0"/>
                </a:solidFill>
                <a:latin typeface="Gotham Book"/>
                <a:ea typeface="Times New Roman" panose="02020603050405020304" pitchFamily="18" charset="0"/>
                <a:cs typeface="Times New Roman" panose="02020603050405020304" pitchFamily="18" charset="0"/>
              </a:rPr>
              <a:t>he similarities and differences between how Spain and France interact with American Indian people, based on the primary source excerpts in class today?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718457" y="1785257"/>
            <a:ext cx="11075750"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 </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read primary source excerpts from the expeditions of Hernando de Soto, Luis de Moscoso Alvarado, and La Salle to compare their experiences with American Indians.</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 </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read each excerpt, using my prior knowledge and context clues to answer comprehension questions.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
            <a:ext cx="5183459" cy="9579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Observe the Image</a:t>
            </a:r>
          </a:p>
        </p:txBody>
      </p:sp>
      <p:sp>
        <p:nvSpPr>
          <p:cNvPr id="11" name="TextBox 10">
            <a:extLst>
              <a:ext uri="{C183D7F6-B498-43B3-948B-1728B52AA6E4}">
                <adec:decorative xmlns:adec="http://schemas.microsoft.com/office/drawing/2017/decorative" val="1"/>
              </a:ext>
            </a:extLst>
          </p:cNvPr>
          <p:cNvSpPr txBox="1"/>
          <p:nvPr/>
        </p:nvSpPr>
        <p:spPr>
          <a:xfrm>
            <a:off x="1661084"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5">
            <a:extLst>
              <a:ext uri="{FF2B5EF4-FFF2-40B4-BE49-F238E27FC236}">
                <a16:creationId xmlns:a16="http://schemas.microsoft.com/office/drawing/2014/main" id="{93A48F52-D2DE-D567-39A2-70DA59792AD7}"/>
              </a:ext>
            </a:extLst>
          </p:cNvPr>
          <p:cNvSpPr txBox="1">
            <a:spLocks/>
          </p:cNvSpPr>
          <p:nvPr/>
        </p:nvSpPr>
        <p:spPr>
          <a:xfrm>
            <a:off x="1820557" y="1194096"/>
            <a:ext cx="4699985" cy="4432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Gotham Medium"/>
              </a:rPr>
              <a:t>What do you notice about this image? </a:t>
            </a:r>
            <a:br>
              <a:rPr lang="en-US" sz="3600" dirty="0">
                <a:latin typeface="Gotham Medium"/>
              </a:rPr>
            </a:br>
            <a:br>
              <a:rPr lang="en-US" sz="1600" dirty="0">
                <a:latin typeface="Gotham Medium"/>
              </a:rPr>
            </a:br>
            <a:r>
              <a:rPr lang="en-US" sz="3600" dirty="0">
                <a:solidFill>
                  <a:schemeClr val="accent6">
                    <a:lumMod val="75000"/>
                  </a:schemeClr>
                </a:solidFill>
                <a:latin typeface="Gotham Medium"/>
              </a:rPr>
              <a:t>What do you think is happening here?</a:t>
            </a:r>
            <a:br>
              <a:rPr lang="en-US" sz="3600" dirty="0">
                <a:latin typeface="Gotham Medium"/>
              </a:rPr>
            </a:br>
            <a:br>
              <a:rPr lang="en-US" sz="1600" dirty="0">
                <a:latin typeface="Gotham Medium"/>
              </a:rPr>
            </a:br>
            <a:r>
              <a:rPr lang="en-US" sz="3600" dirty="0">
                <a:solidFill>
                  <a:srgbClr val="7030A0"/>
                </a:solidFill>
                <a:latin typeface="Gotham Medium"/>
              </a:rPr>
              <a:t>What are three words that could describe this image? </a:t>
            </a:r>
          </a:p>
        </p:txBody>
      </p:sp>
      <p:pic>
        <p:nvPicPr>
          <p:cNvPr id="4" name="Picture 3" descr="Artwork depicting the arrival of La Salle's expedition on the shores of Texas. Men are unloading trunks and luggage onto the beach.">
            <a:extLst>
              <a:ext uri="{FF2B5EF4-FFF2-40B4-BE49-F238E27FC236}">
                <a16:creationId xmlns:a16="http://schemas.microsoft.com/office/drawing/2014/main" id="{5B62B307-D1CB-F7AE-517F-F90034C681F4}"/>
              </a:ext>
            </a:extLst>
          </p:cNvPr>
          <p:cNvPicPr>
            <a:picLocks noChangeAspect="1"/>
          </p:cNvPicPr>
          <p:nvPr/>
        </p:nvPicPr>
        <p:blipFill>
          <a:blip r:embed="rId7"/>
          <a:stretch>
            <a:fillRect/>
          </a:stretch>
        </p:blipFill>
        <p:spPr>
          <a:xfrm>
            <a:off x="6982264" y="112605"/>
            <a:ext cx="4936207" cy="650928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066800"/>
            <a:ext cx="12192000" cy="4811485"/>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556" y="2529036"/>
            <a:ext cx="2356499" cy="2356499"/>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3825" y="2799052"/>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FEC7C442-2816-2D64-6A93-6FF8581B1DF7}"/>
              </a:ext>
            </a:extLst>
          </p:cNvPr>
          <p:cNvSpPr txBox="1">
            <a:spLocks noGrp="1"/>
          </p:cNvSpPr>
          <p:nvPr>
            <p:ph type="title"/>
          </p:nvPr>
        </p:nvSpPr>
        <p:spPr>
          <a:xfrm>
            <a:off x="1976567" y="1273627"/>
            <a:ext cx="8476072" cy="43978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solidFill>
                  <a:schemeClr val="accent4">
                    <a:lumMod val="40000"/>
                    <a:lumOff val="60000"/>
                  </a:schemeClr>
                </a:solidFill>
                <a:latin typeface="Gotham Medium"/>
              </a:rPr>
              <a:t>The primary source excerpts related to Hernando de Soto’s expedition were taken from </a:t>
            </a:r>
            <a:r>
              <a:rPr lang="en-US" sz="3200" i="1" dirty="0">
                <a:solidFill>
                  <a:schemeClr val="accent4">
                    <a:lumMod val="40000"/>
                    <a:lumOff val="60000"/>
                  </a:schemeClr>
                </a:solidFill>
                <a:latin typeface="Gotham Medium"/>
              </a:rPr>
              <a:t>“Spanish Explorers in the Southern United States, 1528 – 1543.” </a:t>
            </a:r>
            <a:br>
              <a:rPr lang="en-US" sz="3200" i="1" dirty="0">
                <a:solidFill>
                  <a:schemeClr val="accent4">
                    <a:lumMod val="40000"/>
                    <a:lumOff val="60000"/>
                  </a:schemeClr>
                </a:solidFill>
                <a:latin typeface="Gotham Medium"/>
              </a:rPr>
            </a:br>
            <a:br>
              <a:rPr lang="en-US" sz="1200" i="1" dirty="0">
                <a:solidFill>
                  <a:schemeClr val="bg1">
                    <a:lumMod val="95000"/>
                  </a:schemeClr>
                </a:solidFill>
                <a:latin typeface="Gotham Medium"/>
              </a:rPr>
            </a:br>
            <a:r>
              <a:rPr lang="en-US" sz="3200" dirty="0">
                <a:solidFill>
                  <a:schemeClr val="bg1">
                    <a:lumMod val="95000"/>
                  </a:schemeClr>
                </a:solidFill>
                <a:latin typeface="Gotham Medium"/>
              </a:rPr>
              <a:t>Excerpts related to the expedition of La Salle were taken from </a:t>
            </a:r>
            <a:r>
              <a:rPr lang="en-US" sz="3200" i="1" dirty="0">
                <a:solidFill>
                  <a:schemeClr val="bg1">
                    <a:lumMod val="95000"/>
                  </a:schemeClr>
                </a:solidFill>
                <a:latin typeface="Gotham Medium"/>
              </a:rPr>
              <a:t>“The Journeys of Rene Robert Cavelier Sieur de la Salle.”</a:t>
            </a:r>
            <a:br>
              <a:rPr lang="en-US" sz="1600" i="1" dirty="0">
                <a:solidFill>
                  <a:schemeClr val="bg1">
                    <a:lumMod val="95000"/>
                  </a:schemeClr>
                </a:solidFill>
                <a:latin typeface="Gotham Medium"/>
              </a:rPr>
            </a:br>
            <a:br>
              <a:rPr lang="en-US" sz="1400" i="1" dirty="0">
                <a:solidFill>
                  <a:schemeClr val="bg1">
                    <a:lumMod val="95000"/>
                  </a:schemeClr>
                </a:solidFill>
                <a:latin typeface="Gotham Medium"/>
              </a:rPr>
            </a:br>
            <a:r>
              <a:rPr lang="en-US" sz="3200" i="1" dirty="0">
                <a:solidFill>
                  <a:schemeClr val="accent6">
                    <a:lumMod val="40000"/>
                    <a:lumOff val="60000"/>
                  </a:schemeClr>
                </a:solidFill>
                <a:latin typeface="Gotham Medium"/>
              </a:rPr>
              <a:t>These works are accessible online at the Portal to Texas History with the University of North Texas</a:t>
            </a:r>
            <a:endParaRPr lang="en-US" sz="3600" dirty="0">
              <a:solidFill>
                <a:schemeClr val="accent6">
                  <a:lumMod val="40000"/>
                  <a:lumOff val="60000"/>
                </a:schemeClr>
              </a:solidFill>
              <a:latin typeface="Gotham Medium"/>
            </a:endParaRPr>
          </a:p>
        </p:txBody>
      </p:sp>
    </p:spTree>
    <p:extLst>
      <p:ext uri="{BB962C8B-B14F-4D97-AF65-F5344CB8AC3E}">
        <p14:creationId xmlns:p14="http://schemas.microsoft.com/office/powerpoint/2010/main" val="22398489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TotalTime>
  <Words>1726</Words>
  <Application>Microsoft Office PowerPoint</Application>
  <PresentationFormat>Widescreen</PresentationFormat>
  <Paragraphs>105</Paragraphs>
  <Slides>25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Aptos</vt:lpstr>
      <vt:lpstr>Aptos Display</vt:lpstr>
      <vt:lpstr>Arial</vt:lpstr>
      <vt:lpstr>Calibri</vt:lpstr>
      <vt:lpstr>Calibri Light</vt:lpstr>
      <vt:lpstr>Gotham Book</vt:lpstr>
      <vt:lpstr>Gotham Medium</vt:lpstr>
      <vt:lpstr>Josefin Sans</vt:lpstr>
      <vt:lpstr>system-ui</vt:lpstr>
      <vt:lpstr>Times New Roman</vt:lpstr>
      <vt:lpstr>1_Office Theme</vt:lpstr>
      <vt:lpstr>Office Theme</vt:lpstr>
      <vt:lpstr>Unit 2:  Age of Contact</vt:lpstr>
      <vt:lpstr>Extension: Spanish Exploration  The Arrival of the French! Warm-up</vt:lpstr>
      <vt:lpstr>Warm-up:  Follow the directions to complete your warm-up</vt:lpstr>
      <vt:lpstr>Share with the class</vt:lpstr>
      <vt:lpstr>Share with the class 1</vt:lpstr>
      <vt:lpstr>Essential Question</vt:lpstr>
      <vt:lpstr>In today’s lesson…</vt:lpstr>
      <vt:lpstr>Observe the Image</vt:lpstr>
      <vt:lpstr>The primary source excerpts related to Hernando de Soto’s expedition were taken from “Spanish Explorers in the Southern United States, 1528 – 1543.”   Excerpts related to the expedition of La Salle were taken from “The Journeys of Rene Robert Cavelier Sieur de la Salle.”  These works are accessible online at the Portal to Texas History with the University of North Texas</vt:lpstr>
      <vt:lpstr>Primary Source Set I:  De Soto’s and Moscoso’s Expedition</vt:lpstr>
      <vt:lpstr>Primary Source Set 1: De Soto’s &amp; Moscoso’s Expedition 2</vt:lpstr>
      <vt:lpstr>De Soto: Excerpt 1 Context</vt:lpstr>
      <vt:lpstr>De Soto: Excerpt 1</vt:lpstr>
      <vt:lpstr>De Soto: Excerpt 1 part 2 </vt:lpstr>
      <vt:lpstr>Moscoso: Excerpt 2 Context</vt:lpstr>
      <vt:lpstr>Moscoso: Excerpt 2 </vt:lpstr>
      <vt:lpstr>Primary Source Set 2:  La Salle’s Expedition</vt:lpstr>
      <vt:lpstr>La Salle: Excerpt 1 Context</vt:lpstr>
      <vt:lpstr>La Salle: Excerpt 1 part 1 </vt:lpstr>
      <vt:lpstr>La Salle: Excerpt 1 part 2 </vt:lpstr>
      <vt:lpstr>La Salle: Excerpt 1 part 3 </vt:lpstr>
      <vt:lpstr>La Salle: Excerpt 1 part 4 </vt:lpstr>
      <vt:lpstr>Extension: Spanish Exploration  The Arrival of the French!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2024-08-30T17:53:55Z</dcterms:created>
  <dcterms:modified xsi:type="dcterms:W3CDTF">2024-09-24T20:50:19Z</dcterms:modified>
</cp:coreProperties>
</file>