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1"/>
  </p:notesMasterIdLst>
  <p:sldIdLst>
    <p:sldId id="326" r:id="rId6"/>
    <p:sldId id="327" r:id="rId7"/>
    <p:sldId id="328" r:id="rId8"/>
    <p:sldId id="329" r:id="rId9"/>
    <p:sldId id="343" r:id="rId10"/>
    <p:sldId id="324" r:id="rId11"/>
    <p:sldId id="325" r:id="rId12"/>
    <p:sldId id="292" r:id="rId13"/>
    <p:sldId id="312" r:id="rId14"/>
    <p:sldId id="330" r:id="rId15"/>
    <p:sldId id="259" r:id="rId16"/>
    <p:sldId id="331" r:id="rId17"/>
    <p:sldId id="332" r:id="rId18"/>
    <p:sldId id="333" r:id="rId19"/>
    <p:sldId id="335" r:id="rId20"/>
    <p:sldId id="336" r:id="rId21"/>
    <p:sldId id="337" r:id="rId22"/>
    <p:sldId id="338" r:id="rId23"/>
    <p:sldId id="339" r:id="rId24"/>
    <p:sldId id="340" r:id="rId25"/>
    <p:sldId id="341" r:id="rId26"/>
    <p:sldId id="342" r:id="rId27"/>
    <p:sldId id="344" r:id="rId28"/>
    <p:sldId id="345" r:id="rId29"/>
    <p:sldId id="34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9E5"/>
    <a:srgbClr val="0073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6B9B4-0F16-480D-8B8A-3075A3E12BFF}" v="115" dt="2025-11-12T04:02:42.6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12T04:02:26.516" v="56"/>
      <pc:docMkLst>
        <pc:docMk/>
      </pc:docMkLst>
      <pc:sldChg chg="modSp mod">
        <pc:chgData name="Wilkinson, Ulises" userId="aece8d85-eb83-4e23-bf28-c30077cba893" providerId="ADAL" clId="{884F47B1-B553-4192-9126-1C112833296C}" dt="2025-11-12T03:51:10.556" v="35" actId="255"/>
        <pc:sldMkLst>
          <pc:docMk/>
          <pc:sldMk cId="3405640079" sldId="259"/>
        </pc:sldMkLst>
        <pc:spChg chg="mod">
          <ac:chgData name="Wilkinson, Ulises" userId="aece8d85-eb83-4e23-bf28-c30077cba893" providerId="ADAL" clId="{884F47B1-B553-4192-9126-1C112833296C}" dt="2025-11-12T03:51:10.556" v="35" actId="255"/>
          <ac:spMkLst>
            <pc:docMk/>
            <pc:sldMk cId="3405640079" sldId="259"/>
            <ac:spMk id="9" creationId="{00000000-0000-0000-0000-000000000000}"/>
          </ac:spMkLst>
        </pc:spChg>
      </pc:sldChg>
      <pc:sldChg chg="modSp mod">
        <pc:chgData name="Wilkinson, Ulises" userId="aece8d85-eb83-4e23-bf28-c30077cba893" providerId="ADAL" clId="{884F47B1-B553-4192-9126-1C112833296C}" dt="2025-11-12T03:48:56.759" v="31" actId="20577"/>
        <pc:sldMkLst>
          <pc:docMk/>
          <pc:sldMk cId="102683515" sldId="292"/>
        </pc:sldMkLst>
        <pc:spChg chg="mod">
          <ac:chgData name="Wilkinson, Ulises" userId="aece8d85-eb83-4e23-bf28-c30077cba893" providerId="ADAL" clId="{884F47B1-B553-4192-9126-1C112833296C}" dt="2025-11-12T03:48:56.759" v="31" actId="20577"/>
          <ac:spMkLst>
            <pc:docMk/>
            <pc:sldMk cId="102683515" sldId="292"/>
            <ac:spMk id="9" creationId="{93A48F52-D2DE-D567-39A2-70DA59792AD7}"/>
          </ac:spMkLst>
        </pc:spChg>
      </pc:sldChg>
      <pc:sldChg chg="modSp mod">
        <pc:chgData name="Wilkinson, Ulises" userId="aece8d85-eb83-4e23-bf28-c30077cba893" providerId="ADAL" clId="{884F47B1-B553-4192-9126-1C112833296C}" dt="2025-11-12T03:49:20.376" v="32" actId="255"/>
        <pc:sldMkLst>
          <pc:docMk/>
          <pc:sldMk cId="2239848907" sldId="312"/>
        </pc:sldMkLst>
        <pc:spChg chg="mod">
          <ac:chgData name="Wilkinson, Ulises" userId="aece8d85-eb83-4e23-bf28-c30077cba893" providerId="ADAL" clId="{884F47B1-B553-4192-9126-1C112833296C}" dt="2025-11-12T03:49:20.376" v="32" actId="255"/>
          <ac:spMkLst>
            <pc:docMk/>
            <pc:sldMk cId="2239848907" sldId="312"/>
            <ac:spMk id="4" creationId="{FEC7C442-2816-2D64-6A93-6FF8581B1DF7}"/>
          </ac:spMkLst>
        </pc:spChg>
      </pc:sldChg>
      <pc:sldChg chg="modSp">
        <pc:chgData name="Wilkinson, Ulises" userId="aece8d85-eb83-4e23-bf28-c30077cba893" providerId="ADAL" clId="{884F47B1-B553-4192-9126-1C112833296C}" dt="2025-11-12T03:46:49.896" v="10"/>
        <pc:sldMkLst>
          <pc:docMk/>
          <pc:sldMk cId="269195466" sldId="324"/>
        </pc:sldMkLst>
        <pc:spChg chg="mod">
          <ac:chgData name="Wilkinson, Ulises" userId="aece8d85-eb83-4e23-bf28-c30077cba893" providerId="ADAL" clId="{884F47B1-B553-4192-9126-1C112833296C}" dt="2025-11-12T03:46:49.896" v="10"/>
          <ac:spMkLst>
            <pc:docMk/>
            <pc:sldMk cId="269195466" sldId="324"/>
            <ac:spMk id="13" creationId="{543754FD-D646-C773-3B22-2DF9134E72A1}"/>
          </ac:spMkLst>
        </pc:spChg>
      </pc:sldChg>
      <pc:sldChg chg="modSp mod">
        <pc:chgData name="Wilkinson, Ulises" userId="aece8d85-eb83-4e23-bf28-c30077cba893" providerId="ADAL" clId="{884F47B1-B553-4192-9126-1C112833296C}" dt="2025-11-12T03:48:31.893" v="25" actId="114"/>
        <pc:sldMkLst>
          <pc:docMk/>
          <pc:sldMk cId="279607379" sldId="325"/>
        </pc:sldMkLst>
        <pc:spChg chg="mod">
          <ac:chgData name="Wilkinson, Ulises" userId="aece8d85-eb83-4e23-bf28-c30077cba893" providerId="ADAL" clId="{884F47B1-B553-4192-9126-1C112833296C}" dt="2025-11-12T03:47:00.363" v="13" actId="27636"/>
          <ac:spMkLst>
            <pc:docMk/>
            <pc:sldMk cId="279607379" sldId="325"/>
            <ac:spMk id="12" creationId="{AA0FBFBF-DF50-12F8-85CD-D1AB10083F91}"/>
          </ac:spMkLst>
        </pc:spChg>
        <pc:spChg chg="mod">
          <ac:chgData name="Wilkinson, Ulises" userId="aece8d85-eb83-4e23-bf28-c30077cba893" providerId="ADAL" clId="{884F47B1-B553-4192-9126-1C112833296C}" dt="2025-11-12T03:48:31.893" v="25" actId="114"/>
          <ac:spMkLst>
            <pc:docMk/>
            <pc:sldMk cId="279607379" sldId="325"/>
            <ac:spMk id="13" creationId="{0CF76A14-8E8E-BC23-58D9-55992D4E1090}"/>
          </ac:spMkLst>
        </pc:spChg>
      </pc:sldChg>
      <pc:sldChg chg="modSp mod">
        <pc:chgData name="Wilkinson, Ulises" userId="aece8d85-eb83-4e23-bf28-c30077cba893" providerId="ADAL" clId="{884F47B1-B553-4192-9126-1C112833296C}" dt="2025-11-12T03:45:42.381" v="0" actId="27636"/>
        <pc:sldMkLst>
          <pc:docMk/>
          <pc:sldMk cId="3913084798" sldId="326"/>
        </pc:sldMkLst>
        <pc:spChg chg="mod">
          <ac:chgData name="Wilkinson, Ulises" userId="aece8d85-eb83-4e23-bf28-c30077cba893" providerId="ADAL" clId="{884F47B1-B553-4192-9126-1C112833296C}" dt="2025-11-12T03:45:42.381" v="0" actId="27636"/>
          <ac:spMkLst>
            <pc:docMk/>
            <pc:sldMk cId="3913084798" sldId="326"/>
            <ac:spMk id="3" creationId="{DE5E7D88-B411-0667-9CA2-7DAF8B9F01D0}"/>
          </ac:spMkLst>
        </pc:spChg>
      </pc:sldChg>
      <pc:sldChg chg="modSp mod">
        <pc:chgData name="Wilkinson, Ulises" userId="aece8d85-eb83-4e23-bf28-c30077cba893" providerId="ADAL" clId="{884F47B1-B553-4192-9126-1C112833296C}" dt="2025-11-12T03:46:22.231" v="5"/>
        <pc:sldMkLst>
          <pc:docMk/>
          <pc:sldMk cId="2989061337" sldId="328"/>
        </pc:sldMkLst>
        <pc:spChg chg="mod">
          <ac:chgData name="Wilkinson, Ulises" userId="aece8d85-eb83-4e23-bf28-c30077cba893" providerId="ADAL" clId="{884F47B1-B553-4192-9126-1C112833296C}" dt="2025-11-12T03:46:22.231" v="5"/>
          <ac:spMkLst>
            <pc:docMk/>
            <pc:sldMk cId="2989061337" sldId="328"/>
            <ac:spMk id="2" creationId="{D2D8D7A1-FD46-5F19-9570-B04B1CB36828}"/>
          </ac:spMkLst>
        </pc:spChg>
        <pc:spChg chg="mod">
          <ac:chgData name="Wilkinson, Ulises" userId="aece8d85-eb83-4e23-bf28-c30077cba893" providerId="ADAL" clId="{884F47B1-B553-4192-9126-1C112833296C}" dt="2025-11-12T03:46:13.251" v="3" actId="255"/>
          <ac:spMkLst>
            <pc:docMk/>
            <pc:sldMk cId="2989061337" sldId="328"/>
            <ac:spMk id="11" creationId="{00000000-0000-0000-0000-000000000000}"/>
          </ac:spMkLst>
        </pc:spChg>
      </pc:sldChg>
      <pc:sldChg chg="modSp mod">
        <pc:chgData name="Wilkinson, Ulises" userId="aece8d85-eb83-4e23-bf28-c30077cba893" providerId="ADAL" clId="{884F47B1-B553-4192-9126-1C112833296C}" dt="2025-11-12T03:50:47.951" v="33" actId="27636"/>
        <pc:sldMkLst>
          <pc:docMk/>
          <pc:sldMk cId="4015092620" sldId="330"/>
        </pc:sldMkLst>
        <pc:spChg chg="mod">
          <ac:chgData name="Wilkinson, Ulises" userId="aece8d85-eb83-4e23-bf28-c30077cba893" providerId="ADAL" clId="{884F47B1-B553-4192-9126-1C112833296C}" dt="2025-11-12T03:50:47.951" v="33" actId="27636"/>
          <ac:spMkLst>
            <pc:docMk/>
            <pc:sldMk cId="4015092620" sldId="330"/>
            <ac:spMk id="10" creationId="{00000000-0000-0000-0000-000000000000}"/>
          </ac:spMkLst>
        </pc:spChg>
      </pc:sldChg>
      <pc:sldChg chg="modSp">
        <pc:chgData name="Wilkinson, Ulises" userId="aece8d85-eb83-4e23-bf28-c30077cba893" providerId="ADAL" clId="{884F47B1-B553-4192-9126-1C112833296C}" dt="2025-11-12T03:51:48.337" v="36"/>
        <pc:sldMkLst>
          <pc:docMk/>
          <pc:sldMk cId="1808508577" sldId="331"/>
        </pc:sldMkLst>
        <pc:spChg chg="mod">
          <ac:chgData name="Wilkinson, Ulises" userId="aece8d85-eb83-4e23-bf28-c30077cba893" providerId="ADAL" clId="{884F47B1-B553-4192-9126-1C112833296C}" dt="2025-11-12T03:51:48.337" v="36"/>
          <ac:spMkLst>
            <pc:docMk/>
            <pc:sldMk cId="1808508577" sldId="331"/>
            <ac:spMk id="3" creationId="{7AB1082D-EA50-FFF9-AD29-8605C25D1977}"/>
          </ac:spMkLst>
        </pc:spChg>
      </pc:sldChg>
      <pc:sldChg chg="modSp">
        <pc:chgData name="Wilkinson, Ulises" userId="aece8d85-eb83-4e23-bf28-c30077cba893" providerId="ADAL" clId="{884F47B1-B553-4192-9126-1C112833296C}" dt="2025-11-12T03:52:24.051" v="37" actId="20578"/>
        <pc:sldMkLst>
          <pc:docMk/>
          <pc:sldMk cId="1924155506" sldId="332"/>
        </pc:sldMkLst>
        <pc:spChg chg="mod">
          <ac:chgData name="Wilkinson, Ulises" userId="aece8d85-eb83-4e23-bf28-c30077cba893" providerId="ADAL" clId="{884F47B1-B553-4192-9126-1C112833296C}" dt="2025-11-12T03:52:24.051" v="37" actId="20578"/>
          <ac:spMkLst>
            <pc:docMk/>
            <pc:sldMk cId="1924155506" sldId="332"/>
            <ac:spMk id="13" creationId="{F2BDF452-1646-6ABD-2513-7426CC03DCAD}"/>
          </ac:spMkLst>
        </pc:spChg>
      </pc:sldChg>
      <pc:sldChg chg="modSp mod">
        <pc:chgData name="Wilkinson, Ulises" userId="aece8d85-eb83-4e23-bf28-c30077cba893" providerId="ADAL" clId="{884F47B1-B553-4192-9126-1C112833296C}" dt="2025-11-12T03:55:25.679" v="42" actId="255"/>
        <pc:sldMkLst>
          <pc:docMk/>
          <pc:sldMk cId="3724870422" sldId="335"/>
        </pc:sldMkLst>
        <pc:spChg chg="mod">
          <ac:chgData name="Wilkinson, Ulises" userId="aece8d85-eb83-4e23-bf28-c30077cba893" providerId="ADAL" clId="{884F47B1-B553-4192-9126-1C112833296C}" dt="2025-11-12T03:55:25.679" v="42" actId="255"/>
          <ac:spMkLst>
            <pc:docMk/>
            <pc:sldMk cId="3724870422" sldId="335"/>
            <ac:spMk id="12" creationId="{D8C5AFD8-0ABE-BC4F-E8A6-6FBD606F74C7}"/>
          </ac:spMkLst>
        </pc:spChg>
      </pc:sldChg>
      <pc:sldChg chg="modSp mod">
        <pc:chgData name="Wilkinson, Ulises" userId="aece8d85-eb83-4e23-bf28-c30077cba893" providerId="ADAL" clId="{884F47B1-B553-4192-9126-1C112833296C}" dt="2025-11-12T03:59:20.087" v="43" actId="27636"/>
        <pc:sldMkLst>
          <pc:docMk/>
          <pc:sldMk cId="2698626348" sldId="337"/>
        </pc:sldMkLst>
        <pc:spChg chg="mod">
          <ac:chgData name="Wilkinson, Ulises" userId="aece8d85-eb83-4e23-bf28-c30077cba893" providerId="ADAL" clId="{884F47B1-B553-4192-9126-1C112833296C}" dt="2025-11-12T03:59:20.087" v="43" actId="27636"/>
          <ac:spMkLst>
            <pc:docMk/>
            <pc:sldMk cId="2698626348" sldId="337"/>
            <ac:spMk id="10" creationId="{00000000-0000-0000-0000-000000000000}"/>
          </ac:spMkLst>
        </pc:spChg>
      </pc:sldChg>
      <pc:sldChg chg="modSp mod">
        <pc:chgData name="Wilkinson, Ulises" userId="aece8d85-eb83-4e23-bf28-c30077cba893" providerId="ADAL" clId="{884F47B1-B553-4192-9126-1C112833296C}" dt="2025-11-12T04:00:04.135" v="50" actId="1076"/>
        <pc:sldMkLst>
          <pc:docMk/>
          <pc:sldMk cId="607737460" sldId="338"/>
        </pc:sldMkLst>
        <pc:spChg chg="mod">
          <ac:chgData name="Wilkinson, Ulises" userId="aece8d85-eb83-4e23-bf28-c30077cba893" providerId="ADAL" clId="{884F47B1-B553-4192-9126-1C112833296C}" dt="2025-11-12T04:00:04.135" v="50" actId="1076"/>
          <ac:spMkLst>
            <pc:docMk/>
            <pc:sldMk cId="607737460" sldId="338"/>
            <ac:spMk id="3" creationId="{33C26913-CD3F-3091-4FBA-DE3E4C7DE8E8}"/>
          </ac:spMkLst>
        </pc:spChg>
        <pc:spChg chg="mod">
          <ac:chgData name="Wilkinson, Ulises" userId="aece8d85-eb83-4e23-bf28-c30077cba893" providerId="ADAL" clId="{884F47B1-B553-4192-9126-1C112833296C}" dt="2025-11-12T03:59:27.838" v="44" actId="27636"/>
          <ac:spMkLst>
            <pc:docMk/>
            <pc:sldMk cId="607737460" sldId="338"/>
            <ac:spMk id="9" creationId="{058EB725-8D9E-727C-07A5-71656D807715}"/>
          </ac:spMkLst>
        </pc:spChg>
        <pc:spChg chg="mod">
          <ac:chgData name="Wilkinson, Ulises" userId="aece8d85-eb83-4e23-bf28-c30077cba893" providerId="ADAL" clId="{884F47B1-B553-4192-9126-1C112833296C}" dt="2025-11-12T03:59:54.252" v="46" actId="114"/>
          <ac:spMkLst>
            <pc:docMk/>
            <pc:sldMk cId="607737460" sldId="338"/>
            <ac:spMk id="12" creationId="{D8C5AFD8-0ABE-BC4F-E8A6-6FBD606F74C7}"/>
          </ac:spMkLst>
        </pc:spChg>
      </pc:sldChg>
      <pc:sldChg chg="modSp">
        <pc:chgData name="Wilkinson, Ulises" userId="aece8d85-eb83-4e23-bf28-c30077cba893" providerId="ADAL" clId="{884F47B1-B553-4192-9126-1C112833296C}" dt="2025-11-12T04:00:30.619" v="51" actId="20578"/>
        <pc:sldMkLst>
          <pc:docMk/>
          <pc:sldMk cId="644919875" sldId="339"/>
        </pc:sldMkLst>
        <pc:spChg chg="mod">
          <ac:chgData name="Wilkinson, Ulises" userId="aece8d85-eb83-4e23-bf28-c30077cba893" providerId="ADAL" clId="{884F47B1-B553-4192-9126-1C112833296C}" dt="2025-11-12T04:00:30.619" v="51" actId="20578"/>
          <ac:spMkLst>
            <pc:docMk/>
            <pc:sldMk cId="644919875" sldId="339"/>
            <ac:spMk id="13" creationId="{F2BDF452-1646-6ABD-2513-7426CC03DCAD}"/>
          </ac:spMkLst>
        </pc:spChg>
      </pc:sldChg>
      <pc:sldChg chg="modSp mod">
        <pc:chgData name="Wilkinson, Ulises" userId="aece8d85-eb83-4e23-bf28-c30077cba893" providerId="ADAL" clId="{884F47B1-B553-4192-9126-1C112833296C}" dt="2025-11-12T03:46:40.089" v="9" actId="1076"/>
        <pc:sldMkLst>
          <pc:docMk/>
          <pc:sldMk cId="275987782" sldId="343"/>
        </pc:sldMkLst>
        <pc:spChg chg="mod">
          <ac:chgData name="Wilkinson, Ulises" userId="aece8d85-eb83-4e23-bf28-c30077cba893" providerId="ADAL" clId="{884F47B1-B553-4192-9126-1C112833296C}" dt="2025-11-12T03:46:40.089" v="9" actId="1076"/>
          <ac:spMkLst>
            <pc:docMk/>
            <pc:sldMk cId="275987782" sldId="343"/>
            <ac:spMk id="2" creationId="{8BF9ACE1-E895-9D6F-F9F3-A6E2D6B108E4}"/>
          </ac:spMkLst>
        </pc:spChg>
      </pc:sldChg>
      <pc:sldChg chg="modSp mod">
        <pc:chgData name="Wilkinson, Ulises" userId="aece8d85-eb83-4e23-bf28-c30077cba893" providerId="ADAL" clId="{884F47B1-B553-4192-9126-1C112833296C}" dt="2025-11-12T04:02:00.759" v="52" actId="255"/>
        <pc:sldMkLst>
          <pc:docMk/>
          <pc:sldMk cId="2963435745" sldId="344"/>
        </pc:sldMkLst>
        <pc:spChg chg="mod">
          <ac:chgData name="Wilkinson, Ulises" userId="aece8d85-eb83-4e23-bf28-c30077cba893" providerId="ADAL" clId="{884F47B1-B553-4192-9126-1C112833296C}" dt="2025-11-12T04:02:00.759" v="52" actId="255"/>
          <ac:spMkLst>
            <pc:docMk/>
            <pc:sldMk cId="2963435745" sldId="344"/>
            <ac:spMk id="4" creationId="{C6D4C57C-7352-31D5-D327-85FCCA92DF00}"/>
          </ac:spMkLst>
        </pc:spChg>
      </pc:sldChg>
      <pc:sldChg chg="modSp mod">
        <pc:chgData name="Wilkinson, Ulises" userId="aece8d85-eb83-4e23-bf28-c30077cba893" providerId="ADAL" clId="{884F47B1-B553-4192-9126-1C112833296C}" dt="2025-11-12T04:02:26.516" v="56"/>
        <pc:sldMkLst>
          <pc:docMk/>
          <pc:sldMk cId="1595746980" sldId="345"/>
        </pc:sldMkLst>
        <pc:spChg chg="mod">
          <ac:chgData name="Wilkinson, Ulises" userId="aece8d85-eb83-4e23-bf28-c30077cba893" providerId="ADAL" clId="{884F47B1-B553-4192-9126-1C112833296C}" dt="2025-11-12T04:02:26.516" v="56"/>
          <ac:spMkLst>
            <pc:docMk/>
            <pc:sldMk cId="1595746980" sldId="345"/>
            <ac:spMk id="2" creationId="{D2D8D7A1-FD46-5F19-9570-B04B1CB36828}"/>
          </ac:spMkLst>
        </pc:spChg>
        <pc:spChg chg="mod">
          <ac:chgData name="Wilkinson, Ulises" userId="aece8d85-eb83-4e23-bf28-c30077cba893" providerId="ADAL" clId="{884F47B1-B553-4192-9126-1C112833296C}" dt="2025-11-12T04:02:19.435" v="54" actId="255"/>
          <ac:spMkLst>
            <pc:docMk/>
            <pc:sldMk cId="1595746980" sldId="345"/>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3B5C5-FC03-4D0C-927A-5246F3CCD08E}"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D9FA0-8738-4B2D-8DA9-B11CCD323D47}" type="slidenum">
              <a:rPr lang="en-US" smtClean="0"/>
              <a:t>‹#›</a:t>
            </a:fld>
            <a:endParaRPr lang="en-US"/>
          </a:p>
        </p:txBody>
      </p:sp>
    </p:spTree>
    <p:extLst>
      <p:ext uri="{BB962C8B-B14F-4D97-AF65-F5344CB8AC3E}">
        <p14:creationId xmlns:p14="http://schemas.microsoft.com/office/powerpoint/2010/main" val="2460119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96849/"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exashistory.unt.edu/ark:/67531/metapth29684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gitalcollections.nypl.org/items/5f7c0c00-f146-0134-3c22-4db9a1ed24f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250180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oc.gov/item/9179596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gitalcollections.nypl.org/items/2ad9f290-c606-012f-d1cb-58d385a7bc34"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Henri, 1640?-1735. The La Salle Expedition to Texas: The Journal of Henri </a:t>
            </a:r>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1684-1687, book, 1998;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https://texashistory.unt.edu/ark:/67531/metapth296849/</a:t>
            </a:r>
            <a:r>
              <a:rPr lang="en-US" b="0" i="0" dirty="0">
                <a:solidFill>
                  <a:srgbClr val="757575"/>
                </a:solidFill>
                <a:effectLst/>
                <a:highlight>
                  <a:srgbClr val="FFFFFF"/>
                </a:highlight>
                <a:latin typeface="Josefin Sans" pitchFamily="2" charset="0"/>
              </a:rPr>
              <a:t>: accessed August 30,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Henri, 1640?-1735. The La Salle Expedition to Texas: The Journal of Henri </a:t>
            </a:r>
            <a:r>
              <a:rPr lang="en-US" b="0" i="0" dirty="0" err="1">
                <a:solidFill>
                  <a:srgbClr val="757575"/>
                </a:solidFill>
                <a:effectLst/>
                <a:highlight>
                  <a:srgbClr val="FFFFFF"/>
                </a:highlight>
                <a:latin typeface="Josefin Sans" pitchFamily="2" charset="0"/>
              </a:rPr>
              <a:t>Joutel</a:t>
            </a:r>
            <a:r>
              <a:rPr lang="en-US" b="0" i="0" dirty="0">
                <a:solidFill>
                  <a:srgbClr val="757575"/>
                </a:solidFill>
                <a:effectLst/>
                <a:highlight>
                  <a:srgbClr val="FFFFFF"/>
                </a:highlight>
                <a:latin typeface="Josefin Sans" pitchFamily="2" charset="0"/>
              </a:rPr>
              <a:t>, 1684-1687, book, 1998; Austin, Texas. (</a:t>
            </a:r>
            <a:r>
              <a:rPr lang="en-US" b="0" i="0" u="none" strike="noStrike" dirty="0">
                <a:solidFill>
                  <a:srgbClr val="0277BD"/>
                </a:solidFill>
                <a:effectLst/>
                <a:highlight>
                  <a:srgbClr val="FFFFFF"/>
                </a:highlight>
                <a:latin typeface="Josefin Sans" pitchFamily="2" charset="0"/>
                <a:hlinkClick r:id="rId3"/>
              </a:rPr>
              <a:t>https://texashistory.unt.edu/ark:/67531/metapth296849/</a:t>
            </a:r>
            <a:r>
              <a:rPr lang="en-US" b="0" i="0" dirty="0">
                <a:solidFill>
                  <a:srgbClr val="757575"/>
                </a:solidFill>
                <a:effectLst/>
                <a:highlight>
                  <a:srgbClr val="FFFFFF"/>
                </a:highlight>
                <a:latin typeface="Josefin Sans" pitchFamily="2" charset="0"/>
              </a:rPr>
              <a:t>: accessed August 30,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 </a:t>
            </a:r>
            <a:endParaRPr lang="en-US" dirty="0"/>
          </a:p>
          <a:p>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8</a:t>
            </a:fld>
            <a:endParaRPr lang="en-US"/>
          </a:p>
        </p:txBody>
      </p:sp>
    </p:spTree>
    <p:extLst>
      <p:ext uri="{BB962C8B-B14F-4D97-AF65-F5344CB8AC3E}">
        <p14:creationId xmlns:p14="http://schemas.microsoft.com/office/powerpoint/2010/main" val="2704681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Lionel Pincus and Princess </a:t>
            </a:r>
            <a:r>
              <a:rPr lang="en-US" sz="1800" b="0" i="0" u="none" strike="noStrike" dirty="0" err="1">
                <a:solidFill>
                  <a:srgbClr val="000000"/>
                </a:solidFill>
                <a:effectLst/>
                <a:latin typeface="Times New Roman" panose="02020603050405020304" pitchFamily="18" charset="0"/>
              </a:rPr>
              <a:t>Firyal</a:t>
            </a:r>
            <a:r>
              <a:rPr lang="en-US" sz="1800" b="0" i="0" u="none" strike="noStrike" dirty="0">
                <a:solidFill>
                  <a:srgbClr val="000000"/>
                </a:solidFill>
                <a:effectLst/>
                <a:latin typeface="Times New Roman" panose="02020603050405020304" pitchFamily="18" charset="0"/>
              </a:rPr>
              <a:t> Map Division, The New York Public Library. "Florida, with the march of Hernando de Soto 1539-1544 " New York Public Library Digital Collections. Accessed June 27, 2024. </a:t>
            </a:r>
            <a:r>
              <a:rPr lang="en-US" sz="1800" b="0" i="0" u="sng" strike="noStrike" dirty="0">
                <a:solidFill>
                  <a:srgbClr val="1155CC"/>
                </a:solidFill>
                <a:effectLst/>
                <a:latin typeface="Times New Roman" panose="02020603050405020304" pitchFamily="18" charset="0"/>
                <a:hlinkClick r:id="rId3"/>
              </a:rPr>
              <a:t>https://digitalcollections.nypl.org/items/5f7c0c00-f146-0134-3c22-4db9a1ed24f7</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6FC1F-664E-46B8-AA4C-15C5277B7E8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943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Gibbs, George. </a:t>
            </a:r>
            <a:r>
              <a:rPr lang="en-US" sz="1800" b="0" i="1" u="none" strike="noStrike" dirty="0">
                <a:solidFill>
                  <a:srgbClr val="000000"/>
                </a:solidFill>
                <a:effectLst/>
                <a:latin typeface="Times New Roman" panose="02020603050405020304" pitchFamily="18" charset="0"/>
              </a:rPr>
              <a:t>De Soto and Vitachuco</a:t>
            </a:r>
            <a:r>
              <a:rPr lang="en-US" sz="1800" b="0" i="0" u="none" strike="noStrike" dirty="0">
                <a:solidFill>
                  <a:srgbClr val="000000"/>
                </a:solidFill>
                <a:effectLst/>
                <a:latin typeface="Times New Roman" panose="02020603050405020304" pitchFamily="18" charset="0"/>
              </a:rPr>
              <a:t>. 1898. Photograph. </a:t>
            </a:r>
            <a:r>
              <a:rPr lang="en-US" sz="1800" b="0" i="0" u="sng" strike="noStrike" dirty="0">
                <a:solidFill>
                  <a:srgbClr val="1155CC"/>
                </a:solidFill>
                <a:effectLst/>
                <a:latin typeface="Times New Roman" panose="02020603050405020304" pitchFamily="18" charset="0"/>
                <a:hlinkClick r:id="rId3"/>
              </a:rPr>
              <a:t>https://www.loc.gov/item/92501803/</a:t>
            </a:r>
            <a:r>
              <a:rPr lang="en-US" sz="1800" b="0" i="0" u="none" strike="noStrike"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12</a:t>
            </a:fld>
            <a:endParaRPr lang="en-US"/>
          </a:p>
        </p:txBody>
      </p:sp>
    </p:spTree>
    <p:extLst>
      <p:ext uri="{BB962C8B-B14F-4D97-AF65-F5344CB8AC3E}">
        <p14:creationId xmlns:p14="http://schemas.microsoft.com/office/powerpoint/2010/main" val="296063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Currier &amp; Ives. </a:t>
            </a:r>
            <a:r>
              <a:rPr lang="en-US" sz="1800" b="0" i="1" u="none" strike="noStrike" dirty="0">
                <a:solidFill>
                  <a:srgbClr val="000000"/>
                </a:solidFill>
                <a:effectLst/>
                <a:latin typeface="Times New Roman" panose="02020603050405020304" pitchFamily="18" charset="0"/>
              </a:rPr>
              <a:t>Discovery of the Mississippi: By Ferdinand De Soto, and his followers, May 1541. </a:t>
            </a:r>
            <a:r>
              <a:rPr lang="en-US" sz="1800" b="0" i="0" u="none" strike="noStrike" dirty="0">
                <a:solidFill>
                  <a:srgbClr val="000000"/>
                </a:solidFill>
                <a:effectLst/>
                <a:latin typeface="Times New Roman" panose="02020603050405020304" pitchFamily="18" charset="0"/>
              </a:rPr>
              <a:t>1876. Photograph. </a:t>
            </a:r>
            <a:r>
              <a:rPr lang="en-US" sz="1800" b="0" i="0" u="sng" strike="noStrike" dirty="0">
                <a:solidFill>
                  <a:srgbClr val="1155CC"/>
                </a:solidFill>
                <a:effectLst/>
                <a:latin typeface="Times New Roman" panose="02020603050405020304" pitchFamily="18" charset="0"/>
                <a:hlinkClick r:id="rId3"/>
              </a:rPr>
              <a:t>https://www.loc.gov/item/91795960/</a:t>
            </a:r>
            <a:r>
              <a:rPr lang="en-US" sz="18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15</a:t>
            </a:fld>
            <a:endParaRPr lang="en-US"/>
          </a:p>
        </p:txBody>
      </p:sp>
    </p:spTree>
    <p:extLst>
      <p:ext uri="{BB962C8B-B14F-4D97-AF65-F5344CB8AC3E}">
        <p14:creationId xmlns:p14="http://schemas.microsoft.com/office/powerpoint/2010/main" val="2154334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Times New Roman" panose="02020603050405020304" pitchFamily="18" charset="0"/>
              </a:rPr>
              <a:t>The Miriam and Ira D. Wallach Division of Art, Prints and Photographs: Print Collection, The New York Public Library. "Robert Cavalier de La Salle." New York Public Library Digital Collections. Accessed July 1, 2024. </a:t>
            </a:r>
            <a:r>
              <a:rPr lang="en-US" sz="1800" b="0" i="0" u="sng" strike="noStrike" dirty="0">
                <a:solidFill>
                  <a:srgbClr val="1155CC"/>
                </a:solidFill>
                <a:effectLst/>
                <a:latin typeface="Times New Roman" panose="02020603050405020304" pitchFamily="18" charset="0"/>
                <a:hlinkClick r:id="rId3"/>
              </a:rPr>
              <a:t>https://digitalcollections.nypl.org/items/2ad9f290-c606-012f-d1cb-58d385a7bc34</a:t>
            </a:r>
            <a:r>
              <a:rPr lang="en-US" sz="1800" b="0" i="0" u="none" strike="noStrike"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74BD9FA0-8738-4B2D-8DA9-B11CCD323D47}" type="slidenum">
              <a:rPr lang="en-US" smtClean="0"/>
              <a:t>18</a:t>
            </a:fld>
            <a:endParaRPr lang="en-US"/>
          </a:p>
        </p:txBody>
      </p:sp>
    </p:spTree>
    <p:extLst>
      <p:ext uri="{BB962C8B-B14F-4D97-AF65-F5344CB8AC3E}">
        <p14:creationId xmlns:p14="http://schemas.microsoft.com/office/powerpoint/2010/main" val="19762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87515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7174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55713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37863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894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41209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43691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889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076698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401384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4207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4797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9002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556052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971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89039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3496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0035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07699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14706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082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11/11/2025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6190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11/11/2025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2464874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11/11/2025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06659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svg"/></Relationships>
</file>

<file path=ppt/slides/_rels/slide2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3.svg"/><Relationship Id="rId11" Type="http://schemas.openxmlformats.org/officeDocument/2006/relationships/image" Target="../media/image14.jp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4.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4.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92685" y="506431"/>
            <a:ext cx="4620584" cy="3450282"/>
          </a:xfrm>
        </p:spPr>
        <p:txBody>
          <a:bodyPr>
            <a:normAutofit/>
          </a:bodyPr>
          <a:lstStyle/>
          <a:p>
            <a:pPr algn="l"/>
            <a:r>
              <a:rPr lang="en-US" sz="5400" b="1" i="1" dirty="0">
                <a:solidFill>
                  <a:schemeClr val="bg2">
                    <a:lumMod val="50000"/>
                  </a:schemeClr>
                </a:solidFill>
              </a:rPr>
              <a:t>Unidad 2: </a:t>
            </a:r>
            <a:br>
              <a:rPr lang="en-US" sz="5400" b="1" i="1" dirty="0"/>
            </a:br>
            <a:r>
              <a:rPr lang="en-US" sz="5400" b="1" dirty="0" err="1">
                <a:solidFill>
                  <a:srgbClr val="0073C2"/>
                </a:solidFill>
              </a:rPr>
              <a:t>Edad</a:t>
            </a:r>
            <a:r>
              <a:rPr lang="en-US" sz="5400" b="1" dirty="0">
                <a:solidFill>
                  <a:srgbClr val="0073C2"/>
                </a:solidFill>
              </a:rPr>
              <a:t> de </a:t>
            </a:r>
            <a:r>
              <a:rPr lang="en-US" sz="5400" b="1" dirty="0" err="1">
                <a:solidFill>
                  <a:srgbClr val="0073C2"/>
                </a:solidFill>
              </a:rPr>
              <a:t>contacto</a:t>
            </a:r>
            <a:endParaRPr lang="en-US" sz="5400" b="1" dirty="0">
              <a:solidFill>
                <a:srgbClr val="0073C2"/>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540862" y="4550230"/>
            <a:ext cx="4620584" cy="1959428"/>
          </a:xfrm>
        </p:spPr>
        <p:txBody>
          <a:bodyPr>
            <a:normAutofit fontScale="85000" lnSpcReduction="10000"/>
          </a:bodyPr>
          <a:lstStyle/>
          <a:p>
            <a:pPr algn="l"/>
            <a:r>
              <a:rPr lang="en-US" sz="2800" b="1" i="1" dirty="0" err="1">
                <a:solidFill>
                  <a:schemeClr val="tx1">
                    <a:lumMod val="50000"/>
                    <a:lumOff val="50000"/>
                  </a:schemeClr>
                </a:solidFill>
              </a:rPr>
              <a:t>Lección</a:t>
            </a:r>
            <a:r>
              <a:rPr lang="en-US" sz="2800" b="1" i="1" dirty="0">
                <a:solidFill>
                  <a:schemeClr val="tx1">
                    <a:lumMod val="50000"/>
                    <a:lumOff val="50000"/>
                  </a:schemeClr>
                </a:solidFill>
              </a:rPr>
              <a:t> 10: </a:t>
            </a:r>
          </a:p>
          <a:p>
            <a:pPr algn="l"/>
            <a:r>
              <a:rPr lang="en-US" sz="3200" b="1" i="1" dirty="0" err="1">
                <a:solidFill>
                  <a:srgbClr val="0070C0"/>
                </a:solidFill>
              </a:rPr>
              <a:t>Extensión</a:t>
            </a:r>
            <a:r>
              <a:rPr lang="en-US" sz="3200" b="1" i="1" dirty="0">
                <a:solidFill>
                  <a:srgbClr val="0070C0"/>
                </a:solidFill>
              </a:rPr>
              <a:t>: </a:t>
            </a:r>
          </a:p>
          <a:p>
            <a:pPr algn="l"/>
            <a:r>
              <a:rPr lang="es-ES" sz="3200" b="1" i="1" dirty="0">
                <a:solidFill>
                  <a:srgbClr val="0070C0"/>
                </a:solidFill>
              </a:rPr>
              <a:t>Exploración española 
La llegada de los franceses</a:t>
            </a:r>
            <a:r>
              <a:rPr lang="en-US" sz="3200" b="1" i="1" dirty="0">
                <a:solidFill>
                  <a:srgbClr val="0070C0"/>
                </a:solidFill>
              </a:rPr>
              <a:t>!</a:t>
            </a:r>
          </a:p>
        </p:txBody>
      </p:sp>
      <p:pic>
        <p:nvPicPr>
          <p:cNvPr id="6" name="Picture 5" descr="Artwork depicting the arrival of La Salle's ships on the coast of Texas.">
            <a:extLst>
              <a:ext uri="{FF2B5EF4-FFF2-40B4-BE49-F238E27FC236}">
                <a16:creationId xmlns:a16="http://schemas.microsoft.com/office/drawing/2014/main" id="{A79CC17B-D263-661E-719A-22B8A4DA953D}"/>
              </a:ext>
            </a:extLst>
          </p:cNvPr>
          <p:cNvPicPr>
            <a:picLocks noChangeAspect="1"/>
          </p:cNvPicPr>
          <p:nvPr/>
        </p:nvPicPr>
        <p:blipFill>
          <a:blip r:embed="rId3"/>
          <a:srcRect t="10002" r="-2"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746" y="2090056"/>
            <a:ext cx="2431143" cy="2431143"/>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09156" y="2565209"/>
            <a:ext cx="1322782" cy="1346980"/>
          </a:xfrm>
          <a:prstGeom prst="rect">
            <a:avLst/>
          </a:prstGeom>
        </p:spPr>
      </p:pic>
      <p:sp>
        <p:nvSpPr>
          <p:cNvPr id="10" name="Title 5"/>
          <p:cNvSpPr txBox="1">
            <a:spLocks noGrp="1"/>
          </p:cNvSpPr>
          <p:nvPr>
            <p:ph type="title"/>
          </p:nvPr>
        </p:nvSpPr>
        <p:spPr>
          <a:xfrm>
            <a:off x="2072642" y="2248920"/>
            <a:ext cx="8240486" cy="16917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kern="100" dirty="0">
                <a:solidFill>
                  <a:schemeClr val="bg1"/>
                </a:solidFill>
                <a:latin typeface="Gotham Book"/>
                <a:ea typeface="Aptos" panose="020B0004020202020204" pitchFamily="34" charset="0"/>
                <a:cs typeface="Times New Roman" panose="02020603050405020304" pitchFamily="18" charset="0"/>
              </a:rPr>
              <a:t>Conjunto de </a:t>
            </a:r>
            <a:r>
              <a:rPr lang="en-US" sz="5400" b="1" kern="100" dirty="0" err="1">
                <a:solidFill>
                  <a:schemeClr val="bg1"/>
                </a:solidFill>
                <a:latin typeface="Gotham Book"/>
                <a:ea typeface="Aptos" panose="020B0004020202020204" pitchFamily="34" charset="0"/>
                <a:cs typeface="Times New Roman" panose="02020603050405020304" pitchFamily="18" charset="0"/>
              </a:rPr>
              <a:t>fuentes</a:t>
            </a:r>
            <a:r>
              <a:rPr lang="en-US" sz="5400" b="1" kern="100" dirty="0">
                <a:solidFill>
                  <a:schemeClr val="bg1"/>
                </a:solidFill>
                <a:latin typeface="Gotham Book"/>
                <a:ea typeface="Aptos" panose="020B0004020202020204" pitchFamily="34" charset="0"/>
                <a:cs typeface="Times New Roman" panose="02020603050405020304" pitchFamily="18" charset="0"/>
              </a:rPr>
              <a:t> </a:t>
            </a:r>
            <a:r>
              <a:rPr lang="en-US" sz="5400" b="1" kern="100" dirty="0" err="1">
                <a:solidFill>
                  <a:schemeClr val="bg1"/>
                </a:solidFill>
                <a:latin typeface="Gotham Book"/>
                <a:ea typeface="Aptos" panose="020B0004020202020204" pitchFamily="34" charset="0"/>
                <a:cs typeface="Times New Roman" panose="02020603050405020304" pitchFamily="18" charset="0"/>
              </a:rPr>
              <a:t>primarias</a:t>
            </a:r>
            <a:r>
              <a:rPr lang="en-US" sz="5400" b="1" kern="100" dirty="0">
                <a:solidFill>
                  <a:schemeClr val="bg1"/>
                </a:solidFill>
                <a:latin typeface="Gotham Book"/>
                <a:ea typeface="Aptos" panose="020B0004020202020204" pitchFamily="34" charset="0"/>
                <a:cs typeface="Times New Roman" panose="02020603050405020304" pitchFamily="18" charset="0"/>
              </a:rPr>
              <a:t> I</a:t>
            </a:r>
            <a:r>
              <a:rPr lang="en-US" sz="5400" b="1" kern="100" dirty="0">
                <a:solidFill>
                  <a:schemeClr val="bg1"/>
                </a:solidFill>
                <a:effectLst/>
                <a:latin typeface="Gotham Book"/>
                <a:ea typeface="Aptos" panose="020B0004020202020204" pitchFamily="34" charset="0"/>
                <a:cs typeface="Times New Roman" panose="02020603050405020304" pitchFamily="18" charset="0"/>
              </a:rPr>
              <a:t>: </a:t>
            </a:r>
            <a:br>
              <a:rPr lang="en-US" sz="4000" b="1" kern="100" dirty="0">
                <a:effectLst/>
                <a:latin typeface="Gotham Book"/>
                <a:ea typeface="Aptos" panose="020B0004020202020204" pitchFamily="34" charset="0"/>
                <a:cs typeface="Times New Roman" panose="02020603050405020304" pitchFamily="18" charset="0"/>
              </a:rPr>
            </a:br>
            <a:r>
              <a:rPr lang="es-ES" sz="4000" b="1" kern="100" dirty="0">
                <a:solidFill>
                  <a:schemeClr val="accent4">
                    <a:lumMod val="60000"/>
                    <a:lumOff val="40000"/>
                  </a:schemeClr>
                </a:solidFill>
                <a:latin typeface="Gotham Book"/>
                <a:ea typeface="Aptos" panose="020B0004020202020204" pitchFamily="34" charset="0"/>
                <a:cs typeface="Times New Roman" panose="02020603050405020304" pitchFamily="18" charset="0"/>
              </a:rPr>
              <a:t>La expedición de </a:t>
            </a:r>
            <a:r>
              <a:rPr lang="es-ES" sz="4000" b="1" kern="100" dirty="0" err="1">
                <a:solidFill>
                  <a:schemeClr val="accent4">
                    <a:lumMod val="60000"/>
                    <a:lumOff val="40000"/>
                  </a:schemeClr>
                </a:solidFill>
                <a:latin typeface="Gotham Book"/>
                <a:ea typeface="Aptos" panose="020B0004020202020204" pitchFamily="34" charset="0"/>
                <a:cs typeface="Times New Roman" panose="02020603050405020304" pitchFamily="18" charset="0"/>
              </a:rPr>
              <a:t>De</a:t>
            </a:r>
            <a:r>
              <a:rPr lang="es-ES" sz="4000" b="1" kern="100" dirty="0">
                <a:solidFill>
                  <a:schemeClr val="accent4">
                    <a:lumMod val="60000"/>
                    <a:lumOff val="40000"/>
                  </a:schemeClr>
                </a:solidFill>
                <a:latin typeface="Gotham Book"/>
                <a:ea typeface="Aptos" panose="020B0004020202020204" pitchFamily="34" charset="0"/>
                <a:cs typeface="Times New Roman" panose="02020603050405020304" pitchFamily="18" charset="0"/>
              </a:rPr>
              <a:t> Soto y Moscoso</a:t>
            </a:r>
            <a:endParaRPr lang="en-US" sz="80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4015092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68000" y="143482"/>
            <a:ext cx="1284515" cy="1397191"/>
          </a:xfrm>
          <a:prstGeom prst="rect">
            <a:avLst/>
          </a:prstGeom>
        </p:spPr>
      </p:pic>
      <p:pic>
        <p:nvPicPr>
          <p:cNvPr id="6" name="Picture 5">
            <a:extLst>
              <a:ext uri="{FF2B5EF4-FFF2-40B4-BE49-F238E27FC236}">
                <a16:creationId xmlns:a16="http://schemas.microsoft.com/office/drawing/2014/main" id="{37F5D948-A9E8-8A48-BCE0-C2A3DB416D3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653" y="185055"/>
            <a:ext cx="1618200" cy="1618200"/>
          </a:xfrm>
          <a:prstGeom prst="rect">
            <a:avLst/>
          </a:prstGeom>
        </p:spPr>
      </p:pic>
      <p:sp>
        <p:nvSpPr>
          <p:cNvPr id="9" name="Title 5"/>
          <p:cNvSpPr txBox="1">
            <a:spLocks noGrp="1"/>
          </p:cNvSpPr>
          <p:nvPr>
            <p:ph type="ctrTitle"/>
          </p:nvPr>
        </p:nvSpPr>
        <p:spPr>
          <a:xfrm>
            <a:off x="1524000" y="77332"/>
            <a:ext cx="9361714" cy="16182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600" b="1" i="1" dirty="0">
                <a:solidFill>
                  <a:schemeClr val="bg2">
                    <a:lumMod val="50000"/>
                  </a:schemeClr>
                </a:solidFill>
                <a:latin typeface="Gotham Medium"/>
              </a:rPr>
              <a:t>Conjunto de </a:t>
            </a:r>
            <a:r>
              <a:rPr lang="en-US" sz="5600" b="1" i="1" dirty="0" err="1">
                <a:solidFill>
                  <a:schemeClr val="bg2">
                    <a:lumMod val="50000"/>
                  </a:schemeClr>
                </a:solidFill>
                <a:latin typeface="Gotham Medium"/>
              </a:rPr>
              <a:t>fuentes</a:t>
            </a:r>
            <a:r>
              <a:rPr lang="en-US" sz="5600" b="1" i="1" dirty="0">
                <a:solidFill>
                  <a:schemeClr val="bg2">
                    <a:lumMod val="50000"/>
                  </a:schemeClr>
                </a:solidFill>
                <a:latin typeface="Gotham Medium"/>
              </a:rPr>
              <a:t> </a:t>
            </a:r>
            <a:r>
              <a:rPr lang="en-US" sz="5600" b="1" i="1" dirty="0" err="1">
                <a:solidFill>
                  <a:schemeClr val="bg2">
                    <a:lumMod val="50000"/>
                  </a:schemeClr>
                </a:solidFill>
                <a:latin typeface="Gotham Medium"/>
              </a:rPr>
              <a:t>primarias</a:t>
            </a:r>
            <a:r>
              <a:rPr lang="en-US" sz="5600" b="1" i="1" dirty="0">
                <a:solidFill>
                  <a:schemeClr val="bg2">
                    <a:lumMod val="50000"/>
                  </a:schemeClr>
                </a:solidFill>
                <a:latin typeface="Gotham Medium"/>
              </a:rPr>
              <a:t> 1</a:t>
            </a:r>
            <a:r>
              <a:rPr lang="en-US" b="1" i="1" dirty="0">
                <a:solidFill>
                  <a:schemeClr val="bg2">
                    <a:lumMod val="50000"/>
                  </a:schemeClr>
                </a:solidFill>
                <a:latin typeface="Gotham Medium"/>
              </a:rPr>
              <a:t>:</a:t>
            </a:r>
            <a:br>
              <a:rPr lang="en-US" b="1" i="1" dirty="0">
                <a:solidFill>
                  <a:schemeClr val="bg2">
                    <a:lumMod val="50000"/>
                  </a:schemeClr>
                </a:solidFill>
                <a:latin typeface="Gotham Medium"/>
              </a:rPr>
            </a:br>
            <a:r>
              <a:rPr lang="es-ES" sz="4000" b="1" dirty="0">
                <a:latin typeface="Gotham Medium"/>
              </a:rPr>
              <a:t>Expedición de </a:t>
            </a:r>
            <a:r>
              <a:rPr lang="es-ES" sz="4000" b="1" dirty="0" err="1">
                <a:latin typeface="Gotham Medium"/>
              </a:rPr>
              <a:t>De</a:t>
            </a:r>
            <a:r>
              <a:rPr lang="es-ES" sz="4000" b="1" dirty="0">
                <a:latin typeface="Gotham Medium"/>
              </a:rPr>
              <a:t> Soto y Moscoso</a:t>
            </a:r>
            <a:r>
              <a:rPr lang="en-US" sz="4000" b="1" dirty="0">
                <a:solidFill>
                  <a:schemeClr val="bg1"/>
                </a:solidFill>
                <a:latin typeface="Gotham Medium"/>
              </a:rPr>
              <a:t>2</a:t>
            </a:r>
            <a:endParaRPr lang="en-US" sz="3600" dirty="0">
              <a:solidFill>
                <a:schemeClr val="bg1"/>
              </a:solidFill>
              <a:latin typeface="Gotham Medium"/>
            </a:endParaRPr>
          </a:p>
        </p:txBody>
      </p:sp>
      <p:sp>
        <p:nvSpPr>
          <p:cNvPr id="10" name="TextBox 9">
            <a:extLst>
              <a:ext uri="{C183D7F6-B498-43B3-948B-1728B52AA6E4}">
                <adec:decorative xmlns:adec="http://schemas.microsoft.com/office/drawing/2017/decorative" val="1"/>
              </a:ext>
            </a:extLst>
          </p:cNvPr>
          <p:cNvSpPr txBox="1"/>
          <p:nvPr/>
        </p:nvSpPr>
        <p:spPr>
          <a:xfrm>
            <a:off x="8442885" y="651044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604F5C4-8894-0811-12A8-90F61F2AE703}"/>
              </a:ext>
            </a:extLst>
          </p:cNvPr>
          <p:cNvSpPr txBox="1"/>
          <p:nvPr/>
        </p:nvSpPr>
        <p:spPr>
          <a:xfrm>
            <a:off x="186271" y="1803255"/>
            <a:ext cx="5713786" cy="5016758"/>
          </a:xfrm>
          <a:prstGeom prst="rect">
            <a:avLst/>
          </a:prstGeom>
          <a:noFill/>
        </p:spPr>
        <p:txBody>
          <a:bodyPr wrap="square" rtlCol="0">
            <a:spAutoFit/>
          </a:bodyPr>
          <a:lstStyle/>
          <a:p>
            <a:pPr>
              <a:spcAft>
                <a:spcPts val="800"/>
              </a:spcAft>
            </a:pPr>
            <a:r>
              <a:rPr lang="es-ES" sz="3200" kern="100" dirty="0">
                <a:solidFill>
                  <a:srgbClr val="0070C0"/>
                </a:solidFill>
                <a:latin typeface="Gotham Book"/>
                <a:ea typeface="Aptos" panose="020B0004020202020204" pitchFamily="34" charset="0"/>
                <a:cs typeface="Times New Roman" panose="02020603050405020304" pitchFamily="18" charset="0"/>
              </a:rPr>
              <a:t>La expedición de Hernando de Soto fue documentada por "el Caballero de </a:t>
            </a:r>
            <a:r>
              <a:rPr lang="es-ES" sz="3200" kern="100" dirty="0" err="1">
                <a:solidFill>
                  <a:srgbClr val="0070C0"/>
                </a:solidFill>
                <a:latin typeface="Gotham Book"/>
                <a:ea typeface="Aptos" panose="020B0004020202020204" pitchFamily="34" charset="0"/>
                <a:cs typeface="Times New Roman" panose="02020603050405020304" pitchFamily="18" charset="0"/>
              </a:rPr>
              <a:t>Elvas</a:t>
            </a:r>
            <a:r>
              <a:rPr lang="en-US" sz="3200" kern="100" dirty="0">
                <a:solidFill>
                  <a:srgbClr val="0070C0"/>
                </a:solidFill>
                <a:effectLst/>
                <a:latin typeface="Gotham Book"/>
                <a:ea typeface="Aptos" panose="020B0004020202020204" pitchFamily="34" charset="0"/>
                <a:cs typeface="Times New Roman" panose="02020603050405020304" pitchFamily="18" charset="0"/>
              </a:rPr>
              <a:t>,”</a:t>
            </a:r>
            <a:r>
              <a:rPr lang="en-US" sz="3200" kern="100" dirty="0">
                <a:effectLst/>
                <a:latin typeface="Gotham Book"/>
                <a:ea typeface="Aptos" panose="020B0004020202020204" pitchFamily="34" charset="0"/>
                <a:cs typeface="Times New Roman" panose="02020603050405020304" pitchFamily="18" charset="0"/>
              </a:rPr>
              <a:t> </a:t>
            </a:r>
            <a:r>
              <a:rPr lang="es-ES" sz="3200" kern="100" dirty="0">
                <a:solidFill>
                  <a:srgbClr val="7030A0"/>
                </a:solidFill>
                <a:latin typeface="Gotham Book"/>
                <a:ea typeface="Aptos" panose="020B0004020202020204" pitchFamily="34" charset="0"/>
                <a:cs typeface="Times New Roman" panose="02020603050405020304" pitchFamily="18" charset="0"/>
              </a:rPr>
              <a:t>que probablemente era un español llamado Álvaro Fernández</a:t>
            </a:r>
            <a:r>
              <a:rPr lang="en-US" sz="32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3200" kern="100" dirty="0">
                <a:solidFill>
                  <a:schemeClr val="accent6">
                    <a:lumMod val="75000"/>
                  </a:schemeClr>
                </a:solidFill>
                <a:latin typeface="Gotham Book"/>
                <a:ea typeface="Aptos" panose="020B0004020202020204" pitchFamily="34" charset="0"/>
                <a:cs typeface="Times New Roman" panose="02020603050405020304" pitchFamily="18" charset="0"/>
              </a:rPr>
              <a:t>Fernández escribió sobre el viaje, la tierra que exploraron y los indios americanos que encontraron desde Florida hasta Texas y viceversa</a:t>
            </a:r>
            <a:r>
              <a:rPr lang="en-US" sz="32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a:t>
            </a:r>
          </a:p>
        </p:txBody>
      </p:sp>
      <p:pic>
        <p:nvPicPr>
          <p:cNvPr id="5" name="Picture 4">
            <a:extLst>
              <a:ext uri="{FF2B5EF4-FFF2-40B4-BE49-F238E27FC236}">
                <a16:creationId xmlns:a16="http://schemas.microsoft.com/office/drawing/2014/main" id="{E544DF30-8369-9BBF-2F2D-FB85848AB86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49" y="185055"/>
            <a:ext cx="1485900" cy="1485900"/>
          </a:xfrm>
          <a:prstGeom prst="rect">
            <a:avLst/>
          </a:prstGeom>
        </p:spPr>
      </p:pic>
      <p:pic>
        <p:nvPicPr>
          <p:cNvPr id="1026" name="Picture 2" descr="A map created in the 19th century that depicts the American southeast where De Soto traveled. Labels are in Spanish. ">
            <a:extLst>
              <a:ext uri="{FF2B5EF4-FFF2-40B4-BE49-F238E27FC236}">
                <a16:creationId xmlns:a16="http://schemas.microsoft.com/office/drawing/2014/main" id="{4EB93A90-A4C9-0779-8895-F172DFD1F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0057" y="1803255"/>
            <a:ext cx="5816648" cy="396165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532E718-DF12-E804-9F09-16FF6238FDDD}"/>
              </a:ext>
            </a:extLst>
          </p:cNvPr>
          <p:cNvSpPr txBox="1"/>
          <p:nvPr/>
        </p:nvSpPr>
        <p:spPr>
          <a:xfrm>
            <a:off x="5540829" y="5786339"/>
            <a:ext cx="6464900" cy="646331"/>
          </a:xfrm>
          <a:prstGeom prst="rect">
            <a:avLst/>
          </a:prstGeom>
          <a:noFill/>
        </p:spPr>
        <p:txBody>
          <a:bodyPr wrap="square" rtlCol="0">
            <a:spAutoFit/>
          </a:bodyPr>
          <a:lstStyle/>
          <a:p>
            <a:pPr algn="ctr"/>
            <a:r>
              <a:rPr lang="es-ES" i="1" dirty="0">
                <a:solidFill>
                  <a:srgbClr val="3F3A34"/>
                </a:solidFill>
                <a:latin typeface="system-ui"/>
              </a:rPr>
              <a:t>Florida, con la marcha de Hernando de Soto 1539-1544
Colecciones digitales de la Biblioteca Pública de Nueva York</a:t>
            </a:r>
            <a:endParaRPr lang="en-US" i="1" dirty="0"/>
          </a:p>
        </p:txBody>
      </p:sp>
    </p:spTree>
    <p:extLst>
      <p:ext uri="{BB962C8B-B14F-4D97-AF65-F5344CB8AC3E}">
        <p14:creationId xmlns:p14="http://schemas.microsoft.com/office/powerpoint/2010/main" val="3405640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3018061" y="-4"/>
            <a:ext cx="8081014" cy="14453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De Soto:</a:t>
            </a:r>
            <a:br>
              <a:rPr lang="en-US" sz="5400" dirty="0">
                <a:latin typeface="Gotham Medium"/>
              </a:rPr>
            </a:br>
            <a:r>
              <a:rPr lang="en-US" sz="5400" b="1" i="1" dirty="0" err="1">
                <a:latin typeface="Gotham Medium"/>
              </a:rPr>
              <a:t>Fragmento</a:t>
            </a:r>
            <a:r>
              <a:rPr lang="en-US" sz="5400" b="1" i="1" dirty="0">
                <a:latin typeface="Gotham Medium"/>
              </a:rPr>
              <a:t> 1 </a:t>
            </a:r>
            <a:r>
              <a:rPr lang="en-US" sz="5400" b="1" i="1" dirty="0" err="1">
                <a:latin typeface="Gotham Medium"/>
              </a:rPr>
              <a:t>Contexto</a:t>
            </a:r>
            <a:endParaRPr lang="en-US" sz="5400" b="1" i="1"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158046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939AE92-3DB1-11D8-7187-3BEFD30AFC0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3" name="TextBox 2">
            <a:extLst>
              <a:ext uri="{FF2B5EF4-FFF2-40B4-BE49-F238E27FC236}">
                <a16:creationId xmlns:a16="http://schemas.microsoft.com/office/drawing/2014/main" id="{7AB1082D-EA50-FFF9-AD29-8605C25D1977}"/>
              </a:ext>
            </a:extLst>
          </p:cNvPr>
          <p:cNvSpPr txBox="1"/>
          <p:nvPr/>
        </p:nvSpPr>
        <p:spPr>
          <a:xfrm>
            <a:off x="1777015" y="1445378"/>
            <a:ext cx="5652108" cy="5293757"/>
          </a:xfrm>
          <a:prstGeom prst="rect">
            <a:avLst/>
          </a:prstGeom>
          <a:noFill/>
        </p:spPr>
        <p:txBody>
          <a:bodyPr wrap="square" rtlCol="0">
            <a:spAutoFit/>
          </a:bodyPr>
          <a:lstStyle/>
          <a:p>
            <a:r>
              <a:rPr lang="es-ES" sz="3200" dirty="0">
                <a:solidFill>
                  <a:schemeClr val="accent6">
                    <a:lumMod val="75000"/>
                  </a:schemeClr>
                </a:solidFill>
                <a:latin typeface="Gotham Book"/>
                <a:ea typeface="Aptos" panose="020B0004020202020204" pitchFamily="34" charset="0"/>
                <a:cs typeface="Times New Roman" panose="02020603050405020304" pitchFamily="18" charset="0"/>
              </a:rPr>
              <a:t>De Soto y otros conquistadores, a menudo llevaban cautivos a los indios americanos a lo largo de sus expediciones como guías por la tierra</a:t>
            </a:r>
            <a:r>
              <a:rPr lang="en-US" sz="3200"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3200" dirty="0">
                <a:solidFill>
                  <a:srgbClr val="0070C0"/>
                </a:solidFill>
                <a:latin typeface="Gotham Book"/>
                <a:ea typeface="Aptos" panose="020B0004020202020204" pitchFamily="34" charset="0"/>
                <a:cs typeface="Times New Roman" panose="02020603050405020304" pitchFamily="18" charset="0"/>
              </a:rPr>
              <a:t>Los dos primeros extractos son sobre uno de los guías, a quien a menudo se llamaba simplemente "el joven</a:t>
            </a:r>
            <a:r>
              <a:rPr lang="en-US" sz="3200" dirty="0">
                <a:solidFill>
                  <a:srgbClr val="0070C0"/>
                </a:solidFill>
                <a:effectLst/>
                <a:latin typeface="Gotham Book"/>
                <a:ea typeface="Aptos" panose="020B0004020202020204" pitchFamily="34" charset="0"/>
                <a:cs typeface="Times New Roman" panose="02020603050405020304" pitchFamily="18" charset="0"/>
              </a:rPr>
              <a:t>.” </a:t>
            </a:r>
            <a:r>
              <a:rPr lang="es-ES" sz="3200" dirty="0">
                <a:solidFill>
                  <a:srgbClr val="7030A0"/>
                </a:solidFill>
                <a:latin typeface="Gotham Book"/>
                <a:ea typeface="Aptos" panose="020B0004020202020204" pitchFamily="34" charset="0"/>
                <a:cs typeface="Times New Roman" panose="02020603050405020304" pitchFamily="18" charset="0"/>
              </a:rPr>
              <a:t>Los </a:t>
            </a:r>
            <a:r>
              <a:rPr lang="es-ES" sz="3200" dirty="0" err="1">
                <a:solidFill>
                  <a:srgbClr val="7030A0"/>
                </a:solidFill>
                <a:latin typeface="Gotham Book"/>
                <a:ea typeface="Aptos" panose="020B0004020202020204" pitchFamily="34" charset="0"/>
                <a:cs typeface="Times New Roman" panose="02020603050405020304" pitchFamily="18" charset="0"/>
              </a:rPr>
              <a:t>guió</a:t>
            </a:r>
            <a:r>
              <a:rPr lang="es-ES" sz="3200" dirty="0">
                <a:solidFill>
                  <a:srgbClr val="7030A0"/>
                </a:solidFill>
                <a:latin typeface="Gotham Book"/>
                <a:ea typeface="Aptos" panose="020B0004020202020204" pitchFamily="34" charset="0"/>
                <a:cs typeface="Times New Roman" panose="02020603050405020304" pitchFamily="18" charset="0"/>
              </a:rPr>
              <a:t> a través de las Carolinas</a:t>
            </a:r>
            <a:r>
              <a:rPr lang="en-US" sz="3200" dirty="0">
                <a:solidFill>
                  <a:srgbClr val="7030A0"/>
                </a:solidFill>
                <a:effectLst/>
                <a:latin typeface="Gotham Book"/>
                <a:ea typeface="Aptos" panose="020B0004020202020204" pitchFamily="34" charset="0"/>
                <a:cs typeface="Times New Roman" panose="02020603050405020304" pitchFamily="18" charset="0"/>
              </a:rPr>
              <a:t>. </a:t>
            </a:r>
            <a:endParaRPr lang="en-US" sz="4000" b="1" u="sng"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050" name="Picture 2" descr="Artwork depicting an encounter between De Soto and his men and a group of American Indians. ">
            <a:extLst>
              <a:ext uri="{FF2B5EF4-FFF2-40B4-BE49-F238E27FC236}">
                <a16:creationId xmlns:a16="http://schemas.microsoft.com/office/drawing/2014/main" id="{A85EF941-3D91-CA32-7DC8-3F888FA035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2642" y="291736"/>
            <a:ext cx="3556091" cy="555599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1932FF-C437-AB90-AD09-8CDA81FEBCBB}"/>
              </a:ext>
            </a:extLst>
          </p:cNvPr>
          <p:cNvSpPr txBox="1"/>
          <p:nvPr/>
        </p:nvSpPr>
        <p:spPr>
          <a:xfrm>
            <a:off x="7429123" y="5847728"/>
            <a:ext cx="4489348" cy="707886"/>
          </a:xfrm>
          <a:prstGeom prst="rect">
            <a:avLst/>
          </a:prstGeom>
          <a:noFill/>
        </p:spPr>
        <p:txBody>
          <a:bodyPr wrap="square" rtlCol="0">
            <a:spAutoFit/>
          </a:bodyPr>
          <a:lstStyle/>
          <a:p>
            <a:pPr algn="ctr"/>
            <a:r>
              <a:rPr lang="es-ES" sz="2000" i="1" dirty="0"/>
              <a:t>"De Soto y </a:t>
            </a:r>
            <a:r>
              <a:rPr lang="es-ES" sz="2000" i="1" dirty="0" err="1"/>
              <a:t>Vitachuco</a:t>
            </a:r>
            <a:r>
              <a:rPr lang="es-ES" sz="2000" i="1" dirty="0"/>
              <a:t>".
Biblioteca del Congreso</a:t>
            </a:r>
            <a:endParaRPr lang="en-US" sz="2000" i="1" dirty="0"/>
          </a:p>
        </p:txBody>
      </p:sp>
    </p:spTree>
    <p:extLst>
      <p:ext uri="{BB962C8B-B14F-4D97-AF65-F5344CB8AC3E}">
        <p14:creationId xmlns:p14="http://schemas.microsoft.com/office/powerpoint/2010/main" val="180850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De Soto: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1</a:t>
            </a:r>
            <a:endParaRPr lang="en-US" sz="4400" b="1" i="1" dirty="0">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44486" y="1503485"/>
            <a:ext cx="9649721" cy="4642757"/>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i="1" dirty="0">
                <a:solidFill>
                  <a:srgbClr val="0070C0"/>
                </a:solidFill>
                <a:latin typeface="Gotham Book"/>
                <a:ea typeface="Aptos" panose="020B0004020202020204" pitchFamily="34" charset="0"/>
                <a:cs typeface="Times New Roman" panose="02020603050405020304" pitchFamily="18" charset="0"/>
              </a:rPr>
              <a:t>"[De Soto] amenazó al joven, haciendo señas para que lo arrojara a los perros por haberle mentido al decir que era un viaje de cuatro días</a:t>
            </a:r>
            <a:r>
              <a:rPr lang="en-US" sz="3600" i="1" dirty="0">
                <a:solidFill>
                  <a:srgbClr val="0070C0"/>
                </a:solidFill>
                <a:effectLst/>
                <a:latin typeface="Gotham Book"/>
                <a:ea typeface="Aptos" panose="020B0004020202020204" pitchFamily="34" charset="0"/>
                <a:cs typeface="Times New Roman" panose="02020603050405020304" pitchFamily="18" charset="0"/>
              </a:rPr>
              <a:t>, </a:t>
            </a:r>
            <a:r>
              <a:rPr lang="es-ES" sz="3600" i="1" dirty="0">
                <a:solidFill>
                  <a:srgbClr val="7030A0"/>
                </a:solidFill>
                <a:latin typeface="Gotham Book"/>
                <a:ea typeface="Aptos" panose="020B0004020202020204" pitchFamily="34" charset="0"/>
                <a:cs typeface="Times New Roman" panose="02020603050405020304" pitchFamily="18" charset="0"/>
              </a:rPr>
              <a:t>mientras que habían viajado nueve</a:t>
            </a:r>
            <a:r>
              <a:rPr lang="en-US" sz="3600" i="1" dirty="0">
                <a:solidFill>
                  <a:srgbClr val="7030A0"/>
                </a:solidFill>
                <a:effectLst/>
                <a:latin typeface="Gotham Book"/>
                <a:ea typeface="Aptos" panose="020B0004020202020204" pitchFamily="34" charset="0"/>
                <a:cs typeface="Times New Roman" panose="02020603050405020304" pitchFamily="18" charset="0"/>
              </a:rPr>
              <a:t>…</a:t>
            </a:r>
            <a:r>
              <a:rPr lang="es-ES" sz="3600" i="1" dirty="0">
                <a:solidFill>
                  <a:schemeClr val="accent6">
                    <a:lumMod val="75000"/>
                  </a:schemeClr>
                </a:solidFill>
                <a:latin typeface="Gotham Book"/>
                <a:ea typeface="Aptos" panose="020B0004020202020204" pitchFamily="34" charset="0"/>
                <a:cs typeface="Times New Roman" panose="02020603050405020304" pitchFamily="18" charset="0"/>
              </a:rPr>
              <a:t>El joven declaró que no sabía dónde estaba</a:t>
            </a: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3600" i="1" dirty="0">
                <a:solidFill>
                  <a:srgbClr val="C00000"/>
                </a:solidFill>
                <a:latin typeface="Gotham Book"/>
                <a:ea typeface="Aptos" panose="020B0004020202020204" pitchFamily="34" charset="0"/>
                <a:cs typeface="Times New Roman" panose="02020603050405020304" pitchFamily="18" charset="0"/>
              </a:rPr>
              <a:t>Afortunadamente para él, en ese momento, no había otro a quien Juan Ortiz entendiera</a:t>
            </a:r>
            <a:r>
              <a:rPr lang="en-US" sz="3600" i="1" dirty="0">
                <a:solidFill>
                  <a:schemeClr val="tx1"/>
                </a:solidFill>
                <a:effectLst/>
                <a:latin typeface="Gotham Book"/>
                <a:ea typeface="Aptos" panose="020B0004020202020204" pitchFamily="34" charset="0"/>
                <a:cs typeface="Times New Roman" panose="02020603050405020304" pitchFamily="18" charset="0"/>
              </a:rPr>
              <a:t>, </a:t>
            </a:r>
            <a:r>
              <a:rPr lang="es-ES" sz="3600" i="1" dirty="0">
                <a:solidFill>
                  <a:srgbClr val="7030A0"/>
                </a:solidFill>
                <a:latin typeface="Gotham Book"/>
                <a:ea typeface="Aptos" panose="020B0004020202020204" pitchFamily="34" charset="0"/>
                <a:cs typeface="Times New Roman" panose="02020603050405020304" pitchFamily="18" charset="0"/>
              </a:rPr>
              <a:t>o habría sido arrojado a los perros</a:t>
            </a:r>
            <a:r>
              <a:rPr lang="en-US" sz="3600" i="1" dirty="0">
                <a:solidFill>
                  <a:srgbClr val="7030A0"/>
                </a:solidFill>
                <a:effectLst/>
                <a:latin typeface="Gotham Book"/>
                <a:ea typeface="Aptos" panose="020B0004020202020204" pitchFamily="34" charset="0"/>
                <a:cs typeface="Times New Roman" panose="02020603050405020304" pitchFamily="18" charset="0"/>
              </a:rPr>
              <a:t>.” </a:t>
            </a:r>
            <a:endParaRPr lang="en-US" sz="3600" dirty="0">
              <a:solidFill>
                <a:srgbClr val="7030A0"/>
              </a:solidFill>
            </a:endParaRPr>
          </a:p>
        </p:txBody>
      </p:sp>
    </p:spTree>
    <p:extLst>
      <p:ext uri="{BB962C8B-B14F-4D97-AF65-F5344CB8AC3E}">
        <p14:creationId xmlns:p14="http://schemas.microsoft.com/office/powerpoint/2010/main" val="192415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De Soto: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1 </a:t>
            </a:r>
            <a:r>
              <a:rPr lang="en-US" sz="4900" b="1" i="1" dirty="0" err="1">
                <a:solidFill>
                  <a:srgbClr val="322E50"/>
                </a:solidFill>
                <a:latin typeface="Gotham Medium" pitchFamily="2" charset="0"/>
                <a:cs typeface="Gotham Medium" pitchFamily="2" charset="0"/>
              </a:rPr>
              <a:t>parte</a:t>
            </a:r>
            <a:r>
              <a:rPr lang="en-US" sz="4900" b="1" i="1" dirty="0">
                <a:solidFill>
                  <a:srgbClr val="322E50"/>
                </a:solidFill>
                <a:latin typeface="Gotham Medium" pitchFamily="2" charset="0"/>
                <a:cs typeface="Gotham Medium" pitchFamily="2" charset="0"/>
              </a:rPr>
              <a:t> 2</a:t>
            </a:r>
            <a:endParaRPr lang="en-US" sz="4400" b="1" i="1" dirty="0">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44486" y="1503485"/>
            <a:ext cx="9649721" cy="4642757"/>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i="1" dirty="0">
                <a:solidFill>
                  <a:schemeClr val="accent5">
                    <a:lumMod val="75000"/>
                  </a:schemeClr>
                </a:solidFill>
                <a:effectLst/>
                <a:latin typeface="Gotham Book"/>
                <a:ea typeface="Aptos" panose="020B0004020202020204" pitchFamily="34" charset="0"/>
                <a:cs typeface="Times New Roman" panose="02020603050405020304" pitchFamily="18" charset="0"/>
              </a:rPr>
              <a:t>“</a:t>
            </a:r>
            <a:r>
              <a:rPr lang="es-ES" sz="4400" i="1" dirty="0">
                <a:solidFill>
                  <a:schemeClr val="accent5">
                    <a:lumMod val="75000"/>
                  </a:schemeClr>
                </a:solidFill>
                <a:latin typeface="Gotham Book"/>
                <a:ea typeface="Aptos" panose="020B0004020202020204" pitchFamily="34" charset="0"/>
                <a:cs typeface="Times New Roman" panose="02020603050405020304" pitchFamily="18" charset="0"/>
              </a:rPr>
              <a:t>[Los jóvenes] deseaban convertirse en cristianos y pidieron ser bautizados</a:t>
            </a:r>
            <a:r>
              <a:rPr lang="en-US" sz="4400" i="1" dirty="0">
                <a:solidFill>
                  <a:schemeClr val="accent5">
                    <a:lumMod val="75000"/>
                  </a:schemeClr>
                </a:solidFill>
                <a:effectLst/>
                <a:latin typeface="Gotham Book"/>
                <a:ea typeface="Aptos" panose="020B0004020202020204" pitchFamily="34" charset="0"/>
                <a:cs typeface="Times New Roman" panose="02020603050405020304" pitchFamily="18" charset="0"/>
              </a:rPr>
              <a:t>, </a:t>
            </a:r>
            <a:r>
              <a:rPr lang="es-ES" sz="4400" i="1" dirty="0">
                <a:solidFill>
                  <a:schemeClr val="accent6">
                    <a:lumMod val="75000"/>
                  </a:schemeClr>
                </a:solidFill>
                <a:latin typeface="Gotham Book"/>
                <a:ea typeface="Aptos" panose="020B0004020202020204" pitchFamily="34" charset="0"/>
                <a:cs typeface="Times New Roman" panose="02020603050405020304" pitchFamily="18" charset="0"/>
              </a:rPr>
              <a:t>lo cual se hizo, recibiendo el nombre de Pedro</a:t>
            </a:r>
            <a:r>
              <a:rPr lang="en-US" sz="4400" i="1"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4400" i="1" dirty="0">
                <a:solidFill>
                  <a:srgbClr val="C00000"/>
                </a:solidFill>
                <a:latin typeface="Gotham Book"/>
                <a:ea typeface="Aptos" panose="020B0004020202020204" pitchFamily="34" charset="0"/>
                <a:cs typeface="Times New Roman" panose="02020603050405020304" pitchFamily="18" charset="0"/>
              </a:rPr>
              <a:t>y [De Soto] ordenó que se cortara la cadena que había llevado hasta entonces</a:t>
            </a:r>
            <a:r>
              <a:rPr lang="en-US" sz="4400" i="1" dirty="0">
                <a:solidFill>
                  <a:srgbClr val="C00000"/>
                </a:solidFill>
                <a:effectLst/>
                <a:latin typeface="Gotham Book"/>
                <a:ea typeface="Aptos" panose="020B0004020202020204" pitchFamily="34" charset="0"/>
                <a:cs typeface="Times New Roman" panose="02020603050405020304" pitchFamily="18" charset="0"/>
              </a:rPr>
              <a:t>.”</a:t>
            </a:r>
            <a:endParaRPr lang="en-US" sz="7200" dirty="0">
              <a:solidFill>
                <a:srgbClr val="C00000"/>
              </a:solidFill>
            </a:endParaRPr>
          </a:p>
        </p:txBody>
      </p:sp>
    </p:spTree>
    <p:extLst>
      <p:ext uri="{BB962C8B-B14F-4D97-AF65-F5344CB8AC3E}">
        <p14:creationId xmlns:p14="http://schemas.microsoft.com/office/powerpoint/2010/main" val="3514453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2" name="Picture 1">
            <a:extLst>
              <a:ext uri="{FF2B5EF4-FFF2-40B4-BE49-F238E27FC236}">
                <a16:creationId xmlns:a16="http://schemas.microsoft.com/office/drawing/2014/main" id="{79162FAE-94D7-2A83-95E9-C78C0633FD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058EB725-8D9E-727C-07A5-71656D807715}"/>
              </a:ext>
            </a:extLst>
          </p:cNvPr>
          <p:cNvSpPr txBox="1">
            <a:spLocks noGrp="1"/>
          </p:cNvSpPr>
          <p:nvPr>
            <p:ph type="title"/>
          </p:nvPr>
        </p:nvSpPr>
        <p:spPr>
          <a:xfrm>
            <a:off x="3018061" y="-4"/>
            <a:ext cx="8081014" cy="144538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Moscoso:</a:t>
            </a:r>
            <a:br>
              <a:rPr lang="en-US" sz="5400" dirty="0">
                <a:latin typeface="Gotham Medium"/>
              </a:rPr>
            </a:br>
            <a:r>
              <a:rPr lang="en-US" sz="5400" b="1" i="1" dirty="0" err="1">
                <a:latin typeface="Gotham Medium"/>
              </a:rPr>
              <a:t>Fragmento</a:t>
            </a:r>
            <a:r>
              <a:rPr lang="en-US" sz="5400" b="1" i="1" dirty="0">
                <a:latin typeface="Gotham Medium"/>
              </a:rPr>
              <a:t> 2 </a:t>
            </a:r>
            <a:r>
              <a:rPr lang="en-US" sz="5400" b="1" i="1" dirty="0" err="1">
                <a:latin typeface="Gotham Medium"/>
              </a:rPr>
              <a:t>Contexto</a:t>
            </a:r>
            <a:endParaRPr lang="en-US" sz="5400" b="1" i="1" dirty="0">
              <a:latin typeface="Gotham Medium"/>
            </a:endParaRPr>
          </a:p>
        </p:txBody>
      </p:sp>
      <p:sp>
        <p:nvSpPr>
          <p:cNvPr id="12" name="TextBox 11">
            <a:extLst>
              <a:ext uri="{FF2B5EF4-FFF2-40B4-BE49-F238E27FC236}">
                <a16:creationId xmlns:a16="http://schemas.microsoft.com/office/drawing/2014/main" id="{D8C5AFD8-0ABE-BC4F-E8A6-6FBD606F74C7}"/>
              </a:ext>
            </a:extLst>
          </p:cNvPr>
          <p:cNvSpPr txBox="1"/>
          <p:nvPr/>
        </p:nvSpPr>
        <p:spPr>
          <a:xfrm>
            <a:off x="1777015" y="1445378"/>
            <a:ext cx="5342242" cy="5401479"/>
          </a:xfrm>
          <a:prstGeom prst="rect">
            <a:avLst/>
          </a:prstGeom>
          <a:noFill/>
        </p:spPr>
        <p:txBody>
          <a:bodyPr wrap="square" rtlCol="0">
            <a:spAutoFit/>
          </a:bodyPr>
          <a:lstStyle/>
          <a:p>
            <a:r>
              <a:rPr lang="es-ES" sz="2300" dirty="0">
                <a:solidFill>
                  <a:srgbClr val="C00000"/>
                </a:solidFill>
                <a:latin typeface="Gotham Book"/>
                <a:ea typeface="Aptos" panose="020B0004020202020204" pitchFamily="34" charset="0"/>
                <a:cs typeface="Times New Roman" panose="02020603050405020304" pitchFamily="18" charset="0"/>
              </a:rPr>
              <a:t>Después de que Moscoso se hiciera cargo de la expedición</a:t>
            </a:r>
            <a:r>
              <a:rPr lang="en-US" sz="2300" dirty="0">
                <a:solidFill>
                  <a:srgbClr val="C00000"/>
                </a:solidFill>
                <a:effectLst/>
                <a:latin typeface="Gotham Book"/>
                <a:ea typeface="Aptos" panose="020B0004020202020204" pitchFamily="34" charset="0"/>
                <a:cs typeface="Times New Roman" panose="02020603050405020304" pitchFamily="18" charset="0"/>
              </a:rPr>
              <a:t>, </a:t>
            </a:r>
            <a:r>
              <a:rPr lang="es-ES" sz="2300" dirty="0">
                <a:solidFill>
                  <a:schemeClr val="accent1">
                    <a:lumMod val="75000"/>
                  </a:schemeClr>
                </a:solidFill>
                <a:latin typeface="Gotham Book"/>
                <a:ea typeface="Aptos" panose="020B0004020202020204" pitchFamily="34" charset="0"/>
                <a:cs typeface="Times New Roman" panose="02020603050405020304" pitchFamily="18" charset="0"/>
              </a:rPr>
              <a:t>él y sus hombres entraron en Texas en una región habitada por los Caddo</a:t>
            </a:r>
            <a:r>
              <a:rPr lang="en-US" sz="2300" dirty="0">
                <a:solidFill>
                  <a:schemeClr val="accent1">
                    <a:lumMod val="75000"/>
                  </a:schemeClr>
                </a:solidFill>
                <a:effectLst/>
                <a:latin typeface="Gotham Book"/>
                <a:ea typeface="Aptos" panose="020B0004020202020204" pitchFamily="34" charset="0"/>
                <a:cs typeface="Times New Roman" panose="02020603050405020304" pitchFamily="18" charset="0"/>
              </a:rPr>
              <a:t>. </a:t>
            </a:r>
            <a:r>
              <a:rPr lang="es-ES" sz="2300" dirty="0">
                <a:solidFill>
                  <a:schemeClr val="accent6">
                    <a:lumMod val="75000"/>
                  </a:schemeClr>
                </a:solidFill>
                <a:latin typeface="Gotham Book"/>
                <a:ea typeface="Aptos" panose="020B0004020202020204" pitchFamily="34" charset="0"/>
                <a:cs typeface="Times New Roman" panose="02020603050405020304" pitchFamily="18" charset="0"/>
              </a:rPr>
              <a:t>Estalló un violento conflicto entre algunos </a:t>
            </a:r>
            <a:r>
              <a:rPr lang="es-ES" sz="2300" dirty="0" err="1">
                <a:solidFill>
                  <a:schemeClr val="accent6">
                    <a:lumMod val="75000"/>
                  </a:schemeClr>
                </a:solidFill>
                <a:latin typeface="Gotham Book"/>
                <a:ea typeface="Aptos" panose="020B0004020202020204" pitchFamily="34" charset="0"/>
                <a:cs typeface="Times New Roman" panose="02020603050405020304" pitchFamily="18" charset="0"/>
              </a:rPr>
              <a:t>Naguatex</a:t>
            </a:r>
            <a:r>
              <a:rPr lang="es-ES" sz="2300" dirty="0">
                <a:solidFill>
                  <a:schemeClr val="accent6">
                    <a:lumMod val="75000"/>
                  </a:schemeClr>
                </a:solidFill>
                <a:latin typeface="Gotham Book"/>
                <a:ea typeface="Aptos" panose="020B0004020202020204" pitchFamily="34" charset="0"/>
                <a:cs typeface="Times New Roman" panose="02020603050405020304" pitchFamily="18" charset="0"/>
              </a:rPr>
              <a:t> Caddo y los españoles</a:t>
            </a:r>
            <a:r>
              <a:rPr lang="en-US" sz="2300" dirty="0">
                <a:solidFill>
                  <a:schemeClr val="accent6">
                    <a:lumMod val="75000"/>
                  </a:schemeClr>
                </a:solidFill>
                <a:effectLst/>
                <a:latin typeface="Gotham Book"/>
                <a:ea typeface="Aptos" panose="020B0004020202020204" pitchFamily="34" charset="0"/>
                <a:cs typeface="Times New Roman" panose="02020603050405020304" pitchFamily="18" charset="0"/>
              </a:rPr>
              <a:t>. </a:t>
            </a:r>
          </a:p>
          <a:p>
            <a:endParaRPr lang="en-US" sz="2300" dirty="0">
              <a:latin typeface="Gotham Book"/>
              <a:ea typeface="Aptos" panose="020B0004020202020204" pitchFamily="34" charset="0"/>
              <a:cs typeface="Times New Roman" panose="02020603050405020304" pitchFamily="18" charset="0"/>
            </a:endParaRPr>
          </a:p>
          <a:p>
            <a:r>
              <a:rPr lang="es-ES" sz="2300" dirty="0">
                <a:solidFill>
                  <a:srgbClr val="7030A0"/>
                </a:solidFill>
                <a:latin typeface="Gotham Book"/>
                <a:ea typeface="Aptos" panose="020B0004020202020204" pitchFamily="34" charset="0"/>
                <a:cs typeface="Times New Roman" panose="02020603050405020304" pitchFamily="18" charset="0"/>
              </a:rPr>
              <a:t>Los españoles superaron en número a los </a:t>
            </a:r>
            <a:r>
              <a:rPr lang="es-ES" sz="2300" dirty="0" err="1">
                <a:solidFill>
                  <a:srgbClr val="7030A0"/>
                </a:solidFill>
                <a:latin typeface="Gotham Book"/>
                <a:ea typeface="Aptos" panose="020B0004020202020204" pitchFamily="34" charset="0"/>
                <a:cs typeface="Times New Roman" panose="02020603050405020304" pitchFamily="18" charset="0"/>
              </a:rPr>
              <a:t>caddo</a:t>
            </a:r>
            <a:r>
              <a:rPr lang="es-ES" sz="2300" dirty="0">
                <a:solidFill>
                  <a:srgbClr val="7030A0"/>
                </a:solidFill>
                <a:latin typeface="Gotham Book"/>
                <a:ea typeface="Aptos" panose="020B0004020202020204" pitchFamily="34" charset="0"/>
                <a:cs typeface="Times New Roman" panose="02020603050405020304" pitchFamily="18" charset="0"/>
              </a:rPr>
              <a:t>, derrotaron al pequeño grupo e incluso tomaron cautivo a un hombre</a:t>
            </a:r>
            <a:r>
              <a:rPr lang="en-US" sz="2300" dirty="0">
                <a:solidFill>
                  <a:srgbClr val="7030A0"/>
                </a:solidFill>
                <a:effectLst/>
                <a:latin typeface="Gotham Book"/>
                <a:ea typeface="Aptos" panose="020B0004020202020204" pitchFamily="34" charset="0"/>
                <a:cs typeface="Times New Roman" panose="02020603050405020304" pitchFamily="18" charset="0"/>
              </a:rPr>
              <a:t>,</a:t>
            </a:r>
            <a:r>
              <a:rPr lang="en-US" sz="2300" dirty="0">
                <a:effectLst/>
                <a:latin typeface="Gotham Book"/>
                <a:ea typeface="Aptos" panose="020B0004020202020204" pitchFamily="34" charset="0"/>
                <a:cs typeface="Times New Roman" panose="02020603050405020304" pitchFamily="18" charset="0"/>
              </a:rPr>
              <a:t> </a:t>
            </a:r>
            <a:r>
              <a:rPr lang="es-ES" sz="2300" dirty="0">
                <a:solidFill>
                  <a:schemeClr val="accent2">
                    <a:lumMod val="75000"/>
                  </a:schemeClr>
                </a:solidFill>
                <a:latin typeface="Gotham Book"/>
                <a:ea typeface="Aptos" panose="020B0004020202020204" pitchFamily="34" charset="0"/>
                <a:cs typeface="Times New Roman" panose="02020603050405020304" pitchFamily="18" charset="0"/>
              </a:rPr>
              <a:t>cortándose la nariz y el brazo para enviarlo al líder de Caddo</a:t>
            </a:r>
            <a:r>
              <a:rPr lang="en-US" sz="2300" dirty="0">
                <a:solidFill>
                  <a:schemeClr val="accent2">
                    <a:lumMod val="75000"/>
                  </a:schemeClr>
                </a:solidFill>
                <a:effectLst/>
                <a:latin typeface="Gotham Book"/>
                <a:ea typeface="Aptos" panose="020B0004020202020204" pitchFamily="34" charset="0"/>
                <a:cs typeface="Times New Roman" panose="02020603050405020304" pitchFamily="18" charset="0"/>
              </a:rPr>
              <a:t>. </a:t>
            </a:r>
            <a:r>
              <a:rPr lang="es-ES" sz="2300" dirty="0">
                <a:solidFill>
                  <a:srgbClr val="0070C0"/>
                </a:solidFill>
                <a:latin typeface="Gotham Book"/>
                <a:ea typeface="Aptos" panose="020B0004020202020204" pitchFamily="34" charset="0"/>
                <a:cs typeface="Times New Roman" panose="02020603050405020304" pitchFamily="18" charset="0"/>
              </a:rPr>
              <a:t>Al día siguiente, el líder de los </a:t>
            </a:r>
            <a:r>
              <a:rPr lang="es-ES" sz="2300" dirty="0" err="1">
                <a:solidFill>
                  <a:srgbClr val="0070C0"/>
                </a:solidFill>
                <a:latin typeface="Gotham Book"/>
                <a:ea typeface="Aptos" panose="020B0004020202020204" pitchFamily="34" charset="0"/>
                <a:cs typeface="Times New Roman" panose="02020603050405020304" pitchFamily="18" charset="0"/>
              </a:rPr>
              <a:t>Naguatex</a:t>
            </a:r>
            <a:r>
              <a:rPr lang="es-ES" sz="2300" dirty="0">
                <a:solidFill>
                  <a:srgbClr val="0070C0"/>
                </a:solidFill>
                <a:latin typeface="Gotham Book"/>
                <a:ea typeface="Aptos" panose="020B0004020202020204" pitchFamily="34" charset="0"/>
                <a:cs typeface="Times New Roman" panose="02020603050405020304" pitchFamily="18" charset="0"/>
              </a:rPr>
              <a:t> llegó con un mensaje registrado por Álvaro Fernández</a:t>
            </a:r>
            <a:r>
              <a:rPr lang="en-US" sz="2300" dirty="0">
                <a:solidFill>
                  <a:srgbClr val="0070C0"/>
                </a:solidFill>
                <a:effectLst/>
                <a:latin typeface="Gotham Book"/>
                <a:ea typeface="Aptos" panose="020B0004020202020204" pitchFamily="34" charset="0"/>
                <a:cs typeface="Times New Roman" panose="02020603050405020304" pitchFamily="18" charset="0"/>
              </a:rPr>
              <a:t>. </a:t>
            </a:r>
            <a:r>
              <a:rPr lang="es-ES" sz="2300" dirty="0">
                <a:solidFill>
                  <a:schemeClr val="accent6">
                    <a:lumMod val="75000"/>
                  </a:schemeClr>
                </a:solidFill>
                <a:latin typeface="Gotham Book"/>
                <a:ea typeface="Aptos" panose="020B0004020202020204" pitchFamily="34" charset="0"/>
                <a:cs typeface="Times New Roman" panose="02020603050405020304" pitchFamily="18" charset="0"/>
              </a:rPr>
              <a:t>Un extracto del mensaje se encuentra en la página siguiente</a:t>
            </a:r>
            <a:r>
              <a:rPr lang="en-US" sz="2300" dirty="0">
                <a:effectLst/>
                <a:latin typeface="Gotham Book"/>
                <a:ea typeface="Aptos" panose="020B0004020202020204" pitchFamily="34" charset="0"/>
                <a:cs typeface="Times New Roman" panose="02020603050405020304" pitchFamily="18" charset="0"/>
              </a:rPr>
              <a:t>.</a:t>
            </a:r>
            <a:endParaRPr lang="en-US" sz="2300" dirty="0"/>
          </a:p>
        </p:txBody>
      </p:sp>
      <p:pic>
        <p:nvPicPr>
          <p:cNvPr id="3074" name="Picture 2" descr="De Soto and Moscoso crossing the Mississippi River with their men. They appear triumphant.">
            <a:extLst>
              <a:ext uri="{FF2B5EF4-FFF2-40B4-BE49-F238E27FC236}">
                <a16:creationId xmlns:a16="http://schemas.microsoft.com/office/drawing/2014/main" id="{00D4D8A9-68E9-1EE7-8BCD-5909367E77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8114" y="1665743"/>
            <a:ext cx="4746172" cy="322496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70D3F03-E4F3-8D9F-BDB8-FE1E49C88665}"/>
              </a:ext>
            </a:extLst>
          </p:cNvPr>
          <p:cNvSpPr txBox="1"/>
          <p:nvPr/>
        </p:nvSpPr>
        <p:spPr>
          <a:xfrm>
            <a:off x="7228114" y="4974771"/>
            <a:ext cx="4746172" cy="1015663"/>
          </a:xfrm>
          <a:prstGeom prst="rect">
            <a:avLst/>
          </a:prstGeom>
          <a:noFill/>
        </p:spPr>
        <p:txBody>
          <a:bodyPr wrap="square" rtlCol="0">
            <a:spAutoFit/>
          </a:bodyPr>
          <a:lstStyle/>
          <a:p>
            <a:pPr algn="ctr"/>
            <a:r>
              <a:rPr lang="en-US" sz="2000" i="1" dirty="0"/>
              <a:t>De Soto y Moscoso </a:t>
            </a:r>
            <a:r>
              <a:rPr lang="en-US" sz="2000" i="1" dirty="0" err="1"/>
              <a:t>cruzando</a:t>
            </a:r>
            <a:r>
              <a:rPr lang="en-US" sz="2000" i="1" dirty="0"/>
              <a:t> </a:t>
            </a:r>
            <a:r>
              <a:rPr lang="en-US" sz="2000" i="1" dirty="0" err="1"/>
              <a:t>el</a:t>
            </a:r>
            <a:r>
              <a:rPr lang="en-US" sz="2000" i="1" dirty="0"/>
              <a:t> </a:t>
            </a:r>
            <a:r>
              <a:rPr lang="en-US" sz="2000" i="1" dirty="0" err="1"/>
              <a:t>río</a:t>
            </a:r>
            <a:r>
              <a:rPr lang="en-US" sz="2000" i="1" dirty="0"/>
              <a:t> Mississippi. 
</a:t>
            </a:r>
            <a:r>
              <a:rPr lang="en-US" sz="2000" i="1" dirty="0" err="1"/>
              <a:t>Biblioteca</a:t>
            </a:r>
            <a:r>
              <a:rPr lang="en-US" sz="2000" i="1" dirty="0"/>
              <a:t> del Congreso.</a:t>
            </a:r>
          </a:p>
        </p:txBody>
      </p:sp>
    </p:spTree>
    <p:extLst>
      <p:ext uri="{BB962C8B-B14F-4D97-AF65-F5344CB8AC3E}">
        <p14:creationId xmlns:p14="http://schemas.microsoft.com/office/powerpoint/2010/main" val="372487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Moscoso: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2</a:t>
            </a:r>
            <a:endParaRPr lang="en-US" sz="4400" b="1" i="1" dirty="0">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8" y="1359053"/>
            <a:ext cx="9649721" cy="4734029"/>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accent2">
                    <a:lumMod val="75000"/>
                  </a:schemeClr>
                </a:solidFill>
                <a:effectLst/>
                <a:latin typeface="Gotham Book"/>
                <a:ea typeface="Aptos" panose="020B0004020202020204" pitchFamily="34" charset="0"/>
                <a:cs typeface="Times New Roman" panose="02020603050405020304" pitchFamily="18" charset="0"/>
              </a:rPr>
              <a:t>“</a:t>
            </a:r>
            <a:r>
              <a:rPr lang="es-ES" sz="3600" i="1" dirty="0">
                <a:solidFill>
                  <a:schemeClr val="accent2">
                    <a:lumMod val="75000"/>
                  </a:schemeClr>
                </a:solidFill>
                <a:latin typeface="Gotham Book"/>
                <a:ea typeface="Aptos" panose="020B0004020202020204" pitchFamily="34" charset="0"/>
                <a:cs typeface="Times New Roman" panose="02020603050405020304" pitchFamily="18" charset="0"/>
              </a:rPr>
              <a:t>Creo que tú y los tuyos deben ser inmortales</a:t>
            </a:r>
            <a:r>
              <a:rPr lang="en-US" sz="3600" i="1" dirty="0">
                <a:solidFill>
                  <a:schemeClr val="accent2">
                    <a:lumMod val="75000"/>
                  </a:schemeClr>
                </a:solidFill>
                <a:effectLst/>
                <a:latin typeface="Gotham Book"/>
                <a:ea typeface="Aptos" panose="020B0004020202020204" pitchFamily="34" charset="0"/>
                <a:cs typeface="Times New Roman" panose="02020603050405020304" pitchFamily="18" charset="0"/>
              </a:rPr>
              <a:t>; </a:t>
            </a:r>
            <a:r>
              <a:rPr lang="es-ES" sz="3600" i="1" dirty="0">
                <a:solidFill>
                  <a:schemeClr val="accent6">
                    <a:lumMod val="75000"/>
                  </a:schemeClr>
                </a:solidFill>
                <a:latin typeface="Gotham Book"/>
                <a:ea typeface="Aptos" panose="020B0004020202020204" pitchFamily="34" charset="0"/>
                <a:cs typeface="Times New Roman" panose="02020603050405020304" pitchFamily="18" charset="0"/>
              </a:rPr>
              <a:t>que eres el amo de las cosas de la naturaleza</a:t>
            </a:r>
            <a:r>
              <a:rPr lang="en-US" sz="3600" i="1"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3600" i="1" dirty="0">
                <a:solidFill>
                  <a:srgbClr val="0070C0"/>
                </a:solidFill>
                <a:latin typeface="Gotham Book"/>
                <a:ea typeface="Aptos" panose="020B0004020202020204" pitchFamily="34" charset="0"/>
                <a:cs typeface="Times New Roman" panose="02020603050405020304" pitchFamily="18" charset="0"/>
              </a:rPr>
              <a:t>ya que los sometes a todos, y ellos te obedecen, incluso a los corazones mismos de los hombres</a:t>
            </a:r>
            <a:r>
              <a:rPr lang="en-US" sz="3600" i="1" dirty="0">
                <a:solidFill>
                  <a:srgbClr val="0070C0"/>
                </a:solidFill>
                <a:effectLst/>
                <a:latin typeface="Gotham Book"/>
                <a:ea typeface="Aptos" panose="020B0004020202020204" pitchFamily="34" charset="0"/>
                <a:cs typeface="Times New Roman" panose="02020603050405020304" pitchFamily="18" charset="0"/>
              </a:rPr>
              <a:t>. </a:t>
            </a:r>
            <a:r>
              <a:rPr lang="es-ES" sz="3600" i="1" dirty="0">
                <a:solidFill>
                  <a:srgbClr val="7030A0"/>
                </a:solidFill>
                <a:latin typeface="Gotham Book"/>
                <a:ea typeface="Aptos" panose="020B0004020202020204" pitchFamily="34" charset="0"/>
                <a:cs typeface="Times New Roman" panose="02020603050405020304" pitchFamily="18" charset="0"/>
              </a:rPr>
              <a:t>Presenciar la matanza y destrucción de mis hombres en la batalla</a:t>
            </a:r>
            <a:r>
              <a:rPr lang="en-US" sz="3600" i="1" dirty="0">
                <a:solidFill>
                  <a:srgbClr val="7030A0"/>
                </a:solidFill>
                <a:effectLst/>
                <a:latin typeface="Gotham Book"/>
                <a:ea typeface="Aptos" panose="020B0004020202020204" pitchFamily="34" charset="0"/>
                <a:cs typeface="Times New Roman" panose="02020603050405020304" pitchFamily="18" charset="0"/>
              </a:rPr>
              <a:t>, </a:t>
            </a:r>
            <a:r>
              <a:rPr lang="es-ES" sz="3600" i="1" dirty="0">
                <a:solidFill>
                  <a:srgbClr val="C00000"/>
                </a:solidFill>
                <a:latin typeface="Gotham Book"/>
                <a:ea typeface="Aptos" panose="020B0004020202020204" pitchFamily="34" charset="0"/>
                <a:cs typeface="Times New Roman" panose="02020603050405020304" pitchFamily="18" charset="0"/>
              </a:rPr>
              <a:t>que vino de mi ignorancia y del consejo de un hermano mío que cayó en la acción</a:t>
            </a:r>
            <a:r>
              <a:rPr lang="en-US" sz="3600" i="1" dirty="0">
                <a:solidFill>
                  <a:schemeClr val="tx1"/>
                </a:solidFill>
                <a:effectLst/>
                <a:latin typeface="Gotham Book"/>
                <a:ea typeface="Aptos" panose="020B0004020202020204" pitchFamily="34" charset="0"/>
                <a:cs typeface="Times New Roman" panose="02020603050405020304" pitchFamily="18" charset="0"/>
              </a:rPr>
              <a:t>, </a:t>
            </a:r>
            <a:r>
              <a:rPr lang="es-ES" sz="3600" i="1" dirty="0">
                <a:solidFill>
                  <a:srgbClr val="002060"/>
                </a:solidFill>
                <a:latin typeface="Gotham Book"/>
                <a:ea typeface="Aptos" panose="020B0004020202020204" pitchFamily="34" charset="0"/>
                <a:cs typeface="Times New Roman" panose="02020603050405020304" pitchFamily="18" charset="0"/>
              </a:rPr>
              <a:t>de corazón me arrepentí del error que cometí</a:t>
            </a:r>
            <a:r>
              <a:rPr lang="en-US" sz="3600" i="1" dirty="0">
                <a:solidFill>
                  <a:srgbClr val="002060"/>
                </a:solidFill>
                <a:effectLst/>
                <a:latin typeface="Gotham Book"/>
                <a:ea typeface="Aptos" panose="020B0004020202020204" pitchFamily="34" charset="0"/>
                <a:cs typeface="Times New Roman" panose="02020603050405020304" pitchFamily="18" charset="0"/>
              </a:rPr>
              <a:t>.”</a:t>
            </a:r>
            <a:endParaRPr lang="en-US" sz="13800" dirty="0">
              <a:solidFill>
                <a:srgbClr val="002060"/>
              </a:solidFill>
            </a:endParaRPr>
          </a:p>
        </p:txBody>
      </p:sp>
    </p:spTree>
    <p:extLst>
      <p:ext uri="{BB962C8B-B14F-4D97-AF65-F5344CB8AC3E}">
        <p14:creationId xmlns:p14="http://schemas.microsoft.com/office/powerpoint/2010/main" val="204668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746" y="2090056"/>
            <a:ext cx="2431143" cy="2431143"/>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09156" y="2565209"/>
            <a:ext cx="1322782" cy="1346980"/>
          </a:xfrm>
          <a:prstGeom prst="rect">
            <a:avLst/>
          </a:prstGeom>
        </p:spPr>
      </p:pic>
      <p:sp>
        <p:nvSpPr>
          <p:cNvPr id="10" name="Title 5"/>
          <p:cNvSpPr txBox="1">
            <a:spLocks noGrp="1"/>
          </p:cNvSpPr>
          <p:nvPr>
            <p:ph type="title"/>
          </p:nvPr>
        </p:nvSpPr>
        <p:spPr>
          <a:xfrm>
            <a:off x="2072641" y="2248920"/>
            <a:ext cx="8399415" cy="201828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kern="100" dirty="0">
                <a:solidFill>
                  <a:schemeClr val="bg1"/>
                </a:solidFill>
                <a:latin typeface="Gotham Book"/>
                <a:ea typeface="Aptos" panose="020B0004020202020204" pitchFamily="34" charset="0"/>
                <a:cs typeface="Times New Roman" panose="02020603050405020304" pitchFamily="18" charset="0"/>
              </a:rPr>
              <a:t>Conjunto de </a:t>
            </a:r>
            <a:r>
              <a:rPr lang="en-US" sz="5400" b="1" kern="100" dirty="0" err="1">
                <a:solidFill>
                  <a:schemeClr val="bg1"/>
                </a:solidFill>
                <a:latin typeface="Gotham Book"/>
                <a:ea typeface="Aptos" panose="020B0004020202020204" pitchFamily="34" charset="0"/>
                <a:cs typeface="Times New Roman" panose="02020603050405020304" pitchFamily="18" charset="0"/>
              </a:rPr>
              <a:t>fuentes</a:t>
            </a:r>
            <a:r>
              <a:rPr lang="en-US" sz="5400" b="1" kern="100" dirty="0">
                <a:solidFill>
                  <a:schemeClr val="bg1"/>
                </a:solidFill>
                <a:latin typeface="Gotham Book"/>
                <a:ea typeface="Aptos" panose="020B0004020202020204" pitchFamily="34" charset="0"/>
                <a:cs typeface="Times New Roman" panose="02020603050405020304" pitchFamily="18" charset="0"/>
              </a:rPr>
              <a:t> </a:t>
            </a:r>
            <a:r>
              <a:rPr lang="en-US" sz="5400" b="1" kern="100" dirty="0" err="1">
                <a:solidFill>
                  <a:schemeClr val="bg1"/>
                </a:solidFill>
                <a:latin typeface="Gotham Book"/>
                <a:ea typeface="Aptos" panose="020B0004020202020204" pitchFamily="34" charset="0"/>
                <a:cs typeface="Times New Roman" panose="02020603050405020304" pitchFamily="18" charset="0"/>
              </a:rPr>
              <a:t>primarias</a:t>
            </a:r>
            <a:r>
              <a:rPr lang="en-US" sz="5400" b="1" kern="100" dirty="0">
                <a:solidFill>
                  <a:schemeClr val="bg1"/>
                </a:solidFill>
                <a:latin typeface="Gotham Book"/>
                <a:ea typeface="Aptos" panose="020B0004020202020204" pitchFamily="34" charset="0"/>
                <a:cs typeface="Times New Roman" panose="02020603050405020304" pitchFamily="18" charset="0"/>
              </a:rPr>
              <a:t> 2</a:t>
            </a:r>
            <a:r>
              <a:rPr lang="en-US" sz="5400" b="1" kern="100" dirty="0">
                <a:solidFill>
                  <a:schemeClr val="bg1"/>
                </a:solidFill>
                <a:effectLst/>
                <a:latin typeface="Gotham Book"/>
                <a:ea typeface="Aptos" panose="020B0004020202020204" pitchFamily="34" charset="0"/>
                <a:cs typeface="Times New Roman" panose="02020603050405020304" pitchFamily="18" charset="0"/>
              </a:rPr>
              <a:t>: </a:t>
            </a:r>
            <a:br>
              <a:rPr lang="en-US" sz="4000" b="1" kern="100" dirty="0">
                <a:effectLst/>
                <a:latin typeface="Gotham Book"/>
                <a:ea typeface="Aptos" panose="020B0004020202020204" pitchFamily="34" charset="0"/>
                <a:cs typeface="Times New Roman" panose="02020603050405020304" pitchFamily="18" charset="0"/>
              </a:rPr>
            </a:br>
            <a:r>
              <a:rPr lang="en-US" sz="6700" b="1" kern="100" dirty="0" err="1">
                <a:solidFill>
                  <a:schemeClr val="accent4">
                    <a:lumMod val="60000"/>
                    <a:lumOff val="40000"/>
                  </a:schemeClr>
                </a:solidFill>
                <a:latin typeface="Gotham Book"/>
                <a:ea typeface="Aptos" panose="020B0004020202020204" pitchFamily="34" charset="0"/>
                <a:cs typeface="Times New Roman" panose="02020603050405020304" pitchFamily="18" charset="0"/>
              </a:rPr>
              <a:t>Expedición</a:t>
            </a:r>
            <a:r>
              <a:rPr lang="en-US" sz="6700" b="1" kern="100" dirty="0">
                <a:solidFill>
                  <a:schemeClr val="accent4">
                    <a:lumMod val="60000"/>
                    <a:lumOff val="40000"/>
                  </a:schemeClr>
                </a:solidFill>
                <a:latin typeface="Gotham Book"/>
                <a:ea typeface="Aptos" panose="020B0004020202020204" pitchFamily="34" charset="0"/>
                <a:cs typeface="Times New Roman" panose="02020603050405020304" pitchFamily="18" charset="0"/>
              </a:rPr>
              <a:t> de La Salle</a:t>
            </a:r>
            <a:endParaRPr lang="en-US" sz="8000" dirty="0">
              <a:latin typeface="Gotham Medium"/>
            </a:endParaRP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Tree>
    <p:extLst>
      <p:ext uri="{BB962C8B-B14F-4D97-AF65-F5344CB8AC3E}">
        <p14:creationId xmlns:p14="http://schemas.microsoft.com/office/powerpoint/2010/main" val="2698626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2" name="Picture 1">
            <a:extLst>
              <a:ext uri="{FF2B5EF4-FFF2-40B4-BE49-F238E27FC236}">
                <a16:creationId xmlns:a16="http://schemas.microsoft.com/office/drawing/2014/main" id="{79162FAE-94D7-2A83-95E9-C78C0633FD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058EB725-8D9E-727C-07A5-71656D807715}"/>
              </a:ext>
            </a:extLst>
          </p:cNvPr>
          <p:cNvSpPr txBox="1">
            <a:spLocks noGrp="1"/>
          </p:cNvSpPr>
          <p:nvPr>
            <p:ph type="title"/>
          </p:nvPr>
        </p:nvSpPr>
        <p:spPr>
          <a:xfrm>
            <a:off x="3018061" y="-4"/>
            <a:ext cx="8081014" cy="1015663"/>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a:latin typeface="Gotham Medium"/>
              </a:rPr>
              <a:t>La Salle: </a:t>
            </a:r>
            <a:r>
              <a:rPr lang="en-US" sz="5400" dirty="0" err="1">
                <a:latin typeface="Gotham Medium"/>
              </a:rPr>
              <a:t>Fragmento</a:t>
            </a:r>
            <a:r>
              <a:rPr lang="en-US" sz="5400" dirty="0">
                <a:latin typeface="Gotham Medium"/>
              </a:rPr>
              <a:t> 1 </a:t>
            </a:r>
            <a:r>
              <a:rPr lang="en-US" sz="5400" dirty="0" err="1">
                <a:latin typeface="Gotham Medium"/>
              </a:rPr>
              <a:t>Contexto</a:t>
            </a:r>
            <a:endParaRPr lang="en-US" sz="5400" b="1" i="1" dirty="0">
              <a:latin typeface="Gotham Medium"/>
            </a:endParaRPr>
          </a:p>
        </p:txBody>
      </p:sp>
      <p:sp>
        <p:nvSpPr>
          <p:cNvPr id="12" name="TextBox 11">
            <a:extLst>
              <a:ext uri="{FF2B5EF4-FFF2-40B4-BE49-F238E27FC236}">
                <a16:creationId xmlns:a16="http://schemas.microsoft.com/office/drawing/2014/main" id="{D8C5AFD8-0ABE-BC4F-E8A6-6FBD606F74C7}"/>
              </a:ext>
            </a:extLst>
          </p:cNvPr>
          <p:cNvSpPr txBox="1"/>
          <p:nvPr/>
        </p:nvSpPr>
        <p:spPr>
          <a:xfrm>
            <a:off x="1777015" y="1340464"/>
            <a:ext cx="5925632" cy="5692712"/>
          </a:xfrm>
          <a:prstGeom prst="rect">
            <a:avLst/>
          </a:prstGeom>
          <a:noFill/>
        </p:spPr>
        <p:txBody>
          <a:bodyPr wrap="square" rtlCol="0">
            <a:spAutoFit/>
          </a:bodyPr>
          <a:lstStyle/>
          <a:p>
            <a:pPr>
              <a:lnSpc>
                <a:spcPct val="115000"/>
              </a:lnSpc>
              <a:spcAft>
                <a:spcPts val="800"/>
              </a:spcAft>
            </a:pPr>
            <a:r>
              <a:rPr lang="es-ES" sz="2600" kern="100" dirty="0">
                <a:solidFill>
                  <a:srgbClr val="0070C0"/>
                </a:solidFill>
                <a:latin typeface="Gotham Book"/>
                <a:ea typeface="Aptos" panose="020B0004020202020204" pitchFamily="34" charset="0"/>
                <a:cs typeface="Times New Roman" panose="02020603050405020304" pitchFamily="18" charset="0"/>
              </a:rPr>
              <a:t>Cuando el explorador francés La Salle llegó a Texas</a:t>
            </a:r>
            <a:r>
              <a:rPr lang="en-US" sz="26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2600" kern="100" dirty="0">
                <a:solidFill>
                  <a:schemeClr val="accent6">
                    <a:lumMod val="75000"/>
                  </a:schemeClr>
                </a:solidFill>
                <a:latin typeface="Gotham Book"/>
                <a:ea typeface="Aptos" panose="020B0004020202020204" pitchFamily="34" charset="0"/>
                <a:cs typeface="Times New Roman" panose="02020603050405020304" pitchFamily="18" charset="0"/>
              </a:rPr>
              <a:t>los españoles habían estado explorando la región durante casi 150 años</a:t>
            </a:r>
            <a:r>
              <a:rPr lang="en-US" sz="2600" kern="100" dirty="0">
                <a:solidFill>
                  <a:schemeClr val="accent6">
                    <a:lumMod val="75000"/>
                  </a:schemeClr>
                </a:solidFill>
                <a:effectLst/>
                <a:latin typeface="Gotham Book"/>
                <a:ea typeface="Aptos" panose="020B0004020202020204" pitchFamily="34" charset="0"/>
                <a:cs typeface="Times New Roman" panose="02020603050405020304" pitchFamily="18" charset="0"/>
              </a:rPr>
              <a:t>. </a:t>
            </a:r>
            <a:r>
              <a:rPr lang="es-ES" sz="2600" kern="100" dirty="0">
                <a:solidFill>
                  <a:srgbClr val="C00000"/>
                </a:solidFill>
                <a:latin typeface="Gotham Book"/>
                <a:ea typeface="Aptos" panose="020B0004020202020204" pitchFamily="34" charset="0"/>
                <a:cs typeface="Times New Roman" panose="02020603050405020304" pitchFamily="18" charset="0"/>
              </a:rPr>
              <a:t>La llegada de este nuevo grupo de europeos trajo consigo nuevos objetivos</a:t>
            </a:r>
            <a:r>
              <a:rPr lang="en-US" sz="2600" kern="100" dirty="0">
                <a:solidFill>
                  <a:srgbClr val="C00000"/>
                </a:solidFill>
                <a:effectLst/>
                <a:latin typeface="Gotham Book"/>
                <a:ea typeface="Aptos" panose="020B0004020202020204" pitchFamily="34" charset="0"/>
                <a:cs typeface="Times New Roman" panose="02020603050405020304" pitchFamily="18" charset="0"/>
              </a:rPr>
              <a:t>,</a:t>
            </a:r>
            <a:r>
              <a:rPr lang="en-US" sz="2600" kern="100" dirty="0">
                <a:effectLst/>
                <a:latin typeface="Gotham Book"/>
                <a:ea typeface="Aptos" panose="020B0004020202020204" pitchFamily="34" charset="0"/>
                <a:cs typeface="Times New Roman" panose="02020603050405020304" pitchFamily="18" charset="0"/>
              </a:rPr>
              <a:t> </a:t>
            </a:r>
            <a:r>
              <a:rPr lang="es-ES" sz="2600" kern="100" dirty="0">
                <a:solidFill>
                  <a:srgbClr val="7030A0"/>
                </a:solidFill>
                <a:latin typeface="Gotham Book"/>
                <a:ea typeface="Aptos" panose="020B0004020202020204" pitchFamily="34" charset="0"/>
                <a:cs typeface="Times New Roman" panose="02020603050405020304" pitchFamily="18" charset="0"/>
              </a:rPr>
              <a:t>y nuevas interacciones con los pueblos indígenas</a:t>
            </a:r>
            <a:r>
              <a:rPr lang="en-US" sz="2600" kern="100" dirty="0">
                <a:solidFill>
                  <a:srgbClr val="7030A0"/>
                </a:solidFill>
                <a:effectLst/>
                <a:latin typeface="Gotham Book"/>
                <a:ea typeface="Aptos" panose="020B0004020202020204" pitchFamily="34" charset="0"/>
                <a:cs typeface="Times New Roman" panose="02020603050405020304" pitchFamily="18" charset="0"/>
              </a:rPr>
              <a:t>. </a:t>
            </a:r>
          </a:p>
          <a:p>
            <a:pPr>
              <a:lnSpc>
                <a:spcPct val="115000"/>
              </a:lnSpc>
              <a:spcAft>
                <a:spcPts val="800"/>
              </a:spcAft>
            </a:pPr>
            <a:r>
              <a:rPr lang="es-ES" sz="2600" kern="100" dirty="0">
                <a:solidFill>
                  <a:schemeClr val="accent6">
                    <a:lumMod val="75000"/>
                  </a:schemeClr>
                </a:solidFill>
                <a:latin typeface="Gotham Book"/>
                <a:ea typeface="Aptos" panose="020B0004020202020204" pitchFamily="34" charset="0"/>
                <a:cs typeface="Times New Roman" panose="02020603050405020304" pitchFamily="18" charset="0"/>
              </a:rPr>
              <a:t>El siguiente extracto fue escrito por un sacerdote llamado Padre </a:t>
            </a:r>
            <a:r>
              <a:rPr lang="es-ES" sz="2600" kern="100" dirty="0" err="1">
                <a:solidFill>
                  <a:schemeClr val="accent6">
                    <a:lumMod val="75000"/>
                  </a:schemeClr>
                </a:solidFill>
                <a:latin typeface="Gotham Book"/>
                <a:ea typeface="Aptos" panose="020B0004020202020204" pitchFamily="34" charset="0"/>
                <a:cs typeface="Times New Roman" panose="02020603050405020304" pitchFamily="18" charset="0"/>
              </a:rPr>
              <a:t>Anastasius</a:t>
            </a:r>
            <a:r>
              <a:rPr lang="es-ES" sz="2600" kern="100" dirty="0">
                <a:solidFill>
                  <a:schemeClr val="accent6">
                    <a:lumMod val="75000"/>
                  </a:schemeClr>
                </a:solidFill>
                <a:latin typeface="Gotham Book"/>
                <a:ea typeface="Aptos" panose="020B0004020202020204" pitchFamily="34" charset="0"/>
                <a:cs typeface="Times New Roman" panose="02020603050405020304" pitchFamily="18" charset="0"/>
              </a:rPr>
              <a:t> Douay que viajó con La Salle</a:t>
            </a:r>
            <a:r>
              <a:rPr lang="en-US" sz="2600" b="0" i="0" u="none" strike="noStrike" dirty="0">
                <a:solidFill>
                  <a:schemeClr val="accent6">
                    <a:lumMod val="75000"/>
                  </a:schemeClr>
                </a:solidFill>
                <a:effectLst/>
                <a:latin typeface="Gotham Book"/>
              </a:rPr>
              <a:t>. </a:t>
            </a:r>
            <a:r>
              <a:rPr lang="es-ES" sz="2600" dirty="0">
                <a:solidFill>
                  <a:srgbClr val="0070C0"/>
                </a:solidFill>
                <a:latin typeface="Gotham Book"/>
              </a:rPr>
              <a:t>Escribió aquí sobre el pueblo </a:t>
            </a:r>
            <a:r>
              <a:rPr lang="es-ES" sz="2600" i="1" dirty="0" err="1">
                <a:solidFill>
                  <a:srgbClr val="0070C0"/>
                </a:solidFill>
                <a:latin typeface="Gotham Book"/>
              </a:rPr>
              <a:t>Kironas</a:t>
            </a:r>
            <a:r>
              <a:rPr lang="es-ES" sz="2600" dirty="0">
                <a:solidFill>
                  <a:srgbClr val="0070C0"/>
                </a:solidFill>
                <a:latin typeface="Gotham Book"/>
              </a:rPr>
              <a:t> en algún lugar del este de Texas</a:t>
            </a:r>
            <a:r>
              <a:rPr lang="en-US" sz="2600" kern="100" dirty="0">
                <a:solidFill>
                  <a:srgbClr val="0070C0"/>
                </a:solidFill>
                <a:effectLst/>
                <a:latin typeface="Gotham Book"/>
                <a:ea typeface="Aptos" panose="020B0004020202020204" pitchFamily="34" charset="0"/>
                <a:cs typeface="Times New Roman" panose="02020603050405020304" pitchFamily="18" charset="0"/>
              </a:rPr>
              <a:t>.</a:t>
            </a:r>
            <a:endParaRPr lang="en-US" sz="2600"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100" name="Picture 4" descr="A portrait of La Salle">
            <a:extLst>
              <a:ext uri="{FF2B5EF4-FFF2-40B4-BE49-F238E27FC236}">
                <a16:creationId xmlns:a16="http://schemas.microsoft.com/office/drawing/2014/main" id="{E1010AAB-BA12-FB6E-0BE7-66E8CBC6D49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512" t="6357" r="6282" b="26026"/>
          <a:stretch/>
        </p:blipFill>
        <p:spPr bwMode="auto">
          <a:xfrm>
            <a:off x="7979229" y="1148444"/>
            <a:ext cx="3385457" cy="42209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C26913-CD3F-3091-4FBA-DE3E4C7DE8E8}"/>
              </a:ext>
            </a:extLst>
          </p:cNvPr>
          <p:cNvSpPr txBox="1"/>
          <p:nvPr/>
        </p:nvSpPr>
        <p:spPr>
          <a:xfrm>
            <a:off x="7702656" y="5478152"/>
            <a:ext cx="4091552" cy="707886"/>
          </a:xfrm>
          <a:prstGeom prst="rect">
            <a:avLst/>
          </a:prstGeom>
          <a:noFill/>
        </p:spPr>
        <p:txBody>
          <a:bodyPr wrap="square" rtlCol="0">
            <a:spAutoFit/>
          </a:bodyPr>
          <a:lstStyle/>
          <a:p>
            <a:pPr algn="ctr"/>
            <a:r>
              <a:rPr lang="es-ES" sz="2000" i="1" dirty="0"/>
              <a:t>Un retrato de La Salle
Biblioteca Pública de Nueva York</a:t>
            </a:r>
            <a:endParaRPr lang="en-US" sz="2000" i="1" dirty="0"/>
          </a:p>
        </p:txBody>
      </p:sp>
    </p:spTree>
    <p:extLst>
      <p:ext uri="{BB962C8B-B14F-4D97-AF65-F5344CB8AC3E}">
        <p14:creationId xmlns:p14="http://schemas.microsoft.com/office/powerpoint/2010/main" val="60773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1 </a:t>
            </a:r>
            <a:r>
              <a:rPr lang="en-US" sz="4900" b="1" i="1" dirty="0" err="1">
                <a:solidFill>
                  <a:schemeClr val="bg2">
                    <a:lumMod val="50000"/>
                  </a:schemeClr>
                </a:solidFill>
                <a:latin typeface="Gotham Medium" pitchFamily="2" charset="0"/>
                <a:cs typeface="Gotham Medium" pitchFamily="2" charset="0"/>
              </a:rPr>
              <a:t>Parte</a:t>
            </a:r>
            <a:r>
              <a:rPr lang="en-US" sz="4900" b="1" i="1" dirty="0">
                <a:solidFill>
                  <a:schemeClr val="bg2">
                    <a:lumMod val="50000"/>
                  </a:schemeClr>
                </a:solidFill>
                <a:latin typeface="Gotham Medium" pitchFamily="2" charset="0"/>
                <a:cs typeface="Gotham Medium" pitchFamily="2" charset="0"/>
              </a:rPr>
              <a:t> 1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36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t>
            </a:r>
            <a:r>
              <a:rPr lang="es-ES" sz="3600" i="1" kern="100" dirty="0">
                <a:solidFill>
                  <a:srgbClr val="0070C0"/>
                </a:solidFill>
                <a:latin typeface="Aptos" panose="020B0004020202020204" pitchFamily="34" charset="0"/>
                <a:ea typeface="Aptos" panose="020B0004020202020204" pitchFamily="34" charset="0"/>
                <a:cs typeface="Times New Roman" panose="02020603050405020304" pitchFamily="18" charset="0"/>
              </a:rPr>
              <a:t>Aquí nos sorprendió gratamente encontrar un grupo de indios que salían a nuestro encuentro con espigas de maíz en las manos y un aire pulido y honesto</a:t>
            </a:r>
            <a:r>
              <a:rPr lang="en-US" sz="3600" i="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s-ES" sz="3600" i="1" kern="100" dirty="0">
                <a:solidFill>
                  <a:srgbClr val="7030A0"/>
                </a:solidFill>
                <a:latin typeface="Aptos" panose="020B0004020202020204" pitchFamily="34" charset="0"/>
                <a:ea typeface="Aptos" panose="020B0004020202020204" pitchFamily="34" charset="0"/>
                <a:cs typeface="Times New Roman" panose="02020603050405020304" pitchFamily="18" charset="0"/>
              </a:rPr>
              <a:t>Nos abrazaron, invitándonos con mucha urgencia a ir a visitar sus aldeas</a:t>
            </a:r>
            <a:r>
              <a:rPr lang="en-US" sz="3600" i="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s-ES" sz="3600" i="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El señor de la Salle, al ver su sinceridad, estuvo de acuerdo</a:t>
            </a:r>
            <a:r>
              <a:rPr lang="en-US" sz="3600" i="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64491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1982036" y="2027439"/>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900" i="1" dirty="0">
                <a:solidFill>
                  <a:schemeClr val="bg1">
                    <a:lumMod val="85000"/>
                  </a:schemeClr>
                </a:solidFill>
                <a:latin typeface="Gotham Medium"/>
              </a:rPr>
              <a:t>Extensión: Exploración española La llegada de los franceses</a:t>
            </a:r>
            <a:r>
              <a:rPr lang="en-US" sz="4900" i="1" dirty="0">
                <a:solidFill>
                  <a:schemeClr val="bg1">
                    <a:lumMod val="85000"/>
                  </a:schemeClr>
                </a:solidFill>
                <a:latin typeface="Gotham Medium"/>
              </a:rPr>
              <a:t>!</a:t>
            </a:r>
            <a:br>
              <a:rPr lang="en-US" sz="4900" i="1" dirty="0">
                <a:solidFill>
                  <a:schemeClr val="bg1">
                    <a:lumMod val="85000"/>
                  </a:schemeClr>
                </a:solidFill>
                <a:latin typeface="Gotham Medium"/>
              </a:rPr>
            </a:br>
            <a:r>
              <a:rPr lang="en-US" sz="11500" b="1" dirty="0" err="1">
                <a:solidFill>
                  <a:schemeClr val="bg1"/>
                </a:solidFill>
                <a:latin typeface="Gotham Medium"/>
              </a:rPr>
              <a:t>Calentamiento</a:t>
            </a:r>
            <a:endParaRPr lang="en-US"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343157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1 </a:t>
            </a:r>
            <a:r>
              <a:rPr lang="en-US" sz="4900" b="1" i="1" dirty="0" err="1">
                <a:solidFill>
                  <a:schemeClr val="bg2">
                    <a:lumMod val="50000"/>
                  </a:schemeClr>
                </a:solidFill>
                <a:latin typeface="Gotham Medium" pitchFamily="2" charset="0"/>
                <a:cs typeface="Gotham Medium" pitchFamily="2" charset="0"/>
              </a:rPr>
              <a:t>Parte</a:t>
            </a:r>
            <a:r>
              <a:rPr lang="en-US" sz="4900" b="1" i="1" dirty="0">
                <a:solidFill>
                  <a:schemeClr val="bg2">
                    <a:lumMod val="50000"/>
                  </a:schemeClr>
                </a:solidFill>
                <a:latin typeface="Gotham Medium" pitchFamily="2" charset="0"/>
                <a:cs typeface="Gotham Medium" pitchFamily="2" charset="0"/>
              </a:rPr>
              <a:t> 2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4000" i="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a:t>
            </a:r>
            <a:r>
              <a:rPr lang="es-ES" sz="4000" i="1" kern="100" dirty="0">
                <a:solidFill>
                  <a:srgbClr val="7030A0"/>
                </a:solidFill>
                <a:latin typeface="Aptos" panose="020B0004020202020204" pitchFamily="34" charset="0"/>
                <a:ea typeface="Aptos" panose="020B0004020202020204" pitchFamily="34" charset="0"/>
                <a:cs typeface="Times New Roman" panose="02020603050405020304" pitchFamily="18" charset="0"/>
              </a:rPr>
              <a:t>Entre otras cosas, estos indios nos dijeron que conocían a los blancos del oeste</a:t>
            </a:r>
            <a:r>
              <a:rPr lang="en-US" sz="4000" i="1" kern="100" dirty="0">
                <a:solidFill>
                  <a:srgbClr val="7030A0"/>
                </a:solidFill>
                <a:effectLst/>
                <a:latin typeface="Aptos" panose="020B0004020202020204" pitchFamily="34" charset="0"/>
                <a:ea typeface="Aptos" panose="020B0004020202020204" pitchFamily="34" charset="0"/>
                <a:cs typeface="Times New Roman" panose="02020603050405020304" pitchFamily="18" charset="0"/>
              </a:rPr>
              <a:t>, </a:t>
            </a:r>
            <a:r>
              <a:rPr lang="es-ES" sz="4000" i="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una nación cruel y malvada, que despobló el país que los rodeaba</a:t>
            </a:r>
            <a:r>
              <a:rPr lang="en-US" sz="4000" i="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n-US" sz="4000" i="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r>
              <a:rPr lang="en-US" sz="4000" i="1" kern="100" dirty="0" err="1">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Estos</a:t>
            </a:r>
            <a:r>
              <a:rPr lang="en-US" sz="4000" i="1"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 </a:t>
            </a:r>
            <a:r>
              <a:rPr lang="en-US" sz="4000" i="1" kern="100" dirty="0" err="1">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eran</a:t>
            </a:r>
            <a:r>
              <a:rPr lang="en-US" sz="4000" i="1"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 </a:t>
            </a:r>
            <a:r>
              <a:rPr lang="en-US" sz="4000" i="1" kern="100" dirty="0" err="1">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los</a:t>
            </a:r>
            <a:r>
              <a:rPr lang="en-US" sz="4000" i="1" kern="100" dirty="0">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 </a:t>
            </a:r>
            <a:r>
              <a:rPr lang="en-US" sz="4000" i="1" kern="100" dirty="0" err="1">
                <a:solidFill>
                  <a:schemeClr val="accent2">
                    <a:lumMod val="75000"/>
                  </a:schemeClr>
                </a:solidFill>
                <a:latin typeface="Aptos" panose="020B0004020202020204" pitchFamily="34" charset="0"/>
                <a:ea typeface="Aptos" panose="020B0004020202020204" pitchFamily="34" charset="0"/>
                <a:cs typeface="Times New Roman" panose="02020603050405020304" pitchFamily="18" charset="0"/>
              </a:rPr>
              <a:t>españoles</a:t>
            </a:r>
            <a:r>
              <a:rPr lang="en-US" sz="4000" i="1" kern="100" dirty="0">
                <a:solidFill>
                  <a:schemeClr val="accent2">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264432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1 </a:t>
            </a:r>
            <a:r>
              <a:rPr lang="en-US" sz="4900" b="1" i="1" dirty="0" err="1">
                <a:solidFill>
                  <a:schemeClr val="bg2">
                    <a:lumMod val="50000"/>
                  </a:schemeClr>
                </a:solidFill>
                <a:latin typeface="Gotham Medium" pitchFamily="2" charset="0"/>
                <a:cs typeface="Gotham Medium" pitchFamily="2" charset="0"/>
              </a:rPr>
              <a:t>Parte</a:t>
            </a:r>
            <a:r>
              <a:rPr lang="en-US" sz="4900" b="1" i="1" dirty="0">
                <a:solidFill>
                  <a:schemeClr val="bg2">
                    <a:lumMod val="50000"/>
                  </a:schemeClr>
                </a:solidFill>
                <a:latin typeface="Gotham Medium" pitchFamily="2" charset="0"/>
                <a:cs typeface="Gotham Medium" pitchFamily="2" charset="0"/>
              </a:rPr>
              <a:t> 3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3600"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r>
              <a:rPr lang="es-ES" sz="3600" i="1"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Les dijimos que estábamos en guerra con esa gente</a:t>
            </a:r>
            <a:r>
              <a:rPr lang="en-US" sz="3600"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a:t>
            </a:r>
            <a:r>
              <a:rPr lang="es-ES" sz="3600" i="1" kern="100" dirty="0">
                <a:solidFill>
                  <a:srgbClr val="0070C0"/>
                </a:solidFill>
                <a:latin typeface="Aptos" panose="020B0004020202020204" pitchFamily="34" charset="0"/>
                <a:ea typeface="Aptos" panose="020B0004020202020204" pitchFamily="34" charset="0"/>
                <a:cs typeface="Times New Roman" panose="02020603050405020304" pitchFamily="18" charset="0"/>
              </a:rPr>
              <a:t>Cuando la noticia de esto se extendió por el pueblo, llamado el de los </a:t>
            </a:r>
            <a:r>
              <a:rPr lang="es-ES" sz="3600" i="1" kern="100" dirty="0" err="1">
                <a:solidFill>
                  <a:srgbClr val="0070C0"/>
                </a:solidFill>
                <a:latin typeface="Aptos" panose="020B0004020202020204" pitchFamily="34" charset="0"/>
                <a:ea typeface="Aptos" panose="020B0004020202020204" pitchFamily="34" charset="0"/>
                <a:cs typeface="Times New Roman" panose="02020603050405020304" pitchFamily="18" charset="0"/>
              </a:rPr>
              <a:t>Kironas</a:t>
            </a:r>
            <a:r>
              <a:rPr lang="en-US" sz="36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t>
            </a:r>
            <a:r>
              <a:rPr lang="en-US" sz="3600" i="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lang="es-ES" sz="3600" i="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todos competían entre sí para darnos la bienvenida, presionándonos para que nos quedáramos e </a:t>
            </a:r>
            <a:r>
              <a:rPr lang="es-ES" sz="3600" i="1" kern="100" dirty="0" err="1">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ímperamos</a:t>
            </a:r>
            <a:r>
              <a:rPr lang="es-ES" sz="3600" i="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 a la guerra con los españoles de México</a:t>
            </a:r>
            <a:r>
              <a:rPr lang="en-US" sz="3600" i="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3572537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355798"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493A75-80DA-A60D-436A-F0139C3F637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132" y="0"/>
            <a:ext cx="1387929" cy="1387929"/>
          </a:xfrm>
          <a:prstGeom prst="rect">
            <a:avLst/>
          </a:prstGeom>
        </p:spPr>
      </p:pic>
      <p:sp>
        <p:nvSpPr>
          <p:cNvPr id="9" name="Title 5">
            <a:extLst>
              <a:ext uri="{FF2B5EF4-FFF2-40B4-BE49-F238E27FC236}">
                <a16:creationId xmlns:a16="http://schemas.microsoft.com/office/drawing/2014/main" id="{3D9E2FA5-FCB5-20A8-E62B-608E4EC41421}"/>
              </a:ext>
            </a:extLst>
          </p:cNvPr>
          <p:cNvSpPr txBox="1">
            <a:spLocks noGrp="1"/>
          </p:cNvSpPr>
          <p:nvPr>
            <p:ph type="title"/>
          </p:nvPr>
        </p:nvSpPr>
        <p:spPr>
          <a:xfrm>
            <a:off x="3124200" y="-79956"/>
            <a:ext cx="8791574" cy="97258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900" dirty="0">
                <a:solidFill>
                  <a:srgbClr val="322E50"/>
                </a:solidFill>
                <a:latin typeface="Gotham Medium" pitchFamily="2" charset="0"/>
                <a:cs typeface="Gotham Medium" pitchFamily="2" charset="0"/>
              </a:rPr>
              <a:t>La Salle: </a:t>
            </a:r>
            <a:r>
              <a:rPr lang="en-US" sz="4900" b="1" i="1" dirty="0" err="1">
                <a:solidFill>
                  <a:srgbClr val="322E50"/>
                </a:solidFill>
                <a:latin typeface="Gotham Medium" pitchFamily="2" charset="0"/>
                <a:cs typeface="Gotham Medium" pitchFamily="2" charset="0"/>
              </a:rPr>
              <a:t>Fragmento</a:t>
            </a:r>
            <a:r>
              <a:rPr lang="en-US" sz="4900" b="1" i="1" dirty="0">
                <a:solidFill>
                  <a:srgbClr val="322E50"/>
                </a:solidFill>
                <a:latin typeface="Gotham Medium" pitchFamily="2" charset="0"/>
                <a:cs typeface="Gotham Medium" pitchFamily="2" charset="0"/>
              </a:rPr>
              <a:t> 1 </a:t>
            </a:r>
            <a:r>
              <a:rPr lang="en-US" sz="4900" b="1" i="1" dirty="0" err="1">
                <a:solidFill>
                  <a:schemeClr val="bg2">
                    <a:lumMod val="50000"/>
                  </a:schemeClr>
                </a:solidFill>
                <a:latin typeface="Gotham Medium" pitchFamily="2" charset="0"/>
                <a:cs typeface="Gotham Medium" pitchFamily="2" charset="0"/>
              </a:rPr>
              <a:t>Parte</a:t>
            </a:r>
            <a:r>
              <a:rPr lang="en-US" sz="4900" b="1" i="1" dirty="0">
                <a:solidFill>
                  <a:schemeClr val="bg2">
                    <a:lumMod val="50000"/>
                  </a:schemeClr>
                </a:solidFill>
                <a:latin typeface="Gotham Medium" pitchFamily="2" charset="0"/>
                <a:cs typeface="Gotham Medium" pitchFamily="2" charset="0"/>
              </a:rPr>
              <a:t> 4 </a:t>
            </a:r>
            <a:endParaRPr lang="en-US" sz="4400" b="1" i="1" dirty="0">
              <a:solidFill>
                <a:schemeClr val="bg2">
                  <a:lumMod val="50000"/>
                </a:schemeClr>
              </a:solidFill>
              <a:latin typeface="Gotham Medium"/>
            </a:endParaRPr>
          </a:p>
        </p:txBody>
      </p:sp>
      <p:sp>
        <p:nvSpPr>
          <p:cNvPr id="13" name="Rectangle: Rounded Corners 12">
            <a:extLst>
              <a:ext uri="{FF2B5EF4-FFF2-40B4-BE49-F238E27FC236}">
                <a16:creationId xmlns:a16="http://schemas.microsoft.com/office/drawing/2014/main" id="{F2BDF452-1646-6ABD-2513-7426CC03DCAD}"/>
              </a:ext>
            </a:extLst>
          </p:cNvPr>
          <p:cNvSpPr/>
          <p:nvPr/>
        </p:nvSpPr>
        <p:spPr>
          <a:xfrm>
            <a:off x="2166259" y="1359053"/>
            <a:ext cx="9100456" cy="5009090"/>
          </a:xfrm>
          <a:prstGeom prst="roundRect">
            <a:avLst/>
          </a:prstGeom>
          <a:solidFill>
            <a:schemeClr val="bg1"/>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Aft>
                <a:spcPts val="800"/>
              </a:spcAft>
            </a:pPr>
            <a:r>
              <a:rPr lang="en-US" sz="36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r>
              <a:rPr lang="es-ES" sz="36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Los despedimos con palabras justas e hicimos una alianza estricta con ellos</a:t>
            </a:r>
            <a:r>
              <a:rPr lang="en-US" sz="36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s-ES" sz="3600" dirty="0">
                <a:solidFill>
                  <a:srgbClr val="C00000"/>
                </a:solidFill>
                <a:latin typeface="Aptos" panose="020B0004020202020204" pitchFamily="34" charset="0"/>
                <a:ea typeface="Aptos" panose="020B0004020202020204" pitchFamily="34" charset="0"/>
                <a:cs typeface="Times New Roman" panose="02020603050405020304" pitchFamily="18" charset="0"/>
              </a:rPr>
              <a:t>prometiendo regresar con tropas más numerosas</a:t>
            </a:r>
            <a:r>
              <a:rPr lang="en-US" sz="36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a:t>
            </a:r>
            <a:r>
              <a:rPr lang="en-US" sz="36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es-ES" sz="3600" dirty="0">
                <a:solidFill>
                  <a:srgbClr val="0070C0"/>
                </a:solidFill>
                <a:latin typeface="Aptos" panose="020B0004020202020204" pitchFamily="34" charset="0"/>
                <a:ea typeface="Aptos" panose="020B0004020202020204" pitchFamily="34" charset="0"/>
                <a:cs typeface="Times New Roman" panose="02020603050405020304" pitchFamily="18" charset="0"/>
              </a:rPr>
              <a:t>Luego, después de muchas fiestas y regalos, nos llevaron al otro lado del río en </a:t>
            </a:r>
            <a:r>
              <a:rPr lang="es-ES" sz="3600" dirty="0" err="1">
                <a:solidFill>
                  <a:srgbClr val="0070C0"/>
                </a:solidFill>
                <a:latin typeface="Aptos" panose="020B0004020202020204" pitchFamily="34" charset="0"/>
                <a:ea typeface="Aptos" panose="020B0004020202020204" pitchFamily="34" charset="0"/>
                <a:cs typeface="Times New Roman" panose="02020603050405020304" pitchFamily="18" charset="0"/>
              </a:rPr>
              <a:t>periaguas</a:t>
            </a:r>
            <a:r>
              <a:rPr lang="es-ES" sz="3600" dirty="0">
                <a:solidFill>
                  <a:srgbClr val="0070C0"/>
                </a:solidFill>
                <a:latin typeface="Aptos" panose="020B0004020202020204" pitchFamily="34" charset="0"/>
                <a:ea typeface="Aptos" panose="020B0004020202020204" pitchFamily="34" charset="0"/>
                <a:cs typeface="Times New Roman" panose="02020603050405020304" pitchFamily="18" charset="0"/>
              </a:rPr>
              <a:t> [canoas excavadas</a:t>
            </a:r>
            <a:r>
              <a:rPr lang="en-US" sz="36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a:t>
            </a:r>
            <a:endParaRPr lang="en-US" sz="6000" i="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9580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993900"/>
            <a:ext cx="12192000" cy="2527300"/>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 y="1993900"/>
            <a:ext cx="2527301" cy="2527301"/>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545870" y="2500730"/>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Title 5">
            <a:extLst>
              <a:ext uri="{FF2B5EF4-FFF2-40B4-BE49-F238E27FC236}">
                <a16:creationId xmlns:a16="http://schemas.microsoft.com/office/drawing/2014/main" id="{C6D4C57C-7352-31D5-D327-85FCCA92DF00}"/>
              </a:ext>
            </a:extLst>
          </p:cNvPr>
          <p:cNvSpPr txBox="1">
            <a:spLocks noGrp="1"/>
          </p:cNvSpPr>
          <p:nvPr>
            <p:ph type="title"/>
          </p:nvPr>
        </p:nvSpPr>
        <p:spPr>
          <a:xfrm>
            <a:off x="2047352" y="2103639"/>
            <a:ext cx="8240486" cy="2646165"/>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900" i="1" dirty="0">
                <a:solidFill>
                  <a:schemeClr val="bg1">
                    <a:lumMod val="85000"/>
                  </a:schemeClr>
                </a:solidFill>
                <a:latin typeface="Gotham Medium"/>
              </a:rPr>
              <a:t>Extensión: Exploración española La llegada de los franceses</a:t>
            </a:r>
            <a:r>
              <a:rPr lang="en-US" sz="4900" i="1" dirty="0">
                <a:solidFill>
                  <a:schemeClr val="bg1">
                    <a:lumMod val="85000"/>
                  </a:schemeClr>
                </a:solidFill>
                <a:latin typeface="Gotham Medium"/>
              </a:rPr>
              <a:t>!</a:t>
            </a:r>
            <a:br>
              <a:rPr lang="en-US" sz="4900" i="1" dirty="0">
                <a:solidFill>
                  <a:schemeClr val="bg1">
                    <a:lumMod val="85000"/>
                  </a:schemeClr>
                </a:solidFill>
                <a:latin typeface="Gotham Medium"/>
              </a:rPr>
            </a:br>
            <a:r>
              <a:rPr lang="en-US" sz="10000" b="1" dirty="0" err="1">
                <a:solidFill>
                  <a:schemeClr val="bg1"/>
                </a:solidFill>
                <a:latin typeface="Gotham Medium"/>
              </a:rPr>
              <a:t>Boleto</a:t>
            </a:r>
            <a:r>
              <a:rPr lang="en-US" sz="10000" b="1" dirty="0">
                <a:solidFill>
                  <a:schemeClr val="bg1"/>
                </a:solidFill>
                <a:latin typeface="Gotham Medium"/>
              </a:rPr>
              <a:t> de </a:t>
            </a:r>
            <a:r>
              <a:rPr lang="en-US" sz="10000" b="1" dirty="0" err="1">
                <a:solidFill>
                  <a:schemeClr val="bg1"/>
                </a:solidFill>
                <a:latin typeface="Gotham Medium"/>
              </a:rPr>
              <a:t>salida</a:t>
            </a:r>
            <a:endParaRPr lang="en-US" sz="10000" b="1" dirty="0">
              <a:solidFill>
                <a:schemeClr val="bg1"/>
              </a:solidFill>
              <a:latin typeface="Gotham Medium"/>
            </a:endParaRPr>
          </a:p>
        </p:txBody>
      </p:sp>
      <p:pic>
        <p:nvPicPr>
          <p:cNvPr id="2" name="Picture 1">
            <a:extLst>
              <a:ext uri="{FF2B5EF4-FFF2-40B4-BE49-F238E27FC236}">
                <a16:creationId xmlns:a16="http://schemas.microsoft.com/office/drawing/2014/main" id="{8585E77C-6540-01D3-752D-70FE942E8E3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3" name="Graphic 2">
            <a:extLst>
              <a:ext uri="{FF2B5EF4-FFF2-40B4-BE49-F238E27FC236}">
                <a16:creationId xmlns:a16="http://schemas.microsoft.com/office/drawing/2014/main" id="{2FB54E3A-705D-2728-C9E3-ED44D908B5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86509" y="2822949"/>
            <a:ext cx="1071092" cy="1071092"/>
          </a:xfrm>
          <a:prstGeom prst="rect">
            <a:avLst/>
          </a:prstGeom>
        </p:spPr>
      </p:pic>
      <p:pic>
        <p:nvPicPr>
          <p:cNvPr id="7" name="Graphic 6">
            <a:extLst>
              <a:ext uri="{FF2B5EF4-FFF2-40B4-BE49-F238E27FC236}">
                <a16:creationId xmlns:a16="http://schemas.microsoft.com/office/drawing/2014/main" id="{CF4F3158-366A-A146-7433-58095BFA9827}"/>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62567" y="3985428"/>
            <a:ext cx="925793" cy="925793"/>
          </a:xfrm>
          <a:prstGeom prst="rect">
            <a:avLst/>
          </a:prstGeom>
        </p:spPr>
      </p:pic>
      <p:pic>
        <p:nvPicPr>
          <p:cNvPr id="10" name="Graphic 9">
            <a:extLst>
              <a:ext uri="{FF2B5EF4-FFF2-40B4-BE49-F238E27FC236}">
                <a16:creationId xmlns:a16="http://schemas.microsoft.com/office/drawing/2014/main" id="{613993A3-5F6B-15FF-672C-0DC4C4800E8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6201" y="5090230"/>
            <a:ext cx="842453" cy="842453"/>
          </a:xfrm>
          <a:prstGeom prst="rect">
            <a:avLst/>
          </a:prstGeom>
        </p:spPr>
      </p:pic>
      <p:pic>
        <p:nvPicPr>
          <p:cNvPr id="12" name="Graphic 11">
            <a:extLst>
              <a:ext uri="{FF2B5EF4-FFF2-40B4-BE49-F238E27FC236}">
                <a16:creationId xmlns:a16="http://schemas.microsoft.com/office/drawing/2014/main" id="{3EB61EEB-2ABE-539E-2891-325BDA4E7B2E}"/>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94988" y="1620692"/>
            <a:ext cx="1208326" cy="1208326"/>
          </a:xfrm>
          <a:prstGeom prst="rect">
            <a:avLst/>
          </a:prstGeom>
        </p:spPr>
      </p:pic>
    </p:spTree>
    <p:extLst>
      <p:ext uri="{BB962C8B-B14F-4D97-AF65-F5344CB8AC3E}">
        <p14:creationId xmlns:p14="http://schemas.microsoft.com/office/powerpoint/2010/main" val="2963435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Boleto</a:t>
            </a:r>
            <a:r>
              <a:rPr lang="en-US" sz="4500" b="1" dirty="0">
                <a:latin typeface="Gotham Medium"/>
              </a:rPr>
              <a:t> de </a:t>
            </a:r>
            <a:r>
              <a:rPr lang="en-US" sz="4500" b="1" dirty="0" err="1">
                <a:latin typeface="Gotham Medium"/>
              </a:rPr>
              <a:t>salida</a:t>
            </a:r>
            <a:r>
              <a:rPr lang="en-US" sz="4500" b="1" dirty="0">
                <a:latin typeface="Gotham Medium"/>
              </a:rPr>
              <a:t>: </a:t>
            </a:r>
            <a:br>
              <a:rPr lang="en-US" sz="4500" dirty="0">
                <a:latin typeface="Gotham Medium"/>
              </a:rPr>
            </a:br>
            <a:r>
              <a:rPr lang="es-ES" sz="3900" dirty="0">
                <a:latin typeface="Gotham Medium"/>
              </a:rPr>
              <a:t>Sigue las instrucciones para completar tu calentamiento</a:t>
            </a:r>
            <a:endParaRPr lang="en-US" sz="3900" dirty="0">
              <a:latin typeface="Gotham Medium"/>
            </a:endParaRPr>
          </a:p>
        </p:txBody>
      </p:sp>
      <p:sp>
        <p:nvSpPr>
          <p:cNvPr id="12" name="TextBox 11"/>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2D8D7A1-FD46-5F19-9570-B04B1CB36828}"/>
              </a:ext>
            </a:extLst>
          </p:cNvPr>
          <p:cNvSpPr txBox="1"/>
          <p:nvPr/>
        </p:nvSpPr>
        <p:spPr>
          <a:xfrm>
            <a:off x="2973615" y="1599363"/>
            <a:ext cx="8565242" cy="5016758"/>
          </a:xfrm>
          <a:prstGeom prst="rect">
            <a:avLst/>
          </a:prstGeom>
          <a:noFill/>
        </p:spPr>
        <p:txBody>
          <a:bodyPr wrap="square" rtlCol="0">
            <a:spAutoFit/>
          </a:bodyPr>
          <a:lstStyle/>
          <a:p>
            <a:pPr lvl="0" algn="ctr">
              <a:defRPr/>
            </a:pPr>
            <a:r>
              <a:rPr lang="es-ES" sz="3600" kern="0" dirty="0">
                <a:solidFill>
                  <a:srgbClr val="0070C0"/>
                </a:solidFill>
                <a:latin typeface="Gotham Book"/>
                <a:ea typeface="Times New Roman" panose="02020603050405020304" pitchFamily="18" charset="0"/>
                <a:cs typeface="Times New Roman" panose="02020603050405020304" pitchFamily="18" charset="0"/>
              </a:rPr>
              <a:t>Lea la lista de posibilidades que podrían ocurrir ahora que tanto los franceses como los españoles están interesados en reclamar tierras en Texas</a:t>
            </a:r>
            <a:endParaRPr kumimoji="0" lang="en-US" sz="16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lvl="0" algn="ctr">
              <a:defRPr/>
            </a:pPr>
            <a:r>
              <a:rPr lang="es-ES" sz="4000" dirty="0">
                <a:solidFill>
                  <a:srgbClr val="C00000"/>
                </a:solidFill>
              </a:rPr>
              <a:t>Coloque una marca de verificación junto a los tres que predice que es más probable que ocurran a continuación</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lvl="0" algn="ctr">
              <a:defRPr/>
            </a:pPr>
            <a:r>
              <a:rPr lang="en-US" sz="4000" dirty="0">
                <a:solidFill>
                  <a:srgbClr val="00B050"/>
                </a:solidFill>
              </a:rPr>
              <a:t>Hable con un </a:t>
            </a:r>
            <a:r>
              <a:rPr lang="en-US" sz="4000" dirty="0" err="1">
                <a:solidFill>
                  <a:srgbClr val="00B050"/>
                </a:solidFill>
              </a:rPr>
              <a:t>compañero</a:t>
            </a:r>
            <a:endPar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353D3952-F132-7546-9A07-F10A900C0CE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4645" y="1787960"/>
            <a:ext cx="1208326" cy="1208326"/>
          </a:xfrm>
          <a:prstGeom prst="rect">
            <a:avLst/>
          </a:prstGeom>
        </p:spPr>
      </p:pic>
      <p:pic>
        <p:nvPicPr>
          <p:cNvPr id="4" name="Graphic 3">
            <a:extLst>
              <a:ext uri="{FF2B5EF4-FFF2-40B4-BE49-F238E27FC236}">
                <a16:creationId xmlns:a16="http://schemas.microsoft.com/office/drawing/2014/main" id="{539DEF1D-791A-83BA-E1A7-556FCDC511C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44241" y="3593860"/>
            <a:ext cx="925793" cy="925793"/>
          </a:xfrm>
          <a:prstGeom prst="rect">
            <a:avLst/>
          </a:prstGeom>
        </p:spPr>
      </p:pic>
      <p:pic>
        <p:nvPicPr>
          <p:cNvPr id="9" name="Graphic 8">
            <a:extLst>
              <a:ext uri="{FF2B5EF4-FFF2-40B4-BE49-F238E27FC236}">
                <a16:creationId xmlns:a16="http://schemas.microsoft.com/office/drawing/2014/main" id="{80D489AB-30E2-26FF-A3D8-D574D1DAFAD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27581" y="5024110"/>
            <a:ext cx="842453" cy="842453"/>
          </a:xfrm>
          <a:prstGeom prst="rect">
            <a:avLst/>
          </a:prstGeom>
        </p:spPr>
      </p:pic>
    </p:spTree>
    <p:extLst>
      <p:ext uri="{BB962C8B-B14F-4D97-AF65-F5344CB8AC3E}">
        <p14:creationId xmlns:p14="http://schemas.microsoft.com/office/powerpoint/2010/main" val="159574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b="1" dirty="0">
                <a:latin typeface="Gotham Medium"/>
              </a:rPr>
              <a:t>Compartir con la clase 2</a:t>
            </a:r>
            <a:endParaRPr lang="en-US" sz="5400" dirty="0">
              <a:solidFill>
                <a:schemeClr val="bg1"/>
              </a:solidFill>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778828" y="2068286"/>
            <a:ext cx="6825343" cy="2993571"/>
          </a:xfrm>
          <a:prstGeom prst="wedgeRoundRectCallout">
            <a:avLst>
              <a:gd name="adj1" fmla="val -73675"/>
              <a:gd name="adj2" fmla="val 13839"/>
              <a:gd name="adj3" fmla="val 16667"/>
            </a:avLst>
          </a:prstGeom>
          <a:solidFill>
            <a:srgbClr val="0073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400" dirty="0">
                <a:solidFill>
                  <a:prstClr val="white"/>
                </a:solidFill>
              </a:rPr>
              <a:t>Una de las cosas que predigo que es más probable que ocurra a continuación es _________</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CE8840E5-24C4-0199-57BB-48FD1A3E31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4244" y="3113315"/>
            <a:ext cx="1664677" cy="1664677"/>
          </a:xfrm>
          <a:prstGeom prst="rect">
            <a:avLst/>
          </a:prstGeom>
        </p:spPr>
      </p:pic>
    </p:spTree>
    <p:extLst>
      <p:ext uri="{BB962C8B-B14F-4D97-AF65-F5344CB8AC3E}">
        <p14:creationId xmlns:p14="http://schemas.microsoft.com/office/powerpoint/2010/main" val="129666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336767"/>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500" b="1" dirty="0" err="1">
                <a:latin typeface="Gotham Medium"/>
              </a:rPr>
              <a:t>Calentamiento</a:t>
            </a:r>
            <a:r>
              <a:rPr lang="en-US" sz="4500" b="1" dirty="0">
                <a:latin typeface="Gotham Medium"/>
              </a:rPr>
              <a:t>: </a:t>
            </a:r>
            <a:br>
              <a:rPr lang="en-US" sz="4500" dirty="0">
                <a:latin typeface="Gotham Medium"/>
              </a:rPr>
            </a:br>
            <a:r>
              <a:rPr lang="es-ES" sz="3700" dirty="0">
                <a:latin typeface="Gotham Medium"/>
              </a:rPr>
              <a:t>Sigue las instrucciones para completar tu calentamiento</a:t>
            </a:r>
            <a:endParaRPr lang="en-US" sz="3700" dirty="0">
              <a:latin typeface="Gotham Medium"/>
            </a:endParaRPr>
          </a:p>
        </p:txBody>
      </p:sp>
      <p:sp>
        <p:nvSpPr>
          <p:cNvPr id="12" name="TextBox 11">
            <a:extLst>
              <a:ext uri="{C183D7F6-B498-43B3-948B-1728B52AA6E4}">
                <adec:decorative xmlns:adec="http://schemas.microsoft.com/office/drawing/2017/decorative" val="1"/>
              </a:ext>
            </a:extLst>
          </p:cNvPr>
          <p:cNvSpPr txBox="1"/>
          <p:nvPr/>
        </p:nvSpPr>
        <p:spPr>
          <a:xfrm>
            <a:off x="8203398"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2D8D7A1-FD46-5F19-9570-B04B1CB36828}"/>
              </a:ext>
            </a:extLst>
          </p:cNvPr>
          <p:cNvSpPr txBox="1"/>
          <p:nvPr/>
        </p:nvSpPr>
        <p:spPr>
          <a:xfrm>
            <a:off x="2973615" y="1936820"/>
            <a:ext cx="5229783" cy="4616648"/>
          </a:xfrm>
          <a:prstGeom prst="rect">
            <a:avLst/>
          </a:prstGeom>
          <a:noFill/>
        </p:spPr>
        <p:txBody>
          <a:bodyPr wrap="square" rtlCol="0">
            <a:spAutoFit/>
          </a:bodyPr>
          <a:lstStyle/>
          <a:p>
            <a:pPr lvl="0" algn="ctr">
              <a:defRPr/>
            </a:pPr>
            <a:r>
              <a:rPr lang="es-ES" sz="3400" dirty="0">
                <a:solidFill>
                  <a:srgbClr val="002060"/>
                </a:solidFill>
              </a:rPr>
              <a:t>Lee las indicaciones de preguntas en tu calentamiento</a:t>
            </a:r>
            <a:r>
              <a:rPr lang="en-US" sz="3400" dirty="0">
                <a:solidFill>
                  <a:srgbClr val="002060"/>
                </a:solidFill>
                <a:latin typeface="Calibri" panose="020F0502020204030204"/>
              </a:rPr>
              <a:t>.</a:t>
            </a:r>
            <a:endParaRPr kumimoji="0" lang="en-US" sz="3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lvl="0" algn="ctr">
              <a:defRPr/>
            </a:pPr>
            <a:r>
              <a:rPr lang="es-ES" sz="4000" dirty="0">
                <a:solidFill>
                  <a:srgbClr val="C00000"/>
                </a:solidFill>
              </a:rPr>
              <a:t>Escribe tu respuesta en tu calentamiento</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lvl="0" algn="ctr">
              <a:defRPr/>
            </a:pPr>
            <a:r>
              <a:rPr lang="en-US" sz="4000" dirty="0">
                <a:solidFill>
                  <a:srgbClr val="00B050"/>
                </a:solidFill>
              </a:rPr>
              <a:t>Hable con un </a:t>
            </a:r>
            <a:r>
              <a:rPr lang="en-US" sz="4000" dirty="0" err="1">
                <a:solidFill>
                  <a:srgbClr val="00B050"/>
                </a:solidFill>
              </a:rPr>
              <a:t>compañero</a:t>
            </a:r>
            <a:endParaRPr kumimoji="0" lang="en-US" sz="40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353D3952-F132-7546-9A07-F10A900C0CE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4645" y="1787960"/>
            <a:ext cx="1208326" cy="1208326"/>
          </a:xfrm>
          <a:prstGeom prst="rect">
            <a:avLst/>
          </a:prstGeom>
        </p:spPr>
      </p:pic>
      <p:pic>
        <p:nvPicPr>
          <p:cNvPr id="4" name="Graphic 3">
            <a:extLst>
              <a:ext uri="{FF2B5EF4-FFF2-40B4-BE49-F238E27FC236}">
                <a16:creationId xmlns:a16="http://schemas.microsoft.com/office/drawing/2014/main" id="{539DEF1D-791A-83BA-E1A7-556FCDC511C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85912" y="3212860"/>
            <a:ext cx="925793" cy="925793"/>
          </a:xfrm>
          <a:prstGeom prst="rect">
            <a:avLst/>
          </a:prstGeom>
        </p:spPr>
      </p:pic>
      <p:pic>
        <p:nvPicPr>
          <p:cNvPr id="9" name="Graphic 8">
            <a:extLst>
              <a:ext uri="{FF2B5EF4-FFF2-40B4-BE49-F238E27FC236}">
                <a16:creationId xmlns:a16="http://schemas.microsoft.com/office/drawing/2014/main" id="{80D489AB-30E2-26FF-A3D8-D574D1DAFAD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27581" y="4784624"/>
            <a:ext cx="842453" cy="842453"/>
          </a:xfrm>
          <a:prstGeom prst="rect">
            <a:avLst/>
          </a:prstGeom>
        </p:spPr>
      </p:pic>
      <p:pic>
        <p:nvPicPr>
          <p:cNvPr id="10" name="Picture 9">
            <a:extLst>
              <a:ext uri="{FF2B5EF4-FFF2-40B4-BE49-F238E27FC236}">
                <a16:creationId xmlns:a16="http://schemas.microsoft.com/office/drawing/2014/main" id="{223C7DB8-8BCC-C0BB-3DF3-3896B750FD7F}"/>
              </a:ext>
              <a:ext uri="{C183D7F6-B498-43B3-948B-1728B52AA6E4}">
                <adec:decorative xmlns:adec="http://schemas.microsoft.com/office/drawing/2017/decorative" val="1"/>
              </a:ext>
            </a:extLst>
          </p:cNvPr>
          <p:cNvPicPr>
            <a:picLocks noChangeAspect="1"/>
          </p:cNvPicPr>
          <p:nvPr/>
        </p:nvPicPr>
        <p:blipFill rotWithShape="1">
          <a:blip r:embed="rId11">
            <a:extLst>
              <a:ext uri="{28A0092B-C50C-407E-A947-70E740481C1C}">
                <a14:useLocalDpi xmlns:a14="http://schemas.microsoft.com/office/drawing/2010/main" val="0"/>
              </a:ext>
            </a:extLst>
          </a:blip>
          <a:srcRect l="24285" t="7619" r="22945"/>
          <a:stretch/>
        </p:blipFill>
        <p:spPr>
          <a:xfrm>
            <a:off x="8350942" y="2155371"/>
            <a:ext cx="3237988" cy="3188678"/>
          </a:xfrm>
          <a:prstGeom prst="rect">
            <a:avLst/>
          </a:prstGeom>
          <a:effectLst>
            <a:outerShdw blurRad="50800" dist="50800" dir="8160000" algn="ctr" rotWithShape="0">
              <a:srgbClr val="000000">
                <a:alpha val="43137"/>
              </a:srgbClr>
            </a:outerShdw>
          </a:effectLst>
        </p:spPr>
      </p:pic>
    </p:spTree>
    <p:extLst>
      <p:ext uri="{BB962C8B-B14F-4D97-AF65-F5344CB8AC3E}">
        <p14:creationId xmlns:p14="http://schemas.microsoft.com/office/powerpoint/2010/main" val="298906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b="1" dirty="0" err="1">
                <a:latin typeface="Gotham Medium"/>
              </a:rPr>
              <a:t>Compartir</a:t>
            </a:r>
            <a:r>
              <a:rPr lang="en-US" sz="5400" b="1" dirty="0">
                <a:latin typeface="Gotham Medium"/>
              </a:rPr>
              <a:t> con la </a:t>
            </a:r>
            <a:r>
              <a:rPr lang="en-US" sz="5400" b="1" dirty="0" err="1">
                <a:latin typeface="Gotham Medium"/>
              </a:rPr>
              <a:t>clase</a:t>
            </a:r>
            <a:endParaRPr lang="en-US" sz="5400" dirty="0">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778828" y="1143000"/>
            <a:ext cx="6825343" cy="4800600"/>
          </a:xfrm>
          <a:prstGeom prst="wedgeRoundRectCallout">
            <a:avLst>
              <a:gd name="adj1" fmla="val -73675"/>
              <a:gd name="adj2" fmla="val 13839"/>
              <a:gd name="adj3" fmla="val 16667"/>
            </a:avLst>
          </a:prstGeom>
          <a:solidFill>
            <a:srgbClr val="0073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400" dirty="0">
                <a:solidFill>
                  <a:prstClr val="white"/>
                </a:solidFill>
              </a:rPr>
              <a:t>En general, la relación entre los españoles y los indios americanos fue ___________.
Un ejemplo para respaldar esto es ______________</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CE8840E5-24C4-0199-57BB-48FD1A3E31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64244" y="3113315"/>
            <a:ext cx="1664677" cy="1664677"/>
          </a:xfrm>
          <a:prstGeom prst="rect">
            <a:avLst/>
          </a:prstGeom>
        </p:spPr>
      </p:pic>
    </p:spTree>
    <p:extLst>
      <p:ext uri="{BB962C8B-B14F-4D97-AF65-F5344CB8AC3E}">
        <p14:creationId xmlns:p14="http://schemas.microsoft.com/office/powerpoint/2010/main" val="1541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1" name="Title 5"/>
          <p:cNvSpPr txBox="1">
            <a:spLocks noGrp="1"/>
          </p:cNvSpPr>
          <p:nvPr>
            <p:ph type="title"/>
          </p:nvPr>
        </p:nvSpPr>
        <p:spPr>
          <a:xfrm>
            <a:off x="1544501" y="13062"/>
            <a:ext cx="10249705" cy="10428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5400" b="1" dirty="0">
                <a:latin typeface="Gotham Medium"/>
              </a:rPr>
              <a:t>Compartir con la clase 1</a:t>
            </a:r>
            <a:endParaRPr lang="en-US" sz="5400" dirty="0">
              <a:solidFill>
                <a:schemeClr val="bg1"/>
              </a:solidFill>
              <a:latin typeface="Gotham Medium"/>
            </a:endParaRPr>
          </a:p>
        </p:txBody>
      </p:sp>
      <p:sp>
        <p:nvSpPr>
          <p:cNvPr id="12" name="TextBox 11"/>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peech Bubble: Rectangle with Corners Rounded 1">
            <a:extLst>
              <a:ext uri="{FF2B5EF4-FFF2-40B4-BE49-F238E27FC236}">
                <a16:creationId xmlns:a16="http://schemas.microsoft.com/office/drawing/2014/main" id="{8BF9ACE1-E895-9D6F-F9F3-A6E2D6B108E4}"/>
              </a:ext>
            </a:extLst>
          </p:cNvPr>
          <p:cNvSpPr/>
          <p:nvPr/>
        </p:nvSpPr>
        <p:spPr>
          <a:xfrm>
            <a:off x="4778828" y="1143000"/>
            <a:ext cx="6825343" cy="3951514"/>
          </a:xfrm>
          <a:prstGeom prst="wedgeRoundRectCallout">
            <a:avLst>
              <a:gd name="adj1" fmla="val -73675"/>
              <a:gd name="adj2" fmla="val 13839"/>
              <a:gd name="adj3" fmla="val 16667"/>
            </a:avLst>
          </a:prstGeom>
          <a:solidFill>
            <a:srgbClr val="0073C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s-ES" sz="4400" dirty="0">
                <a:solidFill>
                  <a:prstClr val="white"/>
                </a:solidFill>
              </a:rPr>
              <a:t>Creo que la relación entre los franceses y los indios americanos podría ser ___________</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Graphic 2">
            <a:extLst>
              <a:ext uri="{FF2B5EF4-FFF2-40B4-BE49-F238E27FC236}">
                <a16:creationId xmlns:a16="http://schemas.microsoft.com/office/drawing/2014/main" id="{CE8840E5-24C4-0199-57BB-48FD1A3E314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44501" y="2596659"/>
            <a:ext cx="1664677" cy="1664677"/>
          </a:xfrm>
          <a:prstGeom prst="rect">
            <a:avLst/>
          </a:prstGeom>
        </p:spPr>
      </p:pic>
    </p:spTree>
    <p:extLst>
      <p:ext uri="{BB962C8B-B14F-4D97-AF65-F5344CB8AC3E}">
        <p14:creationId xmlns:p14="http://schemas.microsoft.com/office/powerpoint/2010/main" val="2759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5376B541-C1FA-BF6E-B5FD-A0BCF1D0BE84}"/>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a:t>
            </a:r>
            <a:r>
              <a:rPr lang="en-US" sz="8000" dirty="0">
                <a:solidFill>
                  <a:schemeClr val="bg1"/>
                </a:solidFill>
                <a:latin typeface="Gotham Medium"/>
              </a:rPr>
              <a:t> </a:t>
            </a:r>
            <a:r>
              <a:rPr lang="en-US" sz="8000" dirty="0" err="1">
                <a:solidFill>
                  <a:schemeClr val="bg1"/>
                </a:solidFill>
                <a:latin typeface="Gotham Medium"/>
              </a:rPr>
              <a:t>esencial</a:t>
            </a:r>
            <a:endParaRPr lang="en-US" sz="8000" dirty="0">
              <a:solidFill>
                <a:schemeClr val="bg1"/>
              </a:solidFill>
              <a:latin typeface="Gotham Medium"/>
            </a:endParaRPr>
          </a:p>
        </p:txBody>
      </p:sp>
      <p:sp>
        <p:nvSpPr>
          <p:cNvPr id="13" name="TextBox 12">
            <a:extLst>
              <a:ext uri="{FF2B5EF4-FFF2-40B4-BE49-F238E27FC236}">
                <a16:creationId xmlns:a16="http://schemas.microsoft.com/office/drawing/2014/main" id="{543754FD-D646-C773-3B22-2DF9134E72A1}"/>
              </a:ext>
            </a:extLst>
          </p:cNvPr>
          <p:cNvSpPr txBox="1"/>
          <p:nvPr/>
        </p:nvSpPr>
        <p:spPr>
          <a:xfrm>
            <a:off x="587828" y="1850572"/>
            <a:ext cx="11206379" cy="4120487"/>
          </a:xfrm>
          <a:prstGeom prst="rect">
            <a:avLst/>
          </a:prstGeom>
          <a:noFill/>
        </p:spPr>
        <p:txBody>
          <a:bodyPr wrap="square" rtlCol="0">
            <a:spAutoFit/>
          </a:bodyPr>
          <a:lstStyle/>
          <a:p>
            <a:pPr lvl="0" algn="ctr">
              <a:lnSpc>
                <a:spcPct val="110000"/>
              </a:lnSpc>
              <a:spcAft>
                <a:spcPts val="600"/>
              </a:spcAft>
              <a:defRPr/>
            </a:pPr>
            <a:r>
              <a:rPr lang="es-ES" sz="4800" dirty="0">
                <a:solidFill>
                  <a:srgbClr val="0070C0"/>
                </a:solidFill>
                <a:latin typeface="Gotham Book"/>
                <a:ea typeface="Times New Roman" panose="02020603050405020304" pitchFamily="18" charset="0"/>
                <a:cs typeface="Times New Roman" panose="02020603050405020304" pitchFamily="18" charset="0"/>
              </a:rPr>
              <a:t>¿Cuáles son las similitudes y diferencias entre la forma en que España y Francia interactúan con los indios americanos, según los extractos de fuentes primarias en clase hoy?</a:t>
            </a:r>
            <a:endParaRPr kumimoji="0" lang="en-US" sz="4800" b="0" i="0" u="none" strike="noStrike" kern="1200" cap="none" spc="0" normalizeH="0" baseline="0" noProof="0" dirty="0">
              <a:ln>
                <a:noFill/>
              </a:ln>
              <a:solidFill>
                <a:srgbClr val="0070C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95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AA0FBFBF-DF50-12F8-85CD-D1AB10083F91}"/>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000" dirty="0">
                <a:solidFill>
                  <a:schemeClr val="bg1"/>
                </a:solidFill>
                <a:latin typeface="Gotham Medium"/>
              </a:rPr>
              <a:t>En la lección de hoy...</a:t>
            </a:r>
            <a:endParaRPr lang="en-US" sz="7000" dirty="0">
              <a:solidFill>
                <a:schemeClr val="bg1"/>
              </a:solidFill>
              <a:latin typeface="Gotham Medium"/>
            </a:endParaRPr>
          </a:p>
        </p:txBody>
      </p:sp>
      <p:sp>
        <p:nvSpPr>
          <p:cNvPr id="13" name="TextBox 12">
            <a:extLst>
              <a:ext uri="{FF2B5EF4-FFF2-40B4-BE49-F238E27FC236}">
                <a16:creationId xmlns:a16="http://schemas.microsoft.com/office/drawing/2014/main" id="{0CF76A14-8E8E-BC23-58D9-55992D4E1090}"/>
              </a:ext>
            </a:extLst>
          </p:cNvPr>
          <p:cNvSpPr txBox="1"/>
          <p:nvPr/>
        </p:nvSpPr>
        <p:spPr>
          <a:xfrm>
            <a:off x="718457" y="1785257"/>
            <a:ext cx="11075750" cy="4803366"/>
          </a:xfrm>
          <a:prstGeom prst="rect">
            <a:avLst/>
          </a:prstGeom>
          <a:noFill/>
        </p:spPr>
        <p:txBody>
          <a:bodyPr wrap="square" rtlCol="0">
            <a:spAutoFit/>
          </a:bodyPr>
          <a:lstStyle/>
          <a:p>
            <a:pPr marL="342900" lvl="0" indent="-342900">
              <a:lnSpc>
                <a:spcPct val="110000"/>
              </a:lnSpc>
              <a:buFont typeface="+mj-lt"/>
              <a:buAutoNum type="arabicPeriod"/>
              <a:tabLst>
                <a:tab pos="457200" algn="l"/>
              </a:tabLst>
              <a:defRPr/>
            </a:pPr>
            <a:r>
              <a:rPr lang="es-ES" sz="4000" b="1" i="1" u="sng" dirty="0">
                <a:solidFill>
                  <a:srgbClr val="70AD47">
                    <a:lumMod val="75000"/>
                  </a:srgbClr>
                </a:solidFill>
                <a:latin typeface="Gotham Book"/>
                <a:ea typeface="Times New Roman" panose="02020603050405020304" pitchFamily="18" charset="0"/>
                <a:cs typeface="Times New Roman" panose="02020603050405020304" pitchFamily="18" charset="0"/>
              </a:rPr>
              <a:t>Leeremos</a:t>
            </a:r>
            <a:r>
              <a:rPr lang="es-ES" sz="4000" dirty="0">
                <a:solidFill>
                  <a:srgbClr val="70AD47">
                    <a:lumMod val="75000"/>
                  </a:srgbClr>
                </a:solidFill>
                <a:latin typeface="Gotham Book"/>
                <a:ea typeface="Times New Roman" panose="02020603050405020304" pitchFamily="18" charset="0"/>
                <a:cs typeface="Times New Roman" panose="02020603050405020304" pitchFamily="18" charset="0"/>
              </a:rPr>
              <a:t> extractos de fuentes primarias de las expediciones de Hernando de Soto, Luis de Moscoso Alvarado y La Salle para comparar sus experiencias con los indios americanos</a:t>
            </a:r>
            <a:r>
              <a:rPr kumimoji="0" lang="en-US" sz="4000" strike="noStrike" kern="1200" cap="none" spc="0" normalizeH="0" baseline="0" noProof="0" dirty="0">
                <a:ln>
                  <a:noFill/>
                </a:ln>
                <a:solidFill>
                  <a:srgbClr val="70AD47">
                    <a:lumMod val="75000"/>
                  </a:srgbClr>
                </a:solidFill>
                <a:effectLst/>
                <a:uLnTx/>
                <a:uFillTx/>
                <a:latin typeface="Gotham Book"/>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nSpc>
                <a:spcPct val="110000"/>
              </a:lnSpc>
              <a:buFont typeface="+mj-lt"/>
              <a:buAutoNum type="arabicPeriod"/>
              <a:tabLst>
                <a:tab pos="457200" algn="l"/>
              </a:tabLst>
              <a:defRPr/>
            </a:pPr>
            <a:r>
              <a:rPr lang="es-ES" sz="4000" b="1" i="1" u="sng" dirty="0">
                <a:solidFill>
                  <a:srgbClr val="7030A0"/>
                </a:solidFill>
                <a:latin typeface="Gotham Book"/>
                <a:ea typeface="Times New Roman" panose="02020603050405020304" pitchFamily="18" charset="0"/>
                <a:cs typeface="Times New Roman" panose="02020603050405020304" pitchFamily="18" charset="0"/>
              </a:rPr>
              <a:t>Leeré</a:t>
            </a:r>
            <a:r>
              <a:rPr lang="es-ES" sz="4000" dirty="0">
                <a:solidFill>
                  <a:srgbClr val="7030A0"/>
                </a:solidFill>
                <a:latin typeface="Gotham Book"/>
                <a:ea typeface="Times New Roman" panose="02020603050405020304" pitchFamily="18" charset="0"/>
                <a:cs typeface="Times New Roman" panose="02020603050405020304" pitchFamily="18" charset="0"/>
              </a:rPr>
              <a:t> cada extracto, utilizando mis conocimientos previos y pistas de contexto para responder preguntas de comprensión</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60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057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
            <a:ext cx="5183459" cy="95794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err="1">
                <a:latin typeface="Gotham Medium"/>
              </a:rPr>
              <a:t>Observa</a:t>
            </a:r>
            <a:r>
              <a:rPr lang="en-US" sz="4800" b="1" dirty="0">
                <a:latin typeface="Gotham Medium"/>
              </a:rPr>
              <a:t> la imagen</a:t>
            </a:r>
          </a:p>
        </p:txBody>
      </p:sp>
      <p:sp>
        <p:nvSpPr>
          <p:cNvPr id="11" name="TextBox 10">
            <a:extLst>
              <a:ext uri="{C183D7F6-B498-43B3-948B-1728B52AA6E4}">
                <adec:decorative xmlns:adec="http://schemas.microsoft.com/office/drawing/2017/decorative" val="1"/>
              </a:ext>
            </a:extLst>
          </p:cNvPr>
          <p:cNvSpPr txBox="1"/>
          <p:nvPr/>
        </p:nvSpPr>
        <p:spPr>
          <a:xfrm>
            <a:off x="1661084" y="643722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itle 5">
            <a:extLst>
              <a:ext uri="{FF2B5EF4-FFF2-40B4-BE49-F238E27FC236}">
                <a16:creationId xmlns:a16="http://schemas.microsoft.com/office/drawing/2014/main" id="{93A48F52-D2DE-D567-39A2-70DA59792AD7}"/>
              </a:ext>
            </a:extLst>
          </p:cNvPr>
          <p:cNvSpPr txBox="1">
            <a:spLocks/>
          </p:cNvSpPr>
          <p:nvPr/>
        </p:nvSpPr>
        <p:spPr>
          <a:xfrm>
            <a:off x="1820557" y="1194096"/>
            <a:ext cx="4699985" cy="4432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solidFill>
                  <a:srgbClr val="0070C0"/>
                </a:solidFill>
                <a:latin typeface="Gotham Medium"/>
              </a:rPr>
              <a:t>Qué notas sobre esta imagen</a:t>
            </a:r>
            <a:r>
              <a:rPr lang="en-US" sz="3600" dirty="0">
                <a:solidFill>
                  <a:srgbClr val="0070C0"/>
                </a:solidFill>
                <a:latin typeface="Gotham Medium"/>
              </a:rPr>
              <a:t>? </a:t>
            </a:r>
            <a:br>
              <a:rPr lang="en-US" sz="3600" dirty="0">
                <a:latin typeface="Gotham Medium"/>
              </a:rPr>
            </a:br>
            <a:br>
              <a:rPr lang="en-US" sz="1600" dirty="0">
                <a:latin typeface="Gotham Medium"/>
              </a:rPr>
            </a:br>
            <a:r>
              <a:rPr lang="es-ES" sz="3600" dirty="0">
                <a:solidFill>
                  <a:schemeClr val="accent6">
                    <a:lumMod val="75000"/>
                  </a:schemeClr>
                </a:solidFill>
                <a:latin typeface="Gotham Medium"/>
              </a:rPr>
              <a:t>Qué crees que está pasando aquí</a:t>
            </a:r>
            <a:r>
              <a:rPr lang="en-US" sz="3600" dirty="0">
                <a:solidFill>
                  <a:schemeClr val="accent6">
                    <a:lumMod val="75000"/>
                  </a:schemeClr>
                </a:solidFill>
                <a:latin typeface="Gotham Medium"/>
              </a:rPr>
              <a:t>?</a:t>
            </a:r>
            <a:br>
              <a:rPr lang="en-US" sz="3600" dirty="0">
                <a:latin typeface="Gotham Medium"/>
              </a:rPr>
            </a:br>
            <a:br>
              <a:rPr lang="en-US" sz="1600" dirty="0">
                <a:latin typeface="Gotham Medium"/>
              </a:rPr>
            </a:br>
            <a:r>
              <a:rPr lang="es-ES" sz="3600" dirty="0">
                <a:solidFill>
                  <a:srgbClr val="7030A0"/>
                </a:solidFill>
                <a:latin typeface="Gotham Medium"/>
              </a:rPr>
              <a:t>Cuáles son las tres palabras que podrían describir esta imagen</a:t>
            </a:r>
            <a:r>
              <a:rPr lang="en-US" sz="3600" dirty="0">
                <a:solidFill>
                  <a:srgbClr val="7030A0"/>
                </a:solidFill>
                <a:latin typeface="Gotham Medium"/>
              </a:rPr>
              <a:t>? </a:t>
            </a:r>
          </a:p>
        </p:txBody>
      </p:sp>
      <p:pic>
        <p:nvPicPr>
          <p:cNvPr id="4" name="Picture 3" descr="Artwork depicting the arrival of La Salle's expedition on the shores of Texas. Men are unloading trunks and luggage onto the beach.">
            <a:extLst>
              <a:ext uri="{FF2B5EF4-FFF2-40B4-BE49-F238E27FC236}">
                <a16:creationId xmlns:a16="http://schemas.microsoft.com/office/drawing/2014/main" id="{5B62B307-D1CB-F7AE-517F-F90034C681F4}"/>
              </a:ext>
            </a:extLst>
          </p:cNvPr>
          <p:cNvPicPr>
            <a:picLocks noChangeAspect="1"/>
          </p:cNvPicPr>
          <p:nvPr/>
        </p:nvPicPr>
        <p:blipFill>
          <a:blip r:embed="rId7"/>
          <a:stretch>
            <a:fillRect/>
          </a:stretch>
        </p:blipFill>
        <p:spPr>
          <a:xfrm>
            <a:off x="6982264" y="112605"/>
            <a:ext cx="4936207" cy="6509284"/>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10268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73591" y="-2656909"/>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066800"/>
            <a:ext cx="12192000" cy="4811485"/>
          </a:xfrm>
          <a:prstGeom prst="rect">
            <a:avLst/>
          </a:prstGeom>
          <a:solidFill>
            <a:srgbClr val="007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5556" y="2529036"/>
            <a:ext cx="2356499" cy="2356499"/>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713825" y="2799052"/>
            <a:ext cx="1322782" cy="1346980"/>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FEC7C442-2816-2D64-6A93-6FF8581B1DF7}"/>
              </a:ext>
            </a:extLst>
          </p:cNvPr>
          <p:cNvSpPr txBox="1">
            <a:spLocks noGrp="1"/>
          </p:cNvSpPr>
          <p:nvPr>
            <p:ph type="title"/>
          </p:nvPr>
        </p:nvSpPr>
        <p:spPr>
          <a:xfrm>
            <a:off x="1976567" y="1273627"/>
            <a:ext cx="8476072" cy="43978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2800" dirty="0">
                <a:solidFill>
                  <a:schemeClr val="accent4">
                    <a:lumMod val="40000"/>
                    <a:lumOff val="60000"/>
                  </a:schemeClr>
                </a:solidFill>
                <a:latin typeface="Gotham Medium"/>
              </a:rPr>
              <a:t>Los extractos de fuentes primarias relacionados con la expedición de Hernando de Soto fueron tomados de "Exploradores españoles en el sur de los Estados Unidos, 1528 - 1543".</a:t>
            </a:r>
            <a:br>
              <a:rPr lang="en-US" sz="2800" i="1" dirty="0">
                <a:solidFill>
                  <a:schemeClr val="accent4">
                    <a:lumMod val="40000"/>
                    <a:lumOff val="60000"/>
                  </a:schemeClr>
                </a:solidFill>
                <a:latin typeface="Gotham Medium"/>
              </a:rPr>
            </a:br>
            <a:br>
              <a:rPr lang="en-US" sz="2800" i="1" dirty="0">
                <a:solidFill>
                  <a:schemeClr val="bg1">
                    <a:lumMod val="95000"/>
                  </a:schemeClr>
                </a:solidFill>
                <a:latin typeface="Gotham Medium"/>
              </a:rPr>
            </a:br>
            <a:r>
              <a:rPr lang="es-ES" sz="2800" dirty="0">
                <a:solidFill>
                  <a:schemeClr val="bg1">
                    <a:lumMod val="95000"/>
                  </a:schemeClr>
                </a:solidFill>
                <a:latin typeface="Gotham Medium"/>
              </a:rPr>
              <a:t>Los extractos relacionados con la expedición de La Salle fueron tomados de "Los viajes de René Robert Cavelier </a:t>
            </a:r>
            <a:r>
              <a:rPr lang="es-ES" sz="2800" dirty="0" err="1">
                <a:solidFill>
                  <a:schemeClr val="bg1">
                    <a:lumMod val="95000"/>
                  </a:schemeClr>
                </a:solidFill>
                <a:latin typeface="Gotham Medium"/>
              </a:rPr>
              <a:t>Sieur</a:t>
            </a:r>
            <a:r>
              <a:rPr lang="es-ES" sz="2800" dirty="0">
                <a:solidFill>
                  <a:schemeClr val="bg1">
                    <a:lumMod val="95000"/>
                  </a:schemeClr>
                </a:solidFill>
                <a:latin typeface="Gotham Medium"/>
              </a:rPr>
              <a:t> de la Salle".</a:t>
            </a:r>
            <a:br>
              <a:rPr lang="en-US" sz="2800" i="1" dirty="0">
                <a:solidFill>
                  <a:schemeClr val="bg1">
                    <a:lumMod val="95000"/>
                  </a:schemeClr>
                </a:solidFill>
                <a:latin typeface="Gotham Medium"/>
              </a:rPr>
            </a:br>
            <a:br>
              <a:rPr lang="en-US" sz="2800" i="1" dirty="0">
                <a:solidFill>
                  <a:schemeClr val="bg1">
                    <a:lumMod val="95000"/>
                  </a:schemeClr>
                </a:solidFill>
                <a:latin typeface="Gotham Medium"/>
              </a:rPr>
            </a:br>
            <a:r>
              <a:rPr lang="es-ES" sz="2800" i="1" dirty="0">
                <a:solidFill>
                  <a:schemeClr val="accent6">
                    <a:lumMod val="40000"/>
                    <a:lumOff val="60000"/>
                  </a:schemeClr>
                </a:solidFill>
                <a:latin typeface="Gotham Medium"/>
              </a:rPr>
              <a:t>Estas obras están disponibles en línea en el Portal de Historia de Texas con la Universidad del Norte de Texas</a:t>
            </a:r>
            <a:endParaRPr lang="en-US" sz="2800" dirty="0">
              <a:solidFill>
                <a:schemeClr val="accent6">
                  <a:lumMod val="40000"/>
                  <a:lumOff val="60000"/>
                </a:schemeClr>
              </a:solidFill>
              <a:latin typeface="Gotham Medium"/>
            </a:endParaRPr>
          </a:p>
        </p:txBody>
      </p:sp>
    </p:spTree>
    <p:extLst>
      <p:ext uri="{BB962C8B-B14F-4D97-AF65-F5344CB8AC3E}">
        <p14:creationId xmlns:p14="http://schemas.microsoft.com/office/powerpoint/2010/main" val="22398489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7c63615015382758a6d0a335afa0978">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eed60e9fed7c1dff8be74a8f08c53ae5"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040FC-8DFA-4CA4-9862-E5950F6D123F}">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E0D56FB2-EEF7-47BF-BC43-8CD744D646CB}">
  <ds:schemaRefs>
    <ds:schemaRef ds:uri="http://schemas.microsoft.com/sharepoint/v3/contenttype/forms"/>
  </ds:schemaRefs>
</ds:datastoreItem>
</file>

<file path=customXml/itemProps3.xml><?xml version="1.0" encoding="utf-8"?>
<ds:datastoreItem xmlns:ds="http://schemas.openxmlformats.org/officeDocument/2006/customXml" ds:itemID="{2DEE7BB6-7D1A-41EF-B1BF-90C2B100F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cec14-576f-4745-8bc6-f1209321bcba"/>
    <ds:schemaRef ds:uri="545cb1ba-8b8a-41a6-8528-558dc0e975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280</TotalTime>
  <Words>1766</Words>
  <Application>Microsoft Office PowerPoint</Application>
  <PresentationFormat>Widescreen</PresentationFormat>
  <Paragraphs>98</Paragraphs>
  <Slides>25</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Aptos</vt:lpstr>
      <vt:lpstr>Aptos Display</vt:lpstr>
      <vt:lpstr>Arial</vt:lpstr>
      <vt:lpstr>Calibri</vt:lpstr>
      <vt:lpstr>Calibri Light</vt:lpstr>
      <vt:lpstr>Gotham Book</vt:lpstr>
      <vt:lpstr>Gotham Medium</vt:lpstr>
      <vt:lpstr>Josefin Sans</vt:lpstr>
      <vt:lpstr>system-ui</vt:lpstr>
      <vt:lpstr>Times New Roman</vt:lpstr>
      <vt:lpstr>1_Office Theme</vt:lpstr>
      <vt:lpstr>Office Theme</vt:lpstr>
      <vt:lpstr>Unidad 2:  Edad de contacto</vt:lpstr>
      <vt:lpstr>Extensión: Exploración española La llegada de los franceses! Calentamiento</vt:lpstr>
      <vt:lpstr>Calentamiento:  Sigue las instrucciones para completar tu calentamiento</vt:lpstr>
      <vt:lpstr>Compartir con la clase</vt:lpstr>
      <vt:lpstr>Compartir con la clase 1</vt:lpstr>
      <vt:lpstr>Pregunta esencial</vt:lpstr>
      <vt:lpstr>En la lección de hoy...</vt:lpstr>
      <vt:lpstr>Observa la imagen</vt:lpstr>
      <vt:lpstr>Los extractos de fuentes primarias relacionados con la expedición de Hernando de Soto fueron tomados de "Exploradores españoles en el sur de los Estados Unidos, 1528 - 1543".  Los extractos relacionados con la expedición de La Salle fueron tomados de "Los viajes de René Robert Cavelier Sieur de la Salle".  Estas obras están disponibles en línea en el Portal de Historia de Texas con la Universidad del Norte de Texas</vt:lpstr>
      <vt:lpstr>Conjunto de fuentes primarias I:  La expedición de De Soto y Moscoso</vt:lpstr>
      <vt:lpstr>Conjunto de fuentes primarias 1: Expedición de De Soto y Moscoso2</vt:lpstr>
      <vt:lpstr>De Soto: Fragmento 1 Contexto</vt:lpstr>
      <vt:lpstr>De Soto: Fragmento 1</vt:lpstr>
      <vt:lpstr>De Soto: Fragmento 1 parte 2</vt:lpstr>
      <vt:lpstr>Moscoso: Fragmento 2 Contexto</vt:lpstr>
      <vt:lpstr>Moscoso: Fragmento 2</vt:lpstr>
      <vt:lpstr>Conjunto de fuentes primarias 2:  Expedición de La Salle</vt:lpstr>
      <vt:lpstr>La Salle: Fragmento 1 Contexto</vt:lpstr>
      <vt:lpstr>La Salle: Fragmento 1 Parte 1 </vt:lpstr>
      <vt:lpstr>La Salle: Fragmento 1 Parte 2 </vt:lpstr>
      <vt:lpstr>La Salle: Fragmento 1 Parte 3 </vt:lpstr>
      <vt:lpstr>La Salle: Fragmento 1 Parte 4 </vt:lpstr>
      <vt:lpstr>Extensión: Exploración española La llegada de los franceses! Boleto de salida</vt:lpstr>
      <vt:lpstr>Boleto de salida:  Sigue las instrucciones para completar tu calentamiento</vt:lpstr>
      <vt:lpstr>Compartir con la clase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6</cp:revision>
  <dcterms:created xsi:type="dcterms:W3CDTF">2024-08-30T17:53:55Z</dcterms:created>
  <dcterms:modified xsi:type="dcterms:W3CDTF">2025-11-12T04:02:46Z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