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326" r:id="rId3"/>
    <p:sldId id="327" r:id="rId4"/>
    <p:sldId id="328" r:id="rId5"/>
    <p:sldId id="329" r:id="rId6"/>
    <p:sldId id="324" r:id="rId7"/>
    <p:sldId id="325" r:id="rId8"/>
    <p:sldId id="334" r:id="rId9"/>
    <p:sldId id="270" r:id="rId10"/>
    <p:sldId id="330" r:id="rId11"/>
    <p:sldId id="331" r:id="rId12"/>
    <p:sldId id="332" r:id="rId13"/>
    <p:sldId id="333" r:id="rId14"/>
    <p:sldId id="335" r:id="rId15"/>
    <p:sldId id="336" r:id="rId16"/>
    <p:sldId id="3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3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861F9-038D-4A3D-904E-F7BA7315FEF0}"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D642-2B26-4553-AD17-F2FF0B566313}" type="slidenum">
              <a:rPr lang="en-US" smtClean="0"/>
              <a:t>‹#›</a:t>
            </a:fld>
            <a:endParaRPr lang="en-US"/>
          </a:p>
        </p:txBody>
      </p:sp>
    </p:spTree>
    <p:extLst>
      <p:ext uri="{BB962C8B-B14F-4D97-AF65-F5344CB8AC3E}">
        <p14:creationId xmlns:p14="http://schemas.microsoft.com/office/powerpoint/2010/main" val="347027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tx049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tx049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49287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dc198025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45995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354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ommons.wikimedia.org/wiki/File:Texas_blank_map.svg" TargetMode="External"/><Relationship Id="rId3" Type="http://schemas.openxmlformats.org/officeDocument/2006/relationships/hyperlink" Target="https://en.wikipedia.org/wiki/en:GNU_Free_Documentation_License" TargetMode="External"/><Relationship Id="rId7" Type="http://schemas.openxmlformats.org/officeDocument/2006/relationships/hyperlink" Target="https://commons.wikimedia.org/wiki/Commons:GNU_Free_Documentation_License,_version_1.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reativecommons.org/licenses/by-sa/3.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en.wikipedia.org/wiki/en:Free_Software_Found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42424"/>
                </a:solidFill>
                <a:effectLst/>
                <a:latin typeface="Times New Roman" panose="02020603050405020304" pitchFamily="18" charset="0"/>
              </a:rPr>
              <a:t>Historic American Buildings Survey, Creator. Mission San Francisco de la Espada, Church, Berg's Mill Community, San Antonio, Bexar County, TX. Texas Bexar County San Antonio, 1933. Documentation Compiled After. Photograph. </a:t>
            </a:r>
            <a:r>
              <a:rPr lang="en-US" sz="1800" b="0" i="0" u="sng" strike="noStrike" dirty="0">
                <a:solidFill>
                  <a:srgbClr val="1155CC"/>
                </a:solidFill>
                <a:effectLst/>
                <a:latin typeface="Times New Roman" panose="02020603050405020304" pitchFamily="18" charset="0"/>
                <a:hlinkClick r:id="rId3"/>
              </a:rPr>
              <a:t>https://www.loc.gov/item/tx0499/</a:t>
            </a:r>
            <a:r>
              <a:rPr lang="en-US" sz="1800" b="0" i="0" u="none" strike="noStrike" dirty="0">
                <a:solidFill>
                  <a:srgbClr val="242424"/>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Historic American Buildings Survey, Creator. Mission San Francisco de la Espada, Church, Berg's Mill Community, San Antonio, Bexar County, TX. Texas Bexar County San Antonio, 1933. Documentation Compiled After. Photograph.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https://www.loc.gov/item/tx0499/</a:t>
            </a:r>
            <a:r>
              <a:rPr lang="en-US" sz="1800" dirty="0">
                <a:effectLst/>
                <a:latin typeface="Gotham Book"/>
                <a:ea typeface="Times New Roman" panose="02020603050405020304" pitchFamily="18" charset="0"/>
                <a:cs typeface="Times New Roman" panose="02020603050405020304" pitchFamily="18" charset="0"/>
              </a:rPr>
              <a: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4C20D642-2B26-4553-AD17-F2FF0B566313}" type="slidenum">
              <a:rPr lang="en-US" smtClean="0"/>
              <a:t>3</a:t>
            </a:fld>
            <a:endParaRPr lang="en-US"/>
          </a:p>
        </p:txBody>
      </p:sp>
    </p:spTree>
    <p:extLst>
      <p:ext uri="{BB962C8B-B14F-4D97-AF65-F5344CB8AC3E}">
        <p14:creationId xmlns:p14="http://schemas.microsoft.com/office/powerpoint/2010/main" val="427165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757575"/>
                </a:solidFill>
                <a:effectLst/>
                <a:highlight>
                  <a:srgbClr val="FFFFFF"/>
                </a:highlight>
                <a:latin typeface="Josefin Sans" pitchFamily="2" charset="0"/>
              </a:rPr>
              <a:t>Bolton, Herbert E. Map of Texas and Adjacent Regions in the Eighteenth Century, map, 1915; (</a:t>
            </a:r>
            <a:r>
              <a:rPr lang="en-US" sz="2800" b="0" i="0" u="none" strike="noStrike" dirty="0">
                <a:solidFill>
                  <a:srgbClr val="0277BD"/>
                </a:solidFill>
                <a:effectLst/>
                <a:highlight>
                  <a:srgbClr val="FFFFFF"/>
                </a:highlight>
                <a:latin typeface="Josefin Sans" pitchFamily="2" charset="0"/>
                <a:hlinkClick r:id="rId3"/>
              </a:rPr>
              <a:t>https://texashistory.unt.edu/ark:/67531/metapth492871/</a:t>
            </a:r>
            <a:r>
              <a:rPr lang="en-US" sz="2800" b="0" i="0" dirty="0">
                <a:solidFill>
                  <a:srgbClr val="757575"/>
                </a:solidFill>
                <a:effectLst/>
                <a:highlight>
                  <a:srgbClr val="FFFFFF"/>
                </a:highlight>
                <a:latin typeface="Josefin Sans" pitchFamily="2" charset="0"/>
              </a:rPr>
              <a:t>: accessed September 11, 2024), University of North Texas Libraries, The Portal to Texas History, </a:t>
            </a:r>
            <a:r>
              <a:rPr lang="en-US" sz="2800" b="0" i="0" u="none" strike="noStrike" dirty="0">
                <a:solidFill>
                  <a:srgbClr val="0277BD"/>
                </a:solidFill>
                <a:effectLst/>
                <a:highlight>
                  <a:srgbClr val="FFFFFF"/>
                </a:highlight>
                <a:latin typeface="Josefin Sans" pitchFamily="2" charset="0"/>
                <a:hlinkClick r:id="rId4"/>
              </a:rPr>
              <a:t>https://texashistory.unt.edu</a:t>
            </a:r>
            <a:r>
              <a:rPr lang="en-US" sz="2800" b="0" i="0" dirty="0">
                <a:solidFill>
                  <a:srgbClr val="757575"/>
                </a:solidFill>
                <a:effectLst/>
                <a:highlight>
                  <a:srgbClr val="FFFFFF"/>
                </a:highlight>
                <a:latin typeface="Josefin Sans" pitchFamily="2" charset="0"/>
              </a:rPr>
              <a:t>; crediting Hardin-Simmons University Library.</a:t>
            </a:r>
            <a:endParaRPr lang="en-US" sz="1800" b="0" i="0" u="none" strike="noStrike" dirty="0">
              <a:solidFill>
                <a:srgbClr val="757575"/>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C20D642-2B26-4553-AD17-F2FF0B566313}" type="slidenum">
              <a:rPr lang="en-US" smtClean="0"/>
              <a:t>8</a:t>
            </a:fld>
            <a:endParaRPr lang="en-US"/>
          </a:p>
        </p:txBody>
      </p:sp>
    </p:spTree>
    <p:extLst>
      <p:ext uri="{BB962C8B-B14F-4D97-AF65-F5344CB8AC3E}">
        <p14:creationId xmlns:p14="http://schemas.microsoft.com/office/powerpoint/2010/main" val="271359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highlight>
                  <a:srgbClr val="FFFFFF"/>
                </a:highlight>
                <a:latin typeface="Arial" panose="020B0604020202020204" pitchFamily="34" charset="0"/>
              </a:rPr>
              <a:t>Mallory, Randy. [Timeless Beauty: Mission Concepción, San Antonio's Living Heritage], photograph, 20XX; (</a:t>
            </a:r>
            <a:r>
              <a:rPr lang="en-US" sz="1800" b="0" i="0" u="none" strike="noStrike" dirty="0">
                <a:solidFill>
                  <a:srgbClr val="0277BD"/>
                </a:solidFill>
                <a:effectLst/>
                <a:highlight>
                  <a:srgbClr val="FFFFFF"/>
                </a:highlight>
                <a:latin typeface="Arial" panose="020B0604020202020204" pitchFamily="34" charset="0"/>
                <a:hlinkClick r:id="rId3"/>
              </a:rPr>
              <a:t>https://texashistory.unt.edu/ark:/67531/metadc1980254/</a:t>
            </a:r>
            <a:r>
              <a:rPr lang="en-US" sz="1800" b="0" i="0" u="none" strike="noStrike" dirty="0">
                <a:solidFill>
                  <a:srgbClr val="757575"/>
                </a:solidFill>
                <a:effectLst/>
                <a:highlight>
                  <a:srgbClr val="FFFFFF"/>
                </a:highlight>
                <a:latin typeface="Arial" panose="020B0604020202020204" pitchFamily="34" charset="0"/>
              </a:rPr>
              <a:t>: accessed September 10, 2024), University of North Texas Libraries, The Portal to Texas History, </a:t>
            </a:r>
            <a:r>
              <a:rPr lang="en-US" sz="1800" b="0" i="0" u="none" strike="noStrike" dirty="0">
                <a:solidFill>
                  <a:srgbClr val="0277BD"/>
                </a:solidFill>
                <a:effectLst/>
                <a:highlight>
                  <a:srgbClr val="FFFFFF"/>
                </a:highlight>
                <a:latin typeface="Arial" panose="020B0604020202020204" pitchFamily="34" charset="0"/>
                <a:hlinkClick r:id="rId4"/>
              </a:rPr>
              <a:t>https://texashistory.unt.edu</a:t>
            </a:r>
            <a:r>
              <a:rPr lang="en-US" sz="1800" b="0" i="0" u="none" strike="noStrike" dirty="0">
                <a:solidFill>
                  <a:srgbClr val="757575"/>
                </a:solidFill>
                <a:effectLst/>
                <a:highlight>
                  <a:srgbClr val="FFFFFF"/>
                </a:highlight>
                <a:latin typeface="Arial" panose="020B0604020202020204" pitchFamily="34" charset="0"/>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4C20D642-2B26-4553-AD17-F2FF0B566313}" type="slidenum">
              <a:rPr lang="en-US" smtClean="0"/>
              <a:t>9</a:t>
            </a:fld>
            <a:endParaRPr lang="en-US"/>
          </a:p>
        </p:txBody>
      </p:sp>
    </p:spTree>
    <p:extLst>
      <p:ext uri="{BB962C8B-B14F-4D97-AF65-F5344CB8AC3E}">
        <p14:creationId xmlns:p14="http://schemas.microsoft.com/office/powerpoint/2010/main" val="62984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dirty="0">
                <a:solidFill>
                  <a:srgbClr val="000000"/>
                </a:solidFill>
                <a:effectLst/>
                <a:latin typeface="Times New Roman" panose="02020603050405020304" pitchFamily="18" charset="0"/>
              </a:rPr>
              <a:t>Fer, Nicolas De, and Vincent De </a:t>
            </a:r>
            <a:r>
              <a:rPr lang="fr-FR" sz="1800" b="0" i="0" u="none" strike="noStrike" dirty="0" err="1">
                <a:solidFill>
                  <a:srgbClr val="000000"/>
                </a:solidFill>
                <a:effectLst/>
                <a:latin typeface="Times New Roman" panose="02020603050405020304" pitchFamily="18" charset="0"/>
              </a:rPr>
              <a:t>Ginville</a:t>
            </a:r>
            <a:r>
              <a:rPr lang="fr-FR" sz="1800" b="0" i="0" u="none" strike="noStrike" dirty="0">
                <a:solidFill>
                  <a:srgbClr val="000000"/>
                </a:solidFill>
                <a:effectLst/>
                <a:latin typeface="Times New Roman" panose="02020603050405020304" pitchFamily="18" charset="0"/>
              </a:rPr>
              <a:t>. </a:t>
            </a:r>
            <a:r>
              <a:rPr lang="fr-FR" sz="1800" b="0" i="1" u="none" strike="noStrike" dirty="0">
                <a:solidFill>
                  <a:srgbClr val="000000"/>
                </a:solidFill>
                <a:effectLst/>
                <a:latin typeface="Times New Roman" panose="02020603050405020304" pitchFamily="18" charset="0"/>
              </a:rPr>
              <a:t>Les </a:t>
            </a:r>
            <a:r>
              <a:rPr lang="fr-FR" sz="1800" b="0" i="1" u="none" strike="noStrike" dirty="0" err="1">
                <a:solidFill>
                  <a:srgbClr val="000000"/>
                </a:solidFill>
                <a:effectLst/>
                <a:latin typeface="Times New Roman" panose="02020603050405020304" pitchFamily="18" charset="0"/>
              </a:rPr>
              <a:t>costes</a:t>
            </a:r>
            <a:r>
              <a:rPr lang="fr-FR" sz="1800" b="0" i="1" u="none" strike="noStrike" dirty="0">
                <a:solidFill>
                  <a:srgbClr val="000000"/>
                </a:solidFill>
                <a:effectLst/>
                <a:latin typeface="Times New Roman" panose="02020603050405020304" pitchFamily="18" charset="0"/>
              </a:rPr>
              <a:t> aux environs de la rivière de </a:t>
            </a:r>
            <a:r>
              <a:rPr lang="fr-FR" sz="1800" b="0" i="1" u="none" strike="noStrike" dirty="0" err="1">
                <a:solidFill>
                  <a:srgbClr val="000000"/>
                </a:solidFill>
                <a:effectLst/>
                <a:latin typeface="Times New Roman" panose="02020603050405020304" pitchFamily="18" charset="0"/>
              </a:rPr>
              <a:t>Misisipi</a:t>
            </a:r>
            <a:r>
              <a:rPr lang="fr-FR" sz="1800" b="0" i="1" u="none" strike="noStrike" dirty="0">
                <a:solidFill>
                  <a:srgbClr val="000000"/>
                </a:solidFill>
                <a:effectLst/>
                <a:latin typeface="Times New Roman" panose="02020603050405020304" pitchFamily="18" charset="0"/>
              </a:rPr>
              <a:t>: découvertes par Mr. de la Salle </a:t>
            </a:r>
            <a:r>
              <a:rPr lang="fr-FR" sz="1800" b="0" i="1" u="none" strike="noStrike" dirty="0" err="1">
                <a:solidFill>
                  <a:srgbClr val="000000"/>
                </a:solidFill>
                <a:effectLst/>
                <a:latin typeface="Times New Roman" panose="02020603050405020304" pitchFamily="18" charset="0"/>
              </a:rPr>
              <a:t>enet</a:t>
            </a:r>
            <a:r>
              <a:rPr lang="fr-FR" sz="1800" b="0" i="1" u="none" strike="noStrike" dirty="0">
                <a:solidFill>
                  <a:srgbClr val="000000"/>
                </a:solidFill>
                <a:effectLst/>
                <a:latin typeface="Times New Roman" panose="02020603050405020304" pitchFamily="18" charset="0"/>
              </a:rPr>
              <a:t> reconnues par Mr. le Chevallier d'Iberville en 1698 et 1699</a:t>
            </a:r>
            <a:r>
              <a:rPr lang="fr-FR" sz="1800" b="0" i="0" u="none" strike="noStrike" dirty="0">
                <a:solidFill>
                  <a:srgbClr val="000000"/>
                </a:solidFill>
                <a:effectLst/>
                <a:latin typeface="Times New Roman" panose="02020603050405020304" pitchFamily="18" charset="0"/>
              </a:rPr>
              <a:t>. 1701. </a:t>
            </a:r>
            <a:r>
              <a:rPr lang="fr-FR" sz="1800" b="0" i="0" u="none" strike="noStrike" dirty="0" err="1">
                <a:solidFill>
                  <a:srgbClr val="000000"/>
                </a:solidFill>
                <a:effectLst/>
                <a:latin typeface="Times New Roman" panose="02020603050405020304" pitchFamily="18" charset="0"/>
              </a:rPr>
              <a:t>Map</a:t>
            </a:r>
            <a:r>
              <a:rPr lang="fr-FR" sz="1800" b="0" i="0" u="none" strike="noStrike" dirty="0">
                <a:solidFill>
                  <a:srgbClr val="000000"/>
                </a:solidFill>
                <a:effectLst/>
                <a:latin typeface="Times New Roman" panose="02020603050405020304" pitchFamily="18" charset="0"/>
              </a:rPr>
              <a:t>. https://www.loc.gov/item/2003623128/.</a:t>
            </a:r>
            <a:endParaRPr lang="en-US" dirty="0"/>
          </a:p>
        </p:txBody>
      </p:sp>
      <p:sp>
        <p:nvSpPr>
          <p:cNvPr id="4" name="Slide Number Placeholder 3"/>
          <p:cNvSpPr>
            <a:spLocks noGrp="1"/>
          </p:cNvSpPr>
          <p:nvPr>
            <p:ph type="sldNum" sz="quarter" idx="5"/>
          </p:nvPr>
        </p:nvSpPr>
        <p:spPr/>
        <p:txBody>
          <a:bodyPr/>
          <a:lstStyle/>
          <a:p>
            <a:fld id="{4C20D642-2B26-4553-AD17-F2FF0B566313}" type="slidenum">
              <a:rPr lang="en-US" smtClean="0"/>
              <a:t>10</a:t>
            </a:fld>
            <a:endParaRPr lang="en-US"/>
          </a:p>
        </p:txBody>
      </p:sp>
    </p:spTree>
    <p:extLst>
      <p:ext uri="{BB962C8B-B14F-4D97-AF65-F5344CB8AC3E}">
        <p14:creationId xmlns:p14="http://schemas.microsoft.com/office/powerpoint/2010/main" val="150892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Raba, Ernst Wilhelm. </a:t>
            </a:r>
            <a:r>
              <a:rPr lang="en-US" sz="1800" b="0" i="1" u="none" strike="noStrike" dirty="0">
                <a:solidFill>
                  <a:srgbClr val="242424"/>
                </a:solidFill>
                <a:effectLst/>
                <a:latin typeface="Times New Roman" panose="02020603050405020304" pitchFamily="18" charset="0"/>
              </a:rPr>
              <a:t>Mission Espada. </a:t>
            </a:r>
            <a:r>
              <a:rPr lang="en-US" sz="1800" b="0" i="0" u="none" strike="noStrike" dirty="0">
                <a:solidFill>
                  <a:srgbClr val="242424"/>
                </a:solidFill>
                <a:effectLst/>
                <a:latin typeface="Times New Roman" panose="02020603050405020304" pitchFamily="18" charset="0"/>
              </a:rPr>
              <a:t>8 x 10 in.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https://texashistory.unt.edu/ark:/67531/metapth459952</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C20D642-2B26-4553-AD17-F2FF0B566313}" type="slidenum">
              <a:rPr lang="en-US" smtClean="0"/>
              <a:t>11</a:t>
            </a:fld>
            <a:endParaRPr lang="en-US"/>
          </a:p>
        </p:txBody>
      </p:sp>
    </p:spTree>
    <p:extLst>
      <p:ext uri="{BB962C8B-B14F-4D97-AF65-F5344CB8AC3E}">
        <p14:creationId xmlns:p14="http://schemas.microsoft.com/office/powerpoint/2010/main" val="13748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Belden, </a:t>
            </a:r>
            <a:r>
              <a:rPr lang="en-US" sz="1800" b="0" i="0" u="none" strike="noStrike" dirty="0" err="1">
                <a:solidFill>
                  <a:srgbClr val="242424"/>
                </a:solidFill>
                <a:effectLst/>
                <a:latin typeface="Times New Roman" panose="02020603050405020304" pitchFamily="18" charset="0"/>
              </a:rPr>
              <a:t>Dreanna</a:t>
            </a:r>
            <a:r>
              <a:rPr lang="en-US" sz="1800" b="0" i="0" u="none" strike="noStrike" dirty="0">
                <a:solidFill>
                  <a:srgbClr val="242424"/>
                </a:solidFill>
                <a:effectLst/>
                <a:latin typeface="Times New Roman" panose="02020603050405020304" pitchFamily="18" charset="0"/>
              </a:rPr>
              <a:t>. </a:t>
            </a:r>
            <a:r>
              <a:rPr lang="en-US" sz="1800" b="0" i="1" u="none" strike="noStrike" dirty="0">
                <a:solidFill>
                  <a:srgbClr val="242424"/>
                </a:solidFill>
                <a:effectLst/>
                <a:latin typeface="Times New Roman" panose="02020603050405020304" pitchFamily="18" charset="0"/>
              </a:rPr>
              <a:t>Mission San Jose</a:t>
            </a:r>
            <a:r>
              <a:rPr lang="en-US" sz="1800" b="0" i="0" u="none" strike="noStrike" dirty="0">
                <a:solidFill>
                  <a:srgbClr val="242424"/>
                </a:solidFill>
                <a:effectLst/>
                <a:latin typeface="Times New Roman" panose="02020603050405020304" pitchFamily="18" charset="0"/>
              </a:rPr>
              <a:t>. May 4, 2005.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https://texashistory.unt.edu/ark:/67531/metapth3545/</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C20D642-2B26-4553-AD17-F2FF0B566313}" type="slidenum">
              <a:rPr lang="en-US" smtClean="0"/>
              <a:t>12</a:t>
            </a:fld>
            <a:endParaRPr lang="en-US"/>
          </a:p>
        </p:txBody>
      </p:sp>
    </p:spTree>
    <p:extLst>
      <p:ext uri="{BB962C8B-B14F-4D97-AF65-F5344CB8AC3E}">
        <p14:creationId xmlns:p14="http://schemas.microsoft.com/office/powerpoint/2010/main" val="41509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Gotham Book"/>
                <a:ea typeface="Times New Roman" panose="02020603050405020304" pitchFamily="18" charset="0"/>
                <a:cs typeface="Times New Roman" panose="02020603050405020304" pitchFamily="18" charset="0"/>
              </a:rPr>
              <a:t>Blank map of Texas. Edited to include 4 labels lettered A through D for the assignment. Permission is granted to copy, distribute and/or modify this document under the terms of the </a:t>
            </a:r>
            <a:r>
              <a:rPr lang="en-US" sz="1800" b="1" u="sng" kern="0" dirty="0">
                <a:solidFill>
                  <a:srgbClr val="467886"/>
                </a:solidFill>
                <a:effectLst/>
                <a:latin typeface="Gotham Book"/>
                <a:ea typeface="Times New Roman" panose="02020603050405020304" pitchFamily="18" charset="0"/>
                <a:cs typeface="Times New Roman" panose="02020603050405020304" pitchFamily="18" charset="0"/>
                <a:hlinkClick r:id="rId3" tooltip="w:en:GNU Free Documentation License"/>
              </a:rPr>
              <a:t>GNU Free Documentation License</a:t>
            </a:r>
            <a:r>
              <a:rPr lang="en-US" sz="1800" kern="0" dirty="0">
                <a:effectLst/>
                <a:latin typeface="Gotham Book"/>
                <a:ea typeface="Times New Roman" panose="02020603050405020304" pitchFamily="18" charset="0"/>
                <a:cs typeface="Times New Roman" panose="02020603050405020304" pitchFamily="18" charset="0"/>
              </a:rPr>
              <a:t>, Version 1.2 or any later version published by the </a:t>
            </a:r>
            <a:r>
              <a:rPr lang="en-US" sz="1800" u="sng" kern="0" dirty="0">
                <a:solidFill>
                  <a:srgbClr val="467886"/>
                </a:solidFill>
                <a:effectLst/>
                <a:latin typeface="Gotham Book"/>
                <a:ea typeface="Times New Roman" panose="02020603050405020304" pitchFamily="18" charset="0"/>
                <a:cs typeface="Times New Roman" panose="02020603050405020304" pitchFamily="18" charset="0"/>
                <a:hlinkClick r:id="rId4" tooltip="w:en:Free Software Foundation"/>
              </a:rPr>
              <a:t>Free Software Foundation</a:t>
            </a:r>
            <a:r>
              <a:rPr lang="en-US" sz="1800" kern="0" dirty="0">
                <a:effectLst/>
                <a:latin typeface="Gotham Book"/>
                <a:ea typeface="Times New Roman" panose="02020603050405020304" pitchFamily="18" charset="0"/>
                <a:cs typeface="Times New Roman" panose="02020603050405020304" pitchFamily="18" charset="0"/>
              </a:rPr>
              <a:t>; with no Invariant Sections, no Front-Cover Texts, and no Back-Cover Texts. A copy of the license is included in the section entitled. This file is licensed under the </a:t>
            </a:r>
            <a:r>
              <a:rPr lang="en-US" sz="1800" u="sng" kern="0" dirty="0">
                <a:solidFill>
                  <a:srgbClr val="467886"/>
                </a:solidFill>
                <a:effectLst/>
                <a:latin typeface="Gotham Book"/>
                <a:ea typeface="Times New Roman" panose="02020603050405020304" pitchFamily="18" charset="0"/>
                <a:cs typeface="Times New Roman" panose="02020603050405020304" pitchFamily="18" charset="0"/>
                <a:hlinkClick r:id="rId5" tooltip="w:en:Creative Commons"/>
              </a:rPr>
              <a:t>Creative Commons</a:t>
            </a:r>
            <a:r>
              <a:rPr lang="en-US" sz="1800" kern="0" dirty="0">
                <a:effectLst/>
                <a:latin typeface="Gotham Book"/>
                <a:ea typeface="Times New Roman" panose="02020603050405020304" pitchFamily="18" charset="0"/>
                <a:cs typeface="Times New Roman" panose="02020603050405020304" pitchFamily="18" charset="0"/>
              </a:rPr>
              <a:t> </a:t>
            </a:r>
            <a:r>
              <a:rPr lang="en-US" sz="1800" u="sng" kern="0" dirty="0">
                <a:solidFill>
                  <a:srgbClr val="467886"/>
                </a:solidFill>
                <a:effectLst/>
                <a:latin typeface="Gotham Book"/>
                <a:ea typeface="Times New Roman" panose="02020603050405020304" pitchFamily="18" charset="0"/>
                <a:cs typeface="Times New Roman" panose="02020603050405020304" pitchFamily="18" charset="0"/>
                <a:hlinkClick r:id="rId6" tooltip="creativecommons:by-sa/3.0/deed.en"/>
              </a:rPr>
              <a:t>Attribution-Share Alike 3.0 </a:t>
            </a:r>
            <a:r>
              <a:rPr lang="en-US" sz="1800" u="sng" kern="0" dirty="0" err="1">
                <a:solidFill>
                  <a:srgbClr val="467886"/>
                </a:solidFill>
                <a:effectLst/>
                <a:latin typeface="Gotham Book"/>
                <a:ea typeface="Times New Roman" panose="02020603050405020304" pitchFamily="18" charset="0"/>
                <a:cs typeface="Times New Roman" panose="02020603050405020304" pitchFamily="18" charset="0"/>
                <a:hlinkClick r:id="rId6" tooltip="creativecommons:by-sa/3.0/deed.en"/>
              </a:rPr>
              <a:t>Unported</a:t>
            </a:r>
            <a:r>
              <a:rPr lang="en-US" sz="1800" kern="0" dirty="0">
                <a:effectLst/>
                <a:latin typeface="Gotham Book"/>
                <a:ea typeface="Times New Roman" panose="02020603050405020304" pitchFamily="18" charset="0"/>
                <a:cs typeface="Times New Roman" panose="02020603050405020304" pitchFamily="18" charset="0"/>
              </a:rPr>
              <a:t> license. </a:t>
            </a:r>
            <a:r>
              <a:rPr lang="en-US" sz="1800" i="1" u="sng" kern="0" dirty="0">
                <a:solidFill>
                  <a:srgbClr val="467886"/>
                </a:solidFill>
                <a:effectLst/>
                <a:latin typeface="Gotham Book"/>
                <a:ea typeface="Times New Roman" panose="02020603050405020304" pitchFamily="18" charset="0"/>
                <a:cs typeface="Times New Roman" panose="02020603050405020304" pitchFamily="18" charset="0"/>
                <a:hlinkClick r:id="rId7" tooltip="Commons:GNU Free Documentation License, version 1.2"/>
              </a:rPr>
              <a:t>GNU Free Documentation License</a:t>
            </a:r>
            <a:r>
              <a:rPr lang="en-US" sz="1800" kern="0" dirty="0">
                <a:effectLst/>
                <a:latin typeface="Gotham Book"/>
                <a:ea typeface="Times New Roman" panose="02020603050405020304" pitchFamily="18" charset="0"/>
                <a:cs typeface="Times New Roman" panose="02020603050405020304" pitchFamily="18" charset="0"/>
              </a:rPr>
              <a:t>.   </a:t>
            </a:r>
            <a:r>
              <a:rPr lang="en-US" sz="1800" u="sng" kern="0" dirty="0">
                <a:solidFill>
                  <a:srgbClr val="467886"/>
                </a:solidFill>
                <a:effectLst/>
                <a:latin typeface="Gotham Book"/>
                <a:ea typeface="Times New Roman" panose="02020603050405020304" pitchFamily="18" charset="0"/>
                <a:cs typeface="Times New Roman" panose="02020603050405020304" pitchFamily="18" charset="0"/>
                <a:hlinkClick r:id="rId8"/>
              </a:rPr>
              <a:t>https://commons.wikimedia.org/wiki/File:Texas_blank_map.svg</a:t>
            </a:r>
            <a:endParaRPr lang="en-US" b="1" dirty="0"/>
          </a:p>
        </p:txBody>
      </p:sp>
      <p:sp>
        <p:nvSpPr>
          <p:cNvPr id="4" name="Slide Number Placeholder 3"/>
          <p:cNvSpPr>
            <a:spLocks noGrp="1"/>
          </p:cNvSpPr>
          <p:nvPr>
            <p:ph type="sldNum" sz="quarter" idx="5"/>
          </p:nvPr>
        </p:nvSpPr>
        <p:spPr/>
        <p:txBody>
          <a:bodyPr/>
          <a:lstStyle/>
          <a:p>
            <a:fld id="{4C20D642-2B26-4553-AD17-F2FF0B566313}" type="slidenum">
              <a:rPr lang="en-US" smtClean="0"/>
              <a:t>14</a:t>
            </a:fld>
            <a:endParaRPr lang="en-US"/>
          </a:p>
        </p:txBody>
      </p:sp>
    </p:spTree>
    <p:extLst>
      <p:ext uri="{BB962C8B-B14F-4D97-AF65-F5344CB8AC3E}">
        <p14:creationId xmlns:p14="http://schemas.microsoft.com/office/powerpoint/2010/main" val="150406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3494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0878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9909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2510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0434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08895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3617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1816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80292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92658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7594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14976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4629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778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3804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1511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4261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661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4109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6845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546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738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17862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845327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20.svg"/><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6.svg"/><Relationship Id="rId5" Type="http://schemas.openxmlformats.org/officeDocument/2006/relationships/image" Target="../media/image4.emf"/><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lack and white photograph of the remnants of the Mission San Francisco de la Espada in San Antonio, Texas">
            <a:extLst>
              <a:ext uri="{FF2B5EF4-FFF2-40B4-BE49-F238E27FC236}">
                <a16:creationId xmlns:a16="http://schemas.microsoft.com/office/drawing/2014/main" id="{295AFE16-17A9-62E5-B102-D624DEA29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29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445765" cy="3692028"/>
          </a:xfrm>
          <a:noFill/>
        </p:spPr>
        <p:txBody>
          <a:bodyPr>
            <a:normAutofit/>
          </a:bodyPr>
          <a:lstStyle/>
          <a:p>
            <a:pPr algn="l"/>
            <a:r>
              <a:rPr lang="en-US" sz="7200" b="1" i="1" dirty="0">
                <a:solidFill>
                  <a:schemeClr val="bg2">
                    <a:lumMod val="25000"/>
                  </a:schemeClr>
                </a:solidFill>
              </a:rPr>
              <a:t>Unit 2: </a:t>
            </a:r>
            <a:br>
              <a:rPr lang="en-US" sz="7200" b="1" i="1" dirty="0"/>
            </a:br>
            <a:r>
              <a:rPr lang="en-US" sz="7200" b="1" dirty="0">
                <a:solidFill>
                  <a:srgbClr val="0070C0"/>
                </a:solidFill>
              </a:rPr>
              <a:t>Age of Contact</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600" b="1" i="1" dirty="0">
                <a:solidFill>
                  <a:schemeClr val="bg2">
                    <a:lumMod val="25000"/>
                  </a:schemeClr>
                </a:solidFill>
              </a:rPr>
              <a:t>Lesson 12: </a:t>
            </a:r>
          </a:p>
          <a:p>
            <a:pPr algn="l"/>
            <a:r>
              <a:rPr lang="en-US" sz="3600" b="1" i="1" dirty="0">
                <a:solidFill>
                  <a:srgbClr val="0070C0"/>
                </a:solidFill>
              </a:rPr>
              <a:t>Looking Ahead</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08857" y="84446"/>
            <a:ext cx="11495314" cy="873497"/>
          </a:xfrm>
        </p:spPr>
        <p:txBody>
          <a:bodyPr>
            <a:normAutofit/>
          </a:bodyPr>
          <a:lstStyle/>
          <a:p>
            <a:pPr algn="ctr"/>
            <a:r>
              <a:rPr lang="en-US" sz="5400" dirty="0">
                <a:latin typeface="Gotham Medium"/>
              </a:rPr>
              <a:t>Excerpt I: </a:t>
            </a:r>
            <a:r>
              <a:rPr lang="en-US" sz="5400" b="1" dirty="0">
                <a:latin typeface="Gotham Medium"/>
              </a:rPr>
              <a:t>The French Threat</a:t>
            </a: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1169551"/>
          </a:xfrm>
          <a:prstGeom prst="rect">
            <a:avLst/>
          </a:prstGeom>
          <a:noFill/>
        </p:spPr>
        <p:txBody>
          <a:bodyPr wrap="square" rtlCol="0">
            <a:spAutoFit/>
          </a:bodyPr>
          <a:lstStyle/>
          <a:p>
            <a:pPr algn="ctr"/>
            <a:r>
              <a:rPr lang="en-US" sz="2400" i="1" dirty="0">
                <a:solidFill>
                  <a:srgbClr val="757575"/>
                </a:solidFill>
                <a:highlight>
                  <a:srgbClr val="FFFFFF"/>
                </a:highlight>
                <a:latin typeface="Gotham Book"/>
              </a:rPr>
              <a:t>A map of French exploration, including in Texas, 1698</a:t>
            </a:r>
          </a:p>
          <a:p>
            <a:pPr algn="ctr"/>
            <a:r>
              <a:rPr lang="en-US" sz="2400" i="1" dirty="0">
                <a:solidFill>
                  <a:srgbClr val="757575"/>
                </a:solidFill>
                <a:highlight>
                  <a:srgbClr val="FFFFFF"/>
                </a:highlight>
                <a:latin typeface="Gotham Book"/>
              </a:rPr>
              <a:t>Library of Congress</a:t>
            </a:r>
          </a:p>
          <a:p>
            <a:pPr algn="ctr"/>
            <a:endParaRPr lang="en-US" sz="2200" i="1" dirty="0">
              <a:latin typeface="Gotham Book"/>
            </a:endParaRPr>
          </a:p>
        </p:txBody>
      </p:sp>
      <p:pic>
        <p:nvPicPr>
          <p:cNvPr id="3074" name="Picture 2" descr="A map drawn by French explorers showing the American southeast from Florida to Texas. Very little of the map of Texas is finished. ">
            <a:extLst>
              <a:ext uri="{FF2B5EF4-FFF2-40B4-BE49-F238E27FC236}">
                <a16:creationId xmlns:a16="http://schemas.microsoft.com/office/drawing/2014/main" id="{1A29D13D-7E78-1AC9-E722-44BBA3C28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237" y="957943"/>
            <a:ext cx="7446219" cy="476128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42D5D5-541B-5133-5394-7F7F5FCA530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456" y="84446"/>
            <a:ext cx="1208326" cy="1208326"/>
          </a:xfrm>
          <a:prstGeom prst="rect">
            <a:avLst/>
          </a:prstGeom>
        </p:spPr>
      </p:pic>
    </p:spTree>
    <p:extLst>
      <p:ext uri="{BB962C8B-B14F-4D97-AF65-F5344CB8AC3E}">
        <p14:creationId xmlns:p14="http://schemas.microsoft.com/office/powerpoint/2010/main" val="177223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08857" y="84446"/>
            <a:ext cx="11495314" cy="873497"/>
          </a:xfrm>
        </p:spPr>
        <p:txBody>
          <a:bodyPr>
            <a:normAutofit/>
          </a:bodyPr>
          <a:lstStyle/>
          <a:p>
            <a:pPr algn="ctr"/>
            <a:r>
              <a:rPr lang="en-US" sz="5400" dirty="0">
                <a:latin typeface="Gotham Medium"/>
              </a:rPr>
              <a:t>Excerpt II: </a:t>
            </a:r>
            <a:r>
              <a:rPr lang="en-US" sz="5400" b="1" dirty="0">
                <a:latin typeface="Gotham Medium"/>
              </a:rPr>
              <a:t>Insufficient Support</a:t>
            </a: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1138773"/>
          </a:xfrm>
          <a:prstGeom prst="rect">
            <a:avLst/>
          </a:prstGeom>
          <a:noFill/>
        </p:spPr>
        <p:txBody>
          <a:bodyPr wrap="square" rtlCol="0">
            <a:spAutoFit/>
          </a:bodyPr>
          <a:lstStyle/>
          <a:p>
            <a:pPr algn="ctr"/>
            <a:r>
              <a:rPr lang="en-US" sz="2400" i="1" dirty="0">
                <a:solidFill>
                  <a:srgbClr val="757575"/>
                </a:solidFill>
                <a:highlight>
                  <a:srgbClr val="FFFFFF"/>
                </a:highlight>
                <a:latin typeface="Gotham Book"/>
              </a:rPr>
              <a:t>Mission Espada, San Antonio Texas</a:t>
            </a:r>
          </a:p>
          <a:p>
            <a:pPr algn="ctr"/>
            <a:r>
              <a:rPr lang="en-US" sz="2200" b="0" i="1" u="none" strike="noStrike" dirty="0">
                <a:solidFill>
                  <a:srgbClr val="757575"/>
                </a:solidFill>
                <a:effectLst/>
                <a:highlight>
                  <a:srgbClr val="FFFFFF"/>
                </a:highlight>
                <a:latin typeface="Gotham Book"/>
              </a:rPr>
              <a:t>University of North Texas Libraries, The Portal to Texas History</a:t>
            </a:r>
            <a:endParaRPr lang="en-US" sz="2200" i="1" dirty="0">
              <a:latin typeface="Gotham Book"/>
            </a:endParaRPr>
          </a:p>
          <a:p>
            <a:pPr algn="ctr"/>
            <a:endParaRPr lang="en-US" sz="2200" i="1" dirty="0">
              <a:latin typeface="Gotham Book"/>
            </a:endParaRPr>
          </a:p>
        </p:txBody>
      </p:sp>
      <p:pic>
        <p:nvPicPr>
          <p:cNvPr id="4098" name="Picture 2" descr="A photograph of the ruins of Mission Espada - a small, stone building, overgrown with brush, with a small water well in the foreground.">
            <a:extLst>
              <a:ext uri="{FF2B5EF4-FFF2-40B4-BE49-F238E27FC236}">
                <a16:creationId xmlns:a16="http://schemas.microsoft.com/office/drawing/2014/main" id="{72B03C55-06D0-5535-E194-56E7744567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46" r="367"/>
          <a:stretch/>
        </p:blipFill>
        <p:spPr bwMode="auto">
          <a:xfrm>
            <a:off x="2558143" y="957943"/>
            <a:ext cx="6749143" cy="480442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411D01-9888-9F2D-0409-80EB1096293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77" y="84446"/>
            <a:ext cx="1208326" cy="1208326"/>
          </a:xfrm>
          <a:prstGeom prst="rect">
            <a:avLst/>
          </a:prstGeom>
        </p:spPr>
      </p:pic>
    </p:spTree>
    <p:extLst>
      <p:ext uri="{BB962C8B-B14F-4D97-AF65-F5344CB8AC3E}">
        <p14:creationId xmlns:p14="http://schemas.microsoft.com/office/powerpoint/2010/main" val="252509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661782" y="84446"/>
            <a:ext cx="10323389" cy="1519423"/>
          </a:xfrm>
        </p:spPr>
        <p:txBody>
          <a:bodyPr>
            <a:normAutofit/>
          </a:bodyPr>
          <a:lstStyle/>
          <a:p>
            <a:pPr algn="ctr"/>
            <a:r>
              <a:rPr lang="en-US" sz="4800" dirty="0">
                <a:latin typeface="Gotham Medium"/>
              </a:rPr>
              <a:t>Excerpt III:</a:t>
            </a:r>
            <a:r>
              <a:rPr lang="en-US" sz="2800" b="1" kern="100" dirty="0">
                <a:effectLst/>
                <a:latin typeface="Gotham Book"/>
                <a:ea typeface="Aptos" panose="020B0004020202020204" pitchFamily="34" charset="0"/>
                <a:cs typeface="Times New Roman" panose="02020603050405020304" pitchFamily="18" charset="0"/>
              </a:rPr>
              <a:t> </a:t>
            </a:r>
            <a:r>
              <a:rPr lang="en-US" sz="4800" b="1" kern="100" dirty="0">
                <a:effectLst/>
                <a:latin typeface="Gotham Book"/>
                <a:ea typeface="Aptos" panose="020B0004020202020204" pitchFamily="34" charset="0"/>
                <a:cs typeface="Times New Roman" panose="02020603050405020304" pitchFamily="18" charset="0"/>
              </a:rPr>
              <a:t>American Indian Resistance to Religious Conversion</a:t>
            </a:r>
            <a:endParaRPr lang="en-US" sz="3400" b="1" dirty="0">
              <a:latin typeface="Gotham Medium"/>
            </a:endParaRP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1138773"/>
          </a:xfrm>
          <a:prstGeom prst="rect">
            <a:avLst/>
          </a:prstGeom>
          <a:noFill/>
        </p:spPr>
        <p:txBody>
          <a:bodyPr wrap="square" rtlCol="0">
            <a:spAutoFit/>
          </a:bodyPr>
          <a:lstStyle/>
          <a:p>
            <a:pPr algn="ctr"/>
            <a:r>
              <a:rPr lang="en-US" sz="2400" i="1" dirty="0">
                <a:solidFill>
                  <a:srgbClr val="757575"/>
                </a:solidFill>
                <a:highlight>
                  <a:srgbClr val="FFFFFF"/>
                </a:highlight>
                <a:latin typeface="Gotham Book"/>
              </a:rPr>
              <a:t>Mission San Jose, San Antonio Texas</a:t>
            </a:r>
          </a:p>
          <a:p>
            <a:pPr algn="ctr"/>
            <a:r>
              <a:rPr lang="en-US" sz="2200" b="0" i="1" u="none" strike="noStrike" dirty="0">
                <a:solidFill>
                  <a:srgbClr val="757575"/>
                </a:solidFill>
                <a:effectLst/>
                <a:highlight>
                  <a:srgbClr val="FFFFFF"/>
                </a:highlight>
                <a:latin typeface="Gotham Book"/>
              </a:rPr>
              <a:t>University of North Texas Libraries, The Portal to Texas History</a:t>
            </a:r>
            <a:endParaRPr lang="en-US" sz="2200" i="1" dirty="0">
              <a:latin typeface="Gotham Book"/>
            </a:endParaRPr>
          </a:p>
          <a:p>
            <a:pPr algn="ctr"/>
            <a:endParaRPr lang="en-US" sz="2200" i="1" dirty="0">
              <a:latin typeface="Gotham Book"/>
            </a:endParaRPr>
          </a:p>
        </p:txBody>
      </p:sp>
      <p:pic>
        <p:nvPicPr>
          <p:cNvPr id="5122" name="Picture 2" descr="A contemporary photograph of Mission San Jose in San Antonio Texas. There is a long, low walkway with several arches making it open to the outside.">
            <a:extLst>
              <a:ext uri="{FF2B5EF4-FFF2-40B4-BE49-F238E27FC236}">
                <a16:creationId xmlns:a16="http://schemas.microsoft.com/office/drawing/2014/main" id="{1D78AF21-E444-D183-30AB-16D63758E5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0" b="14490"/>
          <a:stretch/>
        </p:blipFill>
        <p:spPr bwMode="auto">
          <a:xfrm>
            <a:off x="2688771" y="1603869"/>
            <a:ext cx="6814458" cy="411535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BB3075D-331F-D67D-2862-DF69B64E8C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456" y="84446"/>
            <a:ext cx="1208326" cy="1208326"/>
          </a:xfrm>
          <a:prstGeom prst="rect">
            <a:avLst/>
          </a:prstGeom>
        </p:spPr>
      </p:pic>
    </p:spTree>
    <p:extLst>
      <p:ext uri="{BB962C8B-B14F-4D97-AF65-F5344CB8AC3E}">
        <p14:creationId xmlns:p14="http://schemas.microsoft.com/office/powerpoint/2010/main" val="86879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noRot="1" noMove="1" noResize="1" noEditPoints="1" noAdjustHandles="1" noChangeArrowheads="1" noChangeShapeType="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Looking Ahead</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spTree>
    <p:extLst>
      <p:ext uri="{BB962C8B-B14F-4D97-AF65-F5344CB8AC3E}">
        <p14:creationId xmlns:p14="http://schemas.microsoft.com/office/powerpoint/2010/main" val="145921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99340" y="649204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8CDDEC98-C406-FB63-65C7-6F808E1180D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39112" y="1441008"/>
            <a:ext cx="1071092" cy="1071092"/>
          </a:xfrm>
          <a:prstGeom prst="rect">
            <a:avLst/>
          </a:prstGeom>
        </p:spPr>
      </p:pic>
      <p:pic>
        <p:nvPicPr>
          <p:cNvPr id="9" name="Graphic 8">
            <a:extLst>
              <a:ext uri="{FF2B5EF4-FFF2-40B4-BE49-F238E27FC236}">
                <a16:creationId xmlns:a16="http://schemas.microsoft.com/office/drawing/2014/main" id="{C729C6B2-14E7-6E1E-9159-5D2AA6FF35E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4661" y="5696738"/>
            <a:ext cx="842453" cy="842453"/>
          </a:xfrm>
          <a:prstGeom prst="rect">
            <a:avLst/>
          </a:prstGeom>
        </p:spPr>
      </p:pic>
      <p:sp>
        <p:nvSpPr>
          <p:cNvPr id="14" name="TextBox 13">
            <a:extLst>
              <a:ext uri="{FF2B5EF4-FFF2-40B4-BE49-F238E27FC236}">
                <a16:creationId xmlns:a16="http://schemas.microsoft.com/office/drawing/2014/main" id="{9D4FE2A7-8BA6-BA60-CE61-5955D725A7E2}"/>
              </a:ext>
            </a:extLst>
          </p:cNvPr>
          <p:cNvSpPr txBox="1"/>
          <p:nvPr/>
        </p:nvSpPr>
        <p:spPr>
          <a:xfrm>
            <a:off x="3052417" y="1349829"/>
            <a:ext cx="3735157" cy="4878259"/>
          </a:xfrm>
          <a:prstGeom prst="rect">
            <a:avLst/>
          </a:prstGeom>
          <a:noFill/>
        </p:spPr>
        <p:txBody>
          <a:bodyPr wrap="square" rtlCol="0">
            <a:spAutoFit/>
          </a:bodyPr>
          <a:lstStyle/>
          <a:p>
            <a:pPr marL="0" marR="0">
              <a:lnSpc>
                <a:spcPct val="110000"/>
              </a:lnSpc>
              <a:spcBef>
                <a:spcPts val="0"/>
              </a:spcBef>
              <a:spcAft>
                <a:spcPts val="600"/>
              </a:spcAft>
            </a:pPr>
            <a:r>
              <a:rPr lang="en-US" sz="2800" dirty="0">
                <a:solidFill>
                  <a:schemeClr val="accent6">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In which approximate location on the map was Fray Hidalgo attempting to establish missions?</a:t>
            </a:r>
          </a:p>
          <a:p>
            <a:r>
              <a:rPr lang="en-US" sz="2800" kern="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rPr>
              <a:t>Why was he attempting to establish missions in that area?</a:t>
            </a:r>
          </a:p>
          <a:p>
            <a:endParaRPr lang="en-US" sz="1200" dirty="0"/>
          </a:p>
          <a:p>
            <a:r>
              <a:rPr lang="en-US" sz="2800" dirty="0">
                <a:solidFill>
                  <a:schemeClr val="accent2">
                    <a:lumMod val="75000"/>
                  </a:schemeClr>
                </a:solidFill>
              </a:rPr>
              <a:t>Discuss your response with a partner. </a:t>
            </a:r>
          </a:p>
        </p:txBody>
      </p:sp>
      <p:pic>
        <p:nvPicPr>
          <p:cNvPr id="15" name="Graphic 14">
            <a:extLst>
              <a:ext uri="{FF2B5EF4-FFF2-40B4-BE49-F238E27FC236}">
                <a16:creationId xmlns:a16="http://schemas.microsoft.com/office/drawing/2014/main" id="{FB5C84DC-33BB-D6AF-58DA-4C583C42984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884" y="2715729"/>
            <a:ext cx="925793" cy="925793"/>
          </a:xfrm>
          <a:prstGeom prst="rect">
            <a:avLst/>
          </a:prstGeom>
        </p:spPr>
      </p:pic>
      <p:pic>
        <p:nvPicPr>
          <p:cNvPr id="16" name="Picture 15" descr="A map of Texas with labels at the following general areas:&#10;A) In the panhandle of the Great Plains&#10;B) In the southern tip of the Mountains and Basins along the Rio Grande River.&#10;C) Around present-day San Antonio.&#10;D) In East Texas near present-day Nacogdoches">
            <a:extLst>
              <a:ext uri="{FF2B5EF4-FFF2-40B4-BE49-F238E27FC236}">
                <a16:creationId xmlns:a16="http://schemas.microsoft.com/office/drawing/2014/main" id="{4B1913C8-7634-941F-A87B-79453BD0D6A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8141" y="1441008"/>
            <a:ext cx="4906065" cy="4906065"/>
          </a:xfrm>
          <a:prstGeom prst="rect">
            <a:avLst/>
          </a:prstGeom>
          <a:effectLst>
            <a:outerShdw blurRad="50800" dist="50800" dir="7920000" algn="ctr" rotWithShape="0">
              <a:srgbClr val="000000">
                <a:alpha val="43137"/>
              </a:srgbClr>
            </a:outerShdw>
          </a:effectLst>
        </p:spPr>
      </p:pic>
      <p:pic>
        <p:nvPicPr>
          <p:cNvPr id="17" name="Graphic 16">
            <a:extLst>
              <a:ext uri="{FF2B5EF4-FFF2-40B4-BE49-F238E27FC236}">
                <a16:creationId xmlns:a16="http://schemas.microsoft.com/office/drawing/2014/main" id="{A25D2D00-1EA5-C5A3-AA68-F3DA396089C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75127" y="4104419"/>
            <a:ext cx="925793" cy="925793"/>
          </a:xfrm>
          <a:prstGeom prst="rect">
            <a:avLst/>
          </a:prstGeom>
        </p:spPr>
      </p:pic>
    </p:spTree>
    <p:extLst>
      <p:ext uri="{BB962C8B-B14F-4D97-AF65-F5344CB8AC3E}">
        <p14:creationId xmlns:p14="http://schemas.microsoft.com/office/powerpoint/2010/main" val="150185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23141" y="642283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 uri="{C183D7F6-B498-43B3-948B-1728B52AA6E4}">
                <adec:decorative xmlns:adec="http://schemas.microsoft.com/office/drawing/2017/decorative" val="1"/>
              </a:ext>
            </a:extLst>
          </p:cNvPr>
          <p:cNvSpPr/>
          <p:nvPr/>
        </p:nvSpPr>
        <p:spPr>
          <a:xfrm>
            <a:off x="4419600" y="1317172"/>
            <a:ext cx="7565571" cy="2111827"/>
          </a:xfrm>
          <a:prstGeom prst="wedgeRoundRectCallout">
            <a:avLst>
              <a:gd name="adj1" fmla="val -64085"/>
              <a:gd name="adj2" fmla="val 3033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Fray Hidalgo was attempting to establish missions at the location labeled letter _______.</a:t>
            </a:r>
          </a:p>
        </p:txBody>
      </p:sp>
      <p:pic>
        <p:nvPicPr>
          <p:cNvPr id="3" name="Graphic 2">
            <a:extLst>
              <a:ext uri="{FF2B5EF4-FFF2-40B4-BE49-F238E27FC236}">
                <a16:creationId xmlns:a16="http://schemas.microsoft.com/office/drawing/2014/main" id="{64DE5735-C962-3EB3-7395-4256C60679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8107" y="1376108"/>
            <a:ext cx="1334436" cy="1334436"/>
          </a:xfrm>
          <a:prstGeom prst="rect">
            <a:avLst/>
          </a:prstGeom>
        </p:spPr>
      </p:pic>
      <p:sp>
        <p:nvSpPr>
          <p:cNvPr id="4" name="Speech Bubble: Rectangle with Corners Rounded 3">
            <a:extLst>
              <a:ext uri="{FF2B5EF4-FFF2-40B4-BE49-F238E27FC236}">
                <a16:creationId xmlns:a16="http://schemas.microsoft.com/office/drawing/2014/main" id="{450DDF20-A574-B12B-024C-B7EABF0A4ADC}"/>
              </a:ext>
              <a:ext uri="{C183D7F6-B498-43B3-948B-1728B52AA6E4}">
                <adec:decorative xmlns:adec="http://schemas.microsoft.com/office/drawing/2017/decorative" val="1"/>
              </a:ext>
            </a:extLst>
          </p:cNvPr>
          <p:cNvSpPr/>
          <p:nvPr/>
        </p:nvSpPr>
        <p:spPr>
          <a:xfrm>
            <a:off x="2543666" y="3903799"/>
            <a:ext cx="5658719" cy="2220684"/>
          </a:xfrm>
          <a:prstGeom prst="wedgeRoundRectCallout">
            <a:avLst>
              <a:gd name="adj1" fmla="val 74638"/>
              <a:gd name="adj2" fmla="val 3400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He was attempting to establish missions in this area because ______</a:t>
            </a:r>
          </a:p>
        </p:txBody>
      </p:sp>
      <p:pic>
        <p:nvPicPr>
          <p:cNvPr id="9" name="Graphic 8">
            <a:extLst>
              <a:ext uri="{FF2B5EF4-FFF2-40B4-BE49-F238E27FC236}">
                <a16:creationId xmlns:a16="http://schemas.microsoft.com/office/drawing/2014/main" id="{DA9DBB94-1324-2E57-0D2E-3D2128B85E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1699" y="4648533"/>
            <a:ext cx="1334436" cy="1334436"/>
          </a:xfrm>
          <a:prstGeom prst="rect">
            <a:avLst/>
          </a:prstGeom>
        </p:spPr>
      </p:pic>
    </p:spTree>
    <p:extLst>
      <p:ext uri="{BB962C8B-B14F-4D97-AF65-F5344CB8AC3E}">
        <p14:creationId xmlns:p14="http://schemas.microsoft.com/office/powerpoint/2010/main" val="181242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Looking Ahead</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99340" y="649204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1AA74E2-3C10-0A3E-545F-A58888FD3D9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2993" y="2504969"/>
            <a:ext cx="925793" cy="925793"/>
          </a:xfrm>
          <a:prstGeom prst="rect">
            <a:avLst/>
          </a:prstGeom>
        </p:spPr>
      </p:pic>
      <p:pic>
        <p:nvPicPr>
          <p:cNvPr id="9" name="Graphic 8">
            <a:extLst>
              <a:ext uri="{FF2B5EF4-FFF2-40B4-BE49-F238E27FC236}">
                <a16:creationId xmlns:a16="http://schemas.microsoft.com/office/drawing/2014/main" id="{C729C6B2-14E7-6E1E-9159-5D2AA6FF35E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4661" y="5696738"/>
            <a:ext cx="842453" cy="842453"/>
          </a:xfrm>
          <a:prstGeom prst="rect">
            <a:avLst/>
          </a:prstGeom>
        </p:spPr>
      </p:pic>
      <p:pic>
        <p:nvPicPr>
          <p:cNvPr id="10" name="Graphic 9">
            <a:extLst>
              <a:ext uri="{FF2B5EF4-FFF2-40B4-BE49-F238E27FC236}">
                <a16:creationId xmlns:a16="http://schemas.microsoft.com/office/drawing/2014/main" id="{39B9C182-5521-A6D6-0AFE-F0324BFD7A7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4493" y="1141721"/>
            <a:ext cx="1208326" cy="1208326"/>
          </a:xfrm>
          <a:prstGeom prst="rect">
            <a:avLst/>
          </a:prstGeom>
        </p:spPr>
      </p:pic>
      <p:sp>
        <p:nvSpPr>
          <p:cNvPr id="14" name="TextBox 13">
            <a:extLst>
              <a:ext uri="{FF2B5EF4-FFF2-40B4-BE49-F238E27FC236}">
                <a16:creationId xmlns:a16="http://schemas.microsoft.com/office/drawing/2014/main" id="{9D4FE2A7-8BA6-BA60-CE61-5955D725A7E2}"/>
              </a:ext>
            </a:extLst>
          </p:cNvPr>
          <p:cNvSpPr txBox="1"/>
          <p:nvPr/>
        </p:nvSpPr>
        <p:spPr>
          <a:xfrm>
            <a:off x="2752819" y="1349829"/>
            <a:ext cx="3171033" cy="5724644"/>
          </a:xfrm>
          <a:prstGeom prst="rect">
            <a:avLst/>
          </a:prstGeom>
          <a:noFill/>
        </p:spPr>
        <p:txBody>
          <a:bodyPr wrap="square" rtlCol="0">
            <a:spAutoFit/>
          </a:bodyPr>
          <a:lstStyle/>
          <a:p>
            <a:r>
              <a:rPr lang="en-US" sz="2800" dirty="0">
                <a:solidFill>
                  <a:srgbClr val="0070C0"/>
                </a:solidFill>
              </a:rPr>
              <a:t>Observe the image on your warm-up and write your observations in the space provided.</a:t>
            </a:r>
          </a:p>
          <a:p>
            <a:endParaRPr lang="en-US" sz="1050" dirty="0"/>
          </a:p>
          <a:p>
            <a:r>
              <a:rPr lang="en-US" sz="2800" dirty="0">
                <a:solidFill>
                  <a:srgbClr val="7030A0"/>
                </a:solidFill>
              </a:rPr>
              <a:t>Explain how you think this image connects to the Spanish in Texas.</a:t>
            </a:r>
          </a:p>
          <a:p>
            <a:endParaRPr lang="en-US" sz="1000" dirty="0"/>
          </a:p>
          <a:p>
            <a:r>
              <a:rPr lang="en-US" sz="2800" dirty="0">
                <a:solidFill>
                  <a:schemeClr val="accent2">
                    <a:lumMod val="75000"/>
                  </a:schemeClr>
                </a:solidFill>
              </a:rPr>
              <a:t>Discuss your response with a partner. </a:t>
            </a:r>
          </a:p>
        </p:txBody>
      </p:sp>
      <p:pic>
        <p:nvPicPr>
          <p:cNvPr id="13" name="Picture 12" descr="A photograph of the remnants of a small old church from the Spanish Mission San Francisco de la Espada in San Antonio. It is made of brick with a steeple topped by a cross. There are trees surrounding the church.">
            <a:extLst>
              <a:ext uri="{FF2B5EF4-FFF2-40B4-BE49-F238E27FC236}">
                <a16:creationId xmlns:a16="http://schemas.microsoft.com/office/drawing/2014/main" id="{8E380CF9-FCBD-64E9-EC29-9EBA22F597E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78373" y="1503485"/>
            <a:ext cx="6161313" cy="4707550"/>
          </a:xfrm>
          <a:prstGeom prst="rect">
            <a:avLst/>
          </a:prstGeom>
          <a:noFill/>
          <a:ln>
            <a:noFill/>
          </a:ln>
          <a:effectLst>
            <a:outerShdw blurRad="50800" dist="50800" dir="7920000" algn="ctr" rotWithShape="0">
              <a:srgbClr val="000000">
                <a:alpha val="43137"/>
              </a:srgbClr>
            </a:outerShdw>
          </a:effectLst>
        </p:spPr>
      </p:pic>
      <p:pic>
        <p:nvPicPr>
          <p:cNvPr id="15" name="Graphic 14">
            <a:extLst>
              <a:ext uri="{FF2B5EF4-FFF2-40B4-BE49-F238E27FC236}">
                <a16:creationId xmlns:a16="http://schemas.microsoft.com/office/drawing/2014/main" id="{FB5C84DC-33BB-D6AF-58DA-4C583C42984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2992" y="4164437"/>
            <a:ext cx="925793" cy="92579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1</a:t>
            </a:r>
            <a:endParaRPr lang="en-US" sz="5400" dirty="0">
              <a:solidFill>
                <a:schemeClr val="bg1"/>
              </a:solidFill>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23141" y="642283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 uri="{C183D7F6-B498-43B3-948B-1728B52AA6E4}">
                <adec:decorative xmlns:adec="http://schemas.microsoft.com/office/drawing/2017/decorative" val="1"/>
              </a:ext>
            </a:extLst>
          </p:cNvPr>
          <p:cNvSpPr/>
          <p:nvPr/>
        </p:nvSpPr>
        <p:spPr>
          <a:xfrm>
            <a:off x="5127171" y="1317173"/>
            <a:ext cx="6063343" cy="1480456"/>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One thing I observed about the image is ___________</a:t>
            </a:r>
          </a:p>
        </p:txBody>
      </p:sp>
      <p:pic>
        <p:nvPicPr>
          <p:cNvPr id="3" name="Graphic 2">
            <a:extLst>
              <a:ext uri="{FF2B5EF4-FFF2-40B4-BE49-F238E27FC236}">
                <a16:creationId xmlns:a16="http://schemas.microsoft.com/office/drawing/2014/main" id="{64DE5735-C962-3EB3-7395-4256C60679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8107" y="1376108"/>
            <a:ext cx="1334436" cy="1334436"/>
          </a:xfrm>
          <a:prstGeom prst="rect">
            <a:avLst/>
          </a:prstGeom>
        </p:spPr>
      </p:pic>
      <p:sp>
        <p:nvSpPr>
          <p:cNvPr id="4" name="Speech Bubble: Rectangle with Corners Rounded 3">
            <a:extLst>
              <a:ext uri="{FF2B5EF4-FFF2-40B4-BE49-F238E27FC236}">
                <a16:creationId xmlns:a16="http://schemas.microsoft.com/office/drawing/2014/main" id="{450DDF20-A574-B12B-024C-B7EABF0A4ADC}"/>
              </a:ext>
              <a:ext uri="{C183D7F6-B498-43B3-948B-1728B52AA6E4}">
                <adec:decorative xmlns:adec="http://schemas.microsoft.com/office/drawing/2017/decorative" val="1"/>
              </a:ext>
            </a:extLst>
          </p:cNvPr>
          <p:cNvSpPr/>
          <p:nvPr/>
        </p:nvSpPr>
        <p:spPr>
          <a:xfrm>
            <a:off x="2500123" y="3679373"/>
            <a:ext cx="5658719" cy="2220684"/>
          </a:xfrm>
          <a:prstGeom prst="wedgeRoundRectCallout">
            <a:avLst>
              <a:gd name="adj1" fmla="val 74638"/>
              <a:gd name="adj2" fmla="val 3400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This image might relate to the Spanish in Texas because_________ </a:t>
            </a:r>
          </a:p>
        </p:txBody>
      </p:sp>
      <p:pic>
        <p:nvPicPr>
          <p:cNvPr id="9" name="Graphic 8">
            <a:extLst>
              <a:ext uri="{FF2B5EF4-FFF2-40B4-BE49-F238E27FC236}">
                <a16:creationId xmlns:a16="http://schemas.microsoft.com/office/drawing/2014/main" id="{DA9DBB94-1324-2E57-0D2E-3D2128B85E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6078" y="4456765"/>
            <a:ext cx="1334436" cy="1334436"/>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330795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4800" dirty="0">
                <a:solidFill>
                  <a:srgbClr val="0070C0"/>
                </a:solidFill>
                <a:latin typeface="Gotham Book"/>
                <a:ea typeface="Times New Roman" panose="02020603050405020304" pitchFamily="18" charset="0"/>
                <a:cs typeface="Times New Roman" panose="02020603050405020304" pitchFamily="18" charset="0"/>
              </a:rPr>
              <a:t>How did Spain attempt to keep Texas out of the hands of the French, and what challenges did the Spanish face in carrying out this goal?</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397794" y="1785257"/>
            <a:ext cx="11489406"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 </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examine Spain’s new goal in Texas, why they chose to pursue this goal, and the  challenges they face.</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 </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read 3 primary source excerpts about Spain’s new goal in Texas, answer comprehension questions, and make predictions about the next unit.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noRot="1" noMove="1" noResize="1" noEditPoints="1" noAdjustHandles="1" noChangeArrowheads="1" noChangeShapeType="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Looking Ahead</a:t>
            </a:r>
            <a:br>
              <a:rPr lang="en-US" dirty="0">
                <a:latin typeface="Gotham Medium"/>
              </a:rPr>
            </a:br>
            <a:r>
              <a:rPr lang="en-US" sz="11500" b="1" dirty="0">
                <a:solidFill>
                  <a:schemeClr val="bg1"/>
                </a:solidFill>
                <a:latin typeface="Gotham Medium"/>
              </a:rPr>
              <a:t>Lesson</a:t>
            </a:r>
            <a:endParaRPr lang="en-US" b="1" dirty="0">
              <a:solidFill>
                <a:schemeClr val="bg1"/>
              </a:solidFill>
              <a:latin typeface="Gotham Medium"/>
            </a:endParaRPr>
          </a:p>
        </p:txBody>
      </p:sp>
    </p:spTree>
    <p:extLst>
      <p:ext uri="{BB962C8B-B14F-4D97-AF65-F5344CB8AC3E}">
        <p14:creationId xmlns:p14="http://schemas.microsoft.com/office/powerpoint/2010/main" val="112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08857" y="84446"/>
            <a:ext cx="11495314" cy="873497"/>
          </a:xfrm>
        </p:spPr>
        <p:txBody>
          <a:bodyPr>
            <a:normAutofit/>
          </a:bodyPr>
          <a:lstStyle/>
          <a:p>
            <a:pPr algn="ctr"/>
            <a:r>
              <a:rPr lang="en-US" sz="5400" dirty="0">
                <a:latin typeface="Gotham Medium"/>
              </a:rPr>
              <a:t>Part I: </a:t>
            </a:r>
            <a:r>
              <a:rPr lang="en-US" sz="5400" b="1" dirty="0">
                <a:latin typeface="Gotham Medium"/>
              </a:rPr>
              <a:t>Transitioning to a New Era</a:t>
            </a: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800219"/>
          </a:xfrm>
          <a:prstGeom prst="rect">
            <a:avLst/>
          </a:prstGeom>
          <a:noFill/>
        </p:spPr>
        <p:txBody>
          <a:bodyPr wrap="square" rtlCol="0">
            <a:spAutoFit/>
          </a:bodyPr>
          <a:lstStyle/>
          <a:p>
            <a:pPr algn="ctr"/>
            <a:r>
              <a:rPr lang="en-US" sz="2400" b="0" i="1" dirty="0">
                <a:solidFill>
                  <a:srgbClr val="757575"/>
                </a:solidFill>
                <a:effectLst/>
                <a:highlight>
                  <a:srgbClr val="FFFFFF"/>
                </a:highlight>
                <a:latin typeface="Gotham Book"/>
              </a:rPr>
              <a:t>A map of Texas, 18</a:t>
            </a:r>
            <a:r>
              <a:rPr lang="en-US" sz="2400" b="0" i="1" baseline="30000" dirty="0">
                <a:solidFill>
                  <a:srgbClr val="757575"/>
                </a:solidFill>
                <a:effectLst/>
                <a:highlight>
                  <a:srgbClr val="FFFFFF"/>
                </a:highlight>
                <a:latin typeface="Gotham Book"/>
              </a:rPr>
              <a:t>th</a:t>
            </a:r>
            <a:r>
              <a:rPr lang="en-US" sz="2400" b="0" i="1" dirty="0">
                <a:solidFill>
                  <a:srgbClr val="757575"/>
                </a:solidFill>
                <a:effectLst/>
                <a:highlight>
                  <a:srgbClr val="FFFFFF"/>
                </a:highlight>
                <a:latin typeface="Gotham Book"/>
              </a:rPr>
              <a:t> Century</a:t>
            </a:r>
          </a:p>
          <a:p>
            <a:pPr algn="ctr"/>
            <a:r>
              <a:rPr lang="en-US" sz="2200" b="0" i="1" u="none" strike="noStrike" dirty="0">
                <a:solidFill>
                  <a:srgbClr val="757575"/>
                </a:solidFill>
                <a:effectLst/>
                <a:highlight>
                  <a:srgbClr val="FFFFFF"/>
                </a:highlight>
                <a:latin typeface="Gotham Book"/>
              </a:rPr>
              <a:t>University of North Texas Libraries, The Portal to Texas History</a:t>
            </a:r>
            <a:endParaRPr lang="en-US" sz="2200" i="1" dirty="0">
              <a:latin typeface="Gotham Book"/>
            </a:endParaRPr>
          </a:p>
        </p:txBody>
      </p:sp>
      <p:pic>
        <p:nvPicPr>
          <p:cNvPr id="1028" name="Picture 4" descr="Primary view of object titled 'Map of Texas and Adjacent Regions in the Eighteenth Century'. The map shows an incomplete drawing of the land that is now Texas, including the approximate location of American Indian tries, rivers, and other geographic landforms.">
            <a:extLst>
              <a:ext uri="{FF2B5EF4-FFF2-40B4-BE49-F238E27FC236}">
                <a16:creationId xmlns:a16="http://schemas.microsoft.com/office/drawing/2014/main" id="{9F369868-B114-866C-1A1C-5DD65388E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399" y="1007164"/>
            <a:ext cx="5709425" cy="469804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08857" y="84446"/>
            <a:ext cx="11495314" cy="873497"/>
          </a:xfrm>
        </p:spPr>
        <p:txBody>
          <a:bodyPr>
            <a:normAutofit/>
          </a:bodyPr>
          <a:lstStyle/>
          <a:p>
            <a:pPr algn="ctr"/>
            <a:r>
              <a:rPr lang="en-US" sz="5400" dirty="0">
                <a:latin typeface="Gotham Medium"/>
              </a:rPr>
              <a:t>Part II: </a:t>
            </a:r>
            <a:r>
              <a:rPr lang="en-US" sz="5400" b="1" dirty="0">
                <a:latin typeface="Gotham Medium"/>
              </a:rPr>
              <a:t>A New Approach to Texas</a:t>
            </a: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800219"/>
          </a:xfrm>
          <a:prstGeom prst="rect">
            <a:avLst/>
          </a:prstGeom>
          <a:noFill/>
        </p:spPr>
        <p:txBody>
          <a:bodyPr wrap="square" rtlCol="0">
            <a:spAutoFit/>
          </a:bodyPr>
          <a:lstStyle/>
          <a:p>
            <a:pPr algn="ctr"/>
            <a:r>
              <a:rPr lang="en-US" sz="2400" i="1" dirty="0">
                <a:solidFill>
                  <a:srgbClr val="757575"/>
                </a:solidFill>
                <a:highlight>
                  <a:srgbClr val="FFFFFF"/>
                </a:highlight>
                <a:latin typeface="Gotham Book"/>
              </a:rPr>
              <a:t>Mission </a:t>
            </a:r>
            <a:r>
              <a:rPr lang="en-US" sz="2400" b="0" i="1" u="none" strike="noStrike" dirty="0">
                <a:solidFill>
                  <a:srgbClr val="757575"/>
                </a:solidFill>
                <a:effectLst/>
                <a:highlight>
                  <a:srgbClr val="FFFFFF"/>
                </a:highlight>
                <a:latin typeface="Gotham Book"/>
              </a:rPr>
              <a:t>Concepción in San Antonio, Texas</a:t>
            </a:r>
            <a:endParaRPr lang="en-US" sz="2400" b="0" i="1" dirty="0">
              <a:solidFill>
                <a:srgbClr val="757575"/>
              </a:solidFill>
              <a:effectLst/>
              <a:highlight>
                <a:srgbClr val="FFFFFF"/>
              </a:highlight>
              <a:latin typeface="Gotham Book"/>
            </a:endParaRPr>
          </a:p>
          <a:p>
            <a:pPr algn="ctr"/>
            <a:r>
              <a:rPr lang="en-US" sz="2200" b="0" i="1" u="none" strike="noStrike" dirty="0">
                <a:solidFill>
                  <a:srgbClr val="757575"/>
                </a:solidFill>
                <a:effectLst/>
                <a:highlight>
                  <a:srgbClr val="FFFFFF"/>
                </a:highlight>
                <a:latin typeface="Gotham Book"/>
              </a:rPr>
              <a:t>University of North Texas Libraries, The Portal to Texas History</a:t>
            </a:r>
            <a:endParaRPr lang="en-US" sz="2200" i="1" dirty="0">
              <a:latin typeface="Gotham Book"/>
            </a:endParaRPr>
          </a:p>
        </p:txBody>
      </p:sp>
      <p:pic>
        <p:nvPicPr>
          <p:cNvPr id="3" name="Picture 2" descr="A photograph of Mission Concepcion in San Antonio Texas. ">
            <a:extLst>
              <a:ext uri="{FF2B5EF4-FFF2-40B4-BE49-F238E27FC236}">
                <a16:creationId xmlns:a16="http://schemas.microsoft.com/office/drawing/2014/main" id="{1AE5610A-8D67-6477-43C9-F06576DA9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501" y="1011993"/>
            <a:ext cx="7336278" cy="473801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054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TotalTime>
  <Words>987</Words>
  <Application>Microsoft Office PowerPoint</Application>
  <PresentationFormat>Widescreen</PresentationFormat>
  <Paragraphs>73</Paragraphs>
  <Slides>15</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Aptos Display</vt:lpstr>
      <vt:lpstr>Arial</vt:lpstr>
      <vt:lpstr>Calibri</vt:lpstr>
      <vt:lpstr>Calibri Light</vt:lpstr>
      <vt:lpstr>Gotham Book</vt:lpstr>
      <vt:lpstr>Gotham Medium</vt:lpstr>
      <vt:lpstr>Josefin Sans</vt:lpstr>
      <vt:lpstr>Times New Roman</vt:lpstr>
      <vt:lpstr>1_Office Theme</vt:lpstr>
      <vt:lpstr>Office Theme</vt:lpstr>
      <vt:lpstr>Unit 2:  Age of Contact</vt:lpstr>
      <vt:lpstr>Looking Ahead Warm-up</vt:lpstr>
      <vt:lpstr>Warm-up:  Follow the directions to complete your warm-up</vt:lpstr>
      <vt:lpstr>Share with the class 1</vt:lpstr>
      <vt:lpstr>Essential Question</vt:lpstr>
      <vt:lpstr>In today’s lesson…</vt:lpstr>
      <vt:lpstr>Looking Ahead Lesson</vt:lpstr>
      <vt:lpstr>Part I: Transitioning to a New Era</vt:lpstr>
      <vt:lpstr>Part II: A New Approach to Texas</vt:lpstr>
      <vt:lpstr>Excerpt I: The French Threat</vt:lpstr>
      <vt:lpstr>Excerpt II: Insufficient Support</vt:lpstr>
      <vt:lpstr>Excerpt III: American Indian Resistance to Religious Conversion</vt:lpstr>
      <vt:lpstr>Looking Ahead Exit Ticket</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4</cp:revision>
  <dcterms:created xsi:type="dcterms:W3CDTF">2024-09-11T17:13:56Z</dcterms:created>
  <dcterms:modified xsi:type="dcterms:W3CDTF">2024-09-24T21:45:17Z</dcterms:modified>
</cp:coreProperties>
</file>