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5" r:id="rId3"/>
    <p:sldId id="297" r:id="rId4"/>
    <p:sldId id="296" r:id="rId5"/>
    <p:sldId id="298" r:id="rId6"/>
    <p:sldId id="259" r:id="rId7"/>
    <p:sldId id="28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37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13946-6E9D-DC2F-9283-80D42A23FA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191C95-A69F-F59F-C80D-F68A489E63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5DFF4A-01A8-3672-BAF2-9A8106F0E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26DA3-AD48-4FE8-8C16-98EE64029E6A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F5B61D-3502-8602-7708-BAFB3450B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BCF36E-F08F-9875-F76D-93514958B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3D9E0-49F1-4D47-93ED-8C5E35BAE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93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249E8-7E07-DD4B-1F21-44A088CAA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05B1D5-615C-F19C-AFA9-813E660CD8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6CC61-E711-A4CF-BAC5-AC05B2931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26DA3-AD48-4FE8-8C16-98EE64029E6A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F2D29B-B895-5F82-2F04-0F4EFF67B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DED337-525A-1BE9-BBD2-78EBC2DB4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3D9E0-49F1-4D47-93ED-8C5E35BAE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66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E79E7B-AB86-0924-A1D9-FBF2A1E593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F8E052-1793-158C-949B-A7B08BEBAF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B8285-6ED2-4A15-6913-C4C86CA7F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26DA3-AD48-4FE8-8C16-98EE64029E6A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DDEFEA-FB6B-B7B9-8EE9-6BB791796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2D78CD-F691-3BA7-73C1-1A7FE408E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3D9E0-49F1-4D47-93ED-8C5E35BAE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318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A9142-C693-1E46-BEC5-A925EB365B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AE92AC-074C-5A45-A626-4B621FCFF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C2B37-A08C-FB4E-8A80-ECC52E376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1D853-A81F-EC4C-BBCE-79A51E854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3AE22-8842-2A4A-AF1C-009496A0F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4867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4B33C-88F4-614B-AF93-B9237F40F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FDE61-81DA-1442-8C59-17501ABE6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833EF2-4485-234C-AB30-1D5F31ED5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04FA5B-2741-5E46-A5D3-4B0D978BA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0E0822-3DDA-0144-A658-F015CB7E6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811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CCE53-4C5A-7F41-965D-28D7AB398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791CD1-B02C-5148-BF62-45B1E8B74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34F213-DB53-2043-8199-4B92A9765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77C27-5D3D-534A-8E33-DF980CE82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C81FA-2C64-E04C-B188-56D34ECF8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354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54E8B-F763-434E-AD06-1B442767C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CE99E-F688-C748-B064-D3F2C512E5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861C91-BFE5-904A-B309-D30EC6273A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612C9C-3398-F44B-89F7-2CA6FE17E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0DEA89-179E-1D42-979E-E73CC2101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02AF76-DF79-D743-933B-4BBD0B908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41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6F0E3-C15F-DA45-8C73-7A0D37E9F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A76037-5ED7-684C-B3E1-F544501EE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6F2B66-A5AB-A740-9786-1CEF1C88C7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097B2A-F264-BD4F-B5D6-905BCFCDF9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7C810A-986C-7243-81DF-A5B3247ED6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66A4BF-C7C9-BA4E-871D-2D9E47A40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C51A2F-B529-9948-98B5-60F72844C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AA3CB8-C4AF-7243-B698-B813F804F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1682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7E662-0EB5-9643-8E4A-A201E88BA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CAD3C7-9227-5F49-887B-27CD1BAAB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9F3BA9-203F-674E-89EA-4637A43B3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0F7D89-6DEB-EB48-A935-AD2CE558B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58A669-422B-9D49-912E-FA9480A37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1B2E54-69B9-7845-83BA-13D208183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D63419-F090-424F-AF11-A05C407C6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202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F1AF4-C15C-3448-AA50-41134F49A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068F2-A314-D140-848D-3B8CE6624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A2895A-A15B-6240-8897-7029C6858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4D99B2-3DAD-E540-920D-38ED75985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CFD3B8-E1B2-BF4F-A518-67AA91F95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A48E19-5CDA-1844-9075-C01DBC7CE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152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9524D-C7E6-EF86-0B66-C418C0927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F6AAA-40B7-2C66-026B-0A1ED2CFE1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2CE2D2-4354-CA62-9C96-4491E8A6C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26DA3-AD48-4FE8-8C16-98EE64029E6A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DCCADF-D097-B9D1-F5FE-34486FEB1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E2AE79-92F3-F282-E22A-6ADCAB561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3D9E0-49F1-4D47-93ED-8C5E35BAE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3600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009D2-C06A-BC46-BBFB-84306F6B2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A1E9A2-DD08-5C46-A16E-1C971A93D4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A9328A-274B-A746-8FD5-AFF051BEC1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AF4499-0B29-9745-852A-CFBE13F85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893CFF-D2F0-EA48-98C2-569EBC3DF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BD64B5-9737-F146-9884-6AFEF6029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5849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0AB0C-0EED-0E4A-98A2-CB764ECBD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5DD8AF-4897-3349-8A9B-4AC327B7B9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A6B9A2-F06C-4B47-BB1A-069D32727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52ACC-984B-3545-AE9F-C1A77E449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570FF-1ACA-0048-9A5E-91B60DD3A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7144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82801C-DF82-5149-9CDF-CE1584832D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D29798-5694-1F41-A8A9-3F2AF483B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C3B3AA-09B1-F441-B7C0-172B50F1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0DD99-5583-274E-81EF-CF2F7C584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2359ED-D4B0-A34D-8E53-5676CF70D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787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5F1FE-ACA3-5212-74AF-12AEEE303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EA7C5D-9190-1E0C-5452-28E31A0C7D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CAB852-0061-9A31-08D6-30C597EFE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26DA3-AD48-4FE8-8C16-98EE64029E6A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2C3C2D-D5D2-4243-72DA-1C261AB2C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DF6025-538D-440A-1573-82609B42F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3D9E0-49F1-4D47-93ED-8C5E35BAE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620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F501E-8B3D-3FA8-246F-1690BBCB7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D5AB62-2363-A1B8-6872-585D569418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7F521A-6CF6-CE61-0A13-DE125999D7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0DF19C-D127-0D71-CCAA-06BC9AA41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26DA3-AD48-4FE8-8C16-98EE64029E6A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069D1D-97C8-1BB0-7568-98376558F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93207E-A5BC-D339-9C46-5FDA06A7A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3D9E0-49F1-4D47-93ED-8C5E35BAE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528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D6095-B096-5350-5883-B380E4FFF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4E378E-EAB4-4986-F2B9-D55D420CAB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66373D-92C5-36EA-CC9E-669CB8BBCF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3E5D5F-6A2B-AF74-457D-64A358982E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7DF4FD-6C91-1218-E581-56C39E86C7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18327A-96D9-7E38-46F7-C9A463C4A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26DA3-AD48-4FE8-8C16-98EE64029E6A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10FA60-D677-38AB-350B-DE00EA5CC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F2D40F-A4CE-7CDE-AD8E-415D08071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3D9E0-49F1-4D47-93ED-8C5E35BAE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102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50595-4A6F-8069-20AD-006C7ED2F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1CA0D2-7965-BA7E-B88D-023D972A3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26DA3-AD48-4FE8-8C16-98EE64029E6A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1A639D-81D3-7001-168C-61FA5B9AA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420654-653E-0EA1-2A2C-F29580533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3D9E0-49F1-4D47-93ED-8C5E35BAE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06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8BCAF4-41FA-8F78-8ABC-69DFADEE7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26DA3-AD48-4FE8-8C16-98EE64029E6A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EBDA32-2B73-5050-AC3D-6C89F10DE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2BE8B8-3436-5054-8F49-18C652CE9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3D9E0-49F1-4D47-93ED-8C5E35BAE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91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294F0-B666-272E-86C8-3F587E7E9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7F166-5E18-395F-9360-F52295287F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468053-6B27-6300-29C0-C8EDC38C63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CFA0E7-3948-C412-45E7-02EED83E0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26DA3-AD48-4FE8-8C16-98EE64029E6A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82C03E-1E93-1CD2-1E7E-51EB7B279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98D2BA-FCA4-00E1-9608-41292FA7E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3D9E0-49F1-4D47-93ED-8C5E35BAE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342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5D2FE-D828-3EA5-1B59-BE66E0763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243E38-36E3-F817-D455-4CD9E03E31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7BE94D-D905-48B1-20A7-5CAE1998E7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C3A755-898C-5384-7B8A-1FE763E27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26DA3-AD48-4FE8-8C16-98EE64029E6A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238F4A-0089-FCAF-7816-B6A2B9205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F5656A-E0E7-9B05-4122-BB500AE53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3D9E0-49F1-4D47-93ED-8C5E35BAE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380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774364-FC5C-548E-7E7B-660304AF8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C2303B-171E-1681-F61E-178D0D1244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57BB6-A09A-3D3D-6B70-69871BC73D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E26DA3-AD48-4FE8-8C16-98EE64029E6A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89B2B8-BB9F-D915-6583-2A0A9119DA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5313FD-8651-C067-E15D-7BB614246C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C3D9E0-49F1-4D47-93ED-8C5E35BAE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406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8738B9-98B2-7D4D-8DDD-C7C43F5E0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DCA401-F7CD-394E-832A-A295CA461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2F235-71BA-0F46-AAAF-16AE080AD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10223-5ADC-934C-8BE1-8265A0335AF6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6FE667-FF9F-7048-BBB5-18F264CC9F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BF98EB-EC54-DF41-AEEF-8673DD467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6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pn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pn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344ED01-0C0E-4041-97B7-172E36E21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</a:blip>
          <a:srcRect l="19624" r="509" b="1646"/>
          <a:stretch/>
        </p:blipFill>
        <p:spPr>
          <a:xfrm rot="16200000">
            <a:off x="2667002" y="-2667002"/>
            <a:ext cx="6858000" cy="1219200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733E6DD-1667-2E41-9B2F-5255FB9E45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993900"/>
            <a:ext cx="12192000" cy="2527300"/>
          </a:xfrm>
          <a:prstGeom prst="rect">
            <a:avLst/>
          </a:prstGeom>
          <a:solidFill>
            <a:srgbClr val="DB36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9B2B87-1D73-E144-B83D-DB609F554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" y="1993900"/>
            <a:ext cx="2527301" cy="2527301"/>
          </a:xfrm>
          <a:prstGeom prst="rect">
            <a:avLst/>
          </a:prstGeom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D4C1C8D6-9BDF-244C-8118-D3AF7C07F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5870" y="2500730"/>
            <a:ext cx="1322782" cy="1346980"/>
          </a:xfrm>
          <a:prstGeom prst="rect">
            <a:avLst/>
          </a:prstGeom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1981200" y="1993899"/>
            <a:ext cx="8564666" cy="24039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>
                <a:solidFill>
                  <a:schemeClr val="bg1"/>
                </a:solidFill>
                <a:latin typeface="Gotham Medium"/>
              </a:rPr>
              <a:t>Unit 2: Age of Contact</a:t>
            </a:r>
            <a:br>
              <a:rPr lang="en-US" sz="6600" dirty="0">
                <a:solidFill>
                  <a:schemeClr val="bg1"/>
                </a:solidFill>
                <a:latin typeface="Gotham Medium"/>
              </a:rPr>
            </a:br>
            <a:r>
              <a:rPr lang="en-US" sz="6600" dirty="0">
                <a:solidFill>
                  <a:schemeClr val="bg1"/>
                </a:solidFill>
                <a:latin typeface="Gotham Medium"/>
              </a:rPr>
              <a:t>Bingo Review Game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0787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stretch>
            <a:fillRect l="5000" t="-41000" r="-21000" b="-7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44000"/>
          </a:blip>
          <a:srcRect l="8724" t="84492" b="1647"/>
          <a:stretch/>
        </p:blipFill>
        <p:spPr>
          <a:xfrm rot="5400000">
            <a:off x="-2656745" y="2677256"/>
            <a:ext cx="6858001" cy="150348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DB36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5941A22A-3F85-CE42-A7DB-F61DA4448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1523994" y="13061"/>
            <a:ext cx="5551720" cy="12714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Gotham Medium"/>
              </a:rPr>
              <a:t>Fill In Your Card</a:t>
            </a:r>
          </a:p>
        </p:txBody>
      </p:sp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097250-EC5A-4275-B663-5A536BE86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ABA8FEA-A5C3-AAD7-49E7-119B76AE5A53}"/>
              </a:ext>
            </a:extLst>
          </p:cNvPr>
          <p:cNvSpPr txBox="1"/>
          <p:nvPr/>
        </p:nvSpPr>
        <p:spPr>
          <a:xfrm>
            <a:off x="2116653" y="1664351"/>
            <a:ext cx="454540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Fill in every square on your Bingo card.</a:t>
            </a:r>
          </a:p>
          <a:p>
            <a:pPr marL="971550" marR="0" lvl="1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Only write one term in each box.</a:t>
            </a:r>
          </a:p>
          <a:p>
            <a:pPr marL="971550" marR="0" lvl="1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 not use a term more than once.</a:t>
            </a:r>
          </a:p>
          <a:p>
            <a:pPr marL="971550" marR="0" lvl="1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3200" b="1" i="1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Advanced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Leave room in the box to make quick notes. </a:t>
            </a:r>
          </a:p>
        </p:txBody>
      </p:sp>
      <p:pic>
        <p:nvPicPr>
          <p:cNvPr id="3" name="Picture 2" descr="An image of the Bingo Review card">
            <a:extLst>
              <a:ext uri="{FF2B5EF4-FFF2-40B4-BE49-F238E27FC236}">
                <a16:creationId xmlns:a16="http://schemas.microsoft.com/office/drawing/2014/main" id="{D2914D6D-F2CD-E170-4378-BEE872A39A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54112" y="413656"/>
            <a:ext cx="4684115" cy="5789845"/>
          </a:xfrm>
          <a:prstGeom prst="rect">
            <a:avLst/>
          </a:prstGeom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4236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stretch>
            <a:fillRect l="5000" t="-41000" r="-21000" b="-7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44000"/>
          </a:blip>
          <a:srcRect l="8724" t="84492" b="1647"/>
          <a:stretch/>
        </p:blipFill>
        <p:spPr>
          <a:xfrm rot="5400000">
            <a:off x="-2656745" y="2677256"/>
            <a:ext cx="6858001" cy="150348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DB36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5941A22A-3F85-CE42-A7DB-F61DA4448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1850572" y="13062"/>
            <a:ext cx="8697686" cy="11625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7200" dirty="0">
                <a:latin typeface="Gotham Medium"/>
              </a:rPr>
              <a:t>How to Play:</a:t>
            </a:r>
          </a:p>
        </p:txBody>
      </p:sp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097250-EC5A-4275-B663-5A536BE86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50F2D63-98F4-1EAB-0751-D6727B00F60D}"/>
              </a:ext>
            </a:extLst>
          </p:cNvPr>
          <p:cNvSpPr txBox="1"/>
          <p:nvPr/>
        </p:nvSpPr>
        <p:spPr>
          <a:xfrm>
            <a:off x="2079172" y="1371600"/>
            <a:ext cx="824048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teacher will call out clues related to each term.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you think you know which term the clue is referring to, raise your hand.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you are correct, everyone who has the term can cover it on their Bingo Card.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you are incorrect, the class must keep trying to determine the correct term. </a:t>
            </a:r>
          </a:p>
        </p:txBody>
      </p:sp>
    </p:spTree>
    <p:extLst>
      <p:ext uri="{BB962C8B-B14F-4D97-AF65-F5344CB8AC3E}">
        <p14:creationId xmlns:p14="http://schemas.microsoft.com/office/powerpoint/2010/main" val="699537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stretch>
            <a:fillRect l="5000" t="-41000" r="-21000" b="-7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44000"/>
          </a:blip>
          <a:srcRect l="8724" t="84492" b="1647"/>
          <a:stretch/>
        </p:blipFill>
        <p:spPr>
          <a:xfrm rot="5400000">
            <a:off x="-2656745" y="2677256"/>
            <a:ext cx="6858001" cy="150348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DB36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5941A22A-3F85-CE42-A7DB-F61DA4448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1975757" y="118865"/>
            <a:ext cx="5949043" cy="194942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7200" dirty="0">
                <a:latin typeface="Gotham Medium"/>
              </a:rPr>
              <a:t>How do you win? </a:t>
            </a:r>
          </a:p>
        </p:txBody>
      </p:sp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097250-EC5A-4275-B663-5A536BE86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6DF7F01-7531-CFCF-7882-4C9FB17D6C4C}"/>
              </a:ext>
            </a:extLst>
          </p:cNvPr>
          <p:cNvSpPr txBox="1"/>
          <p:nvPr/>
        </p:nvSpPr>
        <p:spPr>
          <a:xfrm>
            <a:off x="2041069" y="2369609"/>
            <a:ext cx="468085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are trying to get 5 terms in a row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horizontally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vertically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or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diagonally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n image of the Bingo Review card">
            <a:extLst>
              <a:ext uri="{FF2B5EF4-FFF2-40B4-BE49-F238E27FC236}">
                <a16:creationId xmlns:a16="http://schemas.microsoft.com/office/drawing/2014/main" id="{2A6D5BB1-3457-A71D-2F45-7DBDFA6E99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2168" y="262926"/>
            <a:ext cx="4806059" cy="5940575"/>
          </a:xfrm>
          <a:prstGeom prst="rect">
            <a:avLst/>
          </a:prstGeom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</p:pic>
      <p:cxnSp>
        <p:nvCxnSpPr>
          <p:cNvPr id="13" name="Straight Connector 12" descr="A line that demonstrates how to win vertically">
            <a:extLst>
              <a:ext uri="{FF2B5EF4-FFF2-40B4-BE49-F238E27FC236}">
                <a16:creationId xmlns:a16="http://schemas.microsoft.com/office/drawing/2014/main" id="{09ED1869-6DC0-C90E-F379-56227222E3A1}"/>
              </a:ext>
            </a:extLst>
          </p:cNvPr>
          <p:cNvCxnSpPr/>
          <p:nvPr/>
        </p:nvCxnSpPr>
        <p:spPr>
          <a:xfrm>
            <a:off x="8545286" y="2068286"/>
            <a:ext cx="0" cy="3558791"/>
          </a:xfrm>
          <a:prstGeom prst="line">
            <a:avLst/>
          </a:prstGeom>
          <a:ln w="1524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 descr="A line that demonstrates how to win horizontally ">
            <a:extLst>
              <a:ext uri="{FF2B5EF4-FFF2-40B4-BE49-F238E27FC236}">
                <a16:creationId xmlns:a16="http://schemas.microsoft.com/office/drawing/2014/main" id="{DCC697F3-4221-9C30-B199-588EEE671256}"/>
              </a:ext>
            </a:extLst>
          </p:cNvPr>
          <p:cNvCxnSpPr/>
          <p:nvPr/>
        </p:nvCxnSpPr>
        <p:spPr>
          <a:xfrm>
            <a:off x="7554686" y="3102429"/>
            <a:ext cx="3569034" cy="0"/>
          </a:xfrm>
          <a:prstGeom prst="line">
            <a:avLst/>
          </a:prstGeom>
          <a:ln w="152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 descr="A line that demonstrates how to win diagonally">
            <a:extLst>
              <a:ext uri="{FF2B5EF4-FFF2-40B4-BE49-F238E27FC236}">
                <a16:creationId xmlns:a16="http://schemas.microsoft.com/office/drawing/2014/main" id="{0584CA3F-A103-B2B1-94C1-1D1CEA329DAA}"/>
              </a:ext>
            </a:extLst>
          </p:cNvPr>
          <p:cNvCxnSpPr/>
          <p:nvPr/>
        </p:nvCxnSpPr>
        <p:spPr>
          <a:xfrm flipV="1">
            <a:off x="7702655" y="2198914"/>
            <a:ext cx="3574945" cy="3428163"/>
          </a:xfrm>
          <a:prstGeom prst="line">
            <a:avLst/>
          </a:prstGeom>
          <a:ln w="152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6243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201846A-D411-7E45-885C-509570498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1739" y="486378"/>
            <a:ext cx="1058017" cy="11508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F5D948-A9E8-8A48-BCE0-C2A3DB416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53" y="185055"/>
            <a:ext cx="1618200" cy="1618200"/>
          </a:xfrm>
          <a:prstGeom prst="rect">
            <a:avLst/>
          </a:prstGeom>
        </p:spPr>
      </p:pic>
      <p:sp>
        <p:nvSpPr>
          <p:cNvPr id="9" name="Title 5"/>
          <p:cNvSpPr txBox="1">
            <a:spLocks noGrp="1"/>
          </p:cNvSpPr>
          <p:nvPr>
            <p:ph type="ctrTitle"/>
          </p:nvPr>
        </p:nvSpPr>
        <p:spPr>
          <a:xfrm>
            <a:off x="1523999" y="77332"/>
            <a:ext cx="9247740" cy="1618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900" b="1" i="1" dirty="0">
                <a:solidFill>
                  <a:srgbClr val="C00000"/>
                </a:solidFill>
                <a:latin typeface="Gotham Medium"/>
              </a:rPr>
              <a:t>Unit 2 Bingo Review</a:t>
            </a:r>
            <a:br>
              <a:rPr lang="en-US" sz="3600" b="1" i="1" dirty="0">
                <a:latin typeface="Gotham Medium"/>
              </a:rPr>
            </a:br>
            <a:r>
              <a:rPr lang="en-US" sz="2200" i="1" dirty="0">
                <a:latin typeface="Gotham Medium"/>
              </a:rPr>
              <a:t>Choose from the terms below to randomly fill in every square on your Bingo card. Do not use a term more than once. You will not use every term.</a:t>
            </a:r>
            <a:endParaRPr lang="en-US" sz="3100" dirty="0">
              <a:latin typeface="Gotham Medium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34029" y="27569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5FB4E76-EE97-67C4-F560-CF6F0FD79B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2436150"/>
              </p:ext>
            </p:extLst>
          </p:nvPr>
        </p:nvGraphicFramePr>
        <p:xfrm>
          <a:off x="293914" y="1803433"/>
          <a:ext cx="11535842" cy="4343790"/>
        </p:xfrm>
        <a:graphic>
          <a:graphicData uri="http://schemas.openxmlformats.org/drawingml/2006/table">
            <a:tbl>
              <a:tblPr firstRow="1" firstCol="1" bandRow="1"/>
              <a:tblGrid>
                <a:gridCol w="2318657">
                  <a:extLst>
                    <a:ext uri="{9D8B030D-6E8A-4147-A177-3AD203B41FA5}">
                      <a16:colId xmlns:a16="http://schemas.microsoft.com/office/drawing/2014/main" val="4249261682"/>
                    </a:ext>
                  </a:extLst>
                </a:gridCol>
                <a:gridCol w="2383972">
                  <a:extLst>
                    <a:ext uri="{9D8B030D-6E8A-4147-A177-3AD203B41FA5}">
                      <a16:colId xmlns:a16="http://schemas.microsoft.com/office/drawing/2014/main" val="2609841486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3432330372"/>
                    </a:ext>
                  </a:extLst>
                </a:gridCol>
                <a:gridCol w="2469709">
                  <a:extLst>
                    <a:ext uri="{9D8B030D-6E8A-4147-A177-3AD203B41FA5}">
                      <a16:colId xmlns:a16="http://schemas.microsoft.com/office/drawing/2014/main" val="3426756506"/>
                    </a:ext>
                  </a:extLst>
                </a:gridCol>
                <a:gridCol w="2229904">
                  <a:extLst>
                    <a:ext uri="{9D8B030D-6E8A-4147-A177-3AD203B41FA5}">
                      <a16:colId xmlns:a16="http://schemas.microsoft.com/office/drawing/2014/main" val="3151093656"/>
                    </a:ext>
                  </a:extLst>
                </a:gridCol>
              </a:tblGrid>
              <a:tr h="523977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1. Conquistador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8. </a:t>
                      </a:r>
                      <a:r>
                        <a:rPr lang="en-US" sz="2200" b="0" i="0" kern="1200" dirty="0">
                          <a:solidFill>
                            <a:schemeClr val="tx1"/>
                          </a:solidFill>
                          <a:effectLst/>
                          <a:latin typeface="Gotham Book"/>
                          <a:ea typeface="+mn-ea"/>
                          <a:cs typeface="+mn-cs"/>
                        </a:rPr>
                        <a:t>Hernán Cortés</a:t>
                      </a:r>
                      <a:endParaRPr lang="en-US" sz="22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15. de Soto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22. Disease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29. Estevanico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3578347"/>
                  </a:ext>
                </a:extLst>
              </a:tr>
              <a:tr h="523977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2. Expedition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9. Christopher Columbus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16. La Salle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23. Aztecs</a:t>
                      </a:r>
                      <a:endParaRPr lang="en-US" sz="23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30. </a:t>
                      </a:r>
                      <a:r>
                        <a:rPr lang="en-US" sz="2400" b="0" i="1" kern="1200" dirty="0">
                          <a:solidFill>
                            <a:schemeClr val="tx1"/>
                          </a:solidFill>
                          <a:effectLst/>
                          <a:latin typeface="Gotham Book"/>
                          <a:ea typeface="+mn-ea"/>
                          <a:cs typeface="+mn-cs"/>
                        </a:rPr>
                        <a:t>La Relación</a:t>
                      </a:r>
                      <a:endParaRPr lang="en-US" sz="2400" b="0" i="1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7945038"/>
                  </a:ext>
                </a:extLst>
              </a:tr>
              <a:tr h="523977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3. Era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10. Reconquista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17. Pineda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cs typeface="Times New Roman" panose="02020603050405020304" pitchFamily="18" charset="0"/>
                        </a:rPr>
                        <a:t>24. Mexico City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31. France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844553"/>
                  </a:ext>
                </a:extLst>
              </a:tr>
              <a:tr h="523977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4. Columbian Exchange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11. Cabeza de Vaca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18. Territorial Disputes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25. New Spain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32. Fort Saint Louis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4509357"/>
                  </a:ext>
                </a:extLst>
              </a:tr>
              <a:tr h="523977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5. Colonization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12. God, Gold, and Glory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19. 7 Cities of Cibola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26. Cash Crops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33. Gulf of Mexico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1118861"/>
                  </a:ext>
                </a:extLst>
              </a:tr>
              <a:tr h="523977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6. Viceroy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13. Coronado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20. 1519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27. El Paso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32. Rio Grande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509972"/>
                  </a:ext>
                </a:extLst>
              </a:tr>
              <a:tr h="523977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</a:rPr>
                        <a:t> 7. Plantations</a:t>
                      </a: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14. 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Gisha" panose="020B0502040204020203" pitchFamily="34" charset="-79"/>
                          <a:ea typeface="+mn-ea"/>
                          <a:cs typeface="Gisha" panose="020B0502040204020203" pitchFamily="34" charset="-79"/>
                        </a:rPr>
                        <a:t>Oñate</a:t>
                      </a:r>
                      <a:endParaRPr lang="en-US" sz="2400" b="0" i="0" u="none" strike="noStrike" dirty="0"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</a:rPr>
                        <a:t>21. Horses</a:t>
                      </a: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</a:rPr>
                        <a:t>28. Santa Fe</a:t>
                      </a: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</a:rPr>
                        <a:t>33. </a:t>
                      </a: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Moscoso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03913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5640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44000"/>
            <a:alphaModFix amt="9000"/>
          </a:blip>
          <a:srcRect l="8724" t="84492" b="1647"/>
          <a:stretch/>
        </p:blipFill>
        <p:spPr>
          <a:xfrm rot="5400000">
            <a:off x="-2656745" y="2677256"/>
            <a:ext cx="6858001" cy="1503485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  <a:reflection endPos="65000" dist="762000" dir="5400000" sy="-100000" algn="bl" rotWithShape="0"/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DB36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5941A22A-3F85-CE42-A7DB-F61DA4448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376534-F36F-4D66-8116-A4F793EA6D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1817914" y="13061"/>
            <a:ext cx="8736876" cy="13476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7200" dirty="0">
                <a:latin typeface="Gotham Book"/>
                <a:cs typeface="Gisha" panose="020F0502020204030204" pitchFamily="34" charset="-79"/>
              </a:rPr>
              <a:t>Closing Activity</a:t>
            </a:r>
          </a:p>
        </p:txBody>
      </p:sp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4C5C89C3-009E-A2ED-674F-8CCC4C766036}"/>
              </a:ext>
            </a:extLst>
          </p:cNvPr>
          <p:cNvSpPr/>
          <p:nvPr/>
        </p:nvSpPr>
        <p:spPr>
          <a:xfrm>
            <a:off x="4114801" y="1503485"/>
            <a:ext cx="7609115" cy="2188028"/>
          </a:xfrm>
          <a:prstGeom prst="wedgeRoundRectCallout">
            <a:avLst>
              <a:gd name="adj1" fmla="val -64311"/>
              <a:gd name="adj2" fmla="val 17909"/>
              <a:gd name="adj3" fmla="val 16667"/>
            </a:avLst>
          </a:prstGeom>
          <a:solidFill>
            <a:srgbClr val="DE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Book"/>
                <a:ea typeface="+mn-ea"/>
                <a:cs typeface="+mn-cs"/>
              </a:rPr>
              <a:t>One term from my card is ________. Something I know about this term is __________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EBE8E3E-0F49-007F-7859-D83B24B4D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53295" y="2114550"/>
            <a:ext cx="1213758" cy="1213758"/>
          </a:xfrm>
          <a:prstGeom prst="rect">
            <a:avLst/>
          </a:prstGeom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11CE2759-F4AC-F3C4-8090-950A715AD3B0}"/>
              </a:ext>
            </a:extLst>
          </p:cNvPr>
          <p:cNvSpPr/>
          <p:nvPr/>
        </p:nvSpPr>
        <p:spPr>
          <a:xfrm>
            <a:off x="2139316" y="3936455"/>
            <a:ext cx="7609115" cy="2188028"/>
          </a:xfrm>
          <a:prstGeom prst="wedgeRoundRectCallout">
            <a:avLst>
              <a:gd name="adj1" fmla="val 67592"/>
              <a:gd name="adj2" fmla="val 24377"/>
              <a:gd name="adj3" fmla="val 16667"/>
            </a:avLst>
          </a:prstGeom>
          <a:solidFill>
            <a:srgbClr val="DE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Book"/>
                <a:ea typeface="+mn-ea"/>
                <a:cs typeface="+mn-cs"/>
              </a:rPr>
              <a:t>One term from my card is ________. Three key words related to this term are _____ , _____ , and ______. 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E3470F8-E70A-B63A-FB77-ABCD9B4CF4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57729" y="4607379"/>
            <a:ext cx="1213758" cy="121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6308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431</Words>
  <Application>Microsoft Office PowerPoint</Application>
  <PresentationFormat>Widescreen</PresentationFormat>
  <Paragraphs>58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Calibri Light</vt:lpstr>
      <vt:lpstr>Gisha</vt:lpstr>
      <vt:lpstr>Gotham Book</vt:lpstr>
      <vt:lpstr>Gotham Medium</vt:lpstr>
      <vt:lpstr>Office Theme</vt:lpstr>
      <vt:lpstr>1_Office Theme</vt:lpstr>
      <vt:lpstr>Unit 2: Age of Contact Bingo Review Game</vt:lpstr>
      <vt:lpstr>Fill In Your Card</vt:lpstr>
      <vt:lpstr>How to Play:</vt:lpstr>
      <vt:lpstr>How do you win? </vt:lpstr>
      <vt:lpstr>Unit 2 Bingo Review Choose from the terms below to randomly fill in every square on your Bingo card. Do not use a term more than once. You will not use every term.</vt:lpstr>
      <vt:lpstr>Closing Activity</vt:lpstr>
    </vt:vector>
  </TitlesOfParts>
  <Company>University of North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Abubakar, Courtney</dc:creator>
  <cp:lastModifiedBy>Belden, Dreanna</cp:lastModifiedBy>
  <cp:revision>1</cp:revision>
  <dcterms:created xsi:type="dcterms:W3CDTF">2024-09-13T18:02:42Z</dcterms:created>
  <dcterms:modified xsi:type="dcterms:W3CDTF">2024-09-24T23:11:03Z</dcterms:modified>
</cp:coreProperties>
</file>