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0" r:id="rId2"/>
    <p:sldId id="282" r:id="rId3"/>
    <p:sldId id="315" r:id="rId4"/>
    <p:sldId id="324" r:id="rId5"/>
    <p:sldId id="298" r:id="rId6"/>
    <p:sldId id="327" r:id="rId7"/>
    <p:sldId id="308" r:id="rId8"/>
    <p:sldId id="299" r:id="rId9"/>
    <p:sldId id="309" r:id="rId10"/>
    <p:sldId id="310" r:id="rId11"/>
    <p:sldId id="311" r:id="rId12"/>
    <p:sldId id="312" r:id="rId13"/>
    <p:sldId id="313" r:id="rId14"/>
    <p:sldId id="314" r:id="rId15"/>
    <p:sldId id="325" r:id="rId16"/>
    <p:sldId id="326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29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543CC0-E604-CF34-C3D1-92F126A36C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5AEC3E-FBC3-FFF5-0878-464B5B5BAF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90D189-4374-8C8A-3EC6-DB2B32050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9E5E-BD0D-418D-8029-F1BBA323065A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165401-16E5-6403-4821-3D3CD2C43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DA4EFD-8F47-E35E-5198-66390DA12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2E3F-D2C0-4DD3-92D9-0D2308E3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754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FC508-6104-2ABB-5E6F-54891AD8D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EB3541-8D00-4433-8E32-839D3B5B5A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0CEAEC-8162-6FB5-0C60-225630A14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9E5E-BD0D-418D-8029-F1BBA323065A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D7BAAB-A849-7460-1D60-36B8CED3D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BDCFC9-0071-6574-9BF4-BE87DDFAA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2E3F-D2C0-4DD3-92D9-0D2308E3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152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2F1E1BF-1995-7624-0B53-3077DDB2F3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3FD0A7-2EF0-F3CF-1B93-4397DF7C64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50AD31-47E6-2C56-BB50-52160CDBA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9E5E-BD0D-418D-8029-F1BBA323065A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80573B-04B8-9415-D54F-39DEACCCE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0ED378-6AF6-8B0D-A498-9BE1B1092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2E3F-D2C0-4DD3-92D9-0D2308E3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192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38B9B-10E9-600C-3E6E-93790849D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C9CEAF-6FAF-B9DB-613D-2E093A6394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1A89F0-19F5-ED9B-3F0E-E51D4FB08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9E5E-BD0D-418D-8029-F1BBA323065A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1CB985-C05F-CC47-0AFF-C79437BF0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D801DA-B654-A721-7840-1D237518B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2E3F-D2C0-4DD3-92D9-0D2308E3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762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9F7A5-B5E4-E0AF-EFE3-9F183FCD00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677739-534C-26C3-541A-256DCA8889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5294DB-A9CF-0628-E3D0-F88F10428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9E5E-BD0D-418D-8029-F1BBA323065A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ACF80-5C91-4B25-FA94-90BA357DB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F9ABF-F54B-F888-D633-EA8E39F19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2E3F-D2C0-4DD3-92D9-0D2308E3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58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442F42-0C2D-EC14-04CD-5F5E584BF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27FA62-899F-FB9B-2869-14619AB288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96D169-FD0C-F282-9106-914815FC7D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FC2612-A2D9-CA49-C40C-81472BB9A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9E5E-BD0D-418D-8029-F1BBA323065A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FD3A9D-FBE4-6841-6692-44DEF9013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219A4B-217F-ABD7-88CC-8BEDC5FA9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2E3F-D2C0-4DD3-92D9-0D2308E3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872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300245-755C-B43E-D509-1F5AE5905E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355DEF-97CC-5631-1534-56CA28BD27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059D34-13A5-974B-FC29-6AF37CF66C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8705E6-1128-BBC5-10F6-CE116C51AE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60BE7B7-01A9-B0A9-588A-2C05E427B8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5673BE-6D3B-3AA9-B624-C88AB5426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9E5E-BD0D-418D-8029-F1BBA323065A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A59129-DA54-EEF5-613A-BEC5E7394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87A741-4A43-CD47-3F92-12AA2BB24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2E3F-D2C0-4DD3-92D9-0D2308E3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114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D1EF53-FAB3-2305-35FF-1EB7E9C0A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632542-A6C6-94F5-A738-05A34C435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9E5E-BD0D-418D-8029-F1BBA323065A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826347-9F92-1F7D-7CC1-A15A97C2A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873073-6A2C-0C8C-B900-379F78282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2E3F-D2C0-4DD3-92D9-0D2308E3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595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03E143D-86FB-770C-80AF-5C33155CB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9E5E-BD0D-418D-8029-F1BBA323065A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78C2D7-6AE1-81E1-DBC4-C4534E6D8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46FB06-7733-87B8-DC35-08CBC9C48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2E3F-D2C0-4DD3-92D9-0D2308E3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612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10C97-AA1D-7CD7-E95D-215879348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8F011A-7E00-8336-F93A-0E8A3D4EE3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540A9E-D64C-B55F-5B4A-10969898C8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926D5E-8A80-0331-5A57-E7559778F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9E5E-BD0D-418D-8029-F1BBA323065A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7B2A92-7EC9-7A7F-4285-2C7C6B449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AED3CD-CDEB-9D32-8DF1-D2E44E53B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2E3F-D2C0-4DD3-92D9-0D2308E3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317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993036-2B7B-674E-D010-06A428E1B6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76CFA3-B67D-8C65-4AAB-1671347E28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24241C-8580-3F6F-132B-4612FB8C01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943FBC-FFB0-46F0-9A2D-7AF9591774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9E5E-BD0D-418D-8029-F1BBA323065A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860842-5DC4-FCD5-B54B-4A9FB7D26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DF06B6-2692-B8DF-A99F-50483879A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2E3F-D2C0-4DD3-92D9-0D2308E3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781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FE19E64-8260-0AE3-C558-5E8C7F356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57AA19-A535-02B9-0D43-96C4A91361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9C26B3-240E-C3F9-78BF-3BF84896B1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0B9E5E-BD0D-418D-8029-F1BBA323065A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6E9FB7-4BC7-27F2-1ED2-C932AA5E7F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09C0C9-3B31-4B0E-385F-4AE7ED93AD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1152E3F-D2C0-4DD3-92D9-0D2308E3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985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jpe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10" Type="http://schemas.openxmlformats.org/officeDocument/2006/relationships/image" Target="../media/image10.svg"/><Relationship Id="rId4" Type="http://schemas.openxmlformats.org/officeDocument/2006/relationships/image" Target="../media/image2.emf"/><Relationship Id="rId9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.emf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image" Target="../media/image10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.png"/><Relationship Id="rId7" Type="http://schemas.openxmlformats.org/officeDocument/2006/relationships/image" Target="../media/image6.sv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2.emf"/><Relationship Id="rId9" Type="http://schemas.openxmlformats.org/officeDocument/2006/relationships/image" Target="../media/image8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326671" y="-5351588"/>
            <a:ext cx="1524002" cy="12206659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8" name="Title 5"/>
          <p:cNvSpPr txBox="1">
            <a:spLocks noGrp="1"/>
          </p:cNvSpPr>
          <p:nvPr>
            <p:ph type="title"/>
          </p:nvPr>
        </p:nvSpPr>
        <p:spPr>
          <a:xfrm>
            <a:off x="1935479" y="13061"/>
            <a:ext cx="8240486" cy="14904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800" dirty="0">
                <a:solidFill>
                  <a:schemeClr val="bg1"/>
                </a:solidFill>
                <a:latin typeface="Gotham Medium"/>
              </a:rPr>
              <a:t>Mind Map</a:t>
            </a:r>
            <a:endParaRPr lang="en-US" sz="8800" dirty="0">
              <a:latin typeface="Gotham Medium"/>
            </a:endParaRPr>
          </a:p>
        </p:txBody>
      </p:sp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192514" y="6456891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sp>
        <p:nvSpPr>
          <p:cNvPr id="2" name="Oval 1" descr="This image displays a set of connected ovals demonstrating how topics, sub-topics, and additional information connect within the unit. ">
            <a:extLst>
              <a:ext uri="{FF2B5EF4-FFF2-40B4-BE49-F238E27FC236}">
                <a16:creationId xmlns:a16="http://schemas.microsoft.com/office/drawing/2014/main" id="{7E9D1280-1A21-25D7-E3E1-E09F8B89803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4125686" y="2988127"/>
            <a:ext cx="3233057" cy="1524003"/>
          </a:xfrm>
          <a:prstGeom prst="ellipse">
            <a:avLst/>
          </a:prstGeom>
          <a:ln w="57150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Main Topic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7A818D99-AE28-53C5-4725-FD524A38D2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892143" y="2754086"/>
            <a:ext cx="2579914" cy="979715"/>
          </a:xfrm>
          <a:prstGeom prst="ellipse">
            <a:avLst/>
          </a:prstGeom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Sub-topic</a:t>
            </a:r>
          </a:p>
          <a:p>
            <a:pPr algn="ctr"/>
            <a:r>
              <a:rPr lang="en-US" sz="2800" dirty="0"/>
              <a:t>2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CA9F0206-D889-8655-475C-A953D17F6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30830" y="4180113"/>
            <a:ext cx="2275113" cy="979715"/>
          </a:xfrm>
          <a:prstGeom prst="ellipse">
            <a:avLst/>
          </a:prstGeom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Sub-topic</a:t>
            </a:r>
          </a:p>
          <a:p>
            <a:pPr algn="ctr"/>
            <a:r>
              <a:rPr lang="en-US" sz="2800" dirty="0"/>
              <a:t>3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DFA263E-9D40-1385-2C2B-E2D011B9F6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960915" y="1703615"/>
            <a:ext cx="2677885" cy="979715"/>
          </a:xfrm>
          <a:prstGeom prst="ellipse">
            <a:avLst/>
          </a:prstGeom>
          <a:ln w="28575">
            <a:extLst>
              <a:ext uri="{C807C97D-BFC1-408E-A445-0C87EB9F89A2}">
                <ask:lineSketchStyleProps xmlns:ask="http://schemas.microsoft.com/office/drawing/2018/sketchyshapes" sd="3809068511">
                  <a:custGeom>
                    <a:avLst/>
                    <a:gdLst>
                      <a:gd name="connsiteX0" fmla="*/ 0 w 2275113"/>
                      <a:gd name="connsiteY0" fmla="*/ 489858 h 979715"/>
                      <a:gd name="connsiteX1" fmla="*/ 1137557 w 2275113"/>
                      <a:gd name="connsiteY1" fmla="*/ 0 h 979715"/>
                      <a:gd name="connsiteX2" fmla="*/ 2275114 w 2275113"/>
                      <a:gd name="connsiteY2" fmla="*/ 489858 h 979715"/>
                      <a:gd name="connsiteX3" fmla="*/ 1137557 w 2275113"/>
                      <a:gd name="connsiteY3" fmla="*/ 979716 h 979715"/>
                      <a:gd name="connsiteX4" fmla="*/ 0 w 2275113"/>
                      <a:gd name="connsiteY4" fmla="*/ 489858 h 97971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275113" h="979715" fill="none" extrusionOk="0">
                        <a:moveTo>
                          <a:pt x="0" y="489858"/>
                        </a:moveTo>
                        <a:cubicBezTo>
                          <a:pt x="-96882" y="128187"/>
                          <a:pt x="484535" y="-49107"/>
                          <a:pt x="1137557" y="0"/>
                        </a:cubicBezTo>
                        <a:cubicBezTo>
                          <a:pt x="1769673" y="4737"/>
                          <a:pt x="2305360" y="240210"/>
                          <a:pt x="2275114" y="489858"/>
                        </a:cubicBezTo>
                        <a:cubicBezTo>
                          <a:pt x="2282663" y="702975"/>
                          <a:pt x="1699633" y="924697"/>
                          <a:pt x="1137557" y="979716"/>
                        </a:cubicBezTo>
                        <a:cubicBezTo>
                          <a:pt x="498978" y="985571"/>
                          <a:pt x="12507" y="794875"/>
                          <a:pt x="0" y="489858"/>
                        </a:cubicBezTo>
                        <a:close/>
                      </a:path>
                      <a:path w="2275113" h="979715" stroke="0" extrusionOk="0">
                        <a:moveTo>
                          <a:pt x="0" y="489858"/>
                        </a:moveTo>
                        <a:cubicBezTo>
                          <a:pt x="-65014" y="322547"/>
                          <a:pt x="604912" y="-83493"/>
                          <a:pt x="1137557" y="0"/>
                        </a:cubicBezTo>
                        <a:cubicBezTo>
                          <a:pt x="1773716" y="11256"/>
                          <a:pt x="2327254" y="180751"/>
                          <a:pt x="2275114" y="489858"/>
                        </a:cubicBezTo>
                        <a:cubicBezTo>
                          <a:pt x="2299785" y="636906"/>
                          <a:pt x="1794992" y="1004767"/>
                          <a:pt x="1137557" y="979716"/>
                        </a:cubicBezTo>
                        <a:cubicBezTo>
                          <a:pt x="500199" y="1039751"/>
                          <a:pt x="-42188" y="718934"/>
                          <a:pt x="0" y="489858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Sub-topic</a:t>
            </a:r>
          </a:p>
          <a:p>
            <a:pPr algn="ctr"/>
            <a:r>
              <a:rPr lang="en-US" sz="2800" dirty="0"/>
              <a:t>1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206600C-3EDA-7C55-5C5D-3E6B1ABA3E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14701" y="5562599"/>
            <a:ext cx="1921328" cy="97971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Additional information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D71CB12F-5342-4431-F8F5-3FE5798695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245928" y="4287841"/>
            <a:ext cx="1921328" cy="97971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Additional information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1BE91FA-C3EA-17F6-051A-EC10069578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922329" y="3576788"/>
            <a:ext cx="1921328" cy="97971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Additional information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819B838-2940-CA5F-90A3-8212364D51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47058" y="2167927"/>
            <a:ext cx="1921328" cy="97971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Additional information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33C254E-9A69-DDFA-0DC3-82D6C409A7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2" idx="1"/>
            <a:endCxn id="6" idx="4"/>
          </p:cNvCxnSpPr>
          <p:nvPr/>
        </p:nvCxnSpPr>
        <p:spPr>
          <a:xfrm flipH="1" flipV="1">
            <a:off x="4299858" y="2683330"/>
            <a:ext cx="299298" cy="52798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C40C6EB-4A55-5B39-B31F-8FB35E7D2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6" idx="2"/>
            <a:endCxn id="14" idx="7"/>
          </p:cNvCxnSpPr>
          <p:nvPr/>
        </p:nvCxnSpPr>
        <p:spPr>
          <a:xfrm flipH="1">
            <a:off x="2587014" y="2193473"/>
            <a:ext cx="373901" cy="1179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8997496-0917-0D9B-6263-791600F9C4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2" idx="3"/>
            <a:endCxn id="4" idx="6"/>
          </p:cNvCxnSpPr>
          <p:nvPr/>
        </p:nvCxnSpPr>
        <p:spPr>
          <a:xfrm flipH="1">
            <a:off x="4005943" y="4288945"/>
            <a:ext cx="593213" cy="3810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0F18311-3561-3F07-A698-E283EA61C6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4" idx="4"/>
            <a:endCxn id="11" idx="1"/>
          </p:cNvCxnSpPr>
          <p:nvPr/>
        </p:nvCxnSpPr>
        <p:spPr>
          <a:xfrm>
            <a:off x="2868387" y="5159828"/>
            <a:ext cx="727686" cy="5462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3D7C76D-0CBD-3FAB-41C3-5B343F99BE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2" idx="6"/>
            <a:endCxn id="3" idx="2"/>
          </p:cNvCxnSpPr>
          <p:nvPr/>
        </p:nvCxnSpPr>
        <p:spPr>
          <a:xfrm flipV="1">
            <a:off x="7358743" y="3243944"/>
            <a:ext cx="533400" cy="5061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C63A69E-01E7-CEF4-07FA-FEA089B00E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3" idx="4"/>
            <a:endCxn id="12" idx="0"/>
          </p:cNvCxnSpPr>
          <p:nvPr/>
        </p:nvCxnSpPr>
        <p:spPr>
          <a:xfrm>
            <a:off x="9182100" y="3733801"/>
            <a:ext cx="24492" cy="554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5F2EA022-3A5A-1E9D-BEC8-C2D43A6946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2" idx="6"/>
            <a:endCxn id="13" idx="4"/>
          </p:cNvCxnSpPr>
          <p:nvPr/>
        </p:nvCxnSpPr>
        <p:spPr>
          <a:xfrm flipV="1">
            <a:off x="10167256" y="4556503"/>
            <a:ext cx="715737" cy="2211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96673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220050" y="6518560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19DF98AE-8E50-9D19-B474-CBEBD3F654B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Make Connections </a:t>
            </a:r>
            <a:r>
              <a:rPr lang="en-US" sz="6600" dirty="0">
                <a:solidFill>
                  <a:srgbClr val="0070C0"/>
                </a:solidFill>
                <a:latin typeface="Gotham Medium"/>
              </a:rPr>
              <a:t>3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014F40-C858-4531-A290-B9BEB5902686}"/>
              </a:ext>
            </a:extLst>
          </p:cNvPr>
          <p:cNvSpPr txBox="1"/>
          <p:nvPr/>
        </p:nvSpPr>
        <p:spPr>
          <a:xfrm>
            <a:off x="500743" y="1504406"/>
            <a:ext cx="1132417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800" dirty="0">
                <a:solidFill>
                  <a:srgbClr val="C00000"/>
                </a:solidFill>
              </a:rPr>
              <a:t>Connect each item below to one of the topics on your Mind Map.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800" dirty="0">
                <a:solidFill>
                  <a:schemeClr val="accent5">
                    <a:lumMod val="75000"/>
                  </a:schemeClr>
                </a:solidFill>
              </a:rPr>
              <a:t>There may be more than one place that these items connect. Be ready to explain where you put each one.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A8D7CE05-3738-C32F-E200-2F40CE056A96}"/>
              </a:ext>
            </a:extLst>
          </p:cNvPr>
          <p:cNvSpPr/>
          <p:nvPr/>
        </p:nvSpPr>
        <p:spPr>
          <a:xfrm>
            <a:off x="50074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atin typeface="Gotham Book"/>
              </a:rPr>
              <a:t>Francisco Vazquez de Coronado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93B8FABD-BCA5-641C-E8BB-FDDD26EE7E54}"/>
              </a:ext>
            </a:extLst>
          </p:cNvPr>
          <p:cNvSpPr/>
          <p:nvPr/>
        </p:nvSpPr>
        <p:spPr>
          <a:xfrm>
            <a:off x="433947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Gotham Book"/>
              </a:rPr>
              <a:t>Horses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B6256440-145E-53A0-977C-E845A883EF85}"/>
              </a:ext>
            </a:extLst>
          </p:cNvPr>
          <p:cNvSpPr/>
          <p:nvPr/>
        </p:nvSpPr>
        <p:spPr>
          <a:xfrm>
            <a:off x="8199975" y="332185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Gotham Book"/>
              </a:rPr>
              <a:t>Cash Crops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A7BF5921-4FA2-BD1E-EC71-32AA0D1CA0F3}"/>
              </a:ext>
            </a:extLst>
          </p:cNvPr>
          <p:cNvSpPr/>
          <p:nvPr/>
        </p:nvSpPr>
        <p:spPr>
          <a:xfrm>
            <a:off x="50074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Gotham Book"/>
              </a:rPr>
              <a:t>1519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E2B3835D-439E-BBB4-86B7-4A5493334DF4}"/>
              </a:ext>
            </a:extLst>
          </p:cNvPr>
          <p:cNvSpPr/>
          <p:nvPr/>
        </p:nvSpPr>
        <p:spPr>
          <a:xfrm>
            <a:off x="433947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Gotham Book"/>
              </a:rPr>
              <a:t>Stranded in Florida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74D7B98E-FAA7-E5ED-FE93-E71E792BE5C3}"/>
              </a:ext>
            </a:extLst>
          </p:cNvPr>
          <p:cNvSpPr/>
          <p:nvPr/>
        </p:nvSpPr>
        <p:spPr>
          <a:xfrm>
            <a:off x="8199975" y="496909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Gotham Book"/>
              </a:rPr>
              <a:t>Mexico City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158DAAA4-A08C-9ED1-A29D-122334B67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284263" y="140934"/>
            <a:ext cx="1221616" cy="1221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7014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184659" y="6488668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1B3387D4-5A1F-B80E-2312-8766B28D4D1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Make Connections </a:t>
            </a:r>
            <a:r>
              <a:rPr lang="en-US" sz="6600" dirty="0">
                <a:solidFill>
                  <a:srgbClr val="0070C0"/>
                </a:solidFill>
                <a:latin typeface="Gotham Medium"/>
              </a:rPr>
              <a:t>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041C79-A2D8-59D7-9E1A-76966B4C3FE4}"/>
              </a:ext>
            </a:extLst>
          </p:cNvPr>
          <p:cNvSpPr txBox="1"/>
          <p:nvPr/>
        </p:nvSpPr>
        <p:spPr>
          <a:xfrm>
            <a:off x="500743" y="1504406"/>
            <a:ext cx="1132417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800" dirty="0">
                <a:solidFill>
                  <a:srgbClr val="C00000"/>
                </a:solidFill>
              </a:rPr>
              <a:t>Connect each item below to one of the topics on your Mind Map.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800" dirty="0">
                <a:solidFill>
                  <a:schemeClr val="accent5">
                    <a:lumMod val="75000"/>
                  </a:schemeClr>
                </a:solidFill>
              </a:rPr>
              <a:t>There may be more than one place that these items connect. Be ready to explain where you put each one.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D342B5A-3395-C856-435C-D90E8A020C6C}"/>
              </a:ext>
            </a:extLst>
          </p:cNvPr>
          <p:cNvSpPr/>
          <p:nvPr/>
        </p:nvSpPr>
        <p:spPr>
          <a:xfrm>
            <a:off x="50074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Gotham Book"/>
              </a:rPr>
              <a:t>Disease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7F0822CC-F501-CD80-6C95-52EDB8B424DC}"/>
              </a:ext>
            </a:extLst>
          </p:cNvPr>
          <p:cNvSpPr/>
          <p:nvPr/>
        </p:nvSpPr>
        <p:spPr>
          <a:xfrm>
            <a:off x="433947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Gotham Book"/>
              </a:rPr>
              <a:t>New Spain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514DEB78-EB5E-861B-D97A-8E48D2329EB9}"/>
              </a:ext>
            </a:extLst>
          </p:cNvPr>
          <p:cNvSpPr/>
          <p:nvPr/>
        </p:nvSpPr>
        <p:spPr>
          <a:xfrm>
            <a:off x="8199975" y="332185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i="1" dirty="0">
                <a:latin typeface="Gotham Book"/>
              </a:rPr>
              <a:t>La </a:t>
            </a:r>
            <a:r>
              <a:rPr lang="en-US" sz="4000" i="1" dirty="0" err="1">
                <a:latin typeface="Gotham Book"/>
              </a:rPr>
              <a:t>Relacion</a:t>
            </a:r>
            <a:r>
              <a:rPr lang="en-US" sz="4000" i="1" dirty="0">
                <a:latin typeface="Gotham Book"/>
              </a:rPr>
              <a:t> </a:t>
            </a:r>
            <a:r>
              <a:rPr lang="en-US" sz="4000" dirty="0">
                <a:latin typeface="Gotham Book"/>
              </a:rPr>
              <a:t>Book</a:t>
            </a:r>
            <a:endParaRPr lang="en-US" sz="4000" i="1" dirty="0">
              <a:latin typeface="Gotham Book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B6F53846-116C-1242-D6DE-2B914EDE4C37}"/>
              </a:ext>
            </a:extLst>
          </p:cNvPr>
          <p:cNvSpPr/>
          <p:nvPr/>
        </p:nvSpPr>
        <p:spPr>
          <a:xfrm>
            <a:off x="50074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Gotham Book"/>
              </a:rPr>
              <a:t>Estevanico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039DC79B-2B4A-A5E8-7CD2-75DFB0C7CED7}"/>
              </a:ext>
            </a:extLst>
          </p:cNvPr>
          <p:cNvSpPr/>
          <p:nvPr/>
        </p:nvSpPr>
        <p:spPr>
          <a:xfrm>
            <a:off x="433947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Gotham Book"/>
              </a:rPr>
              <a:t>1492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5274918D-4693-8C96-0050-5A718D6F63B9}"/>
              </a:ext>
            </a:extLst>
          </p:cNvPr>
          <p:cNvSpPr/>
          <p:nvPr/>
        </p:nvSpPr>
        <p:spPr>
          <a:xfrm>
            <a:off x="8199975" y="496909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Gotham Book"/>
              </a:rPr>
              <a:t>Gulf of Mexico Map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A5C404E1-E633-E019-36C2-23A2D387E5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284263" y="140934"/>
            <a:ext cx="1221616" cy="1221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46463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/>
                <a:cs typeface="Gotham Book" pitchFamily="2" charset="0"/>
              </a:rPr>
              <a:t>https://education.texashistory.unt.edu</a:t>
            </a:r>
            <a:endParaRPr lang="en-US" dirty="0">
              <a:latin typeface="Gotham Book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5E4D4467-B641-9204-4C7F-CAB65D4AA63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Make Connections </a:t>
            </a:r>
            <a:r>
              <a:rPr lang="en-US" sz="6600" dirty="0">
                <a:solidFill>
                  <a:srgbClr val="0070C0"/>
                </a:solidFill>
                <a:latin typeface="Gotham Medium"/>
              </a:rPr>
              <a:t>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C352578-B2C8-3B4D-3476-CDEEB3E965FA}"/>
              </a:ext>
            </a:extLst>
          </p:cNvPr>
          <p:cNvSpPr txBox="1"/>
          <p:nvPr/>
        </p:nvSpPr>
        <p:spPr>
          <a:xfrm>
            <a:off x="500743" y="1504406"/>
            <a:ext cx="1132417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800" dirty="0">
                <a:solidFill>
                  <a:srgbClr val="C00000"/>
                </a:solidFill>
              </a:rPr>
              <a:t>Connect each item below to one of the topics on your Mind Map.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800" dirty="0">
                <a:solidFill>
                  <a:schemeClr val="accent5">
                    <a:lumMod val="75000"/>
                  </a:schemeClr>
                </a:solidFill>
              </a:rPr>
              <a:t>There may be more than one place that these items connect. Be ready to explain where you put each one.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9B3AB883-F736-9791-96E7-BA0C54F0347E}"/>
              </a:ext>
            </a:extLst>
          </p:cNvPr>
          <p:cNvSpPr/>
          <p:nvPr/>
        </p:nvSpPr>
        <p:spPr>
          <a:xfrm>
            <a:off x="50074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Gotham Book"/>
              </a:rPr>
              <a:t>La Salle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47D2EF5C-C2DF-8A3D-4D2F-54DBCB6347B9}"/>
              </a:ext>
            </a:extLst>
          </p:cNvPr>
          <p:cNvSpPr/>
          <p:nvPr/>
        </p:nvSpPr>
        <p:spPr>
          <a:xfrm>
            <a:off x="433947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Gotham Book"/>
              </a:rPr>
              <a:t>Colonization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0D1C5019-C8DF-7997-A36D-A0C30B06D8B1}"/>
              </a:ext>
            </a:extLst>
          </p:cNvPr>
          <p:cNvSpPr/>
          <p:nvPr/>
        </p:nvSpPr>
        <p:spPr>
          <a:xfrm>
            <a:off x="8199975" y="332185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Gotham Book"/>
              </a:rPr>
              <a:t>7 Cities of Cibola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87583A37-F07C-0E2C-6B49-8568539BBFF6}"/>
              </a:ext>
            </a:extLst>
          </p:cNvPr>
          <p:cNvSpPr/>
          <p:nvPr/>
        </p:nvSpPr>
        <p:spPr>
          <a:xfrm>
            <a:off x="50074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Gotham Book"/>
              </a:rPr>
              <a:t>Hernando de Soto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6C907311-3A31-3BE5-6288-5AB3E843E815}"/>
              </a:ext>
            </a:extLst>
          </p:cNvPr>
          <p:cNvSpPr/>
          <p:nvPr/>
        </p:nvSpPr>
        <p:spPr>
          <a:xfrm>
            <a:off x="433947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Gotham Book"/>
              </a:rPr>
              <a:t>Juan de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Gotham Book"/>
              </a:rPr>
              <a:t>Oñate</a:t>
            </a:r>
            <a:endParaRPr lang="en-US" sz="4000" dirty="0">
              <a:solidFill>
                <a:schemeClr val="bg1"/>
              </a:solidFill>
              <a:latin typeface="Gotham Book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1A88A3E4-CA7D-5783-E458-6E4191AFA358}"/>
              </a:ext>
            </a:extLst>
          </p:cNvPr>
          <p:cNvSpPr/>
          <p:nvPr/>
        </p:nvSpPr>
        <p:spPr>
          <a:xfrm>
            <a:off x="8199975" y="496909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Gotham Book"/>
              </a:rPr>
              <a:t>Explored Southwest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0F575CC6-A366-F6C5-88D8-21D5B2DB3E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284263" y="140934"/>
            <a:ext cx="1221616" cy="1221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01957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052474" y="6475606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/>
                <a:cs typeface="Gotham Book" pitchFamily="2" charset="0"/>
              </a:rPr>
              <a:t>https://education.texashistory.unt.edu</a:t>
            </a:r>
            <a:endParaRPr lang="en-US" dirty="0">
              <a:latin typeface="Gotham Book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3127A63C-94FF-FF83-320F-61E5FE39622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Make Connections </a:t>
            </a:r>
            <a:r>
              <a:rPr lang="en-US" sz="6600" dirty="0">
                <a:solidFill>
                  <a:srgbClr val="0070C0"/>
                </a:solidFill>
                <a:latin typeface="Gotham Medium"/>
              </a:rPr>
              <a:t>6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F27B385-FC44-C980-E256-9C9E93EB7B8A}"/>
              </a:ext>
            </a:extLst>
          </p:cNvPr>
          <p:cNvSpPr txBox="1"/>
          <p:nvPr/>
        </p:nvSpPr>
        <p:spPr>
          <a:xfrm>
            <a:off x="500743" y="1504406"/>
            <a:ext cx="1132417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800" dirty="0">
                <a:solidFill>
                  <a:srgbClr val="C00000"/>
                </a:solidFill>
              </a:rPr>
              <a:t>Connect each item below to one of the topics on your Mind Map.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800" dirty="0">
                <a:solidFill>
                  <a:schemeClr val="accent5">
                    <a:lumMod val="75000"/>
                  </a:schemeClr>
                </a:solidFill>
              </a:rPr>
              <a:t>There may be more than one place that these items connect. Be ready to explain where you put each one.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1E977065-F2D6-2BC8-8E30-9AE3BC8AAC98}"/>
              </a:ext>
            </a:extLst>
          </p:cNvPr>
          <p:cNvSpPr/>
          <p:nvPr/>
        </p:nvSpPr>
        <p:spPr>
          <a:xfrm>
            <a:off x="50074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Gotham Book"/>
              </a:rPr>
              <a:t>Explored the southeast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1441D84B-1A37-2D5B-B1FE-610F5E838F1A}"/>
              </a:ext>
            </a:extLst>
          </p:cNvPr>
          <p:cNvSpPr/>
          <p:nvPr/>
        </p:nvSpPr>
        <p:spPr>
          <a:xfrm>
            <a:off x="433947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Gotham Book"/>
              </a:rPr>
              <a:t>Fort Saint Louis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EF6A73F8-AAB7-CAC1-E82F-7992517441AA}"/>
              </a:ext>
            </a:extLst>
          </p:cNvPr>
          <p:cNvSpPr/>
          <p:nvPr/>
        </p:nvSpPr>
        <p:spPr>
          <a:xfrm>
            <a:off x="8199975" y="332185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Gotham Book"/>
              </a:rPr>
              <a:t>El Paso, TX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616A6B74-C4A5-722E-85A6-DFDE39430960}"/>
              </a:ext>
            </a:extLst>
          </p:cNvPr>
          <p:cNvSpPr/>
          <p:nvPr/>
        </p:nvSpPr>
        <p:spPr>
          <a:xfrm>
            <a:off x="50074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Gotham Book"/>
              </a:rPr>
              <a:t>French threat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86313E0C-0D45-224B-135F-C7B7B26FCC1D}"/>
              </a:ext>
            </a:extLst>
          </p:cNvPr>
          <p:cNvSpPr/>
          <p:nvPr/>
        </p:nvSpPr>
        <p:spPr>
          <a:xfrm>
            <a:off x="433947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Gotham Book"/>
              </a:rPr>
              <a:t>Santa Fe, NM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DF43D9C0-0E04-494B-6E38-B8835855A885}"/>
              </a:ext>
            </a:extLst>
          </p:cNvPr>
          <p:cNvSpPr/>
          <p:nvPr/>
        </p:nvSpPr>
        <p:spPr>
          <a:xfrm>
            <a:off x="8199975" y="496909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Gotham Book"/>
              </a:rPr>
              <a:t>Silver Mines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6FF40876-6C43-0C6D-E501-4C7FAC30AA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284263" y="140934"/>
            <a:ext cx="1221616" cy="1221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63614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D0F0BC1F-961F-20E8-2CAA-6589862B59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Create Connections </a:t>
            </a:r>
            <a:r>
              <a:rPr lang="en-US" sz="6600" dirty="0">
                <a:solidFill>
                  <a:srgbClr val="0070C0"/>
                </a:solidFill>
                <a:latin typeface="Gotham Medium"/>
              </a:rPr>
              <a:t>6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77E07A-AD45-D3F0-FD14-B1ACFADB0117}"/>
              </a:ext>
            </a:extLst>
          </p:cNvPr>
          <p:cNvSpPr txBox="1"/>
          <p:nvPr/>
        </p:nvSpPr>
        <p:spPr>
          <a:xfrm>
            <a:off x="413657" y="1763486"/>
            <a:ext cx="582385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>Now take a few minutes to add any information you can think of to your Mind Map. </a:t>
            </a:r>
          </a:p>
          <a:p>
            <a:endParaRPr lang="en-US" sz="3600" dirty="0"/>
          </a:p>
          <a:p>
            <a:r>
              <a:rPr lang="en-US" sz="3600" dirty="0">
                <a:solidFill>
                  <a:srgbClr val="7030A0"/>
                </a:solidFill>
              </a:rPr>
              <a:t>You can add facts, descriptions, explanations, cultural information, or anything else you can think of. </a:t>
            </a:r>
          </a:p>
        </p:txBody>
      </p:sp>
      <p:pic>
        <p:nvPicPr>
          <p:cNvPr id="11" name="Picture 10" descr="A drawing of a light bulb with yellow crumpled paper as its light">
            <a:extLst>
              <a:ext uri="{FF2B5EF4-FFF2-40B4-BE49-F238E27FC236}">
                <a16:creationId xmlns:a16="http://schemas.microsoft.com/office/drawing/2014/main" id="{60BB2820-356C-4D06-41F5-8ED32804B53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23" b="-2260"/>
          <a:stretch/>
        </p:blipFill>
        <p:spPr>
          <a:xfrm>
            <a:off x="6237514" y="1854305"/>
            <a:ext cx="5431972" cy="4404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96087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95DAF539-3E9E-70C5-BF34-5CEE21EDB4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23" b="-2260"/>
          <a:stretch/>
        </p:blipFill>
        <p:spPr>
          <a:xfrm>
            <a:off x="6873175" y="1854305"/>
            <a:ext cx="5431972" cy="4404464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D0F0BC1F-961F-20E8-2CAA-6589862B59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Exit Ticket</a:t>
            </a:r>
            <a:endParaRPr lang="en-US" sz="6600" dirty="0">
              <a:solidFill>
                <a:schemeClr val="accent5">
                  <a:lumMod val="75000"/>
                </a:schemeClr>
              </a:solidFill>
              <a:latin typeface="Gotham Medium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77E07A-AD45-D3F0-FD14-B1ACFADB0117}"/>
              </a:ext>
            </a:extLst>
          </p:cNvPr>
          <p:cNvSpPr txBox="1"/>
          <p:nvPr/>
        </p:nvSpPr>
        <p:spPr>
          <a:xfrm>
            <a:off x="2068284" y="2220686"/>
            <a:ext cx="512717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>Complete the sentence summarizing the main idea from our unit. </a:t>
            </a:r>
          </a:p>
          <a:p>
            <a:endParaRPr lang="en-US" sz="3600" dirty="0"/>
          </a:p>
          <a:p>
            <a:r>
              <a:rPr lang="en-US" sz="3600" dirty="0">
                <a:solidFill>
                  <a:srgbClr val="7030A0"/>
                </a:solidFill>
              </a:rPr>
              <a:t>Discuss with a partner. 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3019F22C-F0FD-2F72-0047-B9523F6EA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14787" y="3299269"/>
            <a:ext cx="925793" cy="925793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4736E241-E386-3A64-0EDF-D4862D77AD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30100" y="2024743"/>
            <a:ext cx="1071092" cy="1071092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9BFDB923-AE36-A6F2-D54E-FADE5FAF9A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44419" y="4436813"/>
            <a:ext cx="842453" cy="842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4879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D0F0BC1F-961F-20E8-2CAA-6589862B59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Share your response</a:t>
            </a:r>
            <a:endParaRPr lang="en-US" sz="6600" dirty="0">
              <a:solidFill>
                <a:schemeClr val="accent5">
                  <a:lumMod val="75000"/>
                </a:schemeClr>
              </a:solidFill>
              <a:latin typeface="Gotham Medium"/>
            </a:endParaRP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3019F22C-F0FD-2F72-0047-B9523F6EA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-1910696" y="2341326"/>
            <a:ext cx="925793" cy="925793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4736E241-E386-3A64-0EDF-D4862D77AD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-1732570" y="1001518"/>
            <a:ext cx="1071092" cy="1071092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9BFDB923-AE36-A6F2-D54E-FADE5FAF9A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01192" y="2964678"/>
            <a:ext cx="1477141" cy="1477141"/>
          </a:xfrm>
          <a:prstGeom prst="rect">
            <a:avLst/>
          </a:prstGeom>
        </p:spPr>
      </p:pic>
      <p:sp>
        <p:nvSpPr>
          <p:cNvPr id="11" name="Speech Bubble: Rectangle with Corners Rounded 10">
            <a:extLst>
              <a:ext uri="{FF2B5EF4-FFF2-40B4-BE49-F238E27FC236}">
                <a16:creationId xmlns:a16="http://schemas.microsoft.com/office/drawing/2014/main" id="{C1E654D8-A909-6C49-4ECD-508AE97385DF}"/>
              </a:ext>
            </a:extLst>
          </p:cNvPr>
          <p:cNvSpPr/>
          <p:nvPr/>
        </p:nvSpPr>
        <p:spPr>
          <a:xfrm>
            <a:off x="3864429" y="2341326"/>
            <a:ext cx="7326085" cy="2219788"/>
          </a:xfrm>
          <a:prstGeom prst="wedgeRoundRectCallout">
            <a:avLst>
              <a:gd name="adj1" fmla="val -71145"/>
              <a:gd name="adj2" fmla="val 29871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The ___________ is primarily characterized by __________</a:t>
            </a:r>
          </a:p>
        </p:txBody>
      </p:sp>
    </p:spTree>
    <p:extLst>
      <p:ext uri="{BB962C8B-B14F-4D97-AF65-F5344CB8AC3E}">
        <p14:creationId xmlns:p14="http://schemas.microsoft.com/office/powerpoint/2010/main" val="2803641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2"/>
            <a:ext cx="1524002" cy="6858002"/>
          </a:xfrm>
          <a:prstGeom prst="rect">
            <a:avLst/>
          </a:prstGeom>
          <a:solidFill>
            <a:srgbClr val="0574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CA5ACA2-3436-B048-BAB2-05A7A5B3BA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4000"/>
            <a:lum bright="31000"/>
          </a:blip>
          <a:srcRect l="8724" t="84492" b="1647"/>
          <a:stretch/>
        </p:blipFill>
        <p:spPr>
          <a:xfrm rot="5400000">
            <a:off x="-2656751" y="2677256"/>
            <a:ext cx="6858003" cy="1503485"/>
          </a:xfrm>
          <a:prstGeom prst="rect">
            <a:avLst/>
          </a:prstGeom>
          <a:effectLst>
            <a:glow>
              <a:schemeClr val="accent1">
                <a:alpha val="40000"/>
              </a:schemeClr>
            </a:glow>
            <a:reflection blurRad="952500" stA="0" endPos="94000" dist="1181100" dir="5400000" sy="-100000" algn="bl" rotWithShape="0"/>
          </a:effectLst>
        </p:spPr>
      </p:pic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8" name="Content Placeholder 3">
            <a:extLst>
              <a:ext uri="{FF2B5EF4-FFF2-40B4-BE49-F238E27FC236}">
                <a16:creationId xmlns:a16="http://schemas.microsoft.com/office/drawing/2014/main" id="{D0DFCA26-F947-4F47-A71A-87D2B4E67C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3529" y="5627077"/>
            <a:ext cx="976941" cy="994812"/>
          </a:xfrm>
          <a:prstGeom prst="rect">
            <a:avLst/>
          </a:prstGeom>
        </p:spPr>
      </p:pic>
      <p:sp>
        <p:nvSpPr>
          <p:cNvPr id="11" name="Title 5"/>
          <p:cNvSpPr txBox="1">
            <a:spLocks noGrp="1"/>
          </p:cNvSpPr>
          <p:nvPr>
            <p:ph type="title"/>
          </p:nvPr>
        </p:nvSpPr>
        <p:spPr>
          <a:xfrm>
            <a:off x="1817915" y="13061"/>
            <a:ext cx="8752114" cy="15871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>
                <a:latin typeface="Gotham Medium"/>
              </a:rPr>
              <a:t>Warm-up:</a:t>
            </a:r>
            <a:br>
              <a:rPr lang="en-US" dirty="0">
                <a:latin typeface="Gotham Medium"/>
              </a:rPr>
            </a:br>
            <a:r>
              <a:rPr lang="en-US" sz="3600" dirty="0">
                <a:latin typeface="Gotham Medium"/>
              </a:rPr>
              <a:t>Follow the directions on your warm-up </a:t>
            </a:r>
            <a:endParaRPr lang="en-US" dirty="0">
              <a:latin typeface="Gotham Medium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8F479A-6511-B2FC-9BD1-CE4F96706620}"/>
              </a:ext>
            </a:extLst>
          </p:cNvPr>
          <p:cNvSpPr txBox="1"/>
          <p:nvPr/>
        </p:nvSpPr>
        <p:spPr>
          <a:xfrm>
            <a:off x="2601685" y="1679341"/>
            <a:ext cx="409155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70C0"/>
                </a:solidFill>
                <a:latin typeface="Gotham Book"/>
              </a:rPr>
              <a:t>Use the word bank provided to fill in the small mind map on your warm-up.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C00000"/>
                </a:solidFill>
                <a:latin typeface="Gotham Book"/>
              </a:rPr>
              <a:t>Place each term where you think it fits best in your mind map.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7030A0"/>
                </a:solidFill>
                <a:latin typeface="Gotham Book"/>
              </a:rPr>
              <a:t>Discuss with a partner.</a:t>
            </a:r>
          </a:p>
        </p:txBody>
      </p:sp>
      <p:pic>
        <p:nvPicPr>
          <p:cNvPr id="2" name="Picture 1" descr="A diagram of the small mind map from the warm-up.&#10;&#10;Box number 1 is the primary topic.&#10;Box number 2 connects to number 1 as a subtopic.&#10;Box number 3 connects to number 2 as an example or additional information of number 2.&#10;&#10;Box number 4 connects directly to number 1 as a second subtopic. &#10;Box number 5 connects to 4 as an example or additional information of box 4.">
            <a:extLst>
              <a:ext uri="{FF2B5EF4-FFF2-40B4-BE49-F238E27FC236}">
                <a16:creationId xmlns:a16="http://schemas.microsoft.com/office/drawing/2014/main" id="{4F1BC701-A12E-EFB3-034B-4457D03C895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6000" y="2525969"/>
            <a:ext cx="5901571" cy="3323500"/>
          </a:xfrm>
          <a:prstGeom prst="rect">
            <a:avLst/>
          </a:prstGeom>
        </p:spPr>
      </p:pic>
      <p:sp>
        <p:nvSpPr>
          <p:cNvPr id="12" name="TextBox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6786F8BF-EF70-BB60-B669-4CFBDCF66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544502" y="1828800"/>
            <a:ext cx="1071092" cy="1071092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F3361E40-39DB-4E42-CC37-C2D1A1A065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599947" y="3724823"/>
            <a:ext cx="925793" cy="925793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68C76BFB-8B4D-785E-B1F1-7AB1D2897A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546323" y="5779436"/>
            <a:ext cx="842453" cy="842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1131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2"/>
            <a:ext cx="1524002" cy="6858002"/>
          </a:xfrm>
          <a:prstGeom prst="rect">
            <a:avLst/>
          </a:prstGeom>
          <a:solidFill>
            <a:srgbClr val="0574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CA5ACA2-3436-B048-BAB2-05A7A5B3BA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4000"/>
            <a:lum bright="31000"/>
          </a:blip>
          <a:srcRect l="8724" t="84492" b="1647"/>
          <a:stretch/>
        </p:blipFill>
        <p:spPr>
          <a:xfrm rot="5400000">
            <a:off x="-2656751" y="2677256"/>
            <a:ext cx="6858003" cy="1503485"/>
          </a:xfrm>
          <a:prstGeom prst="rect">
            <a:avLst/>
          </a:prstGeom>
          <a:effectLst>
            <a:glow>
              <a:schemeClr val="accent1">
                <a:alpha val="40000"/>
              </a:schemeClr>
            </a:glow>
            <a:reflection blurRad="952500" stA="0" endPos="94000" dist="1181100" dir="5400000" sy="-100000" algn="bl" rotWithShape="0"/>
          </a:effectLst>
        </p:spPr>
      </p:pic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8" name="Content Placeholder 3">
            <a:extLst>
              <a:ext uri="{FF2B5EF4-FFF2-40B4-BE49-F238E27FC236}">
                <a16:creationId xmlns:a16="http://schemas.microsoft.com/office/drawing/2014/main" id="{D0DFCA26-F947-4F47-A71A-87D2B4E67C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3529" y="5627077"/>
            <a:ext cx="976941" cy="994812"/>
          </a:xfrm>
          <a:prstGeom prst="rect">
            <a:avLst/>
          </a:prstGeom>
        </p:spPr>
      </p:pic>
      <p:sp>
        <p:nvSpPr>
          <p:cNvPr id="11" name="Title 5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314304" y="13061"/>
            <a:ext cx="8240486" cy="11299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5400" dirty="0">
                <a:latin typeface="Gotham Medium"/>
              </a:rPr>
              <a:t>Share with the class</a:t>
            </a:r>
          </a:p>
        </p:txBody>
      </p:sp>
      <p:sp>
        <p:nvSpPr>
          <p:cNvPr id="12" name="TextBox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sp>
        <p:nvSpPr>
          <p:cNvPr id="2" name="Speech Bubble: Rectangle with Corners Rounded 1">
            <a:extLst>
              <a:ext uri="{FF2B5EF4-FFF2-40B4-BE49-F238E27FC236}">
                <a16:creationId xmlns:a16="http://schemas.microsoft.com/office/drawing/2014/main" id="{98D922C6-53E1-D7C7-3DDA-CDB33095E870}"/>
              </a:ext>
            </a:extLst>
          </p:cNvPr>
          <p:cNvSpPr/>
          <p:nvPr/>
        </p:nvSpPr>
        <p:spPr>
          <a:xfrm>
            <a:off x="3886200" y="1371599"/>
            <a:ext cx="8153400" cy="1371601"/>
          </a:xfrm>
          <a:prstGeom prst="wedgeRoundRectCallout">
            <a:avLst>
              <a:gd name="adj1" fmla="val -60745"/>
              <a:gd name="adj2" fmla="val 33282"/>
              <a:gd name="adj3" fmla="val 16667"/>
            </a:avLst>
          </a:prstGeom>
          <a:solidFill>
            <a:srgbClr val="0070C0"/>
          </a:solidFill>
          <a:effectLst>
            <a:outerShdw blurRad="50800" dist="50800" dir="792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I think the primary topic in box number </a:t>
            </a:r>
            <a:r>
              <a:rPr lang="en-US" sz="3600" dirty="0">
                <a:solidFill>
                  <a:srgbClr val="FFFF00"/>
                </a:solidFill>
              </a:rPr>
              <a:t>one</a:t>
            </a:r>
            <a:r>
              <a:rPr lang="en-US" sz="3600" dirty="0"/>
              <a:t> is _______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BC7A152-A73E-D936-1EFE-CF729F0C81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894114" y="1628548"/>
            <a:ext cx="1070090" cy="1070090"/>
          </a:xfrm>
          <a:prstGeom prst="rect">
            <a:avLst/>
          </a:prstGeom>
        </p:spPr>
      </p:pic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0676B0D9-6199-E9DA-5EF3-4BFD1B3BFF9C}"/>
              </a:ext>
            </a:extLst>
          </p:cNvPr>
          <p:cNvSpPr/>
          <p:nvPr/>
        </p:nvSpPr>
        <p:spPr>
          <a:xfrm>
            <a:off x="1894114" y="3125144"/>
            <a:ext cx="8153400" cy="1371601"/>
          </a:xfrm>
          <a:prstGeom prst="wedgeRoundRectCallout">
            <a:avLst>
              <a:gd name="adj1" fmla="val 61418"/>
              <a:gd name="adj2" fmla="val 31695"/>
              <a:gd name="adj3" fmla="val 16667"/>
            </a:avLst>
          </a:prstGeom>
          <a:solidFill>
            <a:srgbClr val="0070C0"/>
          </a:solidFill>
          <a:effectLst>
            <a:outerShdw blurRad="50800" dist="50800" dir="792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I think the subtopic in box number </a:t>
            </a:r>
            <a:r>
              <a:rPr lang="en-US" sz="3600" dirty="0">
                <a:solidFill>
                  <a:srgbClr val="FFFF00"/>
                </a:solidFill>
              </a:rPr>
              <a:t>two</a:t>
            </a:r>
            <a:r>
              <a:rPr lang="en-US" sz="3600" dirty="0"/>
              <a:t> is ____, and box number </a:t>
            </a:r>
            <a:r>
              <a:rPr lang="en-US" sz="3600" dirty="0">
                <a:solidFill>
                  <a:srgbClr val="FFFF00"/>
                </a:solidFill>
              </a:rPr>
              <a:t>three</a:t>
            </a:r>
            <a:r>
              <a:rPr lang="en-US" sz="3600" dirty="0"/>
              <a:t> is ____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0E9A67FA-8A18-B373-13B2-281826474C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969510" y="3486411"/>
            <a:ext cx="1070090" cy="1070090"/>
          </a:xfrm>
          <a:prstGeom prst="rect">
            <a:avLst/>
          </a:prstGeom>
        </p:spPr>
      </p:pic>
      <p:sp>
        <p:nvSpPr>
          <p:cNvPr id="10" name="Speech Bubble: Rectangle with Corners Rounded 9">
            <a:extLst>
              <a:ext uri="{FF2B5EF4-FFF2-40B4-BE49-F238E27FC236}">
                <a16:creationId xmlns:a16="http://schemas.microsoft.com/office/drawing/2014/main" id="{C62B1265-A865-B8BE-143D-F717E871345D}"/>
              </a:ext>
            </a:extLst>
          </p:cNvPr>
          <p:cNvSpPr/>
          <p:nvPr/>
        </p:nvSpPr>
        <p:spPr>
          <a:xfrm>
            <a:off x="1894114" y="4752882"/>
            <a:ext cx="8153400" cy="1371601"/>
          </a:xfrm>
          <a:prstGeom prst="wedgeRoundRectCallout">
            <a:avLst>
              <a:gd name="adj1" fmla="val 61418"/>
              <a:gd name="adj2" fmla="val 31695"/>
              <a:gd name="adj3" fmla="val 16667"/>
            </a:avLst>
          </a:prstGeom>
          <a:solidFill>
            <a:srgbClr val="0070C0"/>
          </a:solidFill>
          <a:effectLst>
            <a:outerShdw blurRad="50800" dist="50800" dir="792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I think the subtopic in box number </a:t>
            </a:r>
            <a:r>
              <a:rPr lang="en-US" sz="3600" dirty="0">
                <a:solidFill>
                  <a:srgbClr val="FFFF00"/>
                </a:solidFill>
              </a:rPr>
              <a:t>four</a:t>
            </a:r>
            <a:r>
              <a:rPr lang="en-US" sz="3600" dirty="0"/>
              <a:t> is ____, and box number </a:t>
            </a:r>
            <a:r>
              <a:rPr lang="en-US" sz="3600" dirty="0">
                <a:solidFill>
                  <a:srgbClr val="FFFF00"/>
                </a:solidFill>
              </a:rPr>
              <a:t>five</a:t>
            </a:r>
            <a:r>
              <a:rPr lang="en-US" sz="3600" dirty="0"/>
              <a:t> is ____</a:t>
            </a: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66B3C755-43BC-B431-95ED-BEDD7EC5CE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969510" y="5092032"/>
            <a:ext cx="1070090" cy="1070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931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326671" y="-5351588"/>
            <a:ext cx="1524002" cy="12206659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11" name="TextBox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sp>
        <p:nvSpPr>
          <p:cNvPr id="12" name="Title 5">
            <a:extLst>
              <a:ext uri="{FF2B5EF4-FFF2-40B4-BE49-F238E27FC236}">
                <a16:creationId xmlns:a16="http://schemas.microsoft.com/office/drawing/2014/main" id="{5376B541-C1FA-BF6E-B5FD-A0BCF1D0BE8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35479" y="13062"/>
            <a:ext cx="8240486" cy="138031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dirty="0">
                <a:solidFill>
                  <a:schemeClr val="bg1"/>
                </a:solidFill>
                <a:latin typeface="Gotham Medium"/>
              </a:rPr>
              <a:t>Essential Question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B5E5E50-6DEB-22D2-3082-33BC9027EABC}"/>
              </a:ext>
            </a:extLst>
          </p:cNvPr>
          <p:cNvSpPr txBox="1"/>
          <p:nvPr/>
        </p:nvSpPr>
        <p:spPr>
          <a:xfrm>
            <a:off x="1260296" y="2094448"/>
            <a:ext cx="964719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400" kern="0" dirty="0">
                <a:solidFill>
                  <a:srgbClr val="0070C0"/>
                </a:solidFill>
                <a:effectLst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How do the key terms and concepts from Unit 2: Age of Contact connect to each other? </a:t>
            </a:r>
            <a:endParaRPr lang="en-US" sz="5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195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326671" y="-5351588"/>
            <a:ext cx="1524002" cy="12206659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11" name="TextBox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sp>
        <p:nvSpPr>
          <p:cNvPr id="12" name="Title 5">
            <a:extLst>
              <a:ext uri="{FF2B5EF4-FFF2-40B4-BE49-F238E27FC236}">
                <a16:creationId xmlns:a16="http://schemas.microsoft.com/office/drawing/2014/main" id="{AA0FBFBF-DF50-12F8-85CD-D1AB10083F9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35478" y="13061"/>
            <a:ext cx="8493035" cy="1490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800" dirty="0">
                <a:solidFill>
                  <a:schemeClr val="bg1"/>
                </a:solidFill>
                <a:latin typeface="Gotham Medium"/>
              </a:rPr>
              <a:t>In today’s lesson…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CF76A14-8E8E-BC23-58D9-55992D4E1090}"/>
              </a:ext>
            </a:extLst>
          </p:cNvPr>
          <p:cNvSpPr txBox="1"/>
          <p:nvPr/>
        </p:nvSpPr>
        <p:spPr>
          <a:xfrm>
            <a:off x="1164771" y="1785257"/>
            <a:ext cx="10276115" cy="41277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4000" dirty="0">
                <a:solidFill>
                  <a:srgbClr val="00B05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will make connections between key terms and concepts within all of Unit 2: Age of Contact</a:t>
            </a:r>
            <a:endParaRPr lang="en-US" sz="4000" dirty="0">
              <a:solidFill>
                <a:srgbClr val="00B050"/>
              </a:solidFill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40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4000" dirty="0">
                <a:solidFill>
                  <a:srgbClr val="7030A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will create a Mind Map using terms and concepts from the class slides presentation.</a:t>
            </a:r>
          </a:p>
        </p:txBody>
      </p:sp>
    </p:spTree>
    <p:extLst>
      <p:ext uri="{BB962C8B-B14F-4D97-AF65-F5344CB8AC3E}">
        <p14:creationId xmlns:p14="http://schemas.microsoft.com/office/powerpoint/2010/main" val="1980097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854EDF2E-86B2-8881-4E4B-D680DA62F3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632371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Unit Topic</a:t>
            </a:r>
            <a:endParaRPr lang="en-US" sz="6600" dirty="0">
              <a:latin typeface="Gotham Medium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E6B75D8-7BFB-5496-3CA6-829A6FD6E3FF}"/>
              </a:ext>
            </a:extLst>
          </p:cNvPr>
          <p:cNvSpPr txBox="1"/>
          <p:nvPr/>
        </p:nvSpPr>
        <p:spPr>
          <a:xfrm>
            <a:off x="261257" y="1598943"/>
            <a:ext cx="115329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3200" dirty="0">
                <a:solidFill>
                  <a:srgbClr val="C00000"/>
                </a:solidFill>
              </a:rPr>
              <a:t>In the middle of your mind map, write the topic from the box below. Write it large but leave plenty of room around for more information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2840EB0A-8D86-298F-DA30-CD08BABD63D6}"/>
              </a:ext>
            </a:extLst>
          </p:cNvPr>
          <p:cNvSpPr/>
          <p:nvPr/>
        </p:nvSpPr>
        <p:spPr>
          <a:xfrm>
            <a:off x="4283528" y="4024621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Spanish Exploration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B21FCEB0-0625-EBCC-87DA-BDD42412C6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514347" y="233866"/>
            <a:ext cx="1154138" cy="1154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96694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854EDF2E-86B2-8881-4E4B-D680DA62F3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632371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Unit Subtopics </a:t>
            </a:r>
            <a:endParaRPr lang="en-US" sz="6600" dirty="0">
              <a:latin typeface="Gotham Medium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E6B75D8-7BFB-5496-3CA6-829A6FD6E3FF}"/>
              </a:ext>
            </a:extLst>
          </p:cNvPr>
          <p:cNvSpPr txBox="1"/>
          <p:nvPr/>
        </p:nvSpPr>
        <p:spPr>
          <a:xfrm>
            <a:off x="261257" y="1598943"/>
            <a:ext cx="115329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3200" dirty="0">
                <a:solidFill>
                  <a:schemeClr val="accent6">
                    <a:lumMod val="75000"/>
                  </a:schemeClr>
                </a:solidFill>
              </a:rPr>
              <a:t>Add the following subtopics around the main topic. Leave plenty of room around each for more information. </a:t>
            </a:r>
            <a:endParaRPr lang="en-US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BB345942-C276-7952-CB97-578FB64DA282}"/>
              </a:ext>
            </a:extLst>
          </p:cNvPr>
          <p:cNvSpPr/>
          <p:nvPr/>
        </p:nvSpPr>
        <p:spPr>
          <a:xfrm>
            <a:off x="1752600" y="2791497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Causes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FC978E8-5C00-B165-CB51-9C6000E023E8}"/>
              </a:ext>
            </a:extLst>
          </p:cNvPr>
          <p:cNvSpPr/>
          <p:nvPr/>
        </p:nvSpPr>
        <p:spPr>
          <a:xfrm>
            <a:off x="6320673" y="2791497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Effects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2840EB0A-8D86-298F-DA30-CD08BABD63D6}"/>
              </a:ext>
            </a:extLst>
          </p:cNvPr>
          <p:cNvSpPr/>
          <p:nvPr/>
        </p:nvSpPr>
        <p:spPr>
          <a:xfrm>
            <a:off x="1802840" y="4545414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People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14451E7-936B-75EB-0A54-6D6CE9FB0D88}"/>
              </a:ext>
            </a:extLst>
          </p:cNvPr>
          <p:cNvSpPr/>
          <p:nvPr/>
        </p:nvSpPr>
        <p:spPr>
          <a:xfrm>
            <a:off x="6320673" y="458065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Events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CF325A12-82A8-73C9-30E3-DDDAA5154F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752600" y="253802"/>
            <a:ext cx="1262995" cy="1262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06640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1788B79A-C5AA-5304-A342-17E643EF650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632371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Make Connections</a:t>
            </a:r>
            <a:endParaRPr lang="en-US" sz="6600" dirty="0">
              <a:latin typeface="Gotham Medium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49AFA3-DB1D-F7BC-455C-D6C183E7D1FB}"/>
              </a:ext>
            </a:extLst>
          </p:cNvPr>
          <p:cNvSpPr txBox="1"/>
          <p:nvPr/>
        </p:nvSpPr>
        <p:spPr>
          <a:xfrm>
            <a:off x="500743" y="1537064"/>
            <a:ext cx="1132417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800" dirty="0">
                <a:solidFill>
                  <a:srgbClr val="C00000"/>
                </a:solidFill>
              </a:rPr>
              <a:t>Connect each item below to one of the topics on your Mind Map.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800" dirty="0">
                <a:solidFill>
                  <a:schemeClr val="accent5">
                    <a:lumMod val="75000"/>
                  </a:schemeClr>
                </a:solidFill>
              </a:rPr>
              <a:t>There may be more than one place that these items connect. Be ready to explain where you put each one.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BC086618-1878-9131-E7C3-C5D1D3B1069A}"/>
              </a:ext>
            </a:extLst>
          </p:cNvPr>
          <p:cNvSpPr/>
          <p:nvPr/>
        </p:nvSpPr>
        <p:spPr>
          <a:xfrm>
            <a:off x="50074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Gotham Book"/>
              </a:rPr>
              <a:t>The Columbian Exchange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715EAC4D-3740-FA8B-BB8D-13C890C78EB8}"/>
              </a:ext>
            </a:extLst>
          </p:cNvPr>
          <p:cNvSpPr/>
          <p:nvPr/>
        </p:nvSpPr>
        <p:spPr>
          <a:xfrm>
            <a:off x="433947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Gotham Book"/>
              </a:rPr>
              <a:t>God, Gold, and Glory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BC9B5096-CB8E-3C0F-71C7-462C8B54C45E}"/>
              </a:ext>
            </a:extLst>
          </p:cNvPr>
          <p:cNvSpPr/>
          <p:nvPr/>
        </p:nvSpPr>
        <p:spPr>
          <a:xfrm>
            <a:off x="8199975" y="308236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0" i="0" dirty="0">
                <a:solidFill>
                  <a:schemeClr val="bg1"/>
                </a:solidFill>
                <a:effectLst/>
                <a:latin typeface="Gotham Book"/>
              </a:rPr>
              <a:t>Hernán Cortés</a:t>
            </a:r>
            <a:endParaRPr lang="en-US" sz="4000" dirty="0">
              <a:solidFill>
                <a:schemeClr val="bg1"/>
              </a:solidFill>
              <a:latin typeface="Gotham Book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59EEB510-F4C5-1C17-455B-9F10BB489F02}"/>
              </a:ext>
            </a:extLst>
          </p:cNvPr>
          <p:cNvSpPr/>
          <p:nvPr/>
        </p:nvSpPr>
        <p:spPr>
          <a:xfrm>
            <a:off x="50074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Gotham Book"/>
              </a:rPr>
              <a:t>The Reconquista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0E73BDB4-EC59-0322-51E6-2FD6A80F27BD}"/>
              </a:ext>
            </a:extLst>
          </p:cNvPr>
          <p:cNvSpPr/>
          <p:nvPr/>
        </p:nvSpPr>
        <p:spPr>
          <a:xfrm>
            <a:off x="433947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Gotham Book"/>
              </a:rPr>
              <a:t>Christopher Columbus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25CAD92D-F8E7-BD08-CCAF-8DECE3FEF706}"/>
              </a:ext>
            </a:extLst>
          </p:cNvPr>
          <p:cNvSpPr/>
          <p:nvPr/>
        </p:nvSpPr>
        <p:spPr>
          <a:xfrm>
            <a:off x="8199975" y="472960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Gotham Book"/>
              </a:rPr>
              <a:t>Conquistador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4857AA9D-BC8F-1E17-05A1-F1A544D9AD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459707" y="200644"/>
            <a:ext cx="1262995" cy="1262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3207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996099" y="6505498"/>
            <a:ext cx="40326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E97D381A-AED2-DC42-5158-AE5411714ED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Make Connections </a:t>
            </a:r>
            <a:r>
              <a:rPr lang="en-US" sz="6600" dirty="0">
                <a:solidFill>
                  <a:srgbClr val="0070C0"/>
                </a:solidFill>
                <a:latin typeface="Gotham Medium"/>
              </a:rPr>
              <a:t>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6461485-C0C8-A5D7-D0D6-9763F9C96314}"/>
              </a:ext>
            </a:extLst>
          </p:cNvPr>
          <p:cNvSpPr txBox="1"/>
          <p:nvPr/>
        </p:nvSpPr>
        <p:spPr>
          <a:xfrm>
            <a:off x="500743" y="1537064"/>
            <a:ext cx="1132417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800" dirty="0">
                <a:solidFill>
                  <a:srgbClr val="C00000"/>
                </a:solidFill>
              </a:rPr>
              <a:t>Connect each item below to one of the topics on your Mind Map.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800" dirty="0">
                <a:solidFill>
                  <a:schemeClr val="accent5">
                    <a:lumMod val="75000"/>
                  </a:schemeClr>
                </a:solidFill>
              </a:rPr>
              <a:t>There may be more than one place that these items connect. Be ready to explain where you put each one.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F296505-835C-347A-C552-5E01D52CBD9F}"/>
              </a:ext>
            </a:extLst>
          </p:cNvPr>
          <p:cNvSpPr/>
          <p:nvPr/>
        </p:nvSpPr>
        <p:spPr>
          <a:xfrm>
            <a:off x="500743" y="3362831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Alonso Álvarez de Pineda</a:t>
            </a:r>
            <a:endParaRPr lang="en-US" sz="3600" dirty="0">
              <a:solidFill>
                <a:schemeClr val="bg1"/>
              </a:solidFill>
              <a:latin typeface="Gotham Book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8A61CD71-1872-ECEF-589B-62913D6FD6D0}"/>
              </a:ext>
            </a:extLst>
          </p:cNvPr>
          <p:cNvSpPr/>
          <p:nvPr/>
        </p:nvSpPr>
        <p:spPr>
          <a:xfrm>
            <a:off x="4339473" y="3362831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Gotham Book"/>
              </a:rPr>
              <a:t>Cabeza de Vaca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F0DE9E71-76F9-4EAA-E4F3-1FB556F55A9C}"/>
              </a:ext>
            </a:extLst>
          </p:cNvPr>
          <p:cNvSpPr/>
          <p:nvPr/>
        </p:nvSpPr>
        <p:spPr>
          <a:xfrm>
            <a:off x="8199975" y="337628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Gotham Book"/>
              </a:rPr>
              <a:t>The Aztecs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4021CB91-5C77-B97D-4481-4118A14DFB09}"/>
              </a:ext>
            </a:extLst>
          </p:cNvPr>
          <p:cNvSpPr/>
          <p:nvPr/>
        </p:nvSpPr>
        <p:spPr>
          <a:xfrm>
            <a:off x="500743" y="5010074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Gotham Book"/>
              </a:rPr>
              <a:t>Plantations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DDFA3BB5-9587-AFEE-A5E6-D8FF551CB6F2}"/>
              </a:ext>
            </a:extLst>
          </p:cNvPr>
          <p:cNvSpPr/>
          <p:nvPr/>
        </p:nvSpPr>
        <p:spPr>
          <a:xfrm>
            <a:off x="4339473" y="5010074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Gotham Book"/>
              </a:rPr>
              <a:t>Tenochtitlan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C56E9947-BC52-1C4C-9602-F9BEE3EEB18D}"/>
              </a:ext>
            </a:extLst>
          </p:cNvPr>
          <p:cNvSpPr/>
          <p:nvPr/>
        </p:nvSpPr>
        <p:spPr>
          <a:xfrm>
            <a:off x="8199975" y="5023525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Gotham Book"/>
              </a:rPr>
              <a:t>Food, Plants, Livestock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DFD4FAAD-C317-D488-B851-8D8D087A81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284263" y="140934"/>
            <a:ext cx="1221616" cy="1221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65674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761</Words>
  <Application>Microsoft Office PowerPoint</Application>
  <PresentationFormat>Widescreen</PresentationFormat>
  <Paragraphs>115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Aptos</vt:lpstr>
      <vt:lpstr>Aptos Display</vt:lpstr>
      <vt:lpstr>Arial</vt:lpstr>
      <vt:lpstr>Gotham Book</vt:lpstr>
      <vt:lpstr>Gotham Medium</vt:lpstr>
      <vt:lpstr>Office Theme</vt:lpstr>
      <vt:lpstr>Mind Map</vt:lpstr>
      <vt:lpstr>Warm-up: Follow the directions on your warm-up </vt:lpstr>
      <vt:lpstr>Share with the class</vt:lpstr>
      <vt:lpstr>Essential Question</vt:lpstr>
      <vt:lpstr>In today’s lesson…</vt:lpstr>
      <vt:lpstr>Unit Topic</vt:lpstr>
      <vt:lpstr>Unit Subtopics </vt:lpstr>
      <vt:lpstr>Make Connections</vt:lpstr>
      <vt:lpstr>Make Connections 2</vt:lpstr>
      <vt:lpstr>Make Connections 3</vt:lpstr>
      <vt:lpstr>Make Connections 4</vt:lpstr>
      <vt:lpstr>Make Connections 5</vt:lpstr>
      <vt:lpstr>Make Connections 6</vt:lpstr>
      <vt:lpstr>Create Connections 6</vt:lpstr>
      <vt:lpstr>Exit Ticket</vt:lpstr>
      <vt:lpstr>Share your response</vt:lpstr>
    </vt:vector>
  </TitlesOfParts>
  <Company>University of North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Abubakar, Courtney</dc:creator>
  <cp:lastModifiedBy>Abubakar, Courtney</cp:lastModifiedBy>
  <cp:revision>3</cp:revision>
  <dcterms:created xsi:type="dcterms:W3CDTF">2024-09-13T16:10:14Z</dcterms:created>
  <dcterms:modified xsi:type="dcterms:W3CDTF">2024-09-25T15:00:01Z</dcterms:modified>
</cp:coreProperties>
</file>