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6" r:id="rId2"/>
    <p:sldId id="327" r:id="rId3"/>
    <p:sldId id="328" r:id="rId4"/>
    <p:sldId id="329" r:id="rId5"/>
    <p:sldId id="324" r:id="rId6"/>
    <p:sldId id="325" r:id="rId7"/>
    <p:sldId id="292" r:id="rId8"/>
    <p:sldId id="330" r:id="rId9"/>
    <p:sldId id="331" r:id="rId10"/>
    <p:sldId id="332" r:id="rId11"/>
    <p:sldId id="333" r:id="rId12"/>
    <p:sldId id="3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150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4B069-B16A-4BC9-94E7-E938A7EF442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274D7-9DF7-45E0-87E2-49E146EB5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8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01216/m1/424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p-513062" TargetMode="External"/><Relationship Id="rId5" Type="http://schemas.openxmlformats.org/officeDocument/2006/relationships/hyperlink" Target="https://web.archive.org/web/20170810120752/https:/pixabay.com/en/service/terms/" TargetMode="External"/><Relationship Id="rId4" Type="http://schemas.openxmlformats.org/officeDocument/2006/relationships/hyperlink" Target="https://en.wikipedia.org/wiki/Creative_Commons_license#Zero_/_public_domain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kids.britannica.com/students/article/Columbian-Exchange/632098" TargetMode="External"/><Relationship Id="rId4" Type="http://schemas.openxmlformats.org/officeDocument/2006/relationships/hyperlink" Target="https://creativecommons.org/licenses/by/4.0/deed.en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179596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Tyler, Ron, George B. Ward, Paula M. Marks, Martin D.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Kohout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and Janice M.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Pinney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eds.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Southwestern Historical Quarterly.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(Austin: The Texas State Historical Association, 1995), 368, fig. 1.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https://texashistory.unt.edu/ark:/67531/metapth101216/m1/424/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A pile of stacked gold bars. 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This file is from </a:t>
            </a:r>
            <a:r>
              <a:rPr lang="en-US" b="0" i="1" u="none" strike="noStrike" dirty="0" err="1">
                <a:solidFill>
                  <a:srgbClr val="3366BB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  <a:hlinkClick r:id="rId3"/>
              </a:rPr>
              <a:t>Pixabay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, where the creator has released it explicitly under the license </a:t>
            </a:r>
            <a:r>
              <a:rPr lang="en-US" b="1" i="1" u="none" strike="noStrike" dirty="0">
                <a:solidFill>
                  <a:srgbClr val="3366BB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  <a:hlinkClick r:id="rId4" tooltip="en:Creative Commons license"/>
              </a:rPr>
              <a:t>Creative Commons Zero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 (</a:t>
            </a:r>
            <a:r>
              <a:rPr lang="en-US" b="0" i="1" u="none" strike="noStrike" dirty="0">
                <a:solidFill>
                  <a:srgbClr val="3366BB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  <a:hlinkClick r:id="rId5"/>
              </a:rPr>
              <a:t>see here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)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. </a:t>
            </a:r>
            <a:r>
              <a:rPr lang="en-US" dirty="0"/>
              <a:t>File ID: </a:t>
            </a:r>
            <a:r>
              <a:rPr lang="en-US" u="none" strike="noStrike" dirty="0">
                <a:solidFill>
                  <a:srgbClr val="3366BB"/>
                </a:solidFill>
                <a:effectLst/>
                <a:hlinkClick r:id="rId6"/>
              </a:rPr>
              <a:t>513062</a:t>
            </a:r>
            <a:r>
              <a:rPr lang="en-US" u="none" strike="noStrike" dirty="0">
                <a:solidFill>
                  <a:srgbClr val="3366BB"/>
                </a:solidFill>
                <a:effectLst/>
              </a:rPr>
              <a:t> Background removed by the Portal to Texas History. https://commons.wikimedia.org/wiki/File:Gold_bullion_bars.jpg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DE8BB-1117-4734-9BDA-B89DE0879F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9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Columbian Exchange.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4" tooltip="creativecommons:by/4.0/deed.en"/>
              </a:rPr>
              <a:t>Attribution 4.0 International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 license.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 </a:t>
            </a:r>
            <a:r>
              <a:rPr lang="en-US" u="none" strike="noStrike" dirty="0">
                <a:solidFill>
                  <a:srgbClr val="3366BB"/>
                </a:solidFill>
                <a:effectLst/>
                <a:hlinkClick r:id="rId5"/>
              </a:rPr>
              <a:t>https://kids.britannica.com/students/article/Columbian-Exchange/632098</a:t>
            </a:r>
            <a:r>
              <a:rPr lang="en-US" u="none" strike="noStrike" dirty="0">
                <a:solidFill>
                  <a:srgbClr val="3366BB"/>
                </a:solidFill>
                <a:effectLst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DE8BB-1117-4734-9BDA-B89DE0879F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Currier &amp; Ives.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Discovery of the Mississippi: By Ferdinand De Soto, and his followers, May 1541.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1876. Photograph.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https://www.loc.gov/item/91795960/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DE8BB-1117-4734-9BDA-B89DE0879F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9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8B71-77D4-CC7A-0CB3-13D499390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B8DEE-FD24-4908-852D-9236A89AC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43976-AEBA-37EB-78AE-05424346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BDA-D349-4315-A022-7FB40703164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14AF4-8063-841D-FE49-F0DDBBEE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01A2C-0937-56D5-DBDD-04B9DC51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4CD-E5AD-4D78-A25F-1696370A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3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71DC-D58E-82A9-B5E3-D1864D03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14867-8D95-E6E2-CE96-0F23CF926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ABEB5-51A3-0B6F-CCEE-BF84ABB9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BDA-D349-4315-A022-7FB40703164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4B05-55A3-8515-3007-29AAB2A2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D3822-D1E5-6361-6105-5D04C76B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4CD-E5AD-4D78-A25F-1696370A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6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92C65-5C8A-A97F-F1C5-F895987C9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A4B0D-0EE2-E506-1AD6-6243662A5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D5048-6015-1526-668C-CD14FD47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BDA-D349-4315-A022-7FB40703164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9DEAB-438E-693B-FB38-77B7DF62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F18C1-BBD0-56DB-19A3-8B12CF69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4CD-E5AD-4D78-A25F-1696370A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6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E2EF-192F-483B-3F15-55FE8A0B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297DA-4984-D258-A39E-EA5F4047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22DE2-5189-DDBD-A7A7-2C6406D3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BDA-D349-4315-A022-7FB40703164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8CE5D-D180-7284-ACF5-B31C2724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0D518-7B31-3E3C-4905-0482E48C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4CD-E5AD-4D78-A25F-1696370A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8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0D85-7CF2-E149-ED2A-AF255F42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2D14B-4FDB-362E-72D1-4A7EB80AC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D6DC2-1C51-04DC-56B5-811DFF9F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BDA-D349-4315-A022-7FB40703164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6250F-871C-5FAF-C95A-9FF780B2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D3A2E-8864-32C9-5BD6-A1A8FDCB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4CD-E5AD-4D78-A25F-1696370A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CD85E-122A-6452-535C-668DE7CE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DE095-7BA3-674E-29D7-CDA603FC9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9B475-8D75-407D-EA5E-5FB3E1A80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726EC-77CE-397F-DF33-8D3A68BC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BDA-D349-4315-A022-7FB40703164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6D4F9-57CA-65BC-1ADF-6BA9CA8F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4AE15-2B9E-2932-0975-AC8B1B18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4CD-E5AD-4D78-A25F-1696370A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3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4460-33B8-EBCC-F7D9-3E4C4548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0E517-5250-AF5E-2946-140D5E7B0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A6579-B4B8-258F-1612-B3C459B6B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0E6AF-BFED-516A-5D9A-8749D5766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064C0-A0C0-E404-70FD-701DBF7CE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18A89-777F-AEFF-B1F3-967AA79D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BDA-D349-4315-A022-7FB40703164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56A68-C787-BCC5-FE12-58A88DA6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B7143-35A8-9242-1001-7F752C77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4CD-E5AD-4D78-A25F-1696370A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9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B22F-39AF-959F-B5F4-3156732F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C5792-2D91-9A31-9925-73DED6B6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BDA-D349-4315-A022-7FB40703164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2B936-AABA-70F3-778E-E5752134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1D5A9-9F0F-E6D5-821A-E665BFF5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4CD-E5AD-4D78-A25F-1696370A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6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82FDE-360E-48D0-B2E3-275FB539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BDA-D349-4315-A022-7FB40703164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BCA87-84C4-E70C-A03E-49D063E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1A3B7-99B7-EF69-2109-56CA4DF0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4CD-E5AD-4D78-A25F-1696370A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0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E98F-0475-6809-921D-1BD356F7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1CC4C-62D0-2B89-D472-723F00DD5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41070-D5A7-9B66-D648-AC6468DF4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11E55-B4A1-AEBB-6EE3-094D46FF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BDA-D349-4315-A022-7FB40703164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B6452-416C-5987-B433-26B5EDC1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4FBA7-AF3E-E802-5F5A-3EFB8049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4CD-E5AD-4D78-A25F-1696370A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9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EB3E-0221-E427-663F-3A989803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0B00B5-0DFF-9879-16C7-5194A05D7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E1F40-F79B-9247-9E9C-43D96B21E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349E2-AC18-B49A-5381-A8970820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BDA-D349-4315-A022-7FB40703164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F2C92-EBA0-D6BC-30FE-B0089CF0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60BDC-916D-3364-ADC6-CF0619E5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4CD-E5AD-4D78-A25F-1696370A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43245D-B2EE-EB21-CBF2-2E935709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F93A6-3F7C-9FE6-6549-FD50907C6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CCB8E-2FC9-422D-A1EE-A93A37E7F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B2BDA-D349-4315-A022-7FB40703164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B1493-D1C8-6981-6783-6054DD35B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72CCD-FD99-417E-0A38-90FE490D4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A044CD-E5AD-4D78-A25F-1696370A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7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4.emf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4.emf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 image of the Pineda's 1519 map of the Gulf of Mexico">
            <a:extLst>
              <a:ext uri="{FF2B5EF4-FFF2-40B4-BE49-F238E27FC236}">
                <a16:creationId xmlns:a16="http://schemas.microsoft.com/office/drawing/2014/main" id="{686FA212-7D98-DA72-20C3-CF895E52D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" b="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i="1" dirty="0"/>
              <a:t>Unit 2 : </a:t>
            </a:r>
            <a:br>
              <a:rPr lang="en-US" sz="5200" b="1" i="1" dirty="0"/>
            </a:br>
            <a:r>
              <a:rPr lang="en-US" sz="7200" b="1" dirty="0">
                <a:solidFill>
                  <a:srgbClr val="0070C0"/>
                </a:solidFill>
              </a:rPr>
              <a:t>Age of Contact</a:t>
            </a:r>
            <a:endParaRPr lang="en-US" sz="52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b="1" i="1" dirty="0"/>
              <a:t>Lesson 13 : </a:t>
            </a:r>
          </a:p>
          <a:p>
            <a:pPr algn="l"/>
            <a:r>
              <a:rPr lang="en-US" sz="3600" b="1" i="1" dirty="0">
                <a:solidFill>
                  <a:srgbClr val="0070C0"/>
                </a:solidFill>
              </a:rPr>
              <a:t>Study Guide</a:t>
            </a:r>
          </a:p>
        </p:txBody>
      </p:sp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Study Guide Review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Exit Ticket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8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45597" y="2690321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3367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Gotham Medium"/>
              </a:rPr>
              <a:t>Exit Ticket: </a:t>
            </a:r>
            <a:br>
              <a:rPr lang="en-US" sz="4500" dirty="0">
                <a:latin typeface="Gotham Medium"/>
              </a:rPr>
            </a:br>
            <a:r>
              <a:rPr lang="en-US" sz="4000" dirty="0">
                <a:latin typeface="Gotham Medium"/>
              </a:rPr>
              <a:t>Follow the directions to complete your warm-up</a:t>
            </a:r>
            <a:endParaRPr lang="en-US" sz="4400" dirty="0">
              <a:latin typeface="Gotham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6055" y="6475606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DA063-347B-A9EC-9969-A8842D2387EC}"/>
              </a:ext>
            </a:extLst>
          </p:cNvPr>
          <p:cNvSpPr txBox="1"/>
          <p:nvPr/>
        </p:nvSpPr>
        <p:spPr>
          <a:xfrm>
            <a:off x="3309257" y="1710313"/>
            <a:ext cx="84849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70C0"/>
                </a:solidFill>
              </a:rPr>
              <a:t>Assess your knowledge and preparation for the 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Respond to the prompts about your knowledge of unit 2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7030A0"/>
                </a:solidFill>
              </a:rPr>
              <a:t>Share with a partner.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13ADCB-244A-F0C0-83D7-4EBFDB1F8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0513" y="1710313"/>
            <a:ext cx="1071092" cy="1071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38135AB-3BDF-B83A-FE76-9E931A045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8160" y="3442063"/>
            <a:ext cx="925793" cy="9257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FC10B82-7E01-82AC-E660-C62E2FABB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70452" y="4961288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4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0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Gotham Medium"/>
              </a:rPr>
              <a:t>Share with the class </a:t>
            </a:r>
            <a:r>
              <a:rPr lang="en-US" sz="5400" b="1" dirty="0">
                <a:solidFill>
                  <a:schemeClr val="bg1"/>
                </a:solidFill>
                <a:latin typeface="Gotham Medium"/>
              </a:rPr>
              <a:t>2</a:t>
            </a:r>
            <a:endParaRPr lang="en-US" sz="54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BF9ACE1-E895-9D6F-F9F3-A6E2D6B108E4}"/>
              </a:ext>
            </a:extLst>
          </p:cNvPr>
          <p:cNvSpPr/>
          <p:nvPr/>
        </p:nvSpPr>
        <p:spPr>
          <a:xfrm>
            <a:off x="3907970" y="1120631"/>
            <a:ext cx="8016863" cy="1395628"/>
          </a:xfrm>
          <a:prstGeom prst="wedgeRoundRectCallout">
            <a:avLst>
              <a:gd name="adj1" fmla="val -60769"/>
              <a:gd name="adj2" fmla="val 31967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One thing the study guide helped me remember or understand is: _________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FA9084-4CE7-904A-BDFE-121D6B92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1358" y="1347572"/>
            <a:ext cx="1395628" cy="139562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09A2FF6-5569-2503-7654-49052F2E7265}"/>
              </a:ext>
            </a:extLst>
          </p:cNvPr>
          <p:cNvSpPr/>
          <p:nvPr/>
        </p:nvSpPr>
        <p:spPr>
          <a:xfrm>
            <a:off x="2000482" y="3034859"/>
            <a:ext cx="8016863" cy="1395628"/>
          </a:xfrm>
          <a:prstGeom prst="wedgeRoundRectCallout">
            <a:avLst>
              <a:gd name="adj1" fmla="val 57636"/>
              <a:gd name="adj2" fmla="val 26495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One thing I still have a question about is ______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1D2D09-7D07-4A19-772E-9F931A0E1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5750" y="3059947"/>
            <a:ext cx="1395628" cy="1395628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ED353A5-C867-99F1-2721-7C0313339558}"/>
              </a:ext>
            </a:extLst>
          </p:cNvPr>
          <p:cNvSpPr/>
          <p:nvPr/>
        </p:nvSpPr>
        <p:spPr>
          <a:xfrm>
            <a:off x="4321629" y="4728855"/>
            <a:ext cx="7662608" cy="1395628"/>
          </a:xfrm>
          <a:prstGeom prst="wedgeRoundRectCallout">
            <a:avLst>
              <a:gd name="adj1" fmla="val -60769"/>
              <a:gd name="adj2" fmla="val 31967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One thing I will do to prepare for this test is ________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BF9B217-EC9D-6DDC-8E70-A1E652193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5664" y="4929263"/>
            <a:ext cx="1395628" cy="13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4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Study Guide Review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Warm-up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7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27548A-5960-0A25-AB58-EDF80CCA4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0" b="2101"/>
          <a:stretch/>
        </p:blipFill>
        <p:spPr>
          <a:xfrm>
            <a:off x="6193971" y="1130934"/>
            <a:ext cx="5966367" cy="49935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45597" y="2690321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3367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Gotham Medium"/>
              </a:rPr>
              <a:t>Warm-up: </a:t>
            </a:r>
            <a:br>
              <a:rPr lang="en-US" sz="4500" dirty="0">
                <a:latin typeface="Gotham Medium"/>
              </a:rPr>
            </a:br>
            <a:r>
              <a:rPr lang="en-US" sz="4000" dirty="0">
                <a:latin typeface="Gotham Medium"/>
              </a:rPr>
              <a:t>Follow the directions to complete your warm-up</a:t>
            </a:r>
            <a:endParaRPr lang="en-US" sz="4400" dirty="0">
              <a:latin typeface="Gotham Medium"/>
            </a:endParaRP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DA063-347B-A9EC-9969-A8842D2387EC}"/>
              </a:ext>
            </a:extLst>
          </p:cNvPr>
          <p:cNvSpPr txBox="1"/>
          <p:nvPr/>
        </p:nvSpPr>
        <p:spPr>
          <a:xfrm>
            <a:off x="3309257" y="1503485"/>
            <a:ext cx="4119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Read the list of social studies topics in the chart.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Circle or highlight any items that you think are likely to be on the unit 2 test.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Share with a partner.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13ADCB-244A-F0C0-83D7-4EBFDB1F8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057" y="1503485"/>
            <a:ext cx="1071092" cy="1071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38135AB-3BDF-B83A-FE76-9E931A045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59306" y="3193691"/>
            <a:ext cx="925793" cy="9257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FC10B82-7E01-82AC-E660-C62E2FABB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89830" y="5282030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0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Gotham Medium"/>
              </a:rPr>
              <a:t>Share with the class</a:t>
            </a:r>
            <a:endParaRPr lang="en-US" sz="5400" dirty="0">
              <a:latin typeface="Gotham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BF9ACE1-E895-9D6F-F9F3-A6E2D6B108E4}"/>
              </a:ext>
            </a:extLst>
          </p:cNvPr>
          <p:cNvSpPr/>
          <p:nvPr/>
        </p:nvSpPr>
        <p:spPr>
          <a:xfrm>
            <a:off x="4887685" y="1815658"/>
            <a:ext cx="6564086" cy="2503714"/>
          </a:xfrm>
          <a:prstGeom prst="wedgeRoundRectCallout">
            <a:avLst>
              <a:gd name="adj1" fmla="val -72718"/>
              <a:gd name="adj2" fmla="val 28125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thing that I think is likely to be on the unit 2 test is _______________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FA9084-4CE7-904A-BDFE-121D6B92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0215" y="2600259"/>
            <a:ext cx="1395628" cy="13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Essential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54FD-D646-C773-3B22-2DF9134E72A1}"/>
              </a:ext>
            </a:extLst>
          </p:cNvPr>
          <p:cNvSpPr txBox="1"/>
          <p:nvPr/>
        </p:nvSpPr>
        <p:spPr>
          <a:xfrm>
            <a:off x="1055915" y="2286000"/>
            <a:ext cx="10363200" cy="30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6000" kern="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What significant information do we need to know in order to be successful on the unit 2 test?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A0FBFBF-DF50-12F8-85CD-D1AB10083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In today’s lesson…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76A14-8E8E-BC23-58D9-55992D4E1090}"/>
              </a:ext>
            </a:extLst>
          </p:cNvPr>
          <p:cNvSpPr txBox="1"/>
          <p:nvPr/>
        </p:nvSpPr>
        <p:spPr>
          <a:xfrm>
            <a:off x="1164771" y="1785257"/>
            <a:ext cx="10276115" cy="412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i="1" u="sng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We will</a:t>
            </a:r>
            <a:r>
              <a:rPr lang="en-US" sz="4000" b="1" i="1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identify and review significant information for our upcoming test.</a:t>
            </a:r>
            <a:endParaRPr lang="en-US" sz="4000" dirty="0">
              <a:solidFill>
                <a:srgbClr val="0070C0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i="1" u="sng" kern="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 will</a:t>
            </a:r>
            <a:r>
              <a:rPr lang="en-US" sz="4000" b="1" i="1" kern="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use my previous work and notes to complete my study guide. I will match information, create short answer responses, and answer practice test questions.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61457" y="13061"/>
            <a:ext cx="10058400" cy="912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rgbClr val="002060"/>
                </a:solidFill>
                <a:latin typeface="Gotham Medium"/>
              </a:rPr>
              <a:t>Part I: Key Terms and Definitions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C6B58-D0E5-5742-5415-797864B8DD39}"/>
              </a:ext>
            </a:extLst>
          </p:cNvPr>
          <p:cNvSpPr txBox="1"/>
          <p:nvPr/>
        </p:nvSpPr>
        <p:spPr>
          <a:xfrm>
            <a:off x="1861457" y="1393371"/>
            <a:ext cx="42345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Choose the correct term for each definition in the chart. </a:t>
            </a:r>
          </a:p>
        </p:txBody>
      </p:sp>
      <p:pic>
        <p:nvPicPr>
          <p:cNvPr id="4" name="Picture 3" descr="A pile of gold bars">
            <a:extLst>
              <a:ext uri="{FF2B5EF4-FFF2-40B4-BE49-F238E27FC236}">
                <a16:creationId xmlns:a16="http://schemas.microsoft.com/office/drawing/2014/main" id="{E4C1FF95-B605-2204-EFF0-20FB0F479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82" y="1738901"/>
            <a:ext cx="5495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61457" y="13061"/>
            <a:ext cx="10058400" cy="912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rgbClr val="002060"/>
                </a:solidFill>
                <a:latin typeface="Gotham Medium"/>
              </a:rPr>
              <a:t>Part II: Matching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61084" y="643722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C6B58-D0E5-5742-5415-797864B8DD39}"/>
              </a:ext>
            </a:extLst>
          </p:cNvPr>
          <p:cNvSpPr txBox="1"/>
          <p:nvPr/>
        </p:nvSpPr>
        <p:spPr>
          <a:xfrm>
            <a:off x="1861457" y="1393371"/>
            <a:ext cx="42345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Match the term on the left with its correct significance on the right.</a:t>
            </a:r>
          </a:p>
        </p:txBody>
      </p:sp>
      <p:pic>
        <p:nvPicPr>
          <p:cNvPr id="1026" name="Picture 2" descr="File:Columbian Exchange.webp">
            <a:extLst>
              <a:ext uri="{FF2B5EF4-FFF2-40B4-BE49-F238E27FC236}">
                <a16:creationId xmlns:a16="http://schemas.microsoft.com/office/drawing/2014/main" id="{DA2AE381-D143-0B46-8553-0AB27EAC4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29" y="925286"/>
            <a:ext cx="5715000" cy="5715000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0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61457" y="13061"/>
            <a:ext cx="10058400" cy="912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rgbClr val="002060"/>
                </a:solidFill>
                <a:latin typeface="Gotham Medium"/>
              </a:rPr>
              <a:t>Part III: Practice Questions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42884" y="647560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C6B58-D0E5-5742-5415-797864B8DD39}"/>
              </a:ext>
            </a:extLst>
          </p:cNvPr>
          <p:cNvSpPr txBox="1"/>
          <p:nvPr/>
        </p:nvSpPr>
        <p:spPr>
          <a:xfrm>
            <a:off x="1861457" y="1132114"/>
            <a:ext cx="9764486" cy="155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Practice answering the following questions to prepare for the types of questions you may see on the exam. These questions are based on the new 8</a:t>
            </a:r>
            <a:r>
              <a:rPr lang="en-US" sz="2800" kern="100" baseline="300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2800" kern="1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grade social studies STAAR question types. </a:t>
            </a:r>
            <a:endParaRPr lang="en-US" sz="2800" kern="100" dirty="0">
              <a:solidFill>
                <a:schemeClr val="accent6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 painting of conquistadors arriving at the Mississippi River. Some are on horseback and some are on foot. There are Catholic friars with them raising crosses to the sky.">
            <a:extLst>
              <a:ext uri="{FF2B5EF4-FFF2-40B4-BE49-F238E27FC236}">
                <a16:creationId xmlns:a16="http://schemas.microsoft.com/office/drawing/2014/main" id="{89CEC220-D7E6-ED71-4672-039A07AD0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69" y="2749863"/>
            <a:ext cx="5388431" cy="3661369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84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603</Words>
  <Application>Microsoft Office PowerPoint</Application>
  <PresentationFormat>Widescreen</PresentationFormat>
  <Paragraphs>52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Gotham Book</vt:lpstr>
      <vt:lpstr>Gotham Medium</vt:lpstr>
      <vt:lpstr>Times New Roman</vt:lpstr>
      <vt:lpstr>Office Theme</vt:lpstr>
      <vt:lpstr>Unit 2 :  Age of Contact</vt:lpstr>
      <vt:lpstr>Study Guide Review Warm-up</vt:lpstr>
      <vt:lpstr>Warm-up:  Follow the directions to complete your warm-up</vt:lpstr>
      <vt:lpstr>Share with the class</vt:lpstr>
      <vt:lpstr>Essential Question</vt:lpstr>
      <vt:lpstr>In today’s lesson…</vt:lpstr>
      <vt:lpstr>Part I: Key Terms and Definitions</vt:lpstr>
      <vt:lpstr>Part II: Matching</vt:lpstr>
      <vt:lpstr>Part III: Practice Questions</vt:lpstr>
      <vt:lpstr>Study Guide Review Exit Ticket</vt:lpstr>
      <vt:lpstr>Exit Ticket:  Follow the directions to complete your warm-up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4</cp:revision>
  <dcterms:created xsi:type="dcterms:W3CDTF">2024-09-13T16:06:47Z</dcterms:created>
  <dcterms:modified xsi:type="dcterms:W3CDTF">2024-09-30T14:08:55Z</dcterms:modified>
</cp:coreProperties>
</file>