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326" r:id="rId3"/>
    <p:sldId id="331" r:id="rId4"/>
    <p:sldId id="337" r:id="rId5"/>
    <p:sldId id="329" r:id="rId6"/>
    <p:sldId id="330" r:id="rId7"/>
    <p:sldId id="280" r:id="rId8"/>
    <p:sldId id="338" r:id="rId9"/>
    <p:sldId id="339" r:id="rId10"/>
    <p:sldId id="340" r:id="rId11"/>
    <p:sldId id="341" r:id="rId12"/>
    <p:sldId id="342" r:id="rId13"/>
    <p:sldId id="343" r:id="rId14"/>
    <p:sldId id="3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5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E1A4A4-AA53-443B-8DAF-3D733E82DA4C}" type="datetimeFigureOut">
              <a:rPr lang="en-US" smtClean="0"/>
              <a:t>9/30/2024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467EF-512C-4029-8593-5D678CF9104F}" type="slidenum">
              <a:rPr lang="en-US" smtClean="0"/>
              <a:t>‹#›</a:t>
            </a:fld>
            <a:endParaRPr lang="en-US"/>
          </a:p>
        </p:txBody>
      </p:sp>
    </p:spTree>
    <p:extLst>
      <p:ext uri="{BB962C8B-B14F-4D97-AF65-F5344CB8AC3E}">
        <p14:creationId xmlns:p14="http://schemas.microsoft.com/office/powerpoint/2010/main" val="409615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86054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Llano_Estacado" TargetMode="External"/><Relationship Id="rId7" Type="http://schemas.openxmlformats.org/officeDocument/2006/relationships/hyperlink" Target="https://creativecommons.org/licenses/by-sa/3.0/deed.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en:Creative_Commons" TargetMode="External"/><Relationship Id="rId5" Type="http://schemas.openxmlformats.org/officeDocument/2006/relationships/hyperlink" Target="https://en.wikipedia.org/wiki/Eastern_New_Mexico" TargetMode="External"/><Relationship Id="rId4" Type="http://schemas.openxmlformats.org/officeDocument/2006/relationships/hyperlink" Target="https://en.wikipedia.org/wiki/San_Jon,_New_Mexico"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alo_Duro_Cany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deed.e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86054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exashistory.unt.edu/ark:/67531/metapth954743/"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err="1">
                <a:solidFill>
                  <a:srgbClr val="000000"/>
                </a:solidFill>
                <a:effectLst/>
                <a:latin typeface="Times New Roman" panose="02020603050405020304" pitchFamily="18" charset="0"/>
              </a:rPr>
              <a:t>Streng</a:t>
            </a:r>
            <a:r>
              <a:rPr lang="en-US" sz="1800" b="0" i="0" u="none" strike="noStrike" dirty="0">
                <a:solidFill>
                  <a:srgbClr val="000000"/>
                </a:solidFill>
                <a:effectLst/>
                <a:latin typeface="Times New Roman" panose="02020603050405020304" pitchFamily="18" charset="0"/>
              </a:rPr>
              <a:t>, Evelyn Fielder. </a:t>
            </a:r>
            <a:r>
              <a:rPr lang="en-US" sz="1800" b="0" i="1" u="none" strike="noStrike" dirty="0">
                <a:solidFill>
                  <a:srgbClr val="000000"/>
                </a:solidFill>
                <a:effectLst/>
                <a:latin typeface="Times New Roman" panose="02020603050405020304" pitchFamily="18" charset="0"/>
              </a:rPr>
              <a:t>Rio Grande River in Santa Elena Canyon 2</a:t>
            </a:r>
            <a:r>
              <a:rPr lang="en-US" sz="1800" b="0" i="0" u="none" strike="noStrike" dirty="0">
                <a:solidFill>
                  <a:srgbClr val="000000"/>
                </a:solidFill>
                <a:effectLst/>
                <a:latin typeface="Times New Roman" panose="02020603050405020304" pitchFamily="18" charset="0"/>
              </a:rPr>
              <a:t>. 1951. Photograph, 35 mm.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https://texashistory.unt.edu/ark:/67531/metapth860548/</a:t>
            </a:r>
            <a:r>
              <a:rPr lang="en-US" sz="18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Escarpment that defines the northern edge of high plains of the </a:t>
            </a:r>
            <a:r>
              <a:rPr lang="en-US" b="0" i="0" u="none" strike="noStrike" dirty="0">
                <a:solidFill>
                  <a:srgbClr val="3366BB"/>
                </a:solidFill>
                <a:effectLst/>
                <a:highlight>
                  <a:srgbClr val="F8F9FA"/>
                </a:highlight>
                <a:latin typeface="Arial" panose="020B0604020202020204" pitchFamily="34" charset="0"/>
                <a:hlinkClick r:id="rId3" tooltip="w:Llano Estacado"/>
              </a:rPr>
              <a:t>Llano Estacado</a:t>
            </a:r>
            <a:r>
              <a:rPr lang="en-US" b="0" i="0" dirty="0">
                <a:solidFill>
                  <a:srgbClr val="202122"/>
                </a:solidFill>
                <a:effectLst/>
                <a:highlight>
                  <a:srgbClr val="F8F9FA"/>
                </a:highlight>
                <a:latin typeface="Arial" panose="020B0604020202020204" pitchFamily="34" charset="0"/>
              </a:rPr>
              <a:t>. View looking east from a point 14 km south of </a:t>
            </a:r>
            <a:r>
              <a:rPr lang="en-US" b="0" i="0" u="none" strike="noStrike" dirty="0">
                <a:solidFill>
                  <a:srgbClr val="3366BB"/>
                </a:solidFill>
                <a:effectLst/>
                <a:highlight>
                  <a:srgbClr val="F8F9FA"/>
                </a:highlight>
                <a:latin typeface="Arial" panose="020B0604020202020204" pitchFamily="34" charset="0"/>
                <a:hlinkClick r:id="rId4" tooltip="w:San Jon, New Mexico"/>
              </a:rPr>
              <a:t>San Jon</a:t>
            </a:r>
            <a:r>
              <a:rPr lang="en-US" b="0" i="0" dirty="0">
                <a:solidFill>
                  <a:srgbClr val="202122"/>
                </a:solidFill>
                <a:effectLst/>
                <a:highlight>
                  <a:srgbClr val="F8F9FA"/>
                </a:highlight>
                <a:latin typeface="Arial" panose="020B0604020202020204" pitchFamily="34" charset="0"/>
              </a:rPr>
              <a:t>, </a:t>
            </a:r>
            <a:r>
              <a:rPr lang="en-US" b="0" i="0" u="none" strike="noStrike" dirty="0">
                <a:solidFill>
                  <a:srgbClr val="3366BB"/>
                </a:solidFill>
                <a:effectLst/>
                <a:highlight>
                  <a:srgbClr val="F8F9FA"/>
                </a:highlight>
                <a:latin typeface="Arial" panose="020B0604020202020204" pitchFamily="34" charset="0"/>
                <a:hlinkClick r:id="rId5" tooltip="w:Eastern New Mexico"/>
              </a:rPr>
              <a:t>Eastern New Mexico</a:t>
            </a:r>
            <a:r>
              <a:rPr lang="en-US" b="0" i="0" dirty="0">
                <a:solidFill>
                  <a:srgbClr val="202122"/>
                </a:solidFill>
                <a:effectLst/>
                <a:highlight>
                  <a:srgbClr val="F8F9FA"/>
                </a:highlight>
                <a:latin typeface="Arial" panose="020B0604020202020204" pitchFamily="34" charset="0"/>
              </a:rPr>
              <a:t>. The view today is very different from that of 2003. Numerous wind turbines have been installed along these precipitous cliffs. </a:t>
            </a:r>
            <a:r>
              <a:rPr lang="en-US" b="0" i="0" dirty="0">
                <a:solidFill>
                  <a:srgbClr val="202122"/>
                </a:solidFill>
                <a:effectLst/>
                <a:highlight>
                  <a:srgbClr val="F9F9F9"/>
                </a:highlight>
                <a:latin typeface="Arial" panose="020B0604020202020204" pitchFamily="34" charset="0"/>
              </a:rPr>
              <a:t>This file is licensed under the </a:t>
            </a:r>
            <a:r>
              <a:rPr lang="en-US" b="0" i="0" u="none" strike="noStrike" dirty="0">
                <a:solidFill>
                  <a:srgbClr val="3366BB"/>
                </a:solidFill>
                <a:effectLst/>
                <a:highlight>
                  <a:srgbClr val="F9F9F9"/>
                </a:highlight>
                <a:latin typeface="Arial" panose="020B0604020202020204" pitchFamily="34" charset="0"/>
                <a:hlinkClick r:id="rId6" tooltip="w:en:Creative Commons"/>
              </a:rPr>
              <a:t>Creative Commons</a:t>
            </a:r>
            <a:r>
              <a:rPr lang="en-US" b="0" i="0" dirty="0">
                <a:solidFill>
                  <a:srgbClr val="202122"/>
                </a:solidFill>
                <a:effectLst/>
                <a:highlight>
                  <a:srgbClr val="F9F9F9"/>
                </a:highlight>
                <a:latin typeface="Arial" panose="020B0604020202020204" pitchFamily="34" charset="0"/>
              </a:rPr>
              <a:t> </a:t>
            </a:r>
            <a:r>
              <a:rPr lang="en-US" b="0" i="0" u="none" strike="noStrike" dirty="0">
                <a:solidFill>
                  <a:srgbClr val="3366BB"/>
                </a:solidFill>
                <a:effectLst/>
                <a:highlight>
                  <a:srgbClr val="F9F9F9"/>
                </a:highlight>
                <a:latin typeface="Arial" panose="020B0604020202020204" pitchFamily="34" charset="0"/>
                <a:hlinkClick r:id="rId7" tooltip="creativecommons:by-sa/3.0/deed.en"/>
              </a:rPr>
              <a:t>Attribution-Share Alike 3.0 </a:t>
            </a:r>
            <a:r>
              <a:rPr lang="en-US" b="0" i="0" u="none" strike="noStrike" dirty="0" err="1">
                <a:solidFill>
                  <a:srgbClr val="3366BB"/>
                </a:solidFill>
                <a:effectLst/>
                <a:highlight>
                  <a:srgbClr val="F9F9F9"/>
                </a:highlight>
                <a:latin typeface="Arial" panose="020B0604020202020204" pitchFamily="34" charset="0"/>
                <a:hlinkClick r:id="rId7" tooltip="creativecommons:by-sa/3.0/deed.en"/>
              </a:rPr>
              <a:t>Unported</a:t>
            </a:r>
            <a:r>
              <a:rPr lang="en-US" b="0" i="0" dirty="0">
                <a:solidFill>
                  <a:srgbClr val="202122"/>
                </a:solidFill>
                <a:effectLst/>
                <a:highlight>
                  <a:srgbClr val="F9F9F9"/>
                </a:highlight>
                <a:latin typeface="Arial" panose="020B0604020202020204" pitchFamily="34" charset="0"/>
              </a:rPr>
              <a:t> license. https://commons.wikimedia.org/wiki/File:Llano_Escarpment.jpg </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6</a:t>
            </a:fld>
            <a:endParaRPr lang="en-US"/>
          </a:p>
        </p:txBody>
      </p:sp>
    </p:spTree>
    <p:extLst>
      <p:ext uri="{BB962C8B-B14F-4D97-AF65-F5344CB8AC3E}">
        <p14:creationId xmlns:p14="http://schemas.microsoft.com/office/powerpoint/2010/main" val="969524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highlight>
                  <a:srgbClr val="F8F9FA"/>
                </a:highlight>
                <a:latin typeface="Arial" panose="020B0604020202020204" pitchFamily="34" charset="0"/>
              </a:rPr>
              <a:t>The entrance to Big Cave in </a:t>
            </a:r>
            <a:r>
              <a:rPr lang="en-US" b="0" i="0" u="none" strike="noStrike" dirty="0">
                <a:solidFill>
                  <a:srgbClr val="3366BB"/>
                </a:solidFill>
                <a:effectLst/>
                <a:highlight>
                  <a:srgbClr val="F8F9FA"/>
                </a:highlight>
                <a:latin typeface="Arial" panose="020B0604020202020204" pitchFamily="34" charset="0"/>
                <a:hlinkClick r:id="rId3" tooltip="w:Palo Duro Canyon"/>
              </a:rPr>
              <a:t>Palo Duro Canyon</a:t>
            </a:r>
            <a:r>
              <a:rPr lang="en-US" b="0" i="0" dirty="0">
                <a:solidFill>
                  <a:srgbClr val="202122"/>
                </a:solidFill>
                <a:effectLst/>
                <a:highlight>
                  <a:srgbClr val="F8F9FA"/>
                </a:highlight>
                <a:latin typeface="Arial" panose="020B0604020202020204" pitchFamily="34" charset="0"/>
              </a:rPr>
              <a:t> in Randall County, Texas, United States. © 2024 Larry D. Moore. Licensed under </a:t>
            </a:r>
            <a:r>
              <a:rPr lang="en-US" b="0" i="0" u="none" strike="noStrike" dirty="0">
                <a:solidFill>
                  <a:srgbClr val="3366BB"/>
                </a:solidFill>
                <a:effectLst/>
                <a:latin typeface="Arial" panose="020B0604020202020204" pitchFamily="34" charset="0"/>
                <a:hlinkClick r:id="rId4"/>
              </a:rPr>
              <a:t>CC BY 4.0</a:t>
            </a:r>
            <a:r>
              <a:rPr lang="en-US" b="0" i="0" dirty="0">
                <a:solidFill>
                  <a:srgbClr val="202122"/>
                </a:solidFill>
                <a:effectLst/>
                <a:highlight>
                  <a:srgbClr val="F8F9FA"/>
                </a:highlight>
                <a:latin typeface="Arial" panose="020B0604020202020204" pitchFamily="34" charset="0"/>
              </a:rPr>
              <a:t>.</a:t>
            </a:r>
            <a:br>
              <a:rPr lang="en-US" dirty="0"/>
            </a:br>
            <a:r>
              <a:rPr lang="en-US" b="1" i="0" dirty="0">
                <a:solidFill>
                  <a:srgbClr val="202122"/>
                </a:solidFill>
                <a:effectLst/>
                <a:highlight>
                  <a:srgbClr val="F8F9FA"/>
                </a:highlight>
                <a:latin typeface="Arial" panose="020B0604020202020204" pitchFamily="34" charset="0"/>
              </a:rPr>
              <a:t>Attribution Specification:</a:t>
            </a:r>
            <a:r>
              <a:rPr lang="en-US" b="0" i="0" dirty="0">
                <a:solidFill>
                  <a:srgbClr val="202122"/>
                </a:solidFill>
                <a:effectLst/>
                <a:highlight>
                  <a:srgbClr val="F8F9FA"/>
                </a:highlight>
                <a:latin typeface="Arial" panose="020B0604020202020204" pitchFamily="34" charset="0"/>
              </a:rPr>
              <a:t> Reuse without attribution is a violation of the license. The photographer's name and the link to the license are required. A link back to this source is requested. Example: </a:t>
            </a:r>
            <a:r>
              <a:rPr lang="en-US" b="0" i="1" dirty="0">
                <a:solidFill>
                  <a:srgbClr val="202122"/>
                </a:solidFill>
                <a:effectLst/>
                <a:highlight>
                  <a:srgbClr val="F8F9FA"/>
                </a:highlight>
                <a:latin typeface="Arial" panose="020B0604020202020204" pitchFamily="34" charset="0"/>
              </a:rPr>
              <a:t>Larry D. Moore, </a:t>
            </a:r>
            <a:r>
              <a:rPr lang="en-US" b="0" i="1" u="none" strike="noStrike" dirty="0">
                <a:solidFill>
                  <a:srgbClr val="3366BB"/>
                </a:solidFill>
                <a:effectLst/>
                <a:highlight>
                  <a:srgbClr val="F8F9FA"/>
                </a:highlight>
                <a:latin typeface="Arial" panose="020B0604020202020204" pitchFamily="34" charset="0"/>
                <a:hlinkClick r:id="rId4"/>
              </a:rPr>
              <a:t>CC BY 4.0</a:t>
            </a:r>
            <a:r>
              <a:rPr lang="en-US" b="0" i="1" dirty="0">
                <a:solidFill>
                  <a:srgbClr val="202122"/>
                </a:solidFill>
                <a:effectLst/>
                <a:highlight>
                  <a:srgbClr val="F8F9FA"/>
                </a:highlight>
                <a:latin typeface="Arial" panose="020B0604020202020204" pitchFamily="34" charset="0"/>
              </a:rPr>
              <a:t>, Wikimedia Commons</a:t>
            </a:r>
            <a:r>
              <a:rPr lang="en-US" b="0" i="0" dirty="0">
                <a:solidFill>
                  <a:srgbClr val="202122"/>
                </a:solidFill>
                <a:effectLst/>
                <a:highlight>
                  <a:srgbClr val="F8F9FA"/>
                </a:highlight>
                <a:latin typeface="Arial" panose="020B0604020202020204" pitchFamily="34" charset="0"/>
              </a:rPr>
              <a:t>. https://commons.wikimedia.org/wiki/File:Big_Cave_Palo_Duro_Canyon_Texas_2024.jpg  </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7</a:t>
            </a:fld>
            <a:endParaRPr lang="en-US"/>
          </a:p>
        </p:txBody>
      </p:sp>
    </p:spTree>
    <p:extLst>
      <p:ext uri="{BB962C8B-B14F-4D97-AF65-F5344CB8AC3E}">
        <p14:creationId xmlns:p14="http://schemas.microsoft.com/office/powerpoint/2010/main" val="3699399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imes New Roman" panose="02020603050405020304" pitchFamily="18" charset="0"/>
              </a:rPr>
              <a:t>Streng</a:t>
            </a:r>
            <a:r>
              <a:rPr lang="en-US" sz="1200" b="0" i="0" u="none" strike="noStrike" dirty="0">
                <a:solidFill>
                  <a:srgbClr val="000000"/>
                </a:solidFill>
                <a:effectLst/>
                <a:latin typeface="Times New Roman" panose="02020603050405020304" pitchFamily="18" charset="0"/>
              </a:rPr>
              <a:t>, Evelyn Fielder. </a:t>
            </a:r>
            <a:r>
              <a:rPr lang="en-US" sz="1200" b="0" i="1" u="none" strike="noStrike" dirty="0">
                <a:solidFill>
                  <a:srgbClr val="000000"/>
                </a:solidFill>
                <a:effectLst/>
                <a:latin typeface="Times New Roman" panose="02020603050405020304" pitchFamily="18" charset="0"/>
              </a:rPr>
              <a:t>Rio Grande River in Santa Elena Canyon 2</a:t>
            </a:r>
            <a:r>
              <a:rPr lang="en-US" sz="1200" b="0" i="0" u="none" strike="noStrike" dirty="0">
                <a:solidFill>
                  <a:srgbClr val="000000"/>
                </a:solidFill>
                <a:effectLst/>
                <a:latin typeface="Times New Roman" panose="02020603050405020304" pitchFamily="18" charset="0"/>
              </a:rPr>
              <a:t>. 1951. Photograph, 35 mm. The Portal to Texas History. </a:t>
            </a:r>
            <a:r>
              <a:rPr lang="en-US" sz="1200" b="0" i="0" u="sng" strike="noStrike" dirty="0">
                <a:solidFill>
                  <a:srgbClr val="1155CC"/>
                </a:solidFill>
                <a:effectLst/>
                <a:latin typeface="Times New Roman" panose="02020603050405020304" pitchFamily="18" charset="0"/>
                <a:hlinkClick r:id="rId3"/>
              </a:rPr>
              <a:t>https://texashistory.unt.edu/ark:/67531/metapth860548/</a:t>
            </a:r>
            <a:r>
              <a:rPr lang="en-US" sz="1200" b="0" i="0" u="none" strike="noStrike"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8</a:t>
            </a:fld>
            <a:endParaRPr lang="en-US"/>
          </a:p>
        </p:txBody>
      </p:sp>
    </p:spTree>
    <p:extLst>
      <p:ext uri="{BB962C8B-B14F-4D97-AF65-F5344CB8AC3E}">
        <p14:creationId xmlns:p14="http://schemas.microsoft.com/office/powerpoint/2010/main" val="99793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42424"/>
                </a:solidFill>
                <a:effectLst/>
                <a:latin typeface="Open Sans" panose="020B0606030504020204" pitchFamily="34" charset="0"/>
              </a:rPr>
              <a:t>Highsmith, Carol M, photographer. </a:t>
            </a:r>
            <a:r>
              <a:rPr lang="en-US" b="0" i="1" dirty="0">
                <a:solidFill>
                  <a:srgbClr val="242424"/>
                </a:solidFill>
                <a:effectLst/>
                <a:latin typeface="Open Sans" panose="020B0606030504020204" pitchFamily="34" charset="0"/>
              </a:rPr>
              <a:t>Skyline view of El Paso, Texas</a:t>
            </a:r>
            <a:r>
              <a:rPr lang="en-US" b="0" i="0" dirty="0">
                <a:solidFill>
                  <a:srgbClr val="242424"/>
                </a:solidFill>
                <a:effectLst/>
                <a:latin typeface="Open Sans" panose="020B0606030504020204" pitchFamily="34" charset="0"/>
              </a:rPr>
              <a:t>. El Paso United States Texas, 2014. -03-23. Photograph. https://www.loc.gov/item/2014631659/.</a:t>
            </a:r>
          </a:p>
          <a:p>
            <a:br>
              <a:rPr lang="en-US" b="0" i="0" dirty="0">
                <a:solidFill>
                  <a:srgbClr val="242424"/>
                </a:solidFill>
                <a:effectLst/>
                <a:latin typeface="Open Sans" panose="020B0606030504020204" pitchFamily="34" charset="0"/>
              </a:rPr>
            </a:br>
            <a:endParaRPr lang="en-US" b="0" i="0" dirty="0">
              <a:solidFill>
                <a:srgbClr val="242424"/>
              </a:solidFill>
              <a:effectLst/>
              <a:highlight>
                <a:srgbClr val="FFFFFF"/>
              </a:highligh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D50467EF-512C-4029-8593-5D678CF9104F}" type="slidenum">
              <a:rPr lang="en-US" smtClean="0"/>
              <a:t>9</a:t>
            </a:fld>
            <a:endParaRPr lang="en-US"/>
          </a:p>
        </p:txBody>
      </p:sp>
    </p:spTree>
    <p:extLst>
      <p:ext uri="{BB962C8B-B14F-4D97-AF65-F5344CB8AC3E}">
        <p14:creationId xmlns:p14="http://schemas.microsoft.com/office/powerpoint/2010/main" val="3497155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highlight>
                  <a:srgbClr val="F6F6F6"/>
                </a:highlight>
                <a:latin typeface="Open Sans" panose="020B0606030504020204" pitchFamily="34" charset="0"/>
              </a:rPr>
              <a:t>Highsmith, Carol M, photographer. </a:t>
            </a:r>
            <a:r>
              <a:rPr lang="en-US" b="0" i="1" dirty="0" err="1">
                <a:solidFill>
                  <a:srgbClr val="242424"/>
                </a:solidFill>
                <a:effectLst/>
                <a:highlight>
                  <a:srgbClr val="F6F6F6"/>
                </a:highlight>
                <a:latin typeface="Open Sans" panose="020B0606030504020204" pitchFamily="34" charset="0"/>
              </a:rPr>
              <a:t>TheEllis</a:t>
            </a:r>
            <a:r>
              <a:rPr lang="en-US" b="0" i="1" dirty="0">
                <a:solidFill>
                  <a:srgbClr val="242424"/>
                </a:solidFill>
                <a:effectLst/>
                <a:highlight>
                  <a:srgbClr val="F6F6F6"/>
                </a:highlight>
                <a:latin typeface="Open Sans" panose="020B0606030504020204" pitchFamily="34" charset="0"/>
              </a:rPr>
              <a:t> County Courthouse in Waxahachie, Texas, south of Dallas</a:t>
            </a:r>
            <a:r>
              <a:rPr lang="en-US" b="0" i="0" dirty="0">
                <a:solidFill>
                  <a:srgbClr val="242424"/>
                </a:solidFill>
                <a:effectLst/>
                <a:highlight>
                  <a:srgbClr val="F6F6F6"/>
                </a:highlight>
                <a:latin typeface="Open Sans" panose="020B0606030504020204" pitchFamily="34" charset="0"/>
              </a:rPr>
              <a:t>. Waxahachie Ellis County United States Texas, 2014. -05-10. Photograph. https://www.loc.gov/item/2014632669/.</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10</a:t>
            </a:fld>
            <a:endParaRPr lang="en-US"/>
          </a:p>
        </p:txBody>
      </p:sp>
    </p:spTree>
    <p:extLst>
      <p:ext uri="{BB962C8B-B14F-4D97-AF65-F5344CB8AC3E}">
        <p14:creationId xmlns:p14="http://schemas.microsoft.com/office/powerpoint/2010/main" val="2759568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Texas Historical Commission. [Stagecoach Inn], photograph, Date Unknown; (</a:t>
            </a:r>
            <a:r>
              <a:rPr lang="en-US" b="0" i="0" u="none" strike="noStrike" dirty="0">
                <a:solidFill>
                  <a:srgbClr val="0277BD"/>
                </a:solidFill>
                <a:effectLst/>
                <a:highlight>
                  <a:srgbClr val="FFFFFF"/>
                </a:highlight>
                <a:latin typeface="Josefin Sans" pitchFamily="2" charset="0"/>
                <a:hlinkClick r:id="rId3"/>
              </a:rPr>
              <a:t>https://texashistory.unt.edu/ark:/67531/metapth954743/</a:t>
            </a:r>
            <a:r>
              <a:rPr lang="en-US" b="0" i="0" dirty="0">
                <a:solidFill>
                  <a:srgbClr val="757575"/>
                </a:solidFill>
                <a:effectLst/>
                <a:highlight>
                  <a:srgbClr val="FFFFFF"/>
                </a:highlight>
                <a:latin typeface="Josefin Sans" pitchFamily="2" charset="0"/>
              </a:rPr>
              <a:t>: accessed September 10,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Historical Commission.</a:t>
            </a:r>
            <a:endParaRPr lang="en-US" dirty="0"/>
          </a:p>
        </p:txBody>
      </p:sp>
      <p:sp>
        <p:nvSpPr>
          <p:cNvPr id="4" name="Slide Number Placeholder 3"/>
          <p:cNvSpPr>
            <a:spLocks noGrp="1"/>
          </p:cNvSpPr>
          <p:nvPr>
            <p:ph type="sldNum" sz="quarter" idx="5"/>
          </p:nvPr>
        </p:nvSpPr>
        <p:spPr/>
        <p:txBody>
          <a:bodyPr/>
          <a:lstStyle/>
          <a:p>
            <a:fld id="{D50467EF-512C-4029-8593-5D678CF9104F}" type="slidenum">
              <a:rPr lang="en-US" smtClean="0"/>
              <a:t>11</a:t>
            </a:fld>
            <a:endParaRPr lang="en-US"/>
          </a:p>
        </p:txBody>
      </p:sp>
    </p:spTree>
    <p:extLst>
      <p:ext uri="{BB962C8B-B14F-4D97-AF65-F5344CB8AC3E}">
        <p14:creationId xmlns:p14="http://schemas.microsoft.com/office/powerpoint/2010/main" val="356979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4235102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28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04088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85641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95736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8496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7058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86865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4229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823545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288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02465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66274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215913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9838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74667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13263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96294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98149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74352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8768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9/30/2024</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58649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9/30/2024</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594227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9/30/2024</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329311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5.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5.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emf"/><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em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5.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Layout" Target="../slideLayouts/slideLayout15.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jpeg"/><Relationship Id="rId5" Type="http://schemas.openxmlformats.org/officeDocument/2006/relationships/image" Target="../media/image5.em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5.emf"/><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5.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Rio Grande river, shown here between two tall canyon faces">
            <a:extLst>
              <a:ext uri="{FF2B5EF4-FFF2-40B4-BE49-F238E27FC236}">
                <a16:creationId xmlns:a16="http://schemas.microsoft.com/office/drawing/2014/main" id="{0C7F3320-113A-F126-BBC2-2175301FD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3572" r="6615" b="17112"/>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477981" y="1122363"/>
            <a:ext cx="4023360" cy="3204134"/>
          </a:xfrm>
        </p:spPr>
        <p:txBody>
          <a:bodyPr anchor="b">
            <a:normAutofit/>
          </a:bodyPr>
          <a:lstStyle/>
          <a:p>
            <a:pPr algn="l"/>
            <a:r>
              <a:rPr lang="en-US" sz="4800" b="1" i="1" dirty="0">
                <a:solidFill>
                  <a:schemeClr val="bg2">
                    <a:lumMod val="50000"/>
                  </a:schemeClr>
                </a:solidFill>
              </a:rPr>
              <a:t>Unit 2: </a:t>
            </a:r>
            <a:br>
              <a:rPr lang="en-US" sz="4800" b="1" i="1" dirty="0"/>
            </a:br>
            <a:r>
              <a:rPr lang="en-US" sz="6600" b="1" dirty="0">
                <a:solidFill>
                  <a:srgbClr val="C00000"/>
                </a:solidFill>
              </a:rPr>
              <a:t>Age of Contact</a:t>
            </a:r>
            <a:endParaRPr lang="en-US" sz="4800" b="1" dirty="0">
              <a:solidFill>
                <a:srgbClr val="C00000"/>
              </a:solidFill>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77980" y="4872922"/>
            <a:ext cx="4023359" cy="1359395"/>
          </a:xfrm>
        </p:spPr>
        <p:txBody>
          <a:bodyPr>
            <a:normAutofit/>
          </a:bodyPr>
          <a:lstStyle/>
          <a:p>
            <a:pPr algn="l"/>
            <a:r>
              <a:rPr lang="en-US" sz="4000" b="1" i="1" dirty="0">
                <a:solidFill>
                  <a:schemeClr val="bg2">
                    <a:lumMod val="50000"/>
                  </a:schemeClr>
                </a:solidFill>
              </a:rPr>
              <a:t>Lesson 11: </a:t>
            </a:r>
          </a:p>
          <a:p>
            <a:pPr algn="l"/>
            <a:r>
              <a:rPr lang="en-US" sz="4000" b="1" i="1" dirty="0">
                <a:solidFill>
                  <a:srgbClr val="C00000"/>
                </a:solidFill>
              </a:rPr>
              <a:t>Texas Today</a:t>
            </a:r>
          </a:p>
        </p:txBody>
      </p:sp>
      <p:sp>
        <p:nvSpPr>
          <p:cNvPr id="2059" name="Rectangle 205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61" name="Rectangle 206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032EF001-0FF7-D0DF-E857-3D3E16646692}"/>
              </a:ext>
              <a:ext uri="{C183D7F6-B498-43B3-948B-1728B52AA6E4}">
                <adec:decorative xmlns:adec="http://schemas.microsoft.com/office/drawing/2017/decorative" val="1"/>
              </a:ext>
            </a:extLst>
          </p:cNvPr>
          <p:cNvSpPr/>
          <p:nvPr/>
        </p:nvSpPr>
        <p:spPr>
          <a:xfrm>
            <a:off x="477980" y="446314"/>
            <a:ext cx="893620" cy="4556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D56BD3-8B0D-D304-CFF2-ADC2522D49CD}"/>
              </a:ext>
            </a:extLst>
          </p:cNvPr>
          <p:cNvSpPr txBox="1"/>
          <p:nvPr/>
        </p:nvSpPr>
        <p:spPr>
          <a:xfrm>
            <a:off x="5965371" y="6113687"/>
            <a:ext cx="5127172" cy="646331"/>
          </a:xfrm>
          <a:prstGeom prst="rect">
            <a:avLst/>
          </a:prstGeom>
          <a:noFill/>
        </p:spPr>
        <p:txBody>
          <a:bodyPr wrap="square" rtlCol="0">
            <a:spAutoFit/>
          </a:bodyPr>
          <a:lstStyle/>
          <a:p>
            <a:pPr algn="ctr"/>
            <a:r>
              <a:rPr lang="en-US" i="1" dirty="0"/>
              <a:t>The Rio Grande River</a:t>
            </a:r>
          </a:p>
          <a:p>
            <a:pPr algn="ctr"/>
            <a:r>
              <a:rPr lang="en-US" i="1" dirty="0"/>
              <a:t>The Portal to Texas History</a:t>
            </a:r>
          </a:p>
        </p:txBody>
      </p:sp>
    </p:spTree>
    <p:extLst>
      <p:ext uri="{BB962C8B-B14F-4D97-AF65-F5344CB8AC3E}">
        <p14:creationId xmlns:p14="http://schemas.microsoft.com/office/powerpoint/2010/main" val="391308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Waxahachie</a:t>
            </a:r>
          </a:p>
        </p:txBody>
      </p:sp>
      <p:sp>
        <p:nvSpPr>
          <p:cNvPr id="11" name="TextBox 10">
            <a:extLst>
              <a:ext uri="{C183D7F6-B498-43B3-948B-1728B52AA6E4}">
                <adec:decorative xmlns:adec="http://schemas.microsoft.com/office/drawing/2017/decorative" val="1"/>
              </a:ext>
            </a:extLst>
          </p:cNvPr>
          <p:cNvSpPr txBox="1"/>
          <p:nvPr/>
        </p:nvSpPr>
        <p:spPr>
          <a:xfrm>
            <a:off x="8431997" y="6488667"/>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050" name="Picture 2" descr="A photograph of the 1897 Ellis County Courthouse in Waxahachie Texas surrounded by trees">
            <a:extLst>
              <a:ext uri="{FF2B5EF4-FFF2-40B4-BE49-F238E27FC236}">
                <a16:creationId xmlns:a16="http://schemas.microsoft.com/office/drawing/2014/main" id="{58C0929E-404E-8346-B921-64155D53DC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3799" y="1057090"/>
            <a:ext cx="6354229" cy="45831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CD08DB-274D-3538-7D6A-806647EFAEB3}"/>
              </a:ext>
            </a:extLst>
          </p:cNvPr>
          <p:cNvSpPr txBox="1"/>
          <p:nvPr/>
        </p:nvSpPr>
        <p:spPr>
          <a:xfrm>
            <a:off x="2950029" y="5758543"/>
            <a:ext cx="7358742" cy="769441"/>
          </a:xfrm>
          <a:prstGeom prst="rect">
            <a:avLst/>
          </a:prstGeom>
          <a:noFill/>
        </p:spPr>
        <p:txBody>
          <a:bodyPr wrap="square" rtlCol="0">
            <a:spAutoFit/>
          </a:bodyPr>
          <a:lstStyle/>
          <a:p>
            <a:pPr algn="ctr"/>
            <a:r>
              <a:rPr lang="en-US" sz="2200" i="1" dirty="0"/>
              <a:t>The 1897 Ellis County Courthouse in Waxahachie, Texas</a:t>
            </a:r>
          </a:p>
          <a:p>
            <a:pPr algn="ctr"/>
            <a:r>
              <a:rPr lang="en-US" sz="2200" i="1" dirty="0"/>
              <a:t>Library of Congress</a:t>
            </a:r>
          </a:p>
        </p:txBody>
      </p:sp>
    </p:spTree>
    <p:extLst>
      <p:ext uri="{BB962C8B-B14F-4D97-AF65-F5344CB8AC3E}">
        <p14:creationId xmlns:p14="http://schemas.microsoft.com/office/powerpoint/2010/main" val="123458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Nacogdoches</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3074" name="Picture 2" descr="Primary view of object titled '[Stagecoach Inn]'.">
            <a:extLst>
              <a:ext uri="{FF2B5EF4-FFF2-40B4-BE49-F238E27FC236}">
                <a16:creationId xmlns:a16="http://schemas.microsoft.com/office/drawing/2014/main" id="{42F67B6C-3846-43AD-DF66-1E30F3A0C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763" y="1090610"/>
            <a:ext cx="6667500" cy="467677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E12E16-FDEF-3E0F-8CF3-7F92575A5778}"/>
              </a:ext>
            </a:extLst>
          </p:cNvPr>
          <p:cNvSpPr txBox="1"/>
          <p:nvPr/>
        </p:nvSpPr>
        <p:spPr>
          <a:xfrm>
            <a:off x="2786735" y="5828174"/>
            <a:ext cx="7717971" cy="707886"/>
          </a:xfrm>
          <a:prstGeom prst="rect">
            <a:avLst/>
          </a:prstGeom>
          <a:noFill/>
        </p:spPr>
        <p:txBody>
          <a:bodyPr wrap="square" rtlCol="0">
            <a:spAutoFit/>
          </a:bodyPr>
          <a:lstStyle/>
          <a:p>
            <a:pPr algn="ctr"/>
            <a:r>
              <a:rPr lang="en-US" sz="2000" i="1" dirty="0"/>
              <a:t>A photograph of the Stagecoach Inn founded in 1838</a:t>
            </a:r>
          </a:p>
          <a:p>
            <a:pPr algn="ctr"/>
            <a:r>
              <a:rPr lang="en-US" sz="2000" i="1" dirty="0"/>
              <a:t>The Portal to Texas History</a:t>
            </a:r>
          </a:p>
        </p:txBody>
      </p:sp>
    </p:spTree>
    <p:extLst>
      <p:ext uri="{BB962C8B-B14F-4D97-AF65-F5344CB8AC3E}">
        <p14:creationId xmlns:p14="http://schemas.microsoft.com/office/powerpoint/2010/main" val="3490779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24429" y="645300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a:latin typeface="Gotham Medium"/>
              </a:rPr>
              <a:t>Exit Ticket</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97621" y="2067075"/>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78960" y="3256937"/>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78244" y="4764785"/>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57871" y="1884555"/>
            <a:ext cx="1101941" cy="1101941"/>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0" name="TextBox 9">
            <a:extLst>
              <a:ext uri="{FF2B5EF4-FFF2-40B4-BE49-F238E27FC236}">
                <a16:creationId xmlns:a16="http://schemas.microsoft.com/office/drawing/2014/main" id="{736BE684-BF89-5514-93C1-194B20D6F616}"/>
              </a:ext>
            </a:extLst>
          </p:cNvPr>
          <p:cNvSpPr txBox="1"/>
          <p:nvPr/>
        </p:nvSpPr>
        <p:spPr>
          <a:xfrm>
            <a:off x="3378820" y="2105652"/>
            <a:ext cx="8423140" cy="3416320"/>
          </a:xfrm>
          <a:prstGeom prst="rect">
            <a:avLst/>
          </a:prstGeom>
          <a:noFill/>
        </p:spPr>
        <p:txBody>
          <a:bodyPr wrap="square" rtlCol="0">
            <a:spAutoFit/>
          </a:bodyPr>
          <a:lstStyle/>
          <a:p>
            <a:pPr marL="285750" indent="-285750">
              <a:buFont typeface="Arial" panose="020B0604020202020204" pitchFamily="34" charset="0"/>
              <a:buChar char="•"/>
            </a:pPr>
            <a:r>
              <a:rPr lang="en-US" sz="3600" kern="0" dirty="0">
                <a:solidFill>
                  <a:srgbClr val="002060"/>
                </a:solidFill>
                <a:effectLst/>
                <a:latin typeface="Gotham Book"/>
                <a:ea typeface="Times New Roman" panose="02020603050405020304" pitchFamily="18" charset="0"/>
                <a:cs typeface="Times New Roman" panose="02020603050405020304" pitchFamily="18" charset="0"/>
              </a:rPr>
              <a:t>Read the question to determine which TWO answers provide the most accurate response.</a:t>
            </a:r>
          </a:p>
          <a:p>
            <a:pPr marL="285750" indent="-285750">
              <a:buFont typeface="Arial" panose="020B0604020202020204" pitchFamily="34" charset="0"/>
              <a:buChar char="•"/>
            </a:pPr>
            <a:endParaRPr lang="en-US" sz="3600" kern="0" dirty="0">
              <a:solidFill>
                <a:srgbClr val="002060"/>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3600" kern="0" dirty="0">
              <a:solidFill>
                <a:srgbClr val="002060"/>
              </a:solidFill>
              <a:effectLst/>
              <a:latin typeface="Gotham Book"/>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kern="0" dirty="0">
                <a:solidFill>
                  <a:srgbClr val="00B050"/>
                </a:solidFill>
                <a:latin typeface="Gotham Book"/>
                <a:cs typeface="Times New Roman" panose="02020603050405020304" pitchFamily="18" charset="0"/>
              </a:rPr>
              <a:t>Discuss with a partner.</a:t>
            </a:r>
            <a:endParaRPr lang="en-US" sz="3600" dirty="0">
              <a:solidFill>
                <a:srgbClr val="00B050"/>
              </a:solidFill>
            </a:endParaRPr>
          </a:p>
        </p:txBody>
      </p:sp>
    </p:spTree>
    <p:extLst>
      <p:ext uri="{BB962C8B-B14F-4D97-AF65-F5344CB8AC3E}">
        <p14:creationId xmlns:p14="http://schemas.microsoft.com/office/powerpoint/2010/main" val="14436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2</a:t>
            </a:r>
            <a:r>
              <a:rPr lang="en-US" dirty="0">
                <a:latin typeface="Gotham Medium"/>
              </a:rPr>
              <a:t>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341757" y="1280431"/>
            <a:ext cx="5809784" cy="2148567"/>
          </a:xfrm>
          <a:prstGeom prst="wedgeRoundRectCallout">
            <a:avLst>
              <a:gd name="adj1" fmla="val 66782"/>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example of </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Spanish</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influence on Texas today is __________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17E3582A-70B0-89E2-645C-C615797BA2D2}"/>
              </a:ext>
            </a:extLst>
          </p:cNvPr>
          <p:cNvSpPr/>
          <p:nvPr/>
        </p:nvSpPr>
        <p:spPr>
          <a:xfrm>
            <a:off x="4247714" y="3928266"/>
            <a:ext cx="6307076" cy="2148567"/>
          </a:xfrm>
          <a:prstGeom prst="wedgeRoundRectCallout">
            <a:avLst>
              <a:gd name="adj1" fmla="val -64405"/>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One example of </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American Indian </a:t>
            </a:r>
            <a:r>
              <a:rPr lang="en-US" sz="4000" dirty="0">
                <a:solidFill>
                  <a:srgbClr val="C00000"/>
                </a:solidFill>
                <a:latin typeface="Calibri" panose="020F0502020204030204"/>
              </a:rPr>
              <a:t>influence on Texas today is </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__________</a:t>
            </a:r>
          </a:p>
        </p:txBody>
      </p:sp>
      <p:pic>
        <p:nvPicPr>
          <p:cNvPr id="4" name="Graphic 3">
            <a:extLst>
              <a:ext uri="{FF2B5EF4-FFF2-40B4-BE49-F238E27FC236}">
                <a16:creationId xmlns:a16="http://schemas.microsoft.com/office/drawing/2014/main" id="{23B27425-1265-E205-66C3-B4EAAF14D8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4790" y="2115733"/>
            <a:ext cx="1313265" cy="1313265"/>
          </a:xfrm>
          <a:prstGeom prst="rect">
            <a:avLst/>
          </a:prstGeom>
        </p:spPr>
      </p:pic>
      <p:pic>
        <p:nvPicPr>
          <p:cNvPr id="13" name="Graphic 12">
            <a:extLst>
              <a:ext uri="{FF2B5EF4-FFF2-40B4-BE49-F238E27FC236}">
                <a16:creationId xmlns:a16="http://schemas.microsoft.com/office/drawing/2014/main" id="{E489A106-8DD1-C425-E06D-829C5CC5A8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2073" y="4861634"/>
            <a:ext cx="1313265" cy="1313265"/>
          </a:xfrm>
          <a:prstGeom prst="rect">
            <a:avLst/>
          </a:prstGeom>
        </p:spPr>
      </p:pic>
    </p:spTree>
    <p:extLst>
      <p:ext uri="{BB962C8B-B14F-4D97-AF65-F5344CB8AC3E}">
        <p14:creationId xmlns:p14="http://schemas.microsoft.com/office/powerpoint/2010/main" val="291417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5000" t="-41000" r="-21000" b="-71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44000"/>
          </a:blip>
          <a:srcRect l="8724" t="84492" b="1647"/>
          <a:stretch/>
        </p:blipFill>
        <p:spPr>
          <a:xfrm rot="5400000">
            <a:off x="-2656745" y="2677256"/>
            <a:ext cx="6858001" cy="1503485"/>
          </a:xfrm>
          <a:prstGeom prst="rect">
            <a:avLst/>
          </a:prstGeom>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224429" y="645300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83097250-EC5A-4275-B663-5A536BE8629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4" name="Title 5">
            <a:extLst>
              <a:ext uri="{FF2B5EF4-FFF2-40B4-BE49-F238E27FC236}">
                <a16:creationId xmlns:a16="http://schemas.microsoft.com/office/drawing/2014/main" id="{EECFAD41-918E-2261-1C88-B4109F7DB9E6}"/>
              </a:ext>
            </a:extLst>
          </p:cNvPr>
          <p:cNvSpPr txBox="1">
            <a:spLocks noGrp="1"/>
          </p:cNvSpPr>
          <p:nvPr>
            <p:ph type="title"/>
          </p:nvPr>
        </p:nvSpPr>
        <p:spPr>
          <a:xfrm>
            <a:off x="1837509" y="35666"/>
            <a:ext cx="9864090" cy="17242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7200" b="1" i="1" dirty="0">
                <a:latin typeface="Gotham Medium"/>
              </a:rPr>
              <a:t>Warm-up</a:t>
            </a:r>
            <a:br>
              <a:rPr lang="en-US" sz="4400" dirty="0">
                <a:latin typeface="Gotham Medium"/>
              </a:rPr>
            </a:br>
            <a:r>
              <a:rPr lang="en-US" sz="3200" dirty="0">
                <a:latin typeface="Gotham Medium"/>
              </a:rPr>
              <a:t>Follow the directions below to complete your warm-up </a:t>
            </a:r>
            <a:endParaRPr lang="en-US" sz="4400" dirty="0">
              <a:latin typeface="Gotham Medium"/>
            </a:endParaRPr>
          </a:p>
        </p:txBody>
      </p:sp>
      <p:pic>
        <p:nvPicPr>
          <p:cNvPr id="12" name="Graphic 11">
            <a:extLst>
              <a:ext uri="{FF2B5EF4-FFF2-40B4-BE49-F238E27FC236}">
                <a16:creationId xmlns:a16="http://schemas.microsoft.com/office/drawing/2014/main" id="{A7FB14EC-9765-C65A-4600-465342A1886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3994" y="3543080"/>
            <a:ext cx="1071092" cy="1071092"/>
          </a:xfrm>
          <a:prstGeom prst="rect">
            <a:avLst/>
          </a:prstGeom>
        </p:spPr>
      </p:pic>
      <p:pic>
        <p:nvPicPr>
          <p:cNvPr id="13" name="Graphic 12">
            <a:extLst>
              <a:ext uri="{FF2B5EF4-FFF2-40B4-BE49-F238E27FC236}">
                <a16:creationId xmlns:a16="http://schemas.microsoft.com/office/drawing/2014/main" id="{8B77A946-B432-2AE7-5FB4-37EFE1AC0E8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1095" y="4790925"/>
            <a:ext cx="925793" cy="925793"/>
          </a:xfrm>
          <a:prstGeom prst="rect">
            <a:avLst/>
          </a:prstGeom>
        </p:spPr>
      </p:pic>
      <p:pic>
        <p:nvPicPr>
          <p:cNvPr id="14" name="Graphic 13">
            <a:extLst>
              <a:ext uri="{FF2B5EF4-FFF2-40B4-BE49-F238E27FC236}">
                <a16:creationId xmlns:a16="http://schemas.microsoft.com/office/drawing/2014/main" id="{2D281543-8E2E-BBFC-8D1D-C4FE068F895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4435" y="5932683"/>
            <a:ext cx="842453" cy="842453"/>
          </a:xfrm>
          <a:prstGeom prst="rect">
            <a:avLst/>
          </a:prstGeom>
        </p:spPr>
      </p:pic>
      <p:pic>
        <p:nvPicPr>
          <p:cNvPr id="15" name="Graphic 14">
            <a:extLst>
              <a:ext uri="{FF2B5EF4-FFF2-40B4-BE49-F238E27FC236}">
                <a16:creationId xmlns:a16="http://schemas.microsoft.com/office/drawing/2014/main" id="{54B11518-A0E0-3AB0-725B-2BF7D58C3415}"/>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23994" y="2141033"/>
            <a:ext cx="1101941" cy="1101941"/>
          </a:xfrm>
          <a:prstGeom prst="rect">
            <a:avLst/>
          </a:prstGeom>
        </p:spPr>
      </p:pic>
      <p:pic>
        <p:nvPicPr>
          <p:cNvPr id="2" name="Picture 1">
            <a:extLst>
              <a:ext uri="{FF2B5EF4-FFF2-40B4-BE49-F238E27FC236}">
                <a16:creationId xmlns:a16="http://schemas.microsoft.com/office/drawing/2014/main" id="{1F1D605A-3949-A076-487B-5B3E5E4B8995}"/>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sp>
        <p:nvSpPr>
          <p:cNvPr id="10" name="TextBox 9">
            <a:extLst>
              <a:ext uri="{FF2B5EF4-FFF2-40B4-BE49-F238E27FC236}">
                <a16:creationId xmlns:a16="http://schemas.microsoft.com/office/drawing/2014/main" id="{736BE684-BF89-5514-93C1-194B20D6F616}"/>
              </a:ext>
            </a:extLst>
          </p:cNvPr>
          <p:cNvSpPr txBox="1"/>
          <p:nvPr/>
        </p:nvSpPr>
        <p:spPr>
          <a:xfrm>
            <a:off x="2418463" y="1805576"/>
            <a:ext cx="3801164" cy="4832092"/>
          </a:xfrm>
          <a:prstGeom prst="rect">
            <a:avLst/>
          </a:prstGeom>
          <a:noFill/>
        </p:spPr>
        <p:txBody>
          <a:bodyPr wrap="square" rtlCol="0">
            <a:spAutoFit/>
          </a:bodyPr>
          <a:lstStyle/>
          <a:p>
            <a:pPr marL="285750" indent="-285750">
              <a:buFont typeface="Arial" panose="020B0604020202020204" pitchFamily="34" charset="0"/>
              <a:buChar char="•"/>
            </a:pPr>
            <a:r>
              <a:rPr lang="en-US" sz="2800" kern="0" dirty="0">
                <a:solidFill>
                  <a:srgbClr val="FF0000"/>
                </a:solidFill>
                <a:effectLst/>
                <a:latin typeface="Gotham Book"/>
                <a:ea typeface="Times New Roman" panose="02020603050405020304" pitchFamily="18" charset="0"/>
                <a:cs typeface="Times New Roman" panose="02020603050405020304" pitchFamily="18" charset="0"/>
              </a:rPr>
              <a:t>Look at the map of some present-day geographic locations in Texas.</a:t>
            </a:r>
          </a:p>
          <a:p>
            <a:pPr marL="285750" indent="-285750">
              <a:buFont typeface="Arial" panose="020B0604020202020204" pitchFamily="34" charset="0"/>
              <a:buChar char="•"/>
            </a:pPr>
            <a:r>
              <a:rPr lang="en-US" sz="2800" kern="0" dirty="0">
                <a:solidFill>
                  <a:srgbClr val="0070C0"/>
                </a:solidFill>
                <a:effectLst/>
                <a:latin typeface="Gotham Book"/>
                <a:ea typeface="Times New Roman" panose="02020603050405020304" pitchFamily="18" charset="0"/>
                <a:cs typeface="Times New Roman" panose="02020603050405020304" pitchFamily="18" charset="0"/>
              </a:rPr>
              <a:t>What evidence do you see of Spanish or American Indian history, life, or culture based only on this map</a:t>
            </a:r>
          </a:p>
          <a:p>
            <a:pPr marL="285750" indent="-285750">
              <a:buFont typeface="Arial" panose="020B0604020202020204" pitchFamily="34" charset="0"/>
              <a:buChar char="•"/>
            </a:pPr>
            <a:r>
              <a:rPr lang="en-US" sz="2800" kern="0" dirty="0">
                <a:solidFill>
                  <a:srgbClr val="00B050"/>
                </a:solidFill>
                <a:latin typeface="Gotham Book"/>
                <a:cs typeface="Times New Roman" panose="02020603050405020304" pitchFamily="18" charset="0"/>
              </a:rPr>
              <a:t>Discuss with a partner.</a:t>
            </a:r>
            <a:endParaRPr lang="en-US" sz="2800" dirty="0">
              <a:solidFill>
                <a:srgbClr val="00B050"/>
              </a:solidFill>
            </a:endParaRPr>
          </a:p>
        </p:txBody>
      </p:sp>
      <p:pic>
        <p:nvPicPr>
          <p:cNvPr id="3" name="Picture 2" descr="A map of the state of texas showing locations including the cities of Nacogdoches, Waxahachie, El Paso, Lubbock, Houston, and Austin. It also shows natural features like the Rio Grande river, the Llano Estacado, the Gulf of Mexico, and the Palo Duro Canyon">
            <a:extLst>
              <a:ext uri="{FF2B5EF4-FFF2-40B4-BE49-F238E27FC236}">
                <a16:creationId xmlns:a16="http://schemas.microsoft.com/office/drawing/2014/main" id="{0F7027C4-40C0-6074-7F37-F20D9A29A7C6}"/>
              </a:ext>
            </a:extLst>
          </p:cNvPr>
          <p:cNvPicPr>
            <a:picLocks noChangeAspect="1"/>
          </p:cNvPicPr>
          <p:nvPr/>
        </p:nvPicPr>
        <p:blipFill>
          <a:blip r:embed="rId15"/>
          <a:stretch>
            <a:fillRect/>
          </a:stretch>
        </p:blipFill>
        <p:spPr>
          <a:xfrm>
            <a:off x="6396680" y="2034649"/>
            <a:ext cx="5689217" cy="3898034"/>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03862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2">
            <a:lum bright="44000"/>
            <a:alphaModFix amt="9000"/>
          </a:blip>
          <a:srcRect l="8724" t="84492" b="1647"/>
          <a:stretch/>
        </p:blipFill>
        <p:spPr>
          <a:xfrm rot="5400000">
            <a:off x="-2656745" y="2677256"/>
            <a:ext cx="6858001" cy="1503485"/>
          </a:xfrm>
          <a:prstGeom prst="rect">
            <a:avLst/>
          </a:prstGeom>
          <a:effectLst>
            <a:outerShdw blurRad="50800" dist="50800" dir="5400000" algn="ctr" rotWithShape="0">
              <a:srgbClr val="000000"/>
            </a:outerShdw>
            <a:reflection endPos="65000" dist="762000" dir="5400000" sy="-100000" algn="bl" rotWithShape="0"/>
          </a:effectLst>
        </p:spPr>
      </p:pic>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73529" y="5627077"/>
            <a:ext cx="976941" cy="994812"/>
          </a:xfrm>
          <a:prstGeom prst="rect">
            <a:avLst/>
          </a:prstGeom>
        </p:spPr>
      </p:pic>
      <p:sp>
        <p:nvSpPr>
          <p:cNvPr id="10" name="Title 5"/>
          <p:cNvSpPr txBox="1">
            <a:spLocks noGrp="1"/>
          </p:cNvSpPr>
          <p:nvPr>
            <p:ph type="title"/>
          </p:nvPr>
        </p:nvSpPr>
        <p:spPr>
          <a:xfrm>
            <a:off x="1544502" y="13062"/>
            <a:ext cx="9010288" cy="10972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latin typeface="Gotham Medium"/>
              </a:rPr>
              <a:t>Share with the class: </a:t>
            </a:r>
            <a:r>
              <a:rPr lang="en-US" dirty="0">
                <a:solidFill>
                  <a:schemeClr val="bg1"/>
                </a:solidFill>
                <a:latin typeface="Gotham Medium"/>
              </a:rPr>
              <a:t>day 1</a:t>
            </a:r>
          </a:p>
        </p:txBody>
      </p:sp>
      <p:sp>
        <p:nvSpPr>
          <p:cNvPr id="11" name="TextBox 10">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a:effectLst>
            <a:outerShdw blurRad="50800" dist="50800" dir="7860000" algn="ctr" rotWithShape="0">
              <a:srgbClr val="000000">
                <a:alpha val="43137"/>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6376534-F36F-4D66-8116-A4F793EA6D72}"/>
              </a:ext>
              <a:ext uri="{C183D7F6-B498-43B3-948B-1728B52AA6E4}">
                <adec:decorative xmlns:adec="http://schemas.microsoft.com/office/drawing/2017/decorative" val="1"/>
              </a:ext>
            </a:extLst>
          </p:cNvPr>
          <p:cNvPicPr>
            <a:picLocks noChangeAspect="1"/>
          </p:cNvPicPr>
          <p:nvPr/>
        </p:nvPicPr>
        <p:blipFill rotWithShape="1">
          <a:blip r:embed="rId2">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sp>
        <p:nvSpPr>
          <p:cNvPr id="2" name="Speech Bubble: Rectangle with Corners Rounded 1">
            <a:extLst>
              <a:ext uri="{FF2B5EF4-FFF2-40B4-BE49-F238E27FC236}">
                <a16:creationId xmlns:a16="http://schemas.microsoft.com/office/drawing/2014/main" id="{D57234F5-8DF5-E33B-7FA8-61126981F77B}"/>
              </a:ext>
            </a:extLst>
          </p:cNvPr>
          <p:cNvSpPr/>
          <p:nvPr/>
        </p:nvSpPr>
        <p:spPr>
          <a:xfrm>
            <a:off x="2029523" y="1486730"/>
            <a:ext cx="7165720" cy="2148567"/>
          </a:xfrm>
          <a:prstGeom prst="wedgeRoundRectCallout">
            <a:avLst>
              <a:gd name="adj1" fmla="val 66782"/>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_______ might show evidence of </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Spanish</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 culture because __________</a:t>
            </a:r>
          </a:p>
        </p:txBody>
      </p:sp>
      <p:pic>
        <p:nvPicPr>
          <p:cNvPr id="12" name="Graphic 11">
            <a:extLst>
              <a:ext uri="{FF2B5EF4-FFF2-40B4-BE49-F238E27FC236}">
                <a16:creationId xmlns:a16="http://schemas.microsoft.com/office/drawing/2014/main" id="{3B037C67-8C5D-8A43-64C6-7F2903197EB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68501" y="861632"/>
            <a:ext cx="1502228" cy="1502228"/>
          </a:xfrm>
          <a:prstGeom prst="rect">
            <a:avLst/>
          </a:prstGeom>
        </p:spPr>
      </p:pic>
      <p:sp>
        <p:nvSpPr>
          <p:cNvPr id="3" name="Speech Bubble: Rectangle with Corners Rounded 2">
            <a:extLst>
              <a:ext uri="{FF2B5EF4-FFF2-40B4-BE49-F238E27FC236}">
                <a16:creationId xmlns:a16="http://schemas.microsoft.com/office/drawing/2014/main" id="{17E3582A-70B0-89E2-645C-C615797BA2D2}"/>
              </a:ext>
            </a:extLst>
          </p:cNvPr>
          <p:cNvSpPr/>
          <p:nvPr/>
        </p:nvSpPr>
        <p:spPr>
          <a:xfrm>
            <a:off x="4247714" y="3928266"/>
            <a:ext cx="7165720" cy="2148567"/>
          </a:xfrm>
          <a:prstGeom prst="wedgeRoundRectCallout">
            <a:avLst>
              <a:gd name="adj1" fmla="val -64405"/>
              <a:gd name="adj2" fmla="val 31311"/>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I think _______ might show evidence of </a:t>
            </a: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American Indian </a:t>
            </a:r>
            <a:r>
              <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rPr>
              <a:t>culture because __________</a:t>
            </a:r>
          </a:p>
        </p:txBody>
      </p:sp>
      <p:pic>
        <p:nvPicPr>
          <p:cNvPr id="4" name="Graphic 3">
            <a:extLst>
              <a:ext uri="{FF2B5EF4-FFF2-40B4-BE49-F238E27FC236}">
                <a16:creationId xmlns:a16="http://schemas.microsoft.com/office/drawing/2014/main" id="{23B27425-1265-E205-66C3-B4EAAF14D8D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54790" y="2115733"/>
            <a:ext cx="1313265" cy="1313265"/>
          </a:xfrm>
          <a:prstGeom prst="rect">
            <a:avLst/>
          </a:prstGeom>
        </p:spPr>
      </p:pic>
      <p:pic>
        <p:nvPicPr>
          <p:cNvPr id="13" name="Graphic 12">
            <a:extLst>
              <a:ext uri="{FF2B5EF4-FFF2-40B4-BE49-F238E27FC236}">
                <a16:creationId xmlns:a16="http://schemas.microsoft.com/office/drawing/2014/main" id="{E489A106-8DD1-C425-E06D-829C5CC5A887}"/>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2073" y="4861634"/>
            <a:ext cx="1313265" cy="1313265"/>
          </a:xfrm>
          <a:prstGeom prst="rect">
            <a:avLst/>
          </a:prstGeom>
        </p:spPr>
      </p:pic>
    </p:spTree>
    <p:extLst>
      <p:ext uri="{BB962C8B-B14F-4D97-AF65-F5344CB8AC3E}">
        <p14:creationId xmlns:p14="http://schemas.microsoft.com/office/powerpoint/2010/main" val="274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Essential Question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249C6CF-D82E-6A81-8C47-DE04FB6BAFB5}"/>
              </a:ext>
            </a:extLst>
          </p:cNvPr>
          <p:cNvSpPr txBox="1"/>
          <p:nvPr/>
        </p:nvSpPr>
        <p:spPr>
          <a:xfrm>
            <a:off x="2044336" y="2000012"/>
            <a:ext cx="870884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i="1" dirty="0">
                <a:solidFill>
                  <a:srgbClr val="C00000"/>
                </a:solidFill>
                <a:latin typeface="Calibri" panose="020F0502020204030204"/>
              </a:rPr>
              <a:t>What evidence can we see today of Spanish or American Indian culture and influence on Texas geography?</a:t>
            </a:r>
            <a:endParaRPr kumimoji="0" lang="en-US" sz="54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00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65657" y="-5390574"/>
            <a:ext cx="1524002" cy="12284631"/>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8" name="Title 5"/>
          <p:cNvSpPr txBox="1">
            <a:spLocks noGrp="1"/>
          </p:cNvSpPr>
          <p:nvPr>
            <p:ph type="title"/>
          </p:nvPr>
        </p:nvSpPr>
        <p:spPr>
          <a:xfrm>
            <a:off x="1935479" y="13062"/>
            <a:ext cx="8240486" cy="12919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bg1"/>
                </a:solidFill>
                <a:latin typeface="Gotham Medium"/>
              </a:rPr>
              <a:t>In Today’s Lesson</a:t>
            </a:r>
          </a:p>
        </p:txBody>
      </p:sp>
      <p:sp>
        <p:nvSpPr>
          <p:cNvPr id="9" name="TextBox 8"/>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BAA726-7C6B-8A90-68A7-A97674A4B6F6}"/>
              </a:ext>
            </a:extLst>
          </p:cNvPr>
          <p:cNvSpPr txBox="1"/>
          <p:nvPr/>
        </p:nvSpPr>
        <p:spPr>
          <a:xfrm>
            <a:off x="1420121" y="1831085"/>
            <a:ext cx="10282022"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read short passages about various natural and human geographic features of Texas to identify </a:t>
            </a:r>
            <a:r>
              <a:rPr kumimoji="0" lang="en-US" sz="4000" strike="noStrike" kern="1200" cap="none" spc="0" normalizeH="0" baseline="0" noProof="0" dirty="0" err="1">
                <a:ln>
                  <a:noFill/>
                </a:ln>
                <a:solidFill>
                  <a:srgbClr val="C00000"/>
                </a:solidFill>
                <a:effectLst/>
                <a:uLnTx/>
                <a:uFillTx/>
                <a:latin typeface="Calibri" panose="020F0502020204030204"/>
                <a:ea typeface="+mn-ea"/>
                <a:cs typeface="+mn-cs"/>
              </a:rPr>
              <a:t>Spanis</a:t>
            </a:r>
            <a:r>
              <a:rPr lang="en-US" sz="4000" dirty="0">
                <a:solidFill>
                  <a:srgbClr val="C00000"/>
                </a:solidFill>
                <a:latin typeface="Calibri" panose="020F0502020204030204"/>
              </a:rPr>
              <a:t>h and American Indian influence in modern Texas.</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use the clues and information in each passage to correctly label significant geographic features on a map of Texas. </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97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Llano Estacado</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3076" name="Picture 4" descr="A view of the high, flat-topped mesas in the Llano Estacado.">
            <a:extLst>
              <a:ext uri="{FF2B5EF4-FFF2-40B4-BE49-F238E27FC236}">
                <a16:creationId xmlns:a16="http://schemas.microsoft.com/office/drawing/2014/main" id="{4ED49D50-897E-975F-F6DD-B4E20A01DA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8887" y="890038"/>
            <a:ext cx="7136782" cy="473703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13F6F95-4E09-809B-80DA-6744C7ED980D}"/>
              </a:ext>
            </a:extLst>
          </p:cNvPr>
          <p:cNvSpPr txBox="1"/>
          <p:nvPr/>
        </p:nvSpPr>
        <p:spPr>
          <a:xfrm>
            <a:off x="3004457" y="5627077"/>
            <a:ext cx="7206343" cy="430887"/>
          </a:xfrm>
          <a:prstGeom prst="rect">
            <a:avLst/>
          </a:prstGeom>
          <a:noFill/>
        </p:spPr>
        <p:txBody>
          <a:bodyPr wrap="square" rtlCol="0">
            <a:spAutoFit/>
          </a:bodyPr>
          <a:lstStyle/>
          <a:p>
            <a:pPr algn="ctr"/>
            <a:r>
              <a:rPr lang="en-US" sz="2200" i="1" dirty="0"/>
              <a:t>The northern edge of the Llano Estacado</a:t>
            </a:r>
          </a:p>
        </p:txBody>
      </p:sp>
    </p:spTree>
    <p:extLst>
      <p:ext uri="{BB962C8B-B14F-4D97-AF65-F5344CB8AC3E}">
        <p14:creationId xmlns:p14="http://schemas.microsoft.com/office/powerpoint/2010/main" val="55828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Palo Duro Canyon</a:t>
            </a:r>
          </a:p>
        </p:txBody>
      </p:sp>
      <p:sp>
        <p:nvSpPr>
          <p:cNvPr id="11" name="TextBox 10">
            <a:extLst>
              <a:ext uri="{C183D7F6-B498-43B3-948B-1728B52AA6E4}">
                <adec:decorative xmlns:adec="http://schemas.microsoft.com/office/drawing/2017/decorative" val="1"/>
              </a:ext>
            </a:extLst>
          </p:cNvPr>
          <p:cNvSpPr txBox="1"/>
          <p:nvPr/>
        </p:nvSpPr>
        <p:spPr>
          <a:xfrm>
            <a:off x="8317422" y="650172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4098" name="Picture 2" descr="A photograph of the Palo Duro Canyon in the background, with mesquite and juniper trees covering the foreground.">
            <a:extLst>
              <a:ext uri="{FF2B5EF4-FFF2-40B4-BE49-F238E27FC236}">
                <a16:creationId xmlns:a16="http://schemas.microsoft.com/office/drawing/2014/main" id="{E97672A1-1FCA-D0FF-2B58-BE44F1BDB9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621" y="1044030"/>
            <a:ext cx="7273783" cy="4846158"/>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352F79B-8075-6E9D-CD79-1183DDAAF32C}"/>
              </a:ext>
            </a:extLst>
          </p:cNvPr>
          <p:cNvSpPr txBox="1"/>
          <p:nvPr/>
        </p:nvSpPr>
        <p:spPr>
          <a:xfrm>
            <a:off x="3221110" y="5932714"/>
            <a:ext cx="6891719" cy="707886"/>
          </a:xfrm>
          <a:prstGeom prst="rect">
            <a:avLst/>
          </a:prstGeom>
          <a:noFill/>
        </p:spPr>
        <p:txBody>
          <a:bodyPr wrap="square" rtlCol="0">
            <a:spAutoFit/>
          </a:bodyPr>
          <a:lstStyle/>
          <a:p>
            <a:pPr algn="ctr"/>
            <a:r>
              <a:rPr lang="en-US" sz="2000" i="1" dirty="0"/>
              <a:t>The entrance to Big Cave in Palo Duro Canyon</a:t>
            </a:r>
          </a:p>
          <a:p>
            <a:pPr algn="ctr"/>
            <a:r>
              <a:rPr lang="en-US" sz="2000" i="1" dirty="0"/>
              <a:t>Larry D. Moore Photograph</a:t>
            </a:r>
          </a:p>
        </p:txBody>
      </p:sp>
    </p:spTree>
    <p:extLst>
      <p:ext uri="{BB962C8B-B14F-4D97-AF65-F5344CB8AC3E}">
        <p14:creationId xmlns:p14="http://schemas.microsoft.com/office/powerpoint/2010/main" val="1223165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The Rio Grande</a:t>
            </a:r>
          </a:p>
        </p:txBody>
      </p:sp>
      <p:sp>
        <p:nvSpPr>
          <p:cNvPr id="11" name="TextBox 10">
            <a:extLst>
              <a:ext uri="{C183D7F6-B498-43B3-948B-1728B52AA6E4}">
                <adec:decorative xmlns:adec="http://schemas.microsoft.com/office/drawing/2017/decorative" val="1"/>
              </a:ext>
            </a:extLst>
          </p:cNvPr>
          <p:cNvSpPr txBox="1"/>
          <p:nvPr/>
        </p:nvSpPr>
        <p:spPr>
          <a:xfrm>
            <a:off x="8453768" y="6503032"/>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2" name="Picture 2" descr="The Rio Grande River shown here between two faces of a canyon&#10;">
            <a:extLst>
              <a:ext uri="{FF2B5EF4-FFF2-40B4-BE49-F238E27FC236}">
                <a16:creationId xmlns:a16="http://schemas.microsoft.com/office/drawing/2014/main" id="{E3911ACB-501B-6C03-AAFD-ADBE8ECF54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3572" r="6615" b="17112"/>
          <a:stretch/>
        </p:blipFill>
        <p:spPr bwMode="auto">
          <a:xfrm>
            <a:off x="3644954" y="932518"/>
            <a:ext cx="6112363" cy="483572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214626-1083-E8B3-9928-5D0146AD1151}"/>
              </a:ext>
            </a:extLst>
          </p:cNvPr>
          <p:cNvSpPr txBox="1"/>
          <p:nvPr/>
        </p:nvSpPr>
        <p:spPr>
          <a:xfrm>
            <a:off x="3444953" y="5807195"/>
            <a:ext cx="6357257" cy="1015663"/>
          </a:xfrm>
          <a:prstGeom prst="rect">
            <a:avLst/>
          </a:prstGeom>
          <a:noFill/>
        </p:spPr>
        <p:txBody>
          <a:bodyPr wrap="square" rtlCol="0">
            <a:spAutoFit/>
          </a:bodyPr>
          <a:lstStyle/>
          <a:p>
            <a:pPr algn="ctr"/>
            <a:r>
              <a:rPr lang="en-US" sz="2000" i="1" dirty="0"/>
              <a:t>The Rio Grande River in Santa Elena Canyon</a:t>
            </a:r>
          </a:p>
          <a:p>
            <a:pPr algn="ctr"/>
            <a:r>
              <a:rPr lang="en-US" sz="2000" i="1" dirty="0"/>
              <a:t>Photograph by Evelyn </a:t>
            </a:r>
            <a:r>
              <a:rPr lang="en-US" sz="2000" i="1" dirty="0" err="1"/>
              <a:t>Streng</a:t>
            </a:r>
            <a:endParaRPr lang="en-US" sz="2000" i="1" dirty="0"/>
          </a:p>
          <a:p>
            <a:pPr algn="ctr"/>
            <a:r>
              <a:rPr lang="en-US" sz="2000" i="1" dirty="0"/>
              <a:t>The Portal to Texas History</a:t>
            </a:r>
          </a:p>
        </p:txBody>
      </p:sp>
    </p:spTree>
    <p:extLst>
      <p:ext uri="{BB962C8B-B14F-4D97-AF65-F5344CB8AC3E}">
        <p14:creationId xmlns:p14="http://schemas.microsoft.com/office/powerpoint/2010/main" val="36088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title="faded topographical map used as background image">
            <a:extLst>
              <a:ext uri="{FF2B5EF4-FFF2-40B4-BE49-F238E27FC236}">
                <a16:creationId xmlns:a16="http://schemas.microsoft.com/office/drawing/2014/main" id="{9CA5ACA2-3436-B048-BAB2-05A7A5B3BADB}"/>
              </a:ext>
            </a:extLst>
          </p:cNvPr>
          <p:cNvPicPr>
            <a:picLocks noChangeAspect="1"/>
          </p:cNvPicPr>
          <p:nvPr/>
        </p:nvPicPr>
        <p:blipFill rotWithShape="1">
          <a:blip r:embed="rId3">
            <a:alphaModFix amt="24000"/>
          </a:blip>
          <a:srcRect l="8724" b="1646"/>
          <a:stretch/>
        </p:blipFill>
        <p:spPr>
          <a:xfrm rot="16200000">
            <a:off x="3429001" y="-1904999"/>
            <a:ext cx="6857998" cy="10668000"/>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0" name="Title 5"/>
          <p:cNvSpPr txBox="1">
            <a:spLocks noGrp="1"/>
          </p:cNvSpPr>
          <p:nvPr>
            <p:ph type="title"/>
          </p:nvPr>
        </p:nvSpPr>
        <p:spPr>
          <a:xfrm>
            <a:off x="1752599" y="13061"/>
            <a:ext cx="9731829" cy="10309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Gotham Book"/>
              </a:rPr>
              <a:t>El Paso</a:t>
            </a:r>
          </a:p>
        </p:txBody>
      </p:sp>
      <p:sp>
        <p:nvSpPr>
          <p:cNvPr id="11" name="TextBox 10">
            <a:extLst>
              <a:ext uri="{C183D7F6-B498-43B3-948B-1728B52AA6E4}">
                <adec:decorative xmlns:adec="http://schemas.microsoft.com/office/drawing/2017/decorative" val="1"/>
              </a:ext>
            </a:extLst>
          </p:cNvPr>
          <p:cNvSpPr txBox="1"/>
          <p:nvPr/>
        </p:nvSpPr>
        <p:spPr>
          <a:xfrm>
            <a:off x="8214283" y="646599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4C34B1D0-96A7-4EEA-A6AD-4B4FF9049B25}"/>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1028" name="Picture 4" descr="A photograph of the El Paso skyline with mountains in the background.&#10;">
            <a:extLst>
              <a:ext uri="{FF2B5EF4-FFF2-40B4-BE49-F238E27FC236}">
                <a16:creationId xmlns:a16="http://schemas.microsoft.com/office/drawing/2014/main" id="{4DC2BB60-7A02-5BE8-F4C0-3F714B6DF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8060" y="1039777"/>
            <a:ext cx="7159879" cy="4778441"/>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000DF9-6749-3339-9A09-AC2F1068A89C}"/>
              </a:ext>
            </a:extLst>
          </p:cNvPr>
          <p:cNvSpPr txBox="1"/>
          <p:nvPr/>
        </p:nvSpPr>
        <p:spPr>
          <a:xfrm>
            <a:off x="3483429" y="5867400"/>
            <a:ext cx="6792685" cy="707886"/>
          </a:xfrm>
          <a:prstGeom prst="rect">
            <a:avLst/>
          </a:prstGeom>
          <a:noFill/>
        </p:spPr>
        <p:txBody>
          <a:bodyPr wrap="square" rtlCol="0">
            <a:spAutoFit/>
          </a:bodyPr>
          <a:lstStyle/>
          <a:p>
            <a:pPr algn="ctr"/>
            <a:r>
              <a:rPr lang="en-US" sz="2000" dirty="0"/>
              <a:t>Skyline view of El Paso, Texas by Carol Highsmith</a:t>
            </a:r>
          </a:p>
          <a:p>
            <a:pPr algn="ctr"/>
            <a:r>
              <a:rPr lang="en-US" sz="2000" dirty="0"/>
              <a:t>Library of Congress</a:t>
            </a:r>
          </a:p>
        </p:txBody>
      </p:sp>
    </p:spTree>
    <p:extLst>
      <p:ext uri="{BB962C8B-B14F-4D97-AF65-F5344CB8AC3E}">
        <p14:creationId xmlns:p14="http://schemas.microsoft.com/office/powerpoint/2010/main" val="1501619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497</TotalTime>
  <Words>850</Words>
  <Application>Microsoft Office PowerPoint</Application>
  <PresentationFormat>Widescreen</PresentationFormat>
  <Paragraphs>70</Paragraphs>
  <Slides>13</Slides>
  <Notes>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13</vt:i4>
      </vt:variant>
    </vt:vector>
  </HeadingPairs>
  <TitlesOfParts>
    <vt:vector size="25" baseType="lpstr">
      <vt:lpstr>Aptos</vt:lpstr>
      <vt:lpstr>Aptos Display</vt:lpstr>
      <vt:lpstr>Arial</vt:lpstr>
      <vt:lpstr>Calibri</vt:lpstr>
      <vt:lpstr>Calibri Light</vt:lpstr>
      <vt:lpstr>Gotham Book</vt:lpstr>
      <vt:lpstr>Gotham Medium</vt:lpstr>
      <vt:lpstr>Josefin Sans</vt:lpstr>
      <vt:lpstr>Open Sans</vt:lpstr>
      <vt:lpstr>Times New Roman</vt:lpstr>
      <vt:lpstr>1_Office Theme</vt:lpstr>
      <vt:lpstr>2_Office Theme</vt:lpstr>
      <vt:lpstr>Unit 2:  Age of Contact</vt:lpstr>
      <vt:lpstr>Warm-up Follow the directions below to complete your warm-up </vt:lpstr>
      <vt:lpstr>Share with the class: day 1</vt:lpstr>
      <vt:lpstr>Essential Question</vt:lpstr>
      <vt:lpstr>In Today’s Lesson</vt:lpstr>
      <vt:lpstr>Llano Estacado</vt:lpstr>
      <vt:lpstr>Palo Duro Canyon</vt:lpstr>
      <vt:lpstr>The Rio Grande</vt:lpstr>
      <vt:lpstr>El Paso</vt:lpstr>
      <vt:lpstr>Waxahachie</vt:lpstr>
      <vt:lpstr>Nacogdoches</vt:lpstr>
      <vt:lpstr>Exit Ticket Follow the directions below to complete your warm-up </vt:lpstr>
      <vt:lpstr>Share with the class: 2 day 1</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2</cp:revision>
  <dcterms:created xsi:type="dcterms:W3CDTF">2024-09-09T15:47:16Z</dcterms:created>
  <dcterms:modified xsi:type="dcterms:W3CDTF">2024-09-30T15:15:40Z</dcterms:modified>
</cp:coreProperties>
</file>