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9"/>
  </p:notesMasterIdLst>
  <p:sldIdLst>
    <p:sldId id="326" r:id="rId6"/>
    <p:sldId id="331" r:id="rId7"/>
    <p:sldId id="337" r:id="rId8"/>
    <p:sldId id="329" r:id="rId9"/>
    <p:sldId id="330" r:id="rId10"/>
    <p:sldId id="280" r:id="rId11"/>
    <p:sldId id="338" r:id="rId12"/>
    <p:sldId id="339" r:id="rId13"/>
    <p:sldId id="340" r:id="rId14"/>
    <p:sldId id="341" r:id="rId15"/>
    <p:sldId id="342" r:id="rId16"/>
    <p:sldId id="343" r:id="rId17"/>
    <p:sldId id="34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6C750-4876-41BE-8CDC-6ECCB62632FE}" v="33" dt="2025-11-18T21:34:06.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18T21:34:25.093" v="34" actId="255"/>
      <pc:docMkLst>
        <pc:docMk/>
      </pc:docMkLst>
      <pc:sldChg chg="modSp">
        <pc:chgData name="Wilkinson, Ulises" userId="aece8d85-eb83-4e23-bf28-c30077cba893" providerId="ADAL" clId="{884F47B1-B553-4192-9126-1C112833296C}" dt="2025-11-18T21:27:34.487" v="8"/>
        <pc:sldMkLst>
          <pc:docMk/>
          <pc:sldMk cId="817006603" sldId="329"/>
        </pc:sldMkLst>
        <pc:spChg chg="mod">
          <ac:chgData name="Wilkinson, Ulises" userId="aece8d85-eb83-4e23-bf28-c30077cba893" providerId="ADAL" clId="{884F47B1-B553-4192-9126-1C112833296C}" dt="2025-11-18T21:27:34.487" v="8"/>
          <ac:spMkLst>
            <pc:docMk/>
            <pc:sldMk cId="817006603" sldId="329"/>
            <ac:spMk id="2" creationId="{0249C6CF-D82E-6A81-8C47-DE04FB6BAFB5}"/>
          </ac:spMkLst>
        </pc:spChg>
      </pc:sldChg>
      <pc:sldChg chg="modSp mod">
        <pc:chgData name="Wilkinson, Ulises" userId="aece8d85-eb83-4e23-bf28-c30077cba893" providerId="ADAL" clId="{884F47B1-B553-4192-9126-1C112833296C}" dt="2025-11-18T21:28:37.687" v="21" actId="255"/>
        <pc:sldMkLst>
          <pc:docMk/>
          <pc:sldMk cId="3784972111" sldId="330"/>
        </pc:sldMkLst>
        <pc:spChg chg="mod">
          <ac:chgData name="Wilkinson, Ulises" userId="aece8d85-eb83-4e23-bf28-c30077cba893" providerId="ADAL" clId="{884F47B1-B553-4192-9126-1C112833296C}" dt="2025-11-18T21:28:37.687" v="21" actId="255"/>
          <ac:spMkLst>
            <pc:docMk/>
            <pc:sldMk cId="3784972111" sldId="330"/>
            <ac:spMk id="4" creationId="{92BAA726-7C6B-8A90-68A7-A97674A4B6F6}"/>
          </ac:spMkLst>
        </pc:spChg>
        <pc:spChg chg="mod">
          <ac:chgData name="Wilkinson, Ulises" userId="aece8d85-eb83-4e23-bf28-c30077cba893" providerId="ADAL" clId="{884F47B1-B553-4192-9126-1C112833296C}" dt="2025-11-18T21:27:55.196" v="9" actId="27636"/>
          <ac:spMkLst>
            <pc:docMk/>
            <pc:sldMk cId="3784972111" sldId="330"/>
            <ac:spMk id="8" creationId="{00000000-0000-0000-0000-000000000000}"/>
          </ac:spMkLst>
        </pc:spChg>
      </pc:sldChg>
      <pc:sldChg chg="modSp mod">
        <pc:chgData name="Wilkinson, Ulises" userId="aece8d85-eb83-4e23-bf28-c30077cba893" providerId="ADAL" clId="{884F47B1-B553-4192-9126-1C112833296C}" dt="2025-11-18T21:25:52.829" v="2" actId="20577"/>
        <pc:sldMkLst>
          <pc:docMk/>
          <pc:sldMk cId="2038626627" sldId="331"/>
        </pc:sldMkLst>
        <pc:spChg chg="mod">
          <ac:chgData name="Wilkinson, Ulises" userId="aece8d85-eb83-4e23-bf28-c30077cba893" providerId="ADAL" clId="{884F47B1-B553-4192-9126-1C112833296C}" dt="2025-11-18T21:25:28.095" v="0" actId="27636"/>
          <ac:spMkLst>
            <pc:docMk/>
            <pc:sldMk cId="2038626627" sldId="331"/>
            <ac:spMk id="4" creationId="{EECFAD41-918E-2261-1C88-B4109F7DB9E6}"/>
          </ac:spMkLst>
        </pc:spChg>
        <pc:spChg chg="mod">
          <ac:chgData name="Wilkinson, Ulises" userId="aece8d85-eb83-4e23-bf28-c30077cba893" providerId="ADAL" clId="{884F47B1-B553-4192-9126-1C112833296C}" dt="2025-11-18T21:25:52.829" v="2" actId="20577"/>
          <ac:spMkLst>
            <pc:docMk/>
            <pc:sldMk cId="2038626627" sldId="331"/>
            <ac:spMk id="10" creationId="{736BE684-BF89-5514-93C1-194B20D6F616}"/>
          </ac:spMkLst>
        </pc:spChg>
      </pc:sldChg>
      <pc:sldChg chg="modSp mod">
        <pc:chgData name="Wilkinson, Ulises" userId="aece8d85-eb83-4e23-bf28-c30077cba893" providerId="ADAL" clId="{884F47B1-B553-4192-9126-1C112833296C}" dt="2025-11-18T21:27:26.698" v="7" actId="255"/>
        <pc:sldMkLst>
          <pc:docMk/>
          <pc:sldMk cId="2746851361" sldId="337"/>
        </pc:sldMkLst>
        <pc:spChg chg="mod">
          <ac:chgData name="Wilkinson, Ulises" userId="aece8d85-eb83-4e23-bf28-c30077cba893" providerId="ADAL" clId="{884F47B1-B553-4192-9126-1C112833296C}" dt="2025-11-18T21:26:24.928" v="4" actId="113"/>
          <ac:spMkLst>
            <pc:docMk/>
            <pc:sldMk cId="2746851361" sldId="337"/>
            <ac:spMk id="2" creationId="{D57234F5-8DF5-E33B-7FA8-61126981F77B}"/>
          </ac:spMkLst>
        </pc:spChg>
        <pc:spChg chg="mod">
          <ac:chgData name="Wilkinson, Ulises" userId="aece8d85-eb83-4e23-bf28-c30077cba893" providerId="ADAL" clId="{884F47B1-B553-4192-9126-1C112833296C}" dt="2025-11-18T21:27:26.698" v="7" actId="255"/>
          <ac:spMkLst>
            <pc:docMk/>
            <pc:sldMk cId="2746851361" sldId="337"/>
            <ac:spMk id="3" creationId="{17E3582A-70B0-89E2-645C-C615797BA2D2}"/>
          </ac:spMkLst>
        </pc:spChg>
      </pc:sldChg>
      <pc:sldChg chg="modSp mod">
        <pc:chgData name="Wilkinson, Ulises" userId="aece8d85-eb83-4e23-bf28-c30077cba893" providerId="ADAL" clId="{884F47B1-B553-4192-9126-1C112833296C}" dt="2025-11-18T21:29:04.858" v="22" actId="20577"/>
        <pc:sldMkLst>
          <pc:docMk/>
          <pc:sldMk cId="1223165398" sldId="338"/>
        </pc:sldMkLst>
        <pc:spChg chg="mod">
          <ac:chgData name="Wilkinson, Ulises" userId="aece8d85-eb83-4e23-bf28-c30077cba893" providerId="ADAL" clId="{884F47B1-B553-4192-9126-1C112833296C}" dt="2025-11-18T21:29:04.858" v="22" actId="20577"/>
          <ac:spMkLst>
            <pc:docMk/>
            <pc:sldMk cId="1223165398" sldId="338"/>
            <ac:spMk id="2" creationId="{9352F79B-8075-6E9D-CD79-1183DDAAF32C}"/>
          </ac:spMkLst>
        </pc:spChg>
      </pc:sldChg>
      <pc:sldChg chg="modSp mod">
        <pc:chgData name="Wilkinson, Ulises" userId="aece8d85-eb83-4e23-bf28-c30077cba893" providerId="ADAL" clId="{884F47B1-B553-4192-9126-1C112833296C}" dt="2025-11-18T21:29:28.701" v="24" actId="1076"/>
        <pc:sldMkLst>
          <pc:docMk/>
          <pc:sldMk cId="1501619452" sldId="340"/>
        </pc:sldMkLst>
        <pc:spChg chg="mod">
          <ac:chgData name="Wilkinson, Ulises" userId="aece8d85-eb83-4e23-bf28-c30077cba893" providerId="ADAL" clId="{884F47B1-B553-4192-9126-1C112833296C}" dt="2025-11-18T21:29:28.701" v="24" actId="1076"/>
          <ac:spMkLst>
            <pc:docMk/>
            <pc:sldMk cId="1501619452" sldId="340"/>
            <ac:spMk id="3" creationId="{31000DF9-6749-3339-9A09-AC2F1068A89C}"/>
          </ac:spMkLst>
        </pc:spChg>
      </pc:sldChg>
      <pc:sldChg chg="modSp mod">
        <pc:chgData name="Wilkinson, Ulises" userId="aece8d85-eb83-4e23-bf28-c30077cba893" providerId="ADAL" clId="{884F47B1-B553-4192-9126-1C112833296C}" dt="2025-11-18T21:29:48.421" v="25" actId="20577"/>
        <pc:sldMkLst>
          <pc:docMk/>
          <pc:sldMk cId="1234581195" sldId="341"/>
        </pc:sldMkLst>
        <pc:spChg chg="mod">
          <ac:chgData name="Wilkinson, Ulises" userId="aece8d85-eb83-4e23-bf28-c30077cba893" providerId="ADAL" clId="{884F47B1-B553-4192-9126-1C112833296C}" dt="2025-11-18T21:29:48.421" v="25" actId="20577"/>
          <ac:spMkLst>
            <pc:docMk/>
            <pc:sldMk cId="1234581195" sldId="341"/>
            <ac:spMk id="2" creationId="{1DCD08DB-274D-3538-7D6A-806647EFAEB3}"/>
          </ac:spMkLst>
        </pc:spChg>
      </pc:sldChg>
      <pc:sldChg chg="modSp mod">
        <pc:chgData name="Wilkinson, Ulises" userId="aece8d85-eb83-4e23-bf28-c30077cba893" providerId="ADAL" clId="{884F47B1-B553-4192-9126-1C112833296C}" dt="2025-11-18T21:30:01.480" v="26" actId="20577"/>
        <pc:sldMkLst>
          <pc:docMk/>
          <pc:sldMk cId="3490779216" sldId="342"/>
        </pc:sldMkLst>
        <pc:spChg chg="mod">
          <ac:chgData name="Wilkinson, Ulises" userId="aece8d85-eb83-4e23-bf28-c30077cba893" providerId="ADAL" clId="{884F47B1-B553-4192-9126-1C112833296C}" dt="2025-11-18T21:30:01.480" v="26" actId="20577"/>
          <ac:spMkLst>
            <pc:docMk/>
            <pc:sldMk cId="3490779216" sldId="342"/>
            <ac:spMk id="2" creationId="{87E12E16-FDEF-3E0F-8CF3-7F92575A5778}"/>
          </ac:spMkLst>
        </pc:spChg>
      </pc:sldChg>
      <pc:sldChg chg="modSp mod">
        <pc:chgData name="Wilkinson, Ulises" userId="aece8d85-eb83-4e23-bf28-c30077cba893" providerId="ADAL" clId="{884F47B1-B553-4192-9126-1C112833296C}" dt="2025-11-18T21:33:35.033" v="27" actId="27636"/>
        <pc:sldMkLst>
          <pc:docMk/>
          <pc:sldMk cId="144363562" sldId="343"/>
        </pc:sldMkLst>
        <pc:spChg chg="mod">
          <ac:chgData name="Wilkinson, Ulises" userId="aece8d85-eb83-4e23-bf28-c30077cba893" providerId="ADAL" clId="{884F47B1-B553-4192-9126-1C112833296C}" dt="2025-11-18T21:33:35.033" v="27" actId="27636"/>
          <ac:spMkLst>
            <pc:docMk/>
            <pc:sldMk cId="144363562" sldId="343"/>
            <ac:spMk id="4" creationId="{EECFAD41-918E-2261-1C88-B4109F7DB9E6}"/>
          </ac:spMkLst>
        </pc:spChg>
      </pc:sldChg>
      <pc:sldChg chg="modSp mod">
        <pc:chgData name="Wilkinson, Ulises" userId="aece8d85-eb83-4e23-bf28-c30077cba893" providerId="ADAL" clId="{884F47B1-B553-4192-9126-1C112833296C}" dt="2025-11-18T21:34:25.093" v="34" actId="255"/>
        <pc:sldMkLst>
          <pc:docMk/>
          <pc:sldMk cId="2914170467" sldId="344"/>
        </pc:sldMkLst>
        <pc:spChg chg="mod">
          <ac:chgData name="Wilkinson, Ulises" userId="aece8d85-eb83-4e23-bf28-c30077cba893" providerId="ADAL" clId="{884F47B1-B553-4192-9126-1C112833296C}" dt="2025-11-18T21:34:25.093" v="34" actId="255"/>
          <ac:spMkLst>
            <pc:docMk/>
            <pc:sldMk cId="2914170467" sldId="344"/>
            <ac:spMk id="2" creationId="{D57234F5-8DF5-E33B-7FA8-61126981F77B}"/>
          </ac:spMkLst>
        </pc:spChg>
        <pc:spChg chg="mod">
          <ac:chgData name="Wilkinson, Ulises" userId="aece8d85-eb83-4e23-bf28-c30077cba893" providerId="ADAL" clId="{884F47B1-B553-4192-9126-1C112833296C}" dt="2025-11-18T21:34:17.885" v="33" actId="255"/>
          <ac:spMkLst>
            <pc:docMk/>
            <pc:sldMk cId="2914170467" sldId="344"/>
            <ac:spMk id="3" creationId="{17E3582A-70B0-89E2-645C-C615797BA2D2}"/>
          </ac:spMkLst>
        </pc:spChg>
        <pc:spChg chg="mod">
          <ac:chgData name="Wilkinson, Ulises" userId="aece8d85-eb83-4e23-bf28-c30077cba893" providerId="ADAL" clId="{884F47B1-B553-4192-9126-1C112833296C}" dt="2025-11-18T21:33:49.167" v="28" actId="27636"/>
          <ac:spMkLst>
            <pc:docMk/>
            <pc:sldMk cId="2914170467" sldId="344"/>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1A4A4-AA53-443B-8DAF-3D733E82DA4C}"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467EF-512C-4029-8593-5D678CF9104F}" type="slidenum">
              <a:rPr lang="en-US" smtClean="0"/>
              <a:t>‹#›</a:t>
            </a:fld>
            <a:endParaRPr lang="en-US"/>
          </a:p>
        </p:txBody>
      </p:sp>
    </p:spTree>
    <p:extLst>
      <p:ext uri="{BB962C8B-B14F-4D97-AF65-F5344CB8AC3E}">
        <p14:creationId xmlns:p14="http://schemas.microsoft.com/office/powerpoint/2010/main" val="409615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86054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Llano_Estacado" TargetMode="External"/><Relationship Id="rId7" Type="http://schemas.openxmlformats.org/officeDocument/2006/relationships/hyperlink" Target="https://creativecommons.org/licenses/by-sa/3.0/deed.e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en:Creative_Commons" TargetMode="External"/><Relationship Id="rId5" Type="http://schemas.openxmlformats.org/officeDocument/2006/relationships/hyperlink" Target="https://en.wikipedia.org/wiki/Eastern_New_Mexico" TargetMode="External"/><Relationship Id="rId4" Type="http://schemas.openxmlformats.org/officeDocument/2006/relationships/hyperlink" Target="https://en.wikipedia.org/wiki/San_Jon,_New_Mexico"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Palo_Duro_Cany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4.0/deed.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86054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95474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err="1">
                <a:solidFill>
                  <a:srgbClr val="000000"/>
                </a:solidFill>
                <a:effectLst/>
                <a:latin typeface="Times New Roman" panose="02020603050405020304" pitchFamily="18" charset="0"/>
              </a:rPr>
              <a:t>Streng</a:t>
            </a:r>
            <a:r>
              <a:rPr lang="en-US" sz="1800" b="0" i="0" u="none" strike="noStrike" dirty="0">
                <a:solidFill>
                  <a:srgbClr val="000000"/>
                </a:solidFill>
                <a:effectLst/>
                <a:latin typeface="Times New Roman" panose="02020603050405020304" pitchFamily="18" charset="0"/>
              </a:rPr>
              <a:t>, Evelyn Fielder. </a:t>
            </a:r>
            <a:r>
              <a:rPr lang="en-US" sz="1800" b="0" i="1" u="none" strike="noStrike" dirty="0">
                <a:solidFill>
                  <a:srgbClr val="000000"/>
                </a:solidFill>
                <a:effectLst/>
                <a:latin typeface="Times New Roman" panose="02020603050405020304" pitchFamily="18" charset="0"/>
              </a:rPr>
              <a:t>Rio Grande River in Santa Elena Canyon 2</a:t>
            </a:r>
            <a:r>
              <a:rPr lang="en-US" sz="1800" b="0" i="0" u="none" strike="noStrike" dirty="0">
                <a:solidFill>
                  <a:srgbClr val="000000"/>
                </a:solidFill>
                <a:effectLst/>
                <a:latin typeface="Times New Roman" panose="02020603050405020304" pitchFamily="18" charset="0"/>
              </a:rPr>
              <a:t>. 1951. Photograph, 35 mm.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https://texashistory.unt.edu/ark:/67531/metapth860548/</a:t>
            </a:r>
            <a:r>
              <a:rPr lang="en-US" sz="1800" b="0" i="0" u="none" strike="noStrike"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highlight>
                  <a:srgbClr val="F8F9FA"/>
                </a:highlight>
                <a:latin typeface="Arial" panose="020B0604020202020204" pitchFamily="34" charset="0"/>
              </a:rPr>
              <a:t>Escarpment that defines the northern edge of high plains of the </a:t>
            </a:r>
            <a:r>
              <a:rPr lang="en-US" b="0" i="0" u="none" strike="noStrike" dirty="0">
                <a:solidFill>
                  <a:srgbClr val="3366BB"/>
                </a:solidFill>
                <a:effectLst/>
                <a:highlight>
                  <a:srgbClr val="F8F9FA"/>
                </a:highlight>
                <a:latin typeface="Arial" panose="020B0604020202020204" pitchFamily="34" charset="0"/>
                <a:hlinkClick r:id="rId3" tooltip="w:Llano Estacado"/>
              </a:rPr>
              <a:t>Llano Estacado</a:t>
            </a:r>
            <a:r>
              <a:rPr lang="en-US" b="0" i="0" dirty="0">
                <a:solidFill>
                  <a:srgbClr val="202122"/>
                </a:solidFill>
                <a:effectLst/>
                <a:highlight>
                  <a:srgbClr val="F8F9FA"/>
                </a:highlight>
                <a:latin typeface="Arial" panose="020B0604020202020204" pitchFamily="34" charset="0"/>
              </a:rPr>
              <a:t>. View looking east from a point 14 km south of </a:t>
            </a:r>
            <a:r>
              <a:rPr lang="en-US" b="0" i="0" u="none" strike="noStrike" dirty="0">
                <a:solidFill>
                  <a:srgbClr val="3366BB"/>
                </a:solidFill>
                <a:effectLst/>
                <a:highlight>
                  <a:srgbClr val="F8F9FA"/>
                </a:highlight>
                <a:latin typeface="Arial" panose="020B0604020202020204" pitchFamily="34" charset="0"/>
                <a:hlinkClick r:id="rId4" tooltip="w:San Jon, New Mexico"/>
              </a:rPr>
              <a:t>San Jon</a:t>
            </a:r>
            <a:r>
              <a:rPr lang="en-US" b="0" i="0" dirty="0">
                <a:solidFill>
                  <a:srgbClr val="202122"/>
                </a:solidFill>
                <a:effectLst/>
                <a:highlight>
                  <a:srgbClr val="F8F9FA"/>
                </a:highlight>
                <a:latin typeface="Arial" panose="020B0604020202020204" pitchFamily="34" charset="0"/>
              </a:rPr>
              <a:t>, </a:t>
            </a:r>
            <a:r>
              <a:rPr lang="en-US" b="0" i="0" u="none" strike="noStrike" dirty="0">
                <a:solidFill>
                  <a:srgbClr val="3366BB"/>
                </a:solidFill>
                <a:effectLst/>
                <a:highlight>
                  <a:srgbClr val="F8F9FA"/>
                </a:highlight>
                <a:latin typeface="Arial" panose="020B0604020202020204" pitchFamily="34" charset="0"/>
                <a:hlinkClick r:id="rId5" tooltip="w:Eastern New Mexico"/>
              </a:rPr>
              <a:t>Eastern New Mexico</a:t>
            </a:r>
            <a:r>
              <a:rPr lang="en-US" b="0" i="0" dirty="0">
                <a:solidFill>
                  <a:srgbClr val="202122"/>
                </a:solidFill>
                <a:effectLst/>
                <a:highlight>
                  <a:srgbClr val="F8F9FA"/>
                </a:highlight>
                <a:latin typeface="Arial" panose="020B0604020202020204" pitchFamily="34" charset="0"/>
              </a:rPr>
              <a:t>. The view today is very different from that of 2003. Numerous wind turbines have been installed along these precipitous cliffs. </a:t>
            </a:r>
            <a:r>
              <a:rPr lang="en-US" b="0" i="0" dirty="0">
                <a:solidFill>
                  <a:srgbClr val="202122"/>
                </a:solidFill>
                <a:effectLst/>
                <a:highlight>
                  <a:srgbClr val="F9F9F9"/>
                </a:highlight>
                <a:latin typeface="Arial" panose="020B0604020202020204" pitchFamily="34" charset="0"/>
              </a:rPr>
              <a:t>This file is licensed under the </a:t>
            </a:r>
            <a:r>
              <a:rPr lang="en-US" b="0" i="0" u="none" strike="noStrike" dirty="0">
                <a:solidFill>
                  <a:srgbClr val="3366BB"/>
                </a:solidFill>
                <a:effectLst/>
                <a:highlight>
                  <a:srgbClr val="F9F9F9"/>
                </a:highlight>
                <a:latin typeface="Arial" panose="020B0604020202020204" pitchFamily="34" charset="0"/>
                <a:hlinkClick r:id="rId6" tooltip="w:en:Creative Commons"/>
              </a:rPr>
              <a:t>Creative Commons</a:t>
            </a:r>
            <a:r>
              <a:rPr lang="en-US" b="0" i="0" dirty="0">
                <a:solidFill>
                  <a:srgbClr val="202122"/>
                </a:solidFill>
                <a:effectLst/>
                <a:highlight>
                  <a:srgbClr val="F9F9F9"/>
                </a:highlight>
                <a:latin typeface="Arial" panose="020B0604020202020204" pitchFamily="34" charset="0"/>
              </a:rPr>
              <a:t> </a:t>
            </a:r>
            <a:r>
              <a:rPr lang="en-US" b="0" i="0" u="none" strike="noStrike" dirty="0">
                <a:solidFill>
                  <a:srgbClr val="3366BB"/>
                </a:solidFill>
                <a:effectLst/>
                <a:highlight>
                  <a:srgbClr val="F9F9F9"/>
                </a:highlight>
                <a:latin typeface="Arial" panose="020B0604020202020204" pitchFamily="34" charset="0"/>
                <a:hlinkClick r:id="rId7" tooltip="creativecommons:by-sa/3.0/deed.en"/>
              </a:rPr>
              <a:t>Attribution-Share Alike 3.0 </a:t>
            </a:r>
            <a:r>
              <a:rPr lang="en-US" b="0" i="0" u="none" strike="noStrike" dirty="0" err="1">
                <a:solidFill>
                  <a:srgbClr val="3366BB"/>
                </a:solidFill>
                <a:effectLst/>
                <a:highlight>
                  <a:srgbClr val="F9F9F9"/>
                </a:highlight>
                <a:latin typeface="Arial" panose="020B0604020202020204" pitchFamily="34" charset="0"/>
                <a:hlinkClick r:id="rId7" tooltip="creativecommons:by-sa/3.0/deed.en"/>
              </a:rPr>
              <a:t>Unported</a:t>
            </a:r>
            <a:r>
              <a:rPr lang="en-US" b="0" i="0" dirty="0">
                <a:solidFill>
                  <a:srgbClr val="202122"/>
                </a:solidFill>
                <a:effectLst/>
                <a:highlight>
                  <a:srgbClr val="F9F9F9"/>
                </a:highlight>
                <a:latin typeface="Arial" panose="020B0604020202020204" pitchFamily="34" charset="0"/>
              </a:rPr>
              <a:t> license. https://commons.wikimedia.org/wiki/File:Llano_Escarpment.jpg </a:t>
            </a:r>
            <a:endParaRPr lang="en-US" dirty="0"/>
          </a:p>
        </p:txBody>
      </p:sp>
      <p:sp>
        <p:nvSpPr>
          <p:cNvPr id="4" name="Slide Number Placeholder 3"/>
          <p:cNvSpPr>
            <a:spLocks noGrp="1"/>
          </p:cNvSpPr>
          <p:nvPr>
            <p:ph type="sldNum" sz="quarter" idx="5"/>
          </p:nvPr>
        </p:nvSpPr>
        <p:spPr/>
        <p:txBody>
          <a:bodyPr/>
          <a:lstStyle/>
          <a:p>
            <a:fld id="{D50467EF-512C-4029-8593-5D678CF9104F}" type="slidenum">
              <a:rPr lang="en-US" smtClean="0"/>
              <a:t>6</a:t>
            </a:fld>
            <a:endParaRPr lang="en-US"/>
          </a:p>
        </p:txBody>
      </p:sp>
    </p:spTree>
    <p:extLst>
      <p:ext uri="{BB962C8B-B14F-4D97-AF65-F5344CB8AC3E}">
        <p14:creationId xmlns:p14="http://schemas.microsoft.com/office/powerpoint/2010/main" val="96952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highlight>
                  <a:srgbClr val="F8F9FA"/>
                </a:highlight>
                <a:latin typeface="Arial" panose="020B0604020202020204" pitchFamily="34" charset="0"/>
              </a:rPr>
              <a:t>The entrance to Big Cave in </a:t>
            </a:r>
            <a:r>
              <a:rPr lang="en-US" b="0" i="0" u="none" strike="noStrike" dirty="0">
                <a:solidFill>
                  <a:srgbClr val="3366BB"/>
                </a:solidFill>
                <a:effectLst/>
                <a:highlight>
                  <a:srgbClr val="F8F9FA"/>
                </a:highlight>
                <a:latin typeface="Arial" panose="020B0604020202020204" pitchFamily="34" charset="0"/>
                <a:hlinkClick r:id="rId3" tooltip="w:Palo Duro Canyon"/>
              </a:rPr>
              <a:t>Palo Duro Canyon</a:t>
            </a:r>
            <a:r>
              <a:rPr lang="en-US" b="0" i="0" dirty="0">
                <a:solidFill>
                  <a:srgbClr val="202122"/>
                </a:solidFill>
                <a:effectLst/>
                <a:highlight>
                  <a:srgbClr val="F8F9FA"/>
                </a:highlight>
                <a:latin typeface="Arial" panose="020B0604020202020204" pitchFamily="34" charset="0"/>
              </a:rPr>
              <a:t> in Randall County, Texas, United States. © 2024 Larry D. Moore. Licensed under </a:t>
            </a:r>
            <a:r>
              <a:rPr lang="en-US" b="0" i="0" u="none" strike="noStrike" dirty="0">
                <a:solidFill>
                  <a:srgbClr val="3366BB"/>
                </a:solidFill>
                <a:effectLst/>
                <a:latin typeface="Arial" panose="020B0604020202020204" pitchFamily="34" charset="0"/>
                <a:hlinkClick r:id="rId4"/>
              </a:rPr>
              <a:t>CC BY 4.0</a:t>
            </a:r>
            <a:r>
              <a:rPr lang="en-US" b="0" i="0" dirty="0">
                <a:solidFill>
                  <a:srgbClr val="202122"/>
                </a:solidFill>
                <a:effectLst/>
                <a:highlight>
                  <a:srgbClr val="F8F9FA"/>
                </a:highlight>
                <a:latin typeface="Arial" panose="020B0604020202020204" pitchFamily="34" charset="0"/>
              </a:rPr>
              <a:t>.</a:t>
            </a:r>
            <a:br>
              <a:rPr lang="en-US" dirty="0"/>
            </a:br>
            <a:r>
              <a:rPr lang="en-US" b="1" i="0" dirty="0">
                <a:solidFill>
                  <a:srgbClr val="202122"/>
                </a:solidFill>
                <a:effectLst/>
                <a:highlight>
                  <a:srgbClr val="F8F9FA"/>
                </a:highlight>
                <a:latin typeface="Arial" panose="020B0604020202020204" pitchFamily="34" charset="0"/>
              </a:rPr>
              <a:t>Attribution Specification:</a:t>
            </a:r>
            <a:r>
              <a:rPr lang="en-US" b="0" i="0" dirty="0">
                <a:solidFill>
                  <a:srgbClr val="202122"/>
                </a:solidFill>
                <a:effectLst/>
                <a:highlight>
                  <a:srgbClr val="F8F9FA"/>
                </a:highlight>
                <a:latin typeface="Arial" panose="020B0604020202020204" pitchFamily="34" charset="0"/>
              </a:rPr>
              <a:t> Reuse without attribution is a violation of the license. The photographer's name and the link to the license are required. A link back to this source is requested. Example: </a:t>
            </a:r>
            <a:r>
              <a:rPr lang="en-US" b="0" i="1" dirty="0">
                <a:solidFill>
                  <a:srgbClr val="202122"/>
                </a:solidFill>
                <a:effectLst/>
                <a:highlight>
                  <a:srgbClr val="F8F9FA"/>
                </a:highlight>
                <a:latin typeface="Arial" panose="020B0604020202020204" pitchFamily="34" charset="0"/>
              </a:rPr>
              <a:t>Larry D. Moore, </a:t>
            </a:r>
            <a:r>
              <a:rPr lang="en-US" b="0" i="1" u="none" strike="noStrike" dirty="0">
                <a:solidFill>
                  <a:srgbClr val="3366BB"/>
                </a:solidFill>
                <a:effectLst/>
                <a:highlight>
                  <a:srgbClr val="F8F9FA"/>
                </a:highlight>
                <a:latin typeface="Arial" panose="020B0604020202020204" pitchFamily="34" charset="0"/>
                <a:hlinkClick r:id="rId4"/>
              </a:rPr>
              <a:t>CC BY 4.0</a:t>
            </a:r>
            <a:r>
              <a:rPr lang="en-US" b="0" i="1" dirty="0">
                <a:solidFill>
                  <a:srgbClr val="202122"/>
                </a:solidFill>
                <a:effectLst/>
                <a:highlight>
                  <a:srgbClr val="F8F9FA"/>
                </a:highlight>
                <a:latin typeface="Arial" panose="020B0604020202020204" pitchFamily="34" charset="0"/>
              </a:rPr>
              <a:t>, Wikimedia Commons</a:t>
            </a:r>
            <a:r>
              <a:rPr lang="en-US" b="0" i="0" dirty="0">
                <a:solidFill>
                  <a:srgbClr val="202122"/>
                </a:solidFill>
                <a:effectLst/>
                <a:highlight>
                  <a:srgbClr val="F8F9FA"/>
                </a:highlight>
                <a:latin typeface="Arial" panose="020B0604020202020204" pitchFamily="34" charset="0"/>
              </a:rPr>
              <a:t>. https://commons.wikimedia.org/wiki/File:Big_Cave_Palo_Duro_Canyon_Texas_2024.jpg  </a:t>
            </a:r>
            <a:endParaRPr lang="en-US" dirty="0"/>
          </a:p>
        </p:txBody>
      </p:sp>
      <p:sp>
        <p:nvSpPr>
          <p:cNvPr id="4" name="Slide Number Placeholder 3"/>
          <p:cNvSpPr>
            <a:spLocks noGrp="1"/>
          </p:cNvSpPr>
          <p:nvPr>
            <p:ph type="sldNum" sz="quarter" idx="5"/>
          </p:nvPr>
        </p:nvSpPr>
        <p:spPr/>
        <p:txBody>
          <a:bodyPr/>
          <a:lstStyle/>
          <a:p>
            <a:fld id="{D50467EF-512C-4029-8593-5D678CF9104F}" type="slidenum">
              <a:rPr lang="en-US" smtClean="0"/>
              <a:t>7</a:t>
            </a:fld>
            <a:endParaRPr lang="en-US"/>
          </a:p>
        </p:txBody>
      </p:sp>
    </p:spTree>
    <p:extLst>
      <p:ext uri="{BB962C8B-B14F-4D97-AF65-F5344CB8AC3E}">
        <p14:creationId xmlns:p14="http://schemas.microsoft.com/office/powerpoint/2010/main" val="369939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rgbClr val="000000"/>
                </a:solidFill>
                <a:effectLst/>
                <a:latin typeface="Times New Roman" panose="02020603050405020304" pitchFamily="18" charset="0"/>
              </a:rPr>
              <a:t>Streng</a:t>
            </a:r>
            <a:r>
              <a:rPr lang="en-US" sz="1200" b="0" i="0" u="none" strike="noStrike" dirty="0">
                <a:solidFill>
                  <a:srgbClr val="000000"/>
                </a:solidFill>
                <a:effectLst/>
                <a:latin typeface="Times New Roman" panose="02020603050405020304" pitchFamily="18" charset="0"/>
              </a:rPr>
              <a:t>, Evelyn Fielder. </a:t>
            </a:r>
            <a:r>
              <a:rPr lang="en-US" sz="1200" b="0" i="1" u="none" strike="noStrike" dirty="0">
                <a:solidFill>
                  <a:srgbClr val="000000"/>
                </a:solidFill>
                <a:effectLst/>
                <a:latin typeface="Times New Roman" panose="02020603050405020304" pitchFamily="18" charset="0"/>
              </a:rPr>
              <a:t>Rio Grande River in Santa Elena Canyon 2</a:t>
            </a:r>
            <a:r>
              <a:rPr lang="en-US" sz="1200" b="0" i="0" u="none" strike="noStrike" dirty="0">
                <a:solidFill>
                  <a:srgbClr val="000000"/>
                </a:solidFill>
                <a:effectLst/>
                <a:latin typeface="Times New Roman" panose="02020603050405020304" pitchFamily="18" charset="0"/>
              </a:rPr>
              <a:t>. 1951. Photograph, 35 mm. The Portal to Texas History. </a:t>
            </a:r>
            <a:r>
              <a:rPr lang="en-US" sz="1200" b="0" i="0" u="sng" strike="noStrike" dirty="0">
                <a:solidFill>
                  <a:srgbClr val="1155CC"/>
                </a:solidFill>
                <a:effectLst/>
                <a:latin typeface="Times New Roman" panose="02020603050405020304" pitchFamily="18" charset="0"/>
                <a:hlinkClick r:id="rId3"/>
              </a:rPr>
              <a:t>https://texashistory.unt.edu/ark:/67531/metapth860548/</a:t>
            </a:r>
            <a:r>
              <a:rPr lang="en-US" sz="1200" b="0" i="0" u="none" strike="noStrike"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50467EF-512C-4029-8593-5D678CF9104F}" type="slidenum">
              <a:rPr lang="en-US" smtClean="0"/>
              <a:t>8</a:t>
            </a:fld>
            <a:endParaRPr lang="en-US"/>
          </a:p>
        </p:txBody>
      </p:sp>
    </p:spTree>
    <p:extLst>
      <p:ext uri="{BB962C8B-B14F-4D97-AF65-F5344CB8AC3E}">
        <p14:creationId xmlns:p14="http://schemas.microsoft.com/office/powerpoint/2010/main" val="99793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42424"/>
                </a:solidFill>
                <a:effectLst/>
                <a:latin typeface="Open Sans" panose="020B0606030504020204" pitchFamily="34" charset="0"/>
              </a:rPr>
              <a:t>Highsmith, Carol M, photographer. </a:t>
            </a:r>
            <a:r>
              <a:rPr lang="en-US" b="0" i="1" dirty="0">
                <a:solidFill>
                  <a:srgbClr val="242424"/>
                </a:solidFill>
                <a:effectLst/>
                <a:latin typeface="Open Sans" panose="020B0606030504020204" pitchFamily="34" charset="0"/>
              </a:rPr>
              <a:t>Skyline view of El Paso, Texas</a:t>
            </a:r>
            <a:r>
              <a:rPr lang="en-US" b="0" i="0" dirty="0">
                <a:solidFill>
                  <a:srgbClr val="242424"/>
                </a:solidFill>
                <a:effectLst/>
                <a:latin typeface="Open Sans" panose="020B0606030504020204" pitchFamily="34" charset="0"/>
              </a:rPr>
              <a:t>. El Paso United States Texas, 2014. -03-23. Photograph. https://www.loc.gov/item/2014631659/.</a:t>
            </a:r>
          </a:p>
          <a:p>
            <a:br>
              <a:rPr lang="en-US" b="0" i="0" dirty="0">
                <a:solidFill>
                  <a:srgbClr val="242424"/>
                </a:solidFill>
                <a:effectLst/>
                <a:latin typeface="Open Sans" panose="020B0606030504020204" pitchFamily="34" charset="0"/>
              </a:rPr>
            </a:br>
            <a:endParaRPr lang="en-US" b="0" i="0" dirty="0">
              <a:solidFill>
                <a:srgbClr val="242424"/>
              </a:solidFill>
              <a:effectLst/>
              <a:highlight>
                <a:srgbClr val="FFFFFF"/>
              </a:highligh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D50467EF-512C-4029-8593-5D678CF9104F}" type="slidenum">
              <a:rPr lang="en-US" smtClean="0"/>
              <a:t>9</a:t>
            </a:fld>
            <a:endParaRPr lang="en-US"/>
          </a:p>
        </p:txBody>
      </p:sp>
    </p:spTree>
    <p:extLst>
      <p:ext uri="{BB962C8B-B14F-4D97-AF65-F5344CB8AC3E}">
        <p14:creationId xmlns:p14="http://schemas.microsoft.com/office/powerpoint/2010/main" val="3497155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highlight>
                  <a:srgbClr val="F6F6F6"/>
                </a:highlight>
                <a:latin typeface="Open Sans" panose="020B0606030504020204" pitchFamily="34" charset="0"/>
              </a:rPr>
              <a:t>Highsmith, Carol M, photographer. </a:t>
            </a:r>
            <a:r>
              <a:rPr lang="en-US" b="0" i="1" dirty="0" err="1">
                <a:solidFill>
                  <a:srgbClr val="242424"/>
                </a:solidFill>
                <a:effectLst/>
                <a:highlight>
                  <a:srgbClr val="F6F6F6"/>
                </a:highlight>
                <a:latin typeface="Open Sans" panose="020B0606030504020204" pitchFamily="34" charset="0"/>
              </a:rPr>
              <a:t>TheEllis</a:t>
            </a:r>
            <a:r>
              <a:rPr lang="en-US" b="0" i="1" dirty="0">
                <a:solidFill>
                  <a:srgbClr val="242424"/>
                </a:solidFill>
                <a:effectLst/>
                <a:highlight>
                  <a:srgbClr val="F6F6F6"/>
                </a:highlight>
                <a:latin typeface="Open Sans" panose="020B0606030504020204" pitchFamily="34" charset="0"/>
              </a:rPr>
              <a:t> County Courthouse in Waxahachie, Texas, south of Dallas</a:t>
            </a:r>
            <a:r>
              <a:rPr lang="en-US" b="0" i="0" dirty="0">
                <a:solidFill>
                  <a:srgbClr val="242424"/>
                </a:solidFill>
                <a:effectLst/>
                <a:highlight>
                  <a:srgbClr val="F6F6F6"/>
                </a:highlight>
                <a:latin typeface="Open Sans" panose="020B0606030504020204" pitchFamily="34" charset="0"/>
              </a:rPr>
              <a:t>. Waxahachie Ellis County United States Texas, 2014. -05-10. Photograph. https://www.loc.gov/item/2014632669/.</a:t>
            </a:r>
            <a:endParaRPr lang="en-US" dirty="0"/>
          </a:p>
        </p:txBody>
      </p:sp>
      <p:sp>
        <p:nvSpPr>
          <p:cNvPr id="4" name="Slide Number Placeholder 3"/>
          <p:cNvSpPr>
            <a:spLocks noGrp="1"/>
          </p:cNvSpPr>
          <p:nvPr>
            <p:ph type="sldNum" sz="quarter" idx="5"/>
          </p:nvPr>
        </p:nvSpPr>
        <p:spPr/>
        <p:txBody>
          <a:bodyPr/>
          <a:lstStyle/>
          <a:p>
            <a:fld id="{D50467EF-512C-4029-8593-5D678CF9104F}" type="slidenum">
              <a:rPr lang="en-US" smtClean="0"/>
              <a:t>10</a:t>
            </a:fld>
            <a:endParaRPr lang="en-US"/>
          </a:p>
        </p:txBody>
      </p:sp>
    </p:spTree>
    <p:extLst>
      <p:ext uri="{BB962C8B-B14F-4D97-AF65-F5344CB8AC3E}">
        <p14:creationId xmlns:p14="http://schemas.microsoft.com/office/powerpoint/2010/main" val="275956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Texas Historical Commission. [Stagecoach Inn], photograph, Date Unknown; (</a:t>
            </a:r>
            <a:r>
              <a:rPr lang="en-US" b="0" i="0" u="none" strike="noStrike" dirty="0">
                <a:solidFill>
                  <a:srgbClr val="0277BD"/>
                </a:solidFill>
                <a:effectLst/>
                <a:highlight>
                  <a:srgbClr val="FFFFFF"/>
                </a:highlight>
                <a:latin typeface="Josefin Sans" pitchFamily="2" charset="0"/>
                <a:hlinkClick r:id="rId3"/>
              </a:rPr>
              <a:t>https://texashistory.unt.edu/ark:/67531/metapth954743/</a:t>
            </a:r>
            <a:r>
              <a:rPr lang="en-US" b="0" i="0" dirty="0">
                <a:solidFill>
                  <a:srgbClr val="757575"/>
                </a:solidFill>
                <a:effectLst/>
                <a:highlight>
                  <a:srgbClr val="FFFFFF"/>
                </a:highlight>
                <a:latin typeface="Josefin Sans" pitchFamily="2" charset="0"/>
              </a:rPr>
              <a:t>: accessed September 10,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Historical Commission.</a:t>
            </a:r>
            <a:endParaRPr lang="en-US" dirty="0"/>
          </a:p>
        </p:txBody>
      </p:sp>
      <p:sp>
        <p:nvSpPr>
          <p:cNvPr id="4" name="Slide Number Placeholder 3"/>
          <p:cNvSpPr>
            <a:spLocks noGrp="1"/>
          </p:cNvSpPr>
          <p:nvPr>
            <p:ph type="sldNum" sz="quarter" idx="5"/>
          </p:nvPr>
        </p:nvSpPr>
        <p:spPr/>
        <p:txBody>
          <a:bodyPr/>
          <a:lstStyle/>
          <a:p>
            <a:fld id="{D50467EF-512C-4029-8593-5D678CF9104F}" type="slidenum">
              <a:rPr lang="en-US" smtClean="0"/>
              <a:t>11</a:t>
            </a:fld>
            <a:endParaRPr lang="en-US"/>
          </a:p>
        </p:txBody>
      </p:sp>
    </p:spTree>
    <p:extLst>
      <p:ext uri="{BB962C8B-B14F-4D97-AF65-F5344CB8AC3E}">
        <p14:creationId xmlns:p14="http://schemas.microsoft.com/office/powerpoint/2010/main" val="356979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11/18/2025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23510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11/18/2025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28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11/18/2025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04088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564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95736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84967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70585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86865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42298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2354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288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11/18/2025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02465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66274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15913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11/18/2025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9838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11/18/2025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4667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11/18/2025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13263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11/18/2025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9629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11/18/2025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8149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11/18/2025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74352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11/18/2025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8768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11/18/2025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8649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11/18/2025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594227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11/18/2025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29311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5.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5.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Rio Grande river, shown here between two tall canyon faces">
            <a:extLst>
              <a:ext uri="{FF2B5EF4-FFF2-40B4-BE49-F238E27FC236}">
                <a16:creationId xmlns:a16="http://schemas.microsoft.com/office/drawing/2014/main" id="{0C7F3320-113A-F126-BBC2-2175301FD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572" r="6615" b="1711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77981" y="1122363"/>
            <a:ext cx="4023360" cy="3204134"/>
          </a:xfrm>
        </p:spPr>
        <p:txBody>
          <a:bodyPr anchor="b">
            <a:normAutofit/>
          </a:bodyPr>
          <a:lstStyle/>
          <a:p>
            <a:pPr algn="l"/>
            <a:r>
              <a:rPr lang="en-US" sz="4800" b="1" i="1" dirty="0">
                <a:solidFill>
                  <a:schemeClr val="bg2">
                    <a:lumMod val="50000"/>
                  </a:schemeClr>
                </a:solidFill>
              </a:rPr>
              <a:t>Unidad 2: </a:t>
            </a:r>
            <a:br>
              <a:rPr lang="en-US" sz="4800" b="1" i="1" dirty="0"/>
            </a:br>
            <a:r>
              <a:rPr lang="en-US" sz="6600" b="1" dirty="0" err="1">
                <a:solidFill>
                  <a:srgbClr val="C00000"/>
                </a:solidFill>
              </a:rPr>
              <a:t>Edad</a:t>
            </a:r>
            <a:r>
              <a:rPr lang="en-US" sz="6600" b="1" dirty="0">
                <a:solidFill>
                  <a:srgbClr val="C00000"/>
                </a:solidFill>
              </a:rPr>
              <a:t> de </a:t>
            </a:r>
            <a:r>
              <a:rPr lang="en-US" sz="6600" b="1" dirty="0" err="1">
                <a:solidFill>
                  <a:srgbClr val="C00000"/>
                </a:solidFill>
              </a:rPr>
              <a:t>contacto</a:t>
            </a:r>
            <a:endParaRPr lang="en-US" sz="4800" b="1" dirty="0">
              <a:solidFill>
                <a:srgbClr val="C00000"/>
              </a:solidFill>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77980" y="4872922"/>
            <a:ext cx="4023359" cy="1359395"/>
          </a:xfrm>
        </p:spPr>
        <p:txBody>
          <a:bodyPr>
            <a:normAutofit/>
          </a:bodyPr>
          <a:lstStyle/>
          <a:p>
            <a:pPr algn="l"/>
            <a:r>
              <a:rPr lang="en-US" sz="4000" b="1" i="1" dirty="0" err="1">
                <a:solidFill>
                  <a:schemeClr val="bg2">
                    <a:lumMod val="50000"/>
                  </a:schemeClr>
                </a:solidFill>
              </a:rPr>
              <a:t>Lección</a:t>
            </a:r>
            <a:r>
              <a:rPr lang="en-US" sz="4000" b="1" i="1" dirty="0">
                <a:solidFill>
                  <a:schemeClr val="bg2">
                    <a:lumMod val="50000"/>
                  </a:schemeClr>
                </a:solidFill>
              </a:rPr>
              <a:t> 11: </a:t>
            </a:r>
          </a:p>
          <a:p>
            <a:pPr algn="l"/>
            <a:r>
              <a:rPr lang="en-US" sz="4000" b="1" i="1" dirty="0">
                <a:solidFill>
                  <a:srgbClr val="C00000"/>
                </a:solidFill>
              </a:rPr>
              <a:t>Texas hoy</a:t>
            </a:r>
          </a:p>
        </p:txBody>
      </p:sp>
      <p:sp>
        <p:nvSpPr>
          <p:cNvPr id="2059"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32EF001-0FF7-D0DF-E857-3D3E16646692}"/>
              </a:ext>
              <a:ext uri="{C183D7F6-B498-43B3-948B-1728B52AA6E4}">
                <adec:decorative xmlns:adec="http://schemas.microsoft.com/office/drawing/2017/decorative" val="1"/>
              </a:ext>
            </a:extLst>
          </p:cNvPr>
          <p:cNvSpPr/>
          <p:nvPr/>
        </p:nvSpPr>
        <p:spPr>
          <a:xfrm>
            <a:off x="477980" y="446314"/>
            <a:ext cx="893620" cy="4556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D56BD3-8B0D-D304-CFF2-ADC2522D49CD}"/>
              </a:ext>
            </a:extLst>
          </p:cNvPr>
          <p:cNvSpPr txBox="1"/>
          <p:nvPr/>
        </p:nvSpPr>
        <p:spPr>
          <a:xfrm>
            <a:off x="5965371" y="6113687"/>
            <a:ext cx="5127172" cy="646331"/>
          </a:xfrm>
          <a:prstGeom prst="rect">
            <a:avLst/>
          </a:prstGeom>
          <a:noFill/>
        </p:spPr>
        <p:txBody>
          <a:bodyPr wrap="square" rtlCol="0">
            <a:spAutoFit/>
          </a:bodyPr>
          <a:lstStyle/>
          <a:p>
            <a:pPr algn="ctr"/>
            <a:r>
              <a:rPr lang="en-US" i="1" dirty="0"/>
              <a:t>The Rio Grande River</a:t>
            </a:r>
          </a:p>
          <a:p>
            <a:pPr algn="ctr"/>
            <a:r>
              <a:rPr lang="en-US" i="1" dirty="0"/>
              <a:t>The Portal to Texas History</a:t>
            </a: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title="faded topographical map used as background image">
            <a:extLst>
              <a:ext uri="{FF2B5EF4-FFF2-40B4-BE49-F238E27FC236}">
                <a16:creationId xmlns:a16="http://schemas.microsoft.com/office/drawing/2014/main" id="{9CA5ACA2-3436-B048-BAB2-05A7A5B3BADB}"/>
              </a:ext>
            </a:extLst>
          </p:cNvPr>
          <p:cNvPicPr>
            <a:picLocks noChangeAspect="1"/>
          </p:cNvPicPr>
          <p:nvPr/>
        </p:nvPicPr>
        <p:blipFill rotWithShape="1">
          <a:blip r:embed="rId3">
            <a:alphaModFix amt="24000"/>
          </a:blip>
          <a:srcRect l="8724" b="1646"/>
          <a:stretch/>
        </p:blipFill>
        <p:spPr>
          <a:xfrm rot="16200000">
            <a:off x="3429001" y="-1904999"/>
            <a:ext cx="6857998" cy="10668000"/>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599" y="13061"/>
            <a:ext cx="9731829"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Gotham Book"/>
              </a:rPr>
              <a:t>Waxahachie</a:t>
            </a:r>
          </a:p>
        </p:txBody>
      </p:sp>
      <p:sp>
        <p:nvSpPr>
          <p:cNvPr id="11" name="TextBox 10">
            <a:extLst>
              <a:ext uri="{C183D7F6-B498-43B3-948B-1728B52AA6E4}">
                <adec:decorative xmlns:adec="http://schemas.microsoft.com/office/drawing/2017/decorative" val="1"/>
              </a:ext>
            </a:extLst>
          </p:cNvPr>
          <p:cNvSpPr txBox="1"/>
          <p:nvPr/>
        </p:nvSpPr>
        <p:spPr>
          <a:xfrm>
            <a:off x="8431997" y="648866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34B1D0-96A7-4EEA-A6AD-4B4FF9049B2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2050" name="Picture 2" descr="A photograph of the 1897 Ellis County Courthouse in Waxahachie Texas surrounded by trees">
            <a:extLst>
              <a:ext uri="{FF2B5EF4-FFF2-40B4-BE49-F238E27FC236}">
                <a16:creationId xmlns:a16="http://schemas.microsoft.com/office/drawing/2014/main" id="{58C0929E-404E-8346-B921-64155D53DC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3799" y="1057090"/>
            <a:ext cx="6354229" cy="458312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CD08DB-274D-3538-7D6A-806647EFAEB3}"/>
              </a:ext>
            </a:extLst>
          </p:cNvPr>
          <p:cNvSpPr txBox="1"/>
          <p:nvPr/>
        </p:nvSpPr>
        <p:spPr>
          <a:xfrm>
            <a:off x="2950029" y="5758543"/>
            <a:ext cx="7358742" cy="1107996"/>
          </a:xfrm>
          <a:prstGeom prst="rect">
            <a:avLst/>
          </a:prstGeom>
          <a:noFill/>
        </p:spPr>
        <p:txBody>
          <a:bodyPr wrap="square" rtlCol="0">
            <a:spAutoFit/>
          </a:bodyPr>
          <a:lstStyle/>
          <a:p>
            <a:pPr algn="ctr"/>
            <a:r>
              <a:rPr lang="es-ES" sz="2200" i="1" dirty="0"/>
              <a:t>El Palacio de Justicia del Condado de Ellis de 1897 en </a:t>
            </a:r>
            <a:r>
              <a:rPr lang="es-ES" sz="2200" i="1" dirty="0" err="1"/>
              <a:t>Waxahachie</a:t>
            </a:r>
            <a:r>
              <a:rPr lang="es-ES" sz="2200" i="1" dirty="0"/>
              <a:t>, Texas</a:t>
            </a:r>
          </a:p>
          <a:p>
            <a:pPr algn="ctr"/>
            <a:r>
              <a:rPr lang="en-US" sz="2200" i="1" dirty="0" err="1"/>
              <a:t>Biblioteca</a:t>
            </a:r>
            <a:r>
              <a:rPr lang="en-US" sz="2200" i="1" dirty="0"/>
              <a:t> del Congreso</a:t>
            </a:r>
          </a:p>
        </p:txBody>
      </p:sp>
    </p:spTree>
    <p:extLst>
      <p:ext uri="{BB962C8B-B14F-4D97-AF65-F5344CB8AC3E}">
        <p14:creationId xmlns:p14="http://schemas.microsoft.com/office/powerpoint/2010/main" val="123458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title="faded topographical map used as background image">
            <a:extLst>
              <a:ext uri="{FF2B5EF4-FFF2-40B4-BE49-F238E27FC236}">
                <a16:creationId xmlns:a16="http://schemas.microsoft.com/office/drawing/2014/main" id="{9CA5ACA2-3436-B048-BAB2-05A7A5B3BADB}"/>
              </a:ext>
            </a:extLst>
          </p:cNvPr>
          <p:cNvPicPr>
            <a:picLocks noChangeAspect="1"/>
          </p:cNvPicPr>
          <p:nvPr/>
        </p:nvPicPr>
        <p:blipFill rotWithShape="1">
          <a:blip r:embed="rId3">
            <a:alphaModFix amt="24000"/>
          </a:blip>
          <a:srcRect l="8724" b="1646"/>
          <a:stretch/>
        </p:blipFill>
        <p:spPr>
          <a:xfrm rot="16200000">
            <a:off x="3429001" y="-1904999"/>
            <a:ext cx="6857998" cy="10668000"/>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599" y="13061"/>
            <a:ext cx="9731829"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Gotham Book"/>
              </a:rPr>
              <a:t>Nacogdoches</a:t>
            </a:r>
          </a:p>
        </p:txBody>
      </p:sp>
      <p:sp>
        <p:nvSpPr>
          <p:cNvPr id="11" name="TextBox 10">
            <a:extLst>
              <a:ext uri="{C183D7F6-B498-43B3-948B-1728B52AA6E4}">
                <adec:decorative xmlns:adec="http://schemas.microsoft.com/office/drawing/2017/decorative" val="1"/>
              </a:ext>
            </a:extLst>
          </p:cNvPr>
          <p:cNvSpPr txBox="1"/>
          <p:nvPr/>
        </p:nvSpPr>
        <p:spPr>
          <a:xfrm>
            <a:off x="8214283" y="646599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34B1D0-96A7-4EEA-A6AD-4B4FF9049B2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3074" name="Picture 2" descr="Primary view of object titled '[Stagecoach Inn]'.">
            <a:extLst>
              <a:ext uri="{FF2B5EF4-FFF2-40B4-BE49-F238E27FC236}">
                <a16:creationId xmlns:a16="http://schemas.microsoft.com/office/drawing/2014/main" id="{42F67B6C-3846-43AD-DF66-1E30F3A0C1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4763" y="1090610"/>
            <a:ext cx="6667500" cy="467677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E12E16-FDEF-3E0F-8CF3-7F92575A5778}"/>
              </a:ext>
            </a:extLst>
          </p:cNvPr>
          <p:cNvSpPr txBox="1"/>
          <p:nvPr/>
        </p:nvSpPr>
        <p:spPr>
          <a:xfrm>
            <a:off x="2786735" y="5828174"/>
            <a:ext cx="7717971" cy="707886"/>
          </a:xfrm>
          <a:prstGeom prst="rect">
            <a:avLst/>
          </a:prstGeom>
          <a:noFill/>
        </p:spPr>
        <p:txBody>
          <a:bodyPr wrap="square" rtlCol="0">
            <a:spAutoFit/>
          </a:bodyPr>
          <a:lstStyle/>
          <a:p>
            <a:pPr algn="ctr"/>
            <a:r>
              <a:rPr lang="es-ES" sz="2000" i="1" dirty="0"/>
              <a:t>Una fotografía del </a:t>
            </a:r>
            <a:r>
              <a:rPr lang="es-ES" sz="2000" i="1" dirty="0" err="1"/>
              <a:t>Stagecoach</a:t>
            </a:r>
            <a:r>
              <a:rPr lang="es-ES" sz="2000" i="1" dirty="0"/>
              <a:t> </a:t>
            </a:r>
            <a:r>
              <a:rPr lang="es-ES" sz="2000" i="1" dirty="0" err="1"/>
              <a:t>Inn</a:t>
            </a:r>
            <a:r>
              <a:rPr lang="es-ES" sz="2000" i="1" dirty="0"/>
              <a:t> fundado en 1838</a:t>
            </a:r>
          </a:p>
          <a:p>
            <a:pPr algn="ctr"/>
            <a:r>
              <a:rPr lang="es-ES" sz="2000" i="1" dirty="0"/>
              <a:t>El portal a la historia de Texas</a:t>
            </a:r>
            <a:endParaRPr lang="en-US" sz="2000" i="1" dirty="0"/>
          </a:p>
        </p:txBody>
      </p:sp>
    </p:spTree>
    <p:extLst>
      <p:ext uri="{BB962C8B-B14F-4D97-AF65-F5344CB8AC3E}">
        <p14:creationId xmlns:p14="http://schemas.microsoft.com/office/powerpoint/2010/main" val="3490779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224429" y="645300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err="1">
                <a:latin typeface="Gotham Medium"/>
              </a:rPr>
              <a:t>Billete</a:t>
            </a:r>
            <a:r>
              <a:rPr lang="en-US" sz="8000" dirty="0">
                <a:latin typeface="Gotham Medium"/>
              </a:rPr>
              <a:t> de </a:t>
            </a:r>
            <a:r>
              <a:rPr lang="en-US" sz="8000" dirty="0" err="1">
                <a:latin typeface="Gotham Medium"/>
              </a:rPr>
              <a:t>salida</a:t>
            </a:r>
            <a:br>
              <a:rPr lang="en-US" sz="4400" dirty="0">
                <a:latin typeface="Gotham Medium"/>
              </a:rPr>
            </a:br>
            <a:r>
              <a:rPr lang="es-ES" sz="3200" dirty="0">
                <a:latin typeface="Gotham Medium"/>
              </a:rPr>
              <a:t>Sigue las instrucciones de abajo para completar tu calentamiento</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97621" y="2067075"/>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78960" y="3256937"/>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78244" y="4764785"/>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57871" y="1884555"/>
            <a:ext cx="1101941" cy="1101941"/>
          </a:xfrm>
          <a:prstGeom prst="rect">
            <a:avLst/>
          </a:prstGeom>
        </p:spPr>
      </p:pic>
      <p:pic>
        <p:nvPicPr>
          <p:cNvPr id="2" name="Picture 1">
            <a:extLst>
              <a:ext uri="{FF2B5EF4-FFF2-40B4-BE49-F238E27FC236}">
                <a16:creationId xmlns:a16="http://schemas.microsoft.com/office/drawing/2014/main" id="{1F1D605A-3949-A076-487B-5B3E5E4B8995}"/>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sp>
        <p:nvSpPr>
          <p:cNvPr id="10" name="TextBox 9">
            <a:extLst>
              <a:ext uri="{FF2B5EF4-FFF2-40B4-BE49-F238E27FC236}">
                <a16:creationId xmlns:a16="http://schemas.microsoft.com/office/drawing/2014/main" id="{736BE684-BF89-5514-93C1-194B20D6F616}"/>
              </a:ext>
            </a:extLst>
          </p:cNvPr>
          <p:cNvSpPr txBox="1"/>
          <p:nvPr/>
        </p:nvSpPr>
        <p:spPr>
          <a:xfrm>
            <a:off x="3378820" y="2105652"/>
            <a:ext cx="8423140" cy="3416320"/>
          </a:xfrm>
          <a:prstGeom prst="rect">
            <a:avLst/>
          </a:prstGeom>
          <a:noFill/>
        </p:spPr>
        <p:txBody>
          <a:bodyPr wrap="square" rtlCol="0">
            <a:spAutoFit/>
          </a:bodyPr>
          <a:lstStyle/>
          <a:p>
            <a:pPr marL="285750" indent="-285750">
              <a:buFont typeface="Arial" panose="020B0604020202020204" pitchFamily="34" charset="0"/>
              <a:buChar char="•"/>
            </a:pPr>
            <a:r>
              <a:rPr lang="es-ES" sz="3600" kern="0" dirty="0">
                <a:solidFill>
                  <a:srgbClr val="002060"/>
                </a:solidFill>
                <a:latin typeface="Gotham Book"/>
                <a:ea typeface="Times New Roman" panose="02020603050405020304" pitchFamily="18" charset="0"/>
                <a:cs typeface="Times New Roman" panose="02020603050405020304" pitchFamily="18" charset="0"/>
              </a:rPr>
              <a:t>Lee la pregunta para determinar cuáles DOS respuestas ofrecen la respuesta más precisa</a:t>
            </a:r>
            <a:r>
              <a:rPr lang="en-US" sz="3600" kern="0" dirty="0">
                <a:solidFill>
                  <a:srgbClr val="002060"/>
                </a:solidFill>
                <a:effectLst/>
                <a:latin typeface="Gotham Book"/>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3600" kern="0" dirty="0">
              <a:solidFill>
                <a:srgbClr val="002060"/>
              </a:solidFill>
              <a:effectLst/>
              <a:latin typeface="Gotham Book"/>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600" kern="0" dirty="0">
              <a:solidFill>
                <a:srgbClr val="002060"/>
              </a:solidFill>
              <a:effectLst/>
              <a:latin typeface="Gotham Book"/>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kern="0" dirty="0">
                <a:solidFill>
                  <a:srgbClr val="00B050"/>
                </a:solidFill>
                <a:latin typeface="Gotham Book"/>
                <a:cs typeface="Times New Roman" panose="02020603050405020304" pitchFamily="18" charset="0"/>
              </a:rPr>
              <a:t>Habla con </a:t>
            </a:r>
            <a:r>
              <a:rPr lang="en-US" sz="3600" kern="0" dirty="0" err="1">
                <a:solidFill>
                  <a:srgbClr val="00B050"/>
                </a:solidFill>
                <a:latin typeface="Gotham Book"/>
                <a:cs typeface="Times New Roman" panose="02020603050405020304" pitchFamily="18" charset="0"/>
              </a:rPr>
              <a:t>una</a:t>
            </a:r>
            <a:r>
              <a:rPr lang="en-US" sz="3600" kern="0" dirty="0">
                <a:solidFill>
                  <a:srgbClr val="00B050"/>
                </a:solidFill>
                <a:latin typeface="Gotham Book"/>
                <a:cs typeface="Times New Roman" panose="02020603050405020304" pitchFamily="18" charset="0"/>
              </a:rPr>
              <a:t> pareja.</a:t>
            </a:r>
            <a:endParaRPr lang="en-US" sz="3600" dirty="0">
              <a:solidFill>
                <a:srgbClr val="00B050"/>
              </a:solidFill>
            </a:endParaRPr>
          </a:p>
        </p:txBody>
      </p:sp>
    </p:spTree>
    <p:extLst>
      <p:ext uri="{BB962C8B-B14F-4D97-AF65-F5344CB8AC3E}">
        <p14:creationId xmlns:p14="http://schemas.microsoft.com/office/powerpoint/2010/main" val="14436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 </a:t>
            </a:r>
            <a:r>
              <a:rPr lang="en-US" dirty="0">
                <a:solidFill>
                  <a:schemeClr val="bg1"/>
                </a:solidFill>
                <a:latin typeface="Gotham Medium"/>
              </a:rPr>
              <a:t>2</a:t>
            </a:r>
            <a:r>
              <a:rPr lang="en-US" dirty="0">
                <a:latin typeface="Gotham Medium"/>
              </a:rPr>
              <a:t>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341757" y="1280431"/>
            <a:ext cx="5809784" cy="2148567"/>
          </a:xfrm>
          <a:prstGeom prst="wedgeRoundRectCallout">
            <a:avLst>
              <a:gd name="adj1" fmla="val 66782"/>
              <a:gd name="adj2" fmla="val 3131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800" dirty="0">
                <a:solidFill>
                  <a:srgbClr val="C00000"/>
                </a:solidFill>
              </a:rPr>
              <a:t>Un ejemplo de la influencia </a:t>
            </a:r>
            <a:r>
              <a:rPr lang="es-ES" sz="3800" b="1" dirty="0">
                <a:solidFill>
                  <a:srgbClr val="002060"/>
                </a:solidFill>
              </a:rPr>
              <a:t>española</a:t>
            </a:r>
            <a:r>
              <a:rPr lang="es-ES" sz="3800" dirty="0">
                <a:solidFill>
                  <a:srgbClr val="C00000"/>
                </a:solidFill>
              </a:rPr>
              <a:t> en Texas hoy en día es __________</a:t>
            </a:r>
            <a:endParaRPr kumimoji="0" lang="en-US" sz="3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8501" y="861632"/>
            <a:ext cx="1502228" cy="1502228"/>
          </a:xfrm>
          <a:prstGeom prst="rect">
            <a:avLst/>
          </a:prstGeom>
        </p:spPr>
      </p:pic>
      <p:sp>
        <p:nvSpPr>
          <p:cNvPr id="3" name="Speech Bubble: Rectangle with Corners Rounded 2">
            <a:extLst>
              <a:ext uri="{FF2B5EF4-FFF2-40B4-BE49-F238E27FC236}">
                <a16:creationId xmlns:a16="http://schemas.microsoft.com/office/drawing/2014/main" id="{17E3582A-70B0-89E2-645C-C615797BA2D2}"/>
              </a:ext>
            </a:extLst>
          </p:cNvPr>
          <p:cNvSpPr/>
          <p:nvPr/>
        </p:nvSpPr>
        <p:spPr>
          <a:xfrm>
            <a:off x="4247714" y="3928266"/>
            <a:ext cx="6307076" cy="2148567"/>
          </a:xfrm>
          <a:prstGeom prst="wedgeRoundRectCallout">
            <a:avLst>
              <a:gd name="adj1" fmla="val -64405"/>
              <a:gd name="adj2" fmla="val 3131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800" dirty="0">
                <a:solidFill>
                  <a:srgbClr val="C00000"/>
                </a:solidFill>
              </a:rPr>
              <a:t>Un ejemplo de la influencia </a:t>
            </a:r>
            <a:r>
              <a:rPr lang="es-ES" sz="3800" b="1" dirty="0">
                <a:solidFill>
                  <a:srgbClr val="002060"/>
                </a:solidFill>
              </a:rPr>
              <a:t>indígena americana</a:t>
            </a:r>
            <a:r>
              <a:rPr lang="es-ES" sz="3800" dirty="0">
                <a:solidFill>
                  <a:srgbClr val="C00000"/>
                </a:solidFill>
              </a:rPr>
              <a:t> en Texas hoy en día es __________</a:t>
            </a:r>
            <a:endParaRPr kumimoji="0" lang="en-US" sz="3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3B27425-1265-E205-66C3-B4EAAF14D8D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4790" y="2115733"/>
            <a:ext cx="1313265" cy="1313265"/>
          </a:xfrm>
          <a:prstGeom prst="rect">
            <a:avLst/>
          </a:prstGeom>
        </p:spPr>
      </p:pic>
      <p:pic>
        <p:nvPicPr>
          <p:cNvPr id="13" name="Graphic 12">
            <a:extLst>
              <a:ext uri="{FF2B5EF4-FFF2-40B4-BE49-F238E27FC236}">
                <a16:creationId xmlns:a16="http://schemas.microsoft.com/office/drawing/2014/main" id="{E489A106-8DD1-C425-E06D-829C5CC5A88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2073" y="4861634"/>
            <a:ext cx="1313265" cy="1313265"/>
          </a:xfrm>
          <a:prstGeom prst="rect">
            <a:avLst/>
          </a:prstGeom>
        </p:spPr>
      </p:pic>
    </p:spTree>
    <p:extLst>
      <p:ext uri="{BB962C8B-B14F-4D97-AF65-F5344CB8AC3E}">
        <p14:creationId xmlns:p14="http://schemas.microsoft.com/office/powerpoint/2010/main" val="291417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224429" y="645300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Calentamiento</a:t>
            </a:r>
            <a:br>
              <a:rPr lang="en-US" sz="4400" dirty="0">
                <a:latin typeface="Gotham Medium"/>
              </a:rPr>
            </a:br>
            <a:r>
              <a:rPr lang="es-ES" sz="3200" dirty="0">
                <a:latin typeface="Gotham Medium"/>
              </a:rPr>
              <a:t>Sigue las instrucciones de abajo para completar tu calentamiento</a:t>
            </a:r>
            <a:r>
              <a:rPr lang="en-US" sz="3200" dirty="0">
                <a:latin typeface="Gotham Medium"/>
              </a:rPr>
              <a:t> </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3994" y="3543080"/>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1095" y="4790925"/>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4435" y="5932683"/>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23994" y="2141033"/>
            <a:ext cx="1101941" cy="1101941"/>
          </a:xfrm>
          <a:prstGeom prst="rect">
            <a:avLst/>
          </a:prstGeom>
        </p:spPr>
      </p:pic>
      <p:pic>
        <p:nvPicPr>
          <p:cNvPr id="2" name="Picture 1">
            <a:extLst>
              <a:ext uri="{FF2B5EF4-FFF2-40B4-BE49-F238E27FC236}">
                <a16:creationId xmlns:a16="http://schemas.microsoft.com/office/drawing/2014/main" id="{1F1D605A-3949-A076-487B-5B3E5E4B8995}"/>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sp>
        <p:nvSpPr>
          <p:cNvPr id="10" name="TextBox 9">
            <a:extLst>
              <a:ext uri="{FF2B5EF4-FFF2-40B4-BE49-F238E27FC236}">
                <a16:creationId xmlns:a16="http://schemas.microsoft.com/office/drawing/2014/main" id="{736BE684-BF89-5514-93C1-194B20D6F616}"/>
              </a:ext>
            </a:extLst>
          </p:cNvPr>
          <p:cNvSpPr txBox="1"/>
          <p:nvPr/>
        </p:nvSpPr>
        <p:spPr>
          <a:xfrm>
            <a:off x="2418463" y="1805576"/>
            <a:ext cx="3801164" cy="4832092"/>
          </a:xfrm>
          <a:prstGeom prst="rect">
            <a:avLst/>
          </a:prstGeom>
          <a:noFill/>
        </p:spPr>
        <p:txBody>
          <a:bodyPr wrap="square" rtlCol="0">
            <a:spAutoFit/>
          </a:bodyPr>
          <a:lstStyle/>
          <a:p>
            <a:pPr marL="285750" indent="-285750">
              <a:buFont typeface="Arial" panose="020B0604020202020204" pitchFamily="34" charset="0"/>
              <a:buChar char="•"/>
            </a:pPr>
            <a:r>
              <a:rPr lang="es-ES" sz="2800" kern="0" dirty="0">
                <a:solidFill>
                  <a:srgbClr val="FF0000"/>
                </a:solidFill>
                <a:latin typeface="Gotham Book"/>
                <a:ea typeface="Times New Roman" panose="02020603050405020304" pitchFamily="18" charset="0"/>
                <a:cs typeface="Times New Roman" panose="02020603050405020304" pitchFamily="18" charset="0"/>
              </a:rPr>
              <a:t>Mira el mapa de algunas ubicaciones geográficas actuales en Texas</a:t>
            </a:r>
            <a:r>
              <a:rPr lang="en-US" sz="2800" kern="0" dirty="0">
                <a:solidFill>
                  <a:srgbClr val="FF0000"/>
                </a:solidFill>
                <a:effectLst/>
                <a:latin typeface="Gotham Book"/>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s-ES" sz="2800" kern="0" dirty="0">
                <a:solidFill>
                  <a:srgbClr val="0070C0"/>
                </a:solidFill>
                <a:latin typeface="Gotham Book"/>
                <a:ea typeface="Times New Roman" panose="02020603050405020304" pitchFamily="18" charset="0"/>
                <a:cs typeface="Times New Roman" panose="02020603050405020304" pitchFamily="18" charset="0"/>
              </a:rPr>
              <a:t>Qué pruebas ves de la historia, vida o cultura de los pueblos indígenas americanos basándote únicamente en este mapa?</a:t>
            </a:r>
          </a:p>
          <a:p>
            <a:pPr marL="285750" indent="-285750">
              <a:buFont typeface="Arial" panose="020B0604020202020204" pitchFamily="34" charset="0"/>
              <a:buChar char="•"/>
            </a:pPr>
            <a:r>
              <a:rPr lang="en-US" sz="2800" kern="0" dirty="0">
                <a:solidFill>
                  <a:srgbClr val="00B050"/>
                </a:solidFill>
                <a:latin typeface="Gotham Book"/>
                <a:cs typeface="Times New Roman" panose="02020603050405020304" pitchFamily="18" charset="0"/>
              </a:rPr>
              <a:t>Habla con </a:t>
            </a:r>
            <a:r>
              <a:rPr lang="en-US" sz="2800" kern="0" dirty="0" err="1">
                <a:solidFill>
                  <a:srgbClr val="00B050"/>
                </a:solidFill>
                <a:latin typeface="Gotham Book"/>
                <a:cs typeface="Times New Roman" panose="02020603050405020304" pitchFamily="18" charset="0"/>
              </a:rPr>
              <a:t>una</a:t>
            </a:r>
            <a:r>
              <a:rPr lang="en-US" sz="2800" kern="0" dirty="0">
                <a:solidFill>
                  <a:srgbClr val="00B050"/>
                </a:solidFill>
                <a:latin typeface="Gotham Book"/>
                <a:cs typeface="Times New Roman" panose="02020603050405020304" pitchFamily="18" charset="0"/>
              </a:rPr>
              <a:t> pareja.</a:t>
            </a:r>
            <a:endParaRPr lang="en-US" sz="2800" dirty="0">
              <a:solidFill>
                <a:srgbClr val="00B050"/>
              </a:solidFill>
            </a:endParaRPr>
          </a:p>
        </p:txBody>
      </p:sp>
      <p:pic>
        <p:nvPicPr>
          <p:cNvPr id="3" name="Picture 2" descr="A map of the state of texas showing locations including the cities of Nacogdoches, Waxahachie, El Paso, Lubbock, Houston, and Austin. It also shows natural features like the Rio Grande river, the Llano Estacado, the Gulf of Mexico, and the Palo Duro Canyon">
            <a:extLst>
              <a:ext uri="{FF2B5EF4-FFF2-40B4-BE49-F238E27FC236}">
                <a16:creationId xmlns:a16="http://schemas.microsoft.com/office/drawing/2014/main" id="{0F7027C4-40C0-6074-7F37-F20D9A29A7C6}"/>
              </a:ext>
            </a:extLst>
          </p:cNvPr>
          <p:cNvPicPr>
            <a:picLocks noChangeAspect="1"/>
          </p:cNvPicPr>
          <p:nvPr/>
        </p:nvPicPr>
        <p:blipFill>
          <a:blip r:embed="rId15"/>
          <a:stretch>
            <a:fillRect/>
          </a:stretch>
        </p:blipFill>
        <p:spPr>
          <a:xfrm>
            <a:off x="6396680" y="2034649"/>
            <a:ext cx="5689217" cy="3898034"/>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03862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029523" y="1486730"/>
            <a:ext cx="7165720" cy="2148567"/>
          </a:xfrm>
          <a:prstGeom prst="wedgeRoundRectCallout">
            <a:avLst>
              <a:gd name="adj1" fmla="val 66782"/>
              <a:gd name="adj2" fmla="val 3131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srgbClr val="C00000"/>
                </a:solidFill>
              </a:rPr>
              <a:t>Creo que _______ puede mostrar evidencias de la cultura </a:t>
            </a:r>
            <a:r>
              <a:rPr lang="es-ES" sz="4000" b="1" dirty="0">
                <a:solidFill>
                  <a:srgbClr val="002060"/>
                </a:solidFill>
              </a:rPr>
              <a:t>española</a:t>
            </a:r>
            <a:r>
              <a:rPr lang="es-ES" sz="4000" dirty="0">
                <a:solidFill>
                  <a:srgbClr val="C00000"/>
                </a:solidFill>
              </a:rPr>
              <a:t> porque __________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8501" y="861632"/>
            <a:ext cx="1502228" cy="1502228"/>
          </a:xfrm>
          <a:prstGeom prst="rect">
            <a:avLst/>
          </a:prstGeom>
        </p:spPr>
      </p:pic>
      <p:sp>
        <p:nvSpPr>
          <p:cNvPr id="3" name="Speech Bubble: Rectangle with Corners Rounded 2">
            <a:extLst>
              <a:ext uri="{FF2B5EF4-FFF2-40B4-BE49-F238E27FC236}">
                <a16:creationId xmlns:a16="http://schemas.microsoft.com/office/drawing/2014/main" id="{17E3582A-70B0-89E2-645C-C615797BA2D2}"/>
              </a:ext>
            </a:extLst>
          </p:cNvPr>
          <p:cNvSpPr/>
          <p:nvPr/>
        </p:nvSpPr>
        <p:spPr>
          <a:xfrm>
            <a:off x="4247714" y="3928266"/>
            <a:ext cx="7165720" cy="2148567"/>
          </a:xfrm>
          <a:prstGeom prst="wedgeRoundRectCallout">
            <a:avLst>
              <a:gd name="adj1" fmla="val -64405"/>
              <a:gd name="adj2" fmla="val 3131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800" dirty="0">
                <a:solidFill>
                  <a:srgbClr val="C00000"/>
                </a:solidFill>
              </a:rPr>
              <a:t>Creo que _______ puede mostrar evidencia de la cultura </a:t>
            </a:r>
            <a:r>
              <a:rPr lang="es-ES" sz="3800" b="1" dirty="0">
                <a:solidFill>
                  <a:srgbClr val="002060"/>
                </a:solidFill>
              </a:rPr>
              <a:t>indígena americana</a:t>
            </a:r>
            <a:r>
              <a:rPr lang="es-ES" sz="3800" dirty="0">
                <a:solidFill>
                  <a:srgbClr val="C00000"/>
                </a:solidFill>
              </a:rPr>
              <a:t> porque __________</a:t>
            </a:r>
            <a:endParaRPr kumimoji="0" lang="en-US" sz="3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3B27425-1265-E205-66C3-B4EAAF14D8D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4790" y="2115733"/>
            <a:ext cx="1313265" cy="1313265"/>
          </a:xfrm>
          <a:prstGeom prst="rect">
            <a:avLst/>
          </a:prstGeom>
        </p:spPr>
      </p:pic>
      <p:pic>
        <p:nvPicPr>
          <p:cNvPr id="13" name="Graphic 12">
            <a:extLst>
              <a:ext uri="{FF2B5EF4-FFF2-40B4-BE49-F238E27FC236}">
                <a16:creationId xmlns:a16="http://schemas.microsoft.com/office/drawing/2014/main" id="{E489A106-8DD1-C425-E06D-829C5CC5A88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2073" y="4861634"/>
            <a:ext cx="1313265" cy="1313265"/>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2044336" y="2000012"/>
            <a:ext cx="8708847" cy="4247317"/>
          </a:xfrm>
          <a:prstGeom prst="rect">
            <a:avLst/>
          </a:prstGeom>
          <a:noFill/>
        </p:spPr>
        <p:txBody>
          <a:bodyPr wrap="square" rtlCol="0">
            <a:spAutoFit/>
          </a:bodyPr>
          <a:lstStyle/>
          <a:p>
            <a:pPr lvl="0">
              <a:defRPr/>
            </a:pPr>
            <a:r>
              <a:rPr lang="es-ES" sz="5400" i="1" dirty="0">
                <a:solidFill>
                  <a:srgbClr val="C00000"/>
                </a:solidFill>
              </a:rPr>
              <a:t>¿Qué pruebas podemos ver hoy de la cultura española o de los indígenas americanos e influencia en la geografía de Texas?</a:t>
            </a:r>
            <a:endPar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solidFill>
                  <a:schemeClr val="bg1"/>
                </a:solidFill>
                <a:latin typeface="Gotham Medium"/>
              </a:rPr>
              <a:t>En la lección de hoy</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1420121" y="1831085"/>
            <a:ext cx="10282022" cy="4078039"/>
          </a:xfrm>
          <a:prstGeom prst="rect">
            <a:avLst/>
          </a:prstGeom>
          <a:noFill/>
        </p:spPr>
        <p:txBody>
          <a:bodyPr wrap="square" rtlCol="0">
            <a:spAutoFit/>
          </a:bodyPr>
          <a:lstStyle/>
          <a:p>
            <a:pPr marL="914400" lvl="0" indent="-914400">
              <a:buFont typeface="+mj-lt"/>
              <a:buAutoNum type="arabicPeriod"/>
              <a:defRPr/>
            </a:pPr>
            <a:r>
              <a:rPr lang="es-ES" sz="3700" b="1" i="1" u="sng" dirty="0">
                <a:solidFill>
                  <a:srgbClr val="C00000"/>
                </a:solidFill>
              </a:rPr>
              <a:t>Leeremos </a:t>
            </a:r>
            <a:r>
              <a:rPr lang="es-ES" sz="3700" dirty="0">
                <a:solidFill>
                  <a:srgbClr val="C00000"/>
                </a:solidFill>
              </a:rPr>
              <a:t>breves pasajes sobre diversas características geográficas naturales y humanas de Texas para identificar la influencia española e indígena americana en el Texas moderno</a:t>
            </a:r>
            <a:r>
              <a:rPr lang="en-US" sz="3700" dirty="0">
                <a:solidFill>
                  <a:srgbClr val="C00000"/>
                </a:solidFill>
                <a:latin typeface="Calibri" panose="020F0502020204030204"/>
              </a:rPr>
              <a:t>.</a:t>
            </a:r>
            <a:endParaRPr kumimoji="0" lang="en-US" sz="37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lvl="0" indent="-914400">
              <a:buFont typeface="+mj-lt"/>
              <a:buAutoNum type="arabicPeriod"/>
              <a:defRPr/>
            </a:pPr>
            <a:r>
              <a:rPr lang="es-ES" sz="3700" b="1" i="1" u="sng" dirty="0">
                <a:solidFill>
                  <a:srgbClr val="002060"/>
                </a:solidFill>
              </a:rPr>
              <a:t>Utilizaré </a:t>
            </a:r>
            <a:r>
              <a:rPr lang="es-ES" sz="3700" dirty="0">
                <a:solidFill>
                  <a:srgbClr val="002060"/>
                </a:solidFill>
              </a:rPr>
              <a:t>las pistas e información de cada pasaje para etiquetar correctamente las características geográficas significativas en un mapa de Texas</a:t>
            </a:r>
            <a:r>
              <a:rPr kumimoji="0" lang="en-US" sz="3700"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n-US" sz="37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title="faded topographical map used as background image">
            <a:extLst>
              <a:ext uri="{FF2B5EF4-FFF2-40B4-BE49-F238E27FC236}">
                <a16:creationId xmlns:a16="http://schemas.microsoft.com/office/drawing/2014/main" id="{9CA5ACA2-3436-B048-BAB2-05A7A5B3BADB}"/>
              </a:ext>
            </a:extLst>
          </p:cNvPr>
          <p:cNvPicPr>
            <a:picLocks noChangeAspect="1"/>
          </p:cNvPicPr>
          <p:nvPr/>
        </p:nvPicPr>
        <p:blipFill rotWithShape="1">
          <a:blip r:embed="rId3">
            <a:alphaModFix amt="24000"/>
          </a:blip>
          <a:srcRect l="8724" b="1646"/>
          <a:stretch/>
        </p:blipFill>
        <p:spPr>
          <a:xfrm rot="16200000">
            <a:off x="3429001" y="-1904999"/>
            <a:ext cx="6857998" cy="10668000"/>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599" y="13061"/>
            <a:ext cx="9731829"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Gotham Book"/>
              </a:rPr>
              <a:t>Llano Estacado</a:t>
            </a:r>
          </a:p>
        </p:txBody>
      </p:sp>
      <p:sp>
        <p:nvSpPr>
          <p:cNvPr id="11" name="TextBox 10">
            <a:extLst>
              <a:ext uri="{C183D7F6-B498-43B3-948B-1728B52AA6E4}">
                <adec:decorative xmlns:adec="http://schemas.microsoft.com/office/drawing/2017/decorative" val="1"/>
              </a:ext>
            </a:extLst>
          </p:cNvPr>
          <p:cNvSpPr txBox="1"/>
          <p:nvPr/>
        </p:nvSpPr>
        <p:spPr>
          <a:xfrm>
            <a:off x="8214283" y="646599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34B1D0-96A7-4EEA-A6AD-4B4FF9049B2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3076" name="Picture 4" descr="A view of the high, flat-topped mesas in the Llano Estacado.">
            <a:extLst>
              <a:ext uri="{FF2B5EF4-FFF2-40B4-BE49-F238E27FC236}">
                <a16:creationId xmlns:a16="http://schemas.microsoft.com/office/drawing/2014/main" id="{4ED49D50-897E-975F-F6DD-B4E20A01DA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8887" y="890038"/>
            <a:ext cx="7136782" cy="473703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3F6F95-4E09-809B-80DA-6744C7ED980D}"/>
              </a:ext>
            </a:extLst>
          </p:cNvPr>
          <p:cNvSpPr txBox="1"/>
          <p:nvPr/>
        </p:nvSpPr>
        <p:spPr>
          <a:xfrm>
            <a:off x="3004457" y="5627077"/>
            <a:ext cx="7206343" cy="430887"/>
          </a:xfrm>
          <a:prstGeom prst="rect">
            <a:avLst/>
          </a:prstGeom>
          <a:noFill/>
        </p:spPr>
        <p:txBody>
          <a:bodyPr wrap="square" rtlCol="0">
            <a:spAutoFit/>
          </a:bodyPr>
          <a:lstStyle/>
          <a:p>
            <a:pPr algn="ctr"/>
            <a:r>
              <a:rPr lang="es-ES" sz="2200" i="1" dirty="0"/>
              <a:t>El borde norte del Llano Estacado</a:t>
            </a:r>
            <a:endParaRPr lang="en-US" sz="2200" i="1" dirty="0"/>
          </a:p>
        </p:txBody>
      </p:sp>
    </p:spTree>
    <p:extLst>
      <p:ext uri="{BB962C8B-B14F-4D97-AF65-F5344CB8AC3E}">
        <p14:creationId xmlns:p14="http://schemas.microsoft.com/office/powerpoint/2010/main" val="55828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title="faded topographical map used as background image">
            <a:extLst>
              <a:ext uri="{FF2B5EF4-FFF2-40B4-BE49-F238E27FC236}">
                <a16:creationId xmlns:a16="http://schemas.microsoft.com/office/drawing/2014/main" id="{9CA5ACA2-3436-B048-BAB2-05A7A5B3BADB}"/>
              </a:ext>
            </a:extLst>
          </p:cNvPr>
          <p:cNvPicPr>
            <a:picLocks noChangeAspect="1"/>
          </p:cNvPicPr>
          <p:nvPr/>
        </p:nvPicPr>
        <p:blipFill rotWithShape="1">
          <a:blip r:embed="rId3">
            <a:alphaModFix amt="24000"/>
          </a:blip>
          <a:srcRect l="8724" b="1646"/>
          <a:stretch/>
        </p:blipFill>
        <p:spPr>
          <a:xfrm rot="16200000">
            <a:off x="3429001" y="-1904999"/>
            <a:ext cx="6857998" cy="10668000"/>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599" y="13061"/>
            <a:ext cx="9731829"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Gotham Book"/>
              </a:rPr>
              <a:t>Palo Duro Canyon</a:t>
            </a:r>
          </a:p>
        </p:txBody>
      </p:sp>
      <p:sp>
        <p:nvSpPr>
          <p:cNvPr id="11" name="TextBox 10">
            <a:extLst>
              <a:ext uri="{C183D7F6-B498-43B3-948B-1728B52AA6E4}">
                <adec:decorative xmlns:adec="http://schemas.microsoft.com/office/drawing/2017/decorative" val="1"/>
              </a:ext>
            </a:extLst>
          </p:cNvPr>
          <p:cNvSpPr txBox="1"/>
          <p:nvPr/>
        </p:nvSpPr>
        <p:spPr>
          <a:xfrm>
            <a:off x="8317422" y="650172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34B1D0-96A7-4EEA-A6AD-4B4FF9049B2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4098" name="Picture 2" descr="A photograph of the Palo Duro Canyon in the background, with mesquite and juniper trees covering the foreground.">
            <a:extLst>
              <a:ext uri="{FF2B5EF4-FFF2-40B4-BE49-F238E27FC236}">
                <a16:creationId xmlns:a16="http://schemas.microsoft.com/office/drawing/2014/main" id="{E97672A1-1FCA-D0FF-2B58-BE44F1BDB9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1621" y="1044030"/>
            <a:ext cx="7273783" cy="484615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352F79B-8075-6E9D-CD79-1183DDAAF32C}"/>
              </a:ext>
            </a:extLst>
          </p:cNvPr>
          <p:cNvSpPr txBox="1"/>
          <p:nvPr/>
        </p:nvSpPr>
        <p:spPr>
          <a:xfrm>
            <a:off x="3221110" y="5932714"/>
            <a:ext cx="6891719" cy="707886"/>
          </a:xfrm>
          <a:prstGeom prst="rect">
            <a:avLst/>
          </a:prstGeom>
          <a:noFill/>
        </p:spPr>
        <p:txBody>
          <a:bodyPr wrap="square" rtlCol="0">
            <a:spAutoFit/>
          </a:bodyPr>
          <a:lstStyle/>
          <a:p>
            <a:pPr algn="ctr"/>
            <a:r>
              <a:rPr lang="es-ES" sz="2000" i="1" dirty="0"/>
              <a:t>La entrada a la Gran Cueva en el Cañón Palo Duro</a:t>
            </a:r>
          </a:p>
          <a:p>
            <a:pPr algn="ctr"/>
            <a:r>
              <a:rPr lang="es-ES" sz="2000" i="1" dirty="0"/>
              <a:t>Fotografía de Larry D. Moore</a:t>
            </a:r>
            <a:endParaRPr lang="en-US" sz="2000" i="1" dirty="0"/>
          </a:p>
        </p:txBody>
      </p:sp>
    </p:spTree>
    <p:extLst>
      <p:ext uri="{BB962C8B-B14F-4D97-AF65-F5344CB8AC3E}">
        <p14:creationId xmlns:p14="http://schemas.microsoft.com/office/powerpoint/2010/main" val="122316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title="faded topographical map used as background image">
            <a:extLst>
              <a:ext uri="{FF2B5EF4-FFF2-40B4-BE49-F238E27FC236}">
                <a16:creationId xmlns:a16="http://schemas.microsoft.com/office/drawing/2014/main" id="{9CA5ACA2-3436-B048-BAB2-05A7A5B3BADB}"/>
              </a:ext>
            </a:extLst>
          </p:cNvPr>
          <p:cNvPicPr>
            <a:picLocks noChangeAspect="1"/>
          </p:cNvPicPr>
          <p:nvPr/>
        </p:nvPicPr>
        <p:blipFill rotWithShape="1">
          <a:blip r:embed="rId3">
            <a:alphaModFix amt="24000"/>
          </a:blip>
          <a:srcRect l="8724" b="1646"/>
          <a:stretch/>
        </p:blipFill>
        <p:spPr>
          <a:xfrm rot="16200000">
            <a:off x="3429001" y="-1904999"/>
            <a:ext cx="6857998" cy="10668000"/>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599" y="13061"/>
            <a:ext cx="9731829"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Gotham Book"/>
              </a:rPr>
              <a:t>The Rio Grande</a:t>
            </a:r>
          </a:p>
        </p:txBody>
      </p:sp>
      <p:sp>
        <p:nvSpPr>
          <p:cNvPr id="11" name="TextBox 10">
            <a:extLst>
              <a:ext uri="{C183D7F6-B498-43B3-948B-1728B52AA6E4}">
                <adec:decorative xmlns:adec="http://schemas.microsoft.com/office/drawing/2017/decorative" val="1"/>
              </a:ext>
            </a:extLst>
          </p:cNvPr>
          <p:cNvSpPr txBox="1"/>
          <p:nvPr/>
        </p:nvSpPr>
        <p:spPr>
          <a:xfrm>
            <a:off x="8453768" y="650303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34B1D0-96A7-4EEA-A6AD-4B4FF9049B2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2" name="Picture 2" descr="The Rio Grande River shown here between two faces of a canyon&#10;">
            <a:extLst>
              <a:ext uri="{FF2B5EF4-FFF2-40B4-BE49-F238E27FC236}">
                <a16:creationId xmlns:a16="http://schemas.microsoft.com/office/drawing/2014/main" id="{E3911ACB-501B-6C03-AAFD-ADBE8ECF54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3572" r="6615" b="17112"/>
          <a:stretch/>
        </p:blipFill>
        <p:spPr bwMode="auto">
          <a:xfrm>
            <a:off x="3644954" y="932518"/>
            <a:ext cx="6112363" cy="483572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F214626-1083-E8B3-9928-5D0146AD1151}"/>
              </a:ext>
            </a:extLst>
          </p:cNvPr>
          <p:cNvSpPr txBox="1"/>
          <p:nvPr/>
        </p:nvSpPr>
        <p:spPr>
          <a:xfrm>
            <a:off x="3444953" y="5807195"/>
            <a:ext cx="6357257" cy="1015663"/>
          </a:xfrm>
          <a:prstGeom prst="rect">
            <a:avLst/>
          </a:prstGeom>
          <a:noFill/>
        </p:spPr>
        <p:txBody>
          <a:bodyPr wrap="square" rtlCol="0">
            <a:spAutoFit/>
          </a:bodyPr>
          <a:lstStyle/>
          <a:p>
            <a:pPr algn="ctr"/>
            <a:r>
              <a:rPr lang="es-ES" sz="2000" i="1" dirty="0"/>
              <a:t>El río Grande en el Cañón de Santa Elena
Fotografía de Evelyn </a:t>
            </a:r>
            <a:r>
              <a:rPr lang="es-ES" sz="2000" i="1" dirty="0" err="1"/>
              <a:t>Streng</a:t>
            </a:r>
            <a:r>
              <a:rPr lang="es-ES" sz="2000" i="1" dirty="0"/>
              <a:t>
El portal a la historia de Texas</a:t>
            </a:r>
            <a:endParaRPr lang="en-US" sz="2000" i="1" dirty="0"/>
          </a:p>
        </p:txBody>
      </p:sp>
    </p:spTree>
    <p:extLst>
      <p:ext uri="{BB962C8B-B14F-4D97-AF65-F5344CB8AC3E}">
        <p14:creationId xmlns:p14="http://schemas.microsoft.com/office/powerpoint/2010/main" val="360886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title="faded topographical map used as background image">
            <a:extLst>
              <a:ext uri="{FF2B5EF4-FFF2-40B4-BE49-F238E27FC236}">
                <a16:creationId xmlns:a16="http://schemas.microsoft.com/office/drawing/2014/main" id="{9CA5ACA2-3436-B048-BAB2-05A7A5B3BADB}"/>
              </a:ext>
            </a:extLst>
          </p:cNvPr>
          <p:cNvPicPr>
            <a:picLocks noChangeAspect="1"/>
          </p:cNvPicPr>
          <p:nvPr/>
        </p:nvPicPr>
        <p:blipFill rotWithShape="1">
          <a:blip r:embed="rId3">
            <a:alphaModFix amt="24000"/>
          </a:blip>
          <a:srcRect l="8724" b="1646"/>
          <a:stretch/>
        </p:blipFill>
        <p:spPr>
          <a:xfrm rot="16200000">
            <a:off x="3429001" y="-1904999"/>
            <a:ext cx="6857998" cy="10668000"/>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599" y="13061"/>
            <a:ext cx="9731829"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Gotham Book"/>
              </a:rPr>
              <a:t>El Paso</a:t>
            </a:r>
          </a:p>
        </p:txBody>
      </p:sp>
      <p:sp>
        <p:nvSpPr>
          <p:cNvPr id="11" name="TextBox 10">
            <a:extLst>
              <a:ext uri="{C183D7F6-B498-43B3-948B-1728B52AA6E4}">
                <adec:decorative xmlns:adec="http://schemas.microsoft.com/office/drawing/2017/decorative" val="1"/>
              </a:ext>
            </a:extLst>
          </p:cNvPr>
          <p:cNvSpPr txBox="1"/>
          <p:nvPr/>
        </p:nvSpPr>
        <p:spPr>
          <a:xfrm>
            <a:off x="8214283" y="646599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34B1D0-96A7-4EEA-A6AD-4B4FF9049B2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028" name="Picture 4" descr="A photograph of the El Paso skyline with mountains in the background.&#10;">
            <a:extLst>
              <a:ext uri="{FF2B5EF4-FFF2-40B4-BE49-F238E27FC236}">
                <a16:creationId xmlns:a16="http://schemas.microsoft.com/office/drawing/2014/main" id="{4DC2BB60-7A02-5BE8-F4C0-3F714B6DF0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8060" y="1039777"/>
            <a:ext cx="7159879" cy="477844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000DF9-6749-3339-9A09-AC2F1068A89C}"/>
              </a:ext>
            </a:extLst>
          </p:cNvPr>
          <p:cNvSpPr txBox="1"/>
          <p:nvPr/>
        </p:nvSpPr>
        <p:spPr>
          <a:xfrm>
            <a:off x="3483429" y="5867400"/>
            <a:ext cx="6792685" cy="707886"/>
          </a:xfrm>
          <a:prstGeom prst="rect">
            <a:avLst/>
          </a:prstGeom>
          <a:noFill/>
        </p:spPr>
        <p:txBody>
          <a:bodyPr wrap="square" rtlCol="0">
            <a:spAutoFit/>
          </a:bodyPr>
          <a:lstStyle/>
          <a:p>
            <a:pPr algn="ctr"/>
            <a:r>
              <a:rPr lang="es-ES" sz="2000" dirty="0"/>
              <a:t>Vista del skyline de El Paso, Texas por Carol </a:t>
            </a:r>
            <a:r>
              <a:rPr lang="es-ES" sz="2000" dirty="0" err="1"/>
              <a:t>Highsmith</a:t>
            </a:r>
            <a:r>
              <a:rPr lang="es-ES" sz="2000" dirty="0"/>
              <a:t>
Biblioteca del Congreso</a:t>
            </a:r>
            <a:endParaRPr lang="en-US" sz="2000" dirty="0"/>
          </a:p>
        </p:txBody>
      </p:sp>
    </p:spTree>
    <p:extLst>
      <p:ext uri="{BB962C8B-B14F-4D97-AF65-F5344CB8AC3E}">
        <p14:creationId xmlns:p14="http://schemas.microsoft.com/office/powerpoint/2010/main" val="15016194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5352FC-3D00-41E6-B153-D5658E10C27F}">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2.xml><?xml version="1.0" encoding="utf-8"?>
<ds:datastoreItem xmlns:ds="http://schemas.openxmlformats.org/officeDocument/2006/customXml" ds:itemID="{C050FDF7-4A26-48D1-8582-31923D482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9718AB-DE9E-43AF-8EBF-42474EF2C3E6}">
  <ds:schemaRefs>
    <ds:schemaRef ds:uri="http://schemas.microsoft.com/sharepoint/v3/contenttype/forms"/>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506</TotalTime>
  <Words>881</Words>
  <Application>Microsoft Office PowerPoint</Application>
  <PresentationFormat>Widescreen</PresentationFormat>
  <Paragraphs>67</Paragraphs>
  <Slides>13</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Aptos</vt:lpstr>
      <vt:lpstr>Aptos Display</vt:lpstr>
      <vt:lpstr>Arial</vt:lpstr>
      <vt:lpstr>Calibri</vt:lpstr>
      <vt:lpstr>Calibri Light</vt:lpstr>
      <vt:lpstr>Gotham Book</vt:lpstr>
      <vt:lpstr>Gotham Medium</vt:lpstr>
      <vt:lpstr>Josefin Sans</vt:lpstr>
      <vt:lpstr>Open Sans</vt:lpstr>
      <vt:lpstr>Times New Roman</vt:lpstr>
      <vt:lpstr>1_Office Theme</vt:lpstr>
      <vt:lpstr>2_Office Theme</vt:lpstr>
      <vt:lpstr>Unidad 2:  Edad de contacto</vt:lpstr>
      <vt:lpstr>Calentamiento Sigue las instrucciones de abajo para completar tu calentamiento </vt:lpstr>
      <vt:lpstr>Comparte con la clase: day 1</vt:lpstr>
      <vt:lpstr>Pregunta esencial</vt:lpstr>
      <vt:lpstr>En la lección de hoy</vt:lpstr>
      <vt:lpstr>Llano Estacado</vt:lpstr>
      <vt:lpstr>Palo Duro Canyon</vt:lpstr>
      <vt:lpstr>The Rio Grande</vt:lpstr>
      <vt:lpstr>El Paso</vt:lpstr>
      <vt:lpstr>Waxahachie</vt:lpstr>
      <vt:lpstr>Nacogdoches</vt:lpstr>
      <vt:lpstr>Billete de salida Sigue las instrucciones de abajo para completar tu calentamiento</vt:lpstr>
      <vt:lpstr>Comparte con la clase: 2 day 1</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2</cp:revision>
  <dcterms:created xsi:type="dcterms:W3CDTF">2024-09-09T15:47:16Z</dcterms:created>
  <dcterms:modified xsi:type="dcterms:W3CDTF">2025-11-18T21:34:27Z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