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331" r:id="rId4"/>
    <p:sldId id="337" r:id="rId5"/>
    <p:sldId id="329" r:id="rId6"/>
    <p:sldId id="330" r:id="rId7"/>
    <p:sldId id="284" r:id="rId8"/>
    <p:sldId id="338" r:id="rId9"/>
    <p:sldId id="339" r:id="rId10"/>
    <p:sldId id="340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296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341"/>
    <a:srgbClr val="CC0000"/>
    <a:srgbClr val="FFFFFF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28B29-5FEB-4989-A22A-37416F6BA7F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3945-E83B-4B37-8239-6C97F791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029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5960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440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4267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85883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pictures/item/89708602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ld_bullion_bar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ommons:Copyright_tags/Country-specific_tags#United_States_of_America" TargetMode="External"/><Relationship Id="rId4" Type="http://schemas.openxmlformats.org/officeDocument/2006/relationships/hyperlink" Target="https://en.wikipedia.org/wiki/List_of_countries%27_copyright_lengths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A055a161_0572.jpg" TargetMode="External"/><Relationship Id="rId4" Type="http://schemas.openxmlformats.org/officeDocument/2006/relationships/hyperlink" Target="https://en.wikipedia.org/wiki/List_of_countries%27_copyright_length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buffalo-chase-bows-and-lances-396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Henry F. and Edmond McClure.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Photo Relief Map of North America.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1885.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https://texashistory.unt.edu/ark:/67531/metapth50293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Currier &amp; Ives.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Discovery of the Mississippi: By Ferdinand De Soto, and his followers, May 1541.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1876.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https://www.loc.gov/item/91795960/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Orr, John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princess presenting a necklace of pearls to de Soto / J.W. Orr, N.Y.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1858.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https://www.loc.gov/item/91794402/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7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Drawing of Man with Spear and Shield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Photograph, 16 x 12 cm (6.29921 x 4.72441 in.).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https://texashistory.unt.edu/ark:/67531/metapth842676/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Sebastiano,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Piombo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Columbus, half-length portrait, facing slightly right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1900.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https://www.loc.gov/item/91785883/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Schlegel, George. Columbus reception by the King Ferdinand and Queen Isabella of Spain after his first return from America. Library of Congress. </a:t>
            </a:r>
            <a:r>
              <a:rPr lang="en-US" dirty="0">
                <a:hlinkClick r:id="rId3"/>
              </a:rPr>
              <a:t>Columbus reception by the King Ferdinand and Queen Isabella of Spain after his first return from America = Columbus </a:t>
            </a:r>
            <a:r>
              <a:rPr lang="en-US" dirty="0" err="1">
                <a:hlinkClick r:id="rId3"/>
              </a:rPr>
              <a:t>empfang</a:t>
            </a:r>
            <a:r>
              <a:rPr lang="en-US" dirty="0">
                <a:hlinkClick r:id="rId3"/>
              </a:rPr>
              <a:t> von ... (loc.gov)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A pile of stacked gold bars. For use under the Creative Commons License through </a:t>
            </a:r>
            <a:r>
              <a:rPr lang="en-US" b="0" i="0" dirty="0" err="1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Pixabay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and Wikimedia Commons.</a:t>
            </a:r>
            <a:r>
              <a:rPr lang="en-US" dirty="0">
                <a:hlinkClick r:id="rId3"/>
              </a:rPr>
              <a:t> File:Gold bullion bars.jpg - Wikimedia Commons</a:t>
            </a:r>
            <a:r>
              <a:rPr lang="en-US" dirty="0"/>
              <a:t>.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 Background removed.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dirty="0" err="1"/>
              <a:t>Henricus</a:t>
            </a:r>
            <a:r>
              <a:rPr lang="en-US" dirty="0"/>
              <a:t> Martellus </a:t>
            </a:r>
            <a:r>
              <a:rPr lang="en-US" dirty="0" err="1"/>
              <a:t>Germanus</a:t>
            </a:r>
            <a:r>
              <a:rPr lang="en-US" dirty="0"/>
              <a:t>. World map. 1489.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100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United States Public Domain Tag: </a:t>
            </a:r>
            <a:r>
              <a:rPr lang="en-US" dirty="0" err="1">
                <a:hlinkClick r:id="rId5"/>
              </a:rPr>
              <a:t>Commons:Copyright</a:t>
            </a:r>
            <a:r>
              <a:rPr lang="en-US" dirty="0">
                <a:hlinkClick r:id="rId5"/>
              </a:rPr>
              <a:t> tags/Country-specific tags - Wikimedia Commons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Ferrer de Couto, José 1820-1877. </a:t>
            </a:r>
            <a:r>
              <a:rPr lang="es-E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Historia de la Marina Real Española : desde el descubrimiento de las américas hasta el combate de Trafalgar Autor Ferrer de Couto, José 1820-1877 March y Labores, José m. 1865)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is in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its country of origin and other countries and areas where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w:List of countries' copyright lengths"/>
              </a:rPr>
              <a:t>copyright term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is the author's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life plus 70 years or fewer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hlinkClick r:id="rId5"/>
              </a:rPr>
              <a:t>File:A055a161 0572.jpg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Catlin, George.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Buffalo Chase with Bows and Lances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1832-33. Oil on canvas, 24 x 29 in. (60.9 x 73.7 cm). Smithsonian American Art Museum.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https://americanart.si.edu/artwork/buffalo-chase-bows-and-lances-3960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3945-E83B-4B37-8239-6C97F79151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9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8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4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9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emf"/><Relationship Id="rId7" Type="http://schemas.openxmlformats.org/officeDocument/2006/relationships/image" Target="../media/image17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emf"/><Relationship Id="rId10" Type="http://schemas.openxmlformats.org/officeDocument/2006/relationships/image" Target="../media/image34.sv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sv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91063"/>
            <a:ext cx="4620584" cy="3541187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Unit 2: </a:t>
            </a:r>
            <a:br>
              <a:rPr lang="en-US" sz="5400" b="1" i="1" dirty="0">
                <a:latin typeface="Gotham Book"/>
              </a:rPr>
            </a:br>
            <a:r>
              <a:rPr lang="en-US" sz="5400" b="1" dirty="0">
                <a:solidFill>
                  <a:srgbClr val="C80000"/>
                </a:solidFill>
                <a:latin typeface="Gotham Book"/>
              </a:rPr>
              <a:t>The Age of Contact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4135556"/>
            <a:ext cx="4620584" cy="775494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Lesson 1: </a:t>
            </a:r>
          </a:p>
          <a:p>
            <a:pPr algn="l"/>
            <a:r>
              <a:rPr lang="en-US" sz="3600" b="1" i="1" dirty="0">
                <a:solidFill>
                  <a:srgbClr val="C00000"/>
                </a:solidFill>
                <a:latin typeface="Gotham Book"/>
              </a:rPr>
              <a:t>The Big Picture</a:t>
            </a:r>
          </a:p>
        </p:txBody>
      </p:sp>
      <p:pic>
        <p:nvPicPr>
          <p:cNvPr id="1026" name="Picture 2" descr="A drawing of several Spanish conquistadors arriving on the shores of America and encountering a group of Indigenous people. There are Spanish ships in the background.">
            <a:extLst>
              <a:ext uri="{FF2B5EF4-FFF2-40B4-BE49-F238E27FC236}">
                <a16:creationId xmlns:a16="http://schemas.microsoft.com/office/drawing/2014/main" id="{68DAE28A-FC7C-5EEF-FC3D-00BB11F4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r="-2" b="-2"/>
          <a:stretch/>
        </p:blipFill>
        <p:spPr bwMode="auto">
          <a:xfrm>
            <a:off x="5061857" y="10"/>
            <a:ext cx="7130143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3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Picture 14" descr="A drawing of King Ferdinand and Queen Isabela of Spain receiving Christopher Columbus after his first expedition to the Americas.">
            <a:extLst>
              <a:ext uri="{FF2B5EF4-FFF2-40B4-BE49-F238E27FC236}">
                <a16:creationId xmlns:a16="http://schemas.microsoft.com/office/drawing/2014/main" id="{A6096926-A17C-DDFD-6460-90B20DD05E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3262" r="6320" b="5757"/>
          <a:stretch/>
        </p:blipFill>
        <p:spPr bwMode="auto">
          <a:xfrm>
            <a:off x="6672943" y="869427"/>
            <a:ext cx="5320201" cy="4116233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123BEA-AFB2-518B-29C8-7CB5148C43B0}"/>
              </a:ext>
            </a:extLst>
          </p:cNvPr>
          <p:cNvSpPr txBox="1"/>
          <p:nvPr/>
        </p:nvSpPr>
        <p:spPr>
          <a:xfrm>
            <a:off x="6672943" y="5108820"/>
            <a:ext cx="5229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Painting of the king and queen of Spain receiving Christopher Columbus after his first voyage to America.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9057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4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Picture 2" descr="A pile of gold bars">
            <a:extLst>
              <a:ext uri="{FF2B5EF4-FFF2-40B4-BE49-F238E27FC236}">
                <a16:creationId xmlns:a16="http://schemas.microsoft.com/office/drawing/2014/main" id="{6F4C0592-3064-82D3-5842-BC1341E560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045505"/>
            <a:ext cx="5773348" cy="43325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9E246-558F-4ADA-271A-90B471F1FEC2}"/>
              </a:ext>
            </a:extLst>
          </p:cNvPr>
          <p:cNvSpPr txBox="1"/>
          <p:nvPr/>
        </p:nvSpPr>
        <p:spPr>
          <a:xfrm>
            <a:off x="6498768" y="5378018"/>
            <a:ext cx="506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Spain’s greatest goal for exploration: GOLD!</a:t>
            </a:r>
          </a:p>
        </p:txBody>
      </p:sp>
    </p:spTree>
    <p:extLst>
      <p:ext uri="{BB962C8B-B14F-4D97-AF65-F5344CB8AC3E}">
        <p14:creationId xmlns:p14="http://schemas.microsoft.com/office/powerpoint/2010/main" val="191174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5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 descr="A German-made map from the late 15th century of the known world. The American continents among others are missing.">
            <a:extLst>
              <a:ext uri="{FF2B5EF4-FFF2-40B4-BE49-F238E27FC236}">
                <a16:creationId xmlns:a16="http://schemas.microsoft.com/office/drawing/2014/main" id="{276E2FAF-8A1A-661C-62B5-F3ECD92932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46" y="1393373"/>
            <a:ext cx="5757053" cy="4145078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C0B78-1863-099F-1CC5-CBACC0332FE9}"/>
              </a:ext>
            </a:extLst>
          </p:cNvPr>
          <p:cNvSpPr txBox="1"/>
          <p:nvPr/>
        </p:nvSpPr>
        <p:spPr>
          <a:xfrm>
            <a:off x="6498767" y="5579884"/>
            <a:ext cx="5246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Map of the known world according to most Europeans in 1488.</a:t>
            </a:r>
          </a:p>
        </p:txBody>
      </p:sp>
    </p:spTree>
    <p:extLst>
      <p:ext uri="{BB962C8B-B14F-4D97-AF65-F5344CB8AC3E}">
        <p14:creationId xmlns:p14="http://schemas.microsoft.com/office/powerpoint/2010/main" val="15394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6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098" name="Picture 2" descr="Artwork depicting an encounter between Spanish conquistadors and American Indians. ">
            <a:extLst>
              <a:ext uri="{FF2B5EF4-FFF2-40B4-BE49-F238E27FC236}">
                <a16:creationId xmlns:a16="http://schemas.microsoft.com/office/drawing/2014/main" id="{2E8CE4E0-FE56-2618-99D9-F5BA351A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2856"/>
            <a:ext cx="5898708" cy="3812040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8E86F-72C9-A1EA-FA47-8BB5E57E75A2}"/>
              </a:ext>
            </a:extLst>
          </p:cNvPr>
          <p:cNvSpPr txBox="1"/>
          <p:nvPr/>
        </p:nvSpPr>
        <p:spPr>
          <a:xfrm>
            <a:off x="5900058" y="5184896"/>
            <a:ext cx="627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Artwork depicting the Royal Marina Hispaniola </a:t>
            </a:r>
          </a:p>
          <a:p>
            <a:pPr algn="ctr"/>
            <a:r>
              <a:rPr lang="en-US" sz="2000" i="1" dirty="0"/>
              <a:t>Conquistadors encountering Indigenous American people</a:t>
            </a:r>
          </a:p>
        </p:txBody>
      </p:sp>
    </p:spTree>
    <p:extLst>
      <p:ext uri="{BB962C8B-B14F-4D97-AF65-F5344CB8AC3E}">
        <p14:creationId xmlns:p14="http://schemas.microsoft.com/office/powerpoint/2010/main" val="11307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7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170" name="Picture 2" descr="A painting showing American Indians hunting a herd of buffalo on horseback">
            <a:extLst>
              <a:ext uri="{FF2B5EF4-FFF2-40B4-BE49-F238E27FC236}">
                <a16:creationId xmlns:a16="http://schemas.microsoft.com/office/drawing/2014/main" id="{E2B3FCFD-F18E-5198-29C1-16C73071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4770"/>
            <a:ext cx="5943600" cy="4200525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101BE-5DEC-6B32-02B8-650A1CDA459E}"/>
              </a:ext>
            </a:extLst>
          </p:cNvPr>
          <p:cNvSpPr txBox="1"/>
          <p:nvPr/>
        </p:nvSpPr>
        <p:spPr>
          <a:xfrm>
            <a:off x="6096000" y="5377305"/>
            <a:ext cx="5822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painting showing American Indian men hunting a herd of buffalo on horseback. </a:t>
            </a:r>
          </a:p>
          <a:p>
            <a:pPr algn="ctr"/>
            <a:r>
              <a:rPr lang="en-US" sz="2000" i="1" dirty="0"/>
              <a:t>Smithsonian American Art Museum.</a:t>
            </a:r>
          </a:p>
        </p:txBody>
      </p:sp>
    </p:spTree>
    <p:extLst>
      <p:ext uri="{BB962C8B-B14F-4D97-AF65-F5344CB8AC3E}">
        <p14:creationId xmlns:p14="http://schemas.microsoft.com/office/powerpoint/2010/main" val="412326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8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20264-6381-D296-229D-C0F15641BC5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7C65D-0D56-A3E9-6FD1-7F349753DA3F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194" name="Picture 2" descr="Artwork depicting conquistadors on horseback and on foot with missionaries, all holding their arms up to the sky.">
            <a:extLst>
              <a:ext uri="{FF2B5EF4-FFF2-40B4-BE49-F238E27FC236}">
                <a16:creationId xmlns:a16="http://schemas.microsoft.com/office/drawing/2014/main" id="{A2BA9966-79BD-1AFD-C1D4-4FBDA32F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4" y="1431052"/>
            <a:ext cx="5551714" cy="3772318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121D25-91AD-5BC9-5E3E-0FBB0E3C6EF6}"/>
              </a:ext>
            </a:extLst>
          </p:cNvPr>
          <p:cNvSpPr txBox="1"/>
          <p:nvPr/>
        </p:nvSpPr>
        <p:spPr>
          <a:xfrm>
            <a:off x="6366757" y="5218056"/>
            <a:ext cx="5270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Artwork titled “The Discovery of the Mississippi by De Soto and his Followers.”</a:t>
            </a:r>
          </a:p>
          <a:p>
            <a:pPr algn="ctr"/>
            <a:r>
              <a:rPr lang="en-US" sz="2000" i="1" dirty="0"/>
              <a:t>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188207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FD24AC96-1604-629E-5558-FD86E34967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713" y="13061"/>
            <a:ext cx="10199915" cy="912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Gotham Medium"/>
              </a:rPr>
              <a:t>Part III: </a:t>
            </a:r>
            <a:r>
              <a:rPr lang="en-US" sz="4000" b="1" dirty="0">
                <a:solidFill>
                  <a:srgbClr val="C00000"/>
                </a:solidFill>
                <a:latin typeface="Gotham Medium"/>
              </a:rPr>
              <a:t>Return to the Reading Guide in Part 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75539-DDA2-E47F-5D0E-C853C08349E0}"/>
              </a:ext>
            </a:extLst>
          </p:cNvPr>
          <p:cNvSpPr txBox="1"/>
          <p:nvPr/>
        </p:nvSpPr>
        <p:spPr>
          <a:xfrm>
            <a:off x="1695313" y="1421845"/>
            <a:ext cx="35508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you read the passage:</a:t>
            </a:r>
          </a:p>
          <a:p>
            <a:endParaRPr lang="en-US" sz="1400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Re-read each statement here.</a:t>
            </a:r>
          </a:p>
          <a:p>
            <a:endParaRPr lang="en-US" sz="1600" dirty="0"/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Provide the correct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True / False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answer.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u="sng" dirty="0">
                <a:solidFill>
                  <a:srgbClr val="C00000"/>
                </a:solidFill>
              </a:rPr>
              <a:t>Justification: </a:t>
            </a:r>
            <a:r>
              <a:rPr lang="en-US" sz="2800" dirty="0">
                <a:solidFill>
                  <a:srgbClr val="C00000"/>
                </a:solidFill>
              </a:rPr>
              <a:t>Provide text evidence for your answer.</a:t>
            </a:r>
          </a:p>
        </p:txBody>
      </p:sp>
      <p:pic>
        <p:nvPicPr>
          <p:cNvPr id="12" name="Picture 11" descr="An image of the pre-reading guide chart from the student worksheet for reference.">
            <a:extLst>
              <a:ext uri="{FF2B5EF4-FFF2-40B4-BE49-F238E27FC236}">
                <a16:creationId xmlns:a16="http://schemas.microsoft.com/office/drawing/2014/main" id="{588C8B12-ACCB-AB87-9FA0-FA65741D5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222" y="1503485"/>
            <a:ext cx="6527117" cy="421773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F4C8219-5BD2-40EC-EA65-B77AEA442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026521">
            <a:off x="4484203" y="1645134"/>
            <a:ext cx="1524002" cy="251540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749978" y="2198638"/>
            <a:ext cx="3905337" cy="6366062"/>
          </a:xfrm>
          <a:prstGeom prst="rect">
            <a:avLst/>
          </a:prstGeom>
        </p:spPr>
      </p:pic>
      <p:pic>
        <p:nvPicPr>
          <p:cNvPr id="2" name="Graphic 1" descr="Pencil with solid fill">
            <a:extLst>
              <a:ext uri="{FF2B5EF4-FFF2-40B4-BE49-F238E27FC236}">
                <a16:creationId xmlns:a16="http://schemas.microsoft.com/office/drawing/2014/main" id="{0201D1CC-108E-94D7-16C6-51457DA50F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4061" y="1655751"/>
            <a:ext cx="914400" cy="914400"/>
          </a:xfrm>
          <a:prstGeom prst="rect">
            <a:avLst/>
          </a:prstGeom>
        </p:spPr>
      </p:pic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85C9C4F1-8B7D-5C89-4BF6-896DD845A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5678" y="1655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2600" y="13061"/>
            <a:ext cx="8802190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Exit Ticket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886713-B252-0881-F64F-0D21FFFDAEDD}"/>
              </a:ext>
            </a:extLst>
          </p:cNvPr>
          <p:cNvSpPr txBox="1"/>
          <p:nvPr/>
        </p:nvSpPr>
        <p:spPr>
          <a:xfrm>
            <a:off x="3385456" y="1654629"/>
            <a:ext cx="82078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Based on the reading passage today, what are three things that we will learn about in Unit 2: Age of Contact.</a:t>
            </a:r>
          </a:p>
          <a:p>
            <a:endParaRPr lang="en-US" sz="2400" dirty="0"/>
          </a:p>
          <a:p>
            <a:r>
              <a:rPr lang="en-US" sz="3600" dirty="0">
                <a:solidFill>
                  <a:srgbClr val="002060"/>
                </a:solidFill>
              </a:rPr>
              <a:t>Write in complete sentences.</a:t>
            </a:r>
          </a:p>
          <a:p>
            <a:endParaRPr lang="en-US" sz="2400" dirty="0"/>
          </a:p>
          <a:p>
            <a:r>
              <a:rPr lang="en-US" sz="3600" dirty="0">
                <a:solidFill>
                  <a:srgbClr val="7030A0"/>
                </a:solidFill>
              </a:rPr>
              <a:t>Share with a partner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0D8B489-9746-0439-5FF1-AE93881D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1969" y="1962978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CEA40A-3329-38EA-3C80-DCA3AE7E6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1957" y="3455122"/>
            <a:ext cx="925793" cy="9257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D0B665D-1FE0-0957-F05D-4455DA7B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21782" y="4631762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559171" y="13062"/>
            <a:ext cx="8616794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sz="6600" dirty="0">
                <a:solidFill>
                  <a:srgbClr val="CA4341"/>
                </a:solidFill>
                <a:latin typeface="Gotham Medium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E468798-8AB8-2C6D-C07D-2F115181FFC9}"/>
              </a:ext>
            </a:extLst>
          </p:cNvPr>
          <p:cNvSpPr/>
          <p:nvPr/>
        </p:nvSpPr>
        <p:spPr>
          <a:xfrm>
            <a:off x="4431498" y="2144485"/>
            <a:ext cx="6542314" cy="2383972"/>
          </a:xfrm>
          <a:prstGeom prst="wedgeRoundRectCallout">
            <a:avLst>
              <a:gd name="adj1" fmla="val -73866"/>
              <a:gd name="adj2" fmla="val 32445"/>
              <a:gd name="adj3" fmla="val 16667"/>
            </a:avLst>
          </a:prstGeom>
          <a:solidFill>
            <a:srgbClr val="CA4341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One thing we will learn about in Unit 2: the Age of Contact is _______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5A0CA5-1169-92F9-4594-5EC605183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188" y="2950029"/>
            <a:ext cx="1445628" cy="14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5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>
                <a:latin typeface="Gotham Medium"/>
              </a:rPr>
              <a:t>Warm-up: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Follow the directions below to complete your warm-up 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6417" y="2611473"/>
            <a:ext cx="817527" cy="817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2283" y="3674352"/>
            <a:ext cx="817527" cy="8175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0911" y="5597309"/>
            <a:ext cx="778899" cy="77889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010741" y="1285773"/>
            <a:ext cx="1208326" cy="12083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3AF4B79-F379-0096-3505-6E7D150A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58731" y="2822949"/>
            <a:ext cx="1071092" cy="107109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3D88DCB-921F-5EA0-3AEE-B35307BB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354395" y="4028983"/>
            <a:ext cx="925793" cy="9257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52FF5D-5ECF-C964-F23F-2F18131AB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411512" y="5176048"/>
            <a:ext cx="842453" cy="842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341BF4-1597-FBCE-74F8-1523AE80D177}"/>
              </a:ext>
            </a:extLst>
          </p:cNvPr>
          <p:cNvSpPr txBox="1"/>
          <p:nvPr/>
        </p:nvSpPr>
        <p:spPr>
          <a:xfrm>
            <a:off x="3708133" y="1889936"/>
            <a:ext cx="79890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 the introductory passage.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Choose the three items that you think were the primary goals of the Spanish. </a:t>
            </a:r>
          </a:p>
          <a:p>
            <a:endParaRPr lang="en-US" sz="1200" dirty="0"/>
          </a:p>
          <a:p>
            <a:r>
              <a:rPr lang="en-US" sz="2800" dirty="0">
                <a:solidFill>
                  <a:srgbClr val="002060"/>
                </a:solidFill>
              </a:rPr>
              <a:t>Place a 1, 2, and 3 next to each goal based on how important you think each was.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Draw an X next to the items that you think were not primary goals for the Spanish.</a:t>
            </a:r>
          </a:p>
          <a:p>
            <a:endParaRPr lang="en-US" sz="1200" dirty="0"/>
          </a:p>
          <a:p>
            <a:r>
              <a:rPr lang="en-US" sz="2800" dirty="0">
                <a:solidFill>
                  <a:srgbClr val="7030A0"/>
                </a:solidFill>
              </a:rPr>
              <a:t>Discuss with a shoulder partner.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68607E-819B-D569-D706-E89F12CA1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2030" y="1503485"/>
            <a:ext cx="1107988" cy="1107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5A28D9E-8587-CF82-5B6B-8FD26E59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1758" y="4583347"/>
            <a:ext cx="817527" cy="8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2"/>
            <a:ext cx="9010288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Gotham Medium"/>
              </a:rPr>
              <a:t>Share with the class: </a:t>
            </a:r>
            <a:r>
              <a:rPr lang="en-US" dirty="0">
                <a:solidFill>
                  <a:schemeClr val="bg1"/>
                </a:solidFill>
                <a:latin typeface="Gotham Medium"/>
              </a:rPr>
              <a:t>day 1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67777"/>
            <a:ext cx="4091552" cy="36933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0B43A14-6692-85B9-EC43-6FAC64FB30B7}"/>
              </a:ext>
            </a:extLst>
          </p:cNvPr>
          <p:cNvSpPr/>
          <p:nvPr/>
        </p:nvSpPr>
        <p:spPr>
          <a:xfrm>
            <a:off x="2148683" y="1110344"/>
            <a:ext cx="6896562" cy="1437429"/>
          </a:xfrm>
          <a:prstGeom prst="wedgeRoundRectCallout">
            <a:avLst>
              <a:gd name="adj1" fmla="val 73843"/>
              <a:gd name="adj2" fmla="val 32429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goal for the Spanish was probably _______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037C67-8C5D-8A43-64C6-7F290319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93352" y="1377630"/>
            <a:ext cx="1239417" cy="123941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F7373EA-CE54-959F-F825-7DD4E2710B6F}"/>
              </a:ext>
            </a:extLst>
          </p:cNvPr>
          <p:cNvSpPr/>
          <p:nvPr/>
        </p:nvSpPr>
        <p:spPr>
          <a:xfrm>
            <a:off x="3646714" y="2923795"/>
            <a:ext cx="8147493" cy="1386434"/>
          </a:xfrm>
          <a:prstGeom prst="wedgeRoundRectCallout">
            <a:avLst>
              <a:gd name="adj1" fmla="val -61887"/>
              <a:gd name="adj2" fmla="val 34479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goal for the Spanish was probably 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4FA934-405D-F523-7D7C-07570577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3994" y="3181014"/>
            <a:ext cx="1239417" cy="12394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950805F-BA4F-786F-7143-5022A579C1FC}"/>
              </a:ext>
            </a:extLst>
          </p:cNvPr>
          <p:cNvSpPr/>
          <p:nvPr/>
        </p:nvSpPr>
        <p:spPr>
          <a:xfrm>
            <a:off x="1877323" y="4716073"/>
            <a:ext cx="7669448" cy="1437429"/>
          </a:xfrm>
          <a:prstGeom prst="wedgeRoundRectCallout">
            <a:avLst>
              <a:gd name="adj1" fmla="val 64049"/>
              <a:gd name="adj2" fmla="val 31746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/>
              </a:rPr>
              <a:t> most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goal for the Spanish was probably ______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27CA252-1BD3-7F79-82DA-163E456D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9054" y="4892912"/>
            <a:ext cx="1239417" cy="123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C6CF-D82E-6A81-8C47-DE04FB6BAFB5}"/>
              </a:ext>
            </a:extLst>
          </p:cNvPr>
          <p:cNvSpPr txBox="1"/>
          <p:nvPr/>
        </p:nvSpPr>
        <p:spPr>
          <a:xfrm>
            <a:off x="1935479" y="2130641"/>
            <a:ext cx="9189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defining characteristics and key concepts of Unit 2: The Age of Contact? </a:t>
            </a:r>
          </a:p>
        </p:txBody>
      </p:sp>
    </p:spTree>
    <p:extLst>
      <p:ext uri="{BB962C8B-B14F-4D97-AF65-F5344CB8AC3E}">
        <p14:creationId xmlns:p14="http://schemas.microsoft.com/office/powerpoint/2010/main" val="8170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In Today’s Lesson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AA726-7C6B-8A90-68A7-A97674A4B6F6}"/>
              </a:ext>
            </a:extLst>
          </p:cNvPr>
          <p:cNvSpPr txBox="1"/>
          <p:nvPr/>
        </p:nvSpPr>
        <p:spPr>
          <a:xfrm>
            <a:off x="1420121" y="1831085"/>
            <a:ext cx="10282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key people, events, and concepts 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of Unit 2: Age of Contact.</a:t>
            </a: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read a passage about the unit, summarize each paragraph, and provide evidence to support claims about the passage.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41714" y="13061"/>
            <a:ext cx="2971800" cy="2164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Gotham Medium"/>
              </a:rPr>
              <a:t>Part I: </a:t>
            </a:r>
            <a:br>
              <a:rPr lang="en-US" sz="4800" b="1" dirty="0">
                <a:latin typeface="Gotham Medium"/>
              </a:rPr>
            </a:br>
            <a:r>
              <a:rPr lang="en-US" sz="4800" b="1" dirty="0">
                <a:solidFill>
                  <a:srgbClr val="C00000"/>
                </a:solidFill>
                <a:latin typeface="Gotham Medium"/>
              </a:rPr>
              <a:t>Analyze  an Image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6687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300F7-5C7E-11D6-CD4B-3229E096414D}"/>
              </a:ext>
            </a:extLst>
          </p:cNvPr>
          <p:cNvSpPr txBox="1"/>
          <p:nvPr/>
        </p:nvSpPr>
        <p:spPr>
          <a:xfrm>
            <a:off x="1741714" y="2471057"/>
            <a:ext cx="2579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Look at the image on your worksheet, or enlarged here, to answer the questions.</a:t>
            </a:r>
          </a:p>
        </p:txBody>
      </p:sp>
      <p:pic>
        <p:nvPicPr>
          <p:cNvPr id="2" name="Picture 1" descr="A drawing of an encounter between Spanish conquistadors and American Indians. An Indigenous woman is putting a necklace around the neck of the Spanish man.">
            <a:extLst>
              <a:ext uri="{FF2B5EF4-FFF2-40B4-BE49-F238E27FC236}">
                <a16:creationId xmlns:a16="http://schemas.microsoft.com/office/drawing/2014/main" id="{54380250-311E-83B8-83EE-F1238434D7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2208" r="5967" b="932"/>
          <a:stretch/>
        </p:blipFill>
        <p:spPr bwMode="auto">
          <a:xfrm>
            <a:off x="4760061" y="115109"/>
            <a:ext cx="7278154" cy="6263919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60CCA76C-173C-D6B8-A9C4-D45274527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713" y="13061"/>
            <a:ext cx="10199915" cy="91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Gotham Medium"/>
              </a:rPr>
              <a:t>Part II: </a:t>
            </a:r>
            <a:r>
              <a:rPr lang="en-US" sz="4800" b="1" dirty="0">
                <a:solidFill>
                  <a:srgbClr val="C00000"/>
                </a:solidFill>
                <a:latin typeface="Gotham Medium"/>
              </a:rPr>
              <a:t>Essential Ideas Reading Passage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DF65D-047A-C467-1C06-073F45538B74}"/>
              </a:ext>
            </a:extLst>
          </p:cNvPr>
          <p:cNvSpPr txBox="1"/>
          <p:nvPr/>
        </p:nvSpPr>
        <p:spPr>
          <a:xfrm>
            <a:off x="1643744" y="1230077"/>
            <a:ext cx="355089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Before you read   the passage:</a:t>
            </a:r>
          </a:p>
          <a:p>
            <a:endParaRPr lang="en-US" sz="1050" dirty="0"/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Read each statement here.</a:t>
            </a:r>
          </a:p>
          <a:p>
            <a:endParaRPr lang="en-US" sz="1050" dirty="0"/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Predict whether the answer will be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TRUE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(T)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FALSE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(F) </a:t>
            </a:r>
          </a:p>
          <a:p>
            <a:endParaRPr lang="en-US" sz="10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Write </a:t>
            </a:r>
            <a:r>
              <a:rPr lang="en-US" sz="3200" b="1" dirty="0">
                <a:solidFill>
                  <a:srgbClr val="7030A0"/>
                </a:solidFill>
              </a:rPr>
              <a:t>T</a:t>
            </a:r>
            <a:r>
              <a:rPr lang="en-US" sz="3200" dirty="0">
                <a:solidFill>
                  <a:srgbClr val="7030A0"/>
                </a:solidFill>
              </a:rPr>
              <a:t> or </a:t>
            </a:r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dirty="0">
                <a:solidFill>
                  <a:srgbClr val="7030A0"/>
                </a:solidFill>
              </a:rPr>
              <a:t> in the pre-reading prediction box</a:t>
            </a:r>
          </a:p>
        </p:txBody>
      </p:sp>
      <p:pic>
        <p:nvPicPr>
          <p:cNvPr id="13" name="Picture 12" descr="An image of the pre-reading guide chart from the student worksheet for reference.">
            <a:extLst>
              <a:ext uri="{FF2B5EF4-FFF2-40B4-BE49-F238E27FC236}">
                <a16:creationId xmlns:a16="http://schemas.microsoft.com/office/drawing/2014/main" id="{CC6BBF14-5EC6-82C5-096D-105B1A560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378" y="1320131"/>
            <a:ext cx="6527117" cy="4217734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60CFB12-AD7D-869D-F41A-9C5509D34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35" flipH="1">
            <a:off x="4477165" y="5126169"/>
            <a:ext cx="1398501" cy="1524002"/>
          </a:xfrm>
          <a:prstGeom prst="rect">
            <a:avLst/>
          </a:prstGeom>
        </p:spPr>
      </p:pic>
      <p:pic>
        <p:nvPicPr>
          <p:cNvPr id="10" name="Graphic 9" descr="Pencil with solid fill">
            <a:extLst>
              <a:ext uri="{FF2B5EF4-FFF2-40B4-BE49-F238E27FC236}">
                <a16:creationId xmlns:a16="http://schemas.microsoft.com/office/drawing/2014/main" id="{A7616FD6-F543-79D4-B1DC-F3B37EB1E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15567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1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A3D735-8806-ABAC-6125-92DF6F59870B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698729-7FCF-54B7-7C23-727840DA5684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 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 in the margin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2050" name="Picture 2" descr="A drawing of an American Indian man dressed in a robe, holding a wooden shield and a long spear.">
            <a:extLst>
              <a:ext uri="{FF2B5EF4-FFF2-40B4-BE49-F238E27FC236}">
                <a16:creationId xmlns:a16="http://schemas.microsoft.com/office/drawing/2014/main" id="{F6727DA3-C572-044B-BF05-81BCD240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94" y="130774"/>
            <a:ext cx="4118399" cy="5496303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C68C-E114-82F8-45AC-8B62224F6E7D}"/>
              </a:ext>
            </a:extLst>
          </p:cNvPr>
          <p:cNvSpPr txBox="1"/>
          <p:nvPr/>
        </p:nvSpPr>
        <p:spPr>
          <a:xfrm>
            <a:off x="7108335" y="5627077"/>
            <a:ext cx="49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Drawing of an American Indian man with a shield and a spear.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13947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1"/>
            <a:ext cx="6097269" cy="115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Essential Ideas Reading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Gotham Medium"/>
              </a:rPr>
              <a:t>Image to accompany paragraph 2</a:t>
            </a:r>
            <a:endParaRPr lang="en-US" sz="4400" i="1" dirty="0">
              <a:solidFill>
                <a:schemeClr val="bg2">
                  <a:lumMod val="50000"/>
                </a:schemeClr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6060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5C8CA3-9895-FE14-3488-2FB9BD9D062F}"/>
              </a:ext>
            </a:extLst>
          </p:cNvPr>
          <p:cNvSpPr/>
          <p:nvPr/>
        </p:nvSpPr>
        <p:spPr>
          <a:xfrm>
            <a:off x="2209800" y="1775629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Circle or highlight key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D0CC8-1FA6-3B25-8755-9D0B709FF077}"/>
              </a:ext>
            </a:extLst>
          </p:cNvPr>
          <p:cNvSpPr/>
          <p:nvPr/>
        </p:nvSpPr>
        <p:spPr>
          <a:xfrm>
            <a:off x="2166256" y="3963658"/>
            <a:ext cx="3690258" cy="1762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</a:rPr>
              <a:t>Three-word summary</a:t>
            </a:r>
          </a:p>
          <a:p>
            <a:pPr algn="ctr"/>
            <a:r>
              <a:rPr lang="en-US" sz="3600" i="1" dirty="0">
                <a:solidFill>
                  <a:srgbClr val="C00000"/>
                </a:solidFill>
              </a:rPr>
              <a:t>in the margin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E064834-724A-1A1F-F2B6-9F938EE3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9654" y="3537859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7990B5-D2E4-EAE5-5E2B-45EA5ADE9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737" y="1372856"/>
            <a:ext cx="914400" cy="914400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74" name="Picture 2" descr="A black and white painting of Christopher Columbus">
            <a:extLst>
              <a:ext uri="{FF2B5EF4-FFF2-40B4-BE49-F238E27FC236}">
                <a16:creationId xmlns:a16="http://schemas.microsoft.com/office/drawing/2014/main" id="{22933B4E-3D3B-EC17-C92A-A3D041AEB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b="1123"/>
          <a:stretch/>
        </p:blipFill>
        <p:spPr bwMode="auto">
          <a:xfrm>
            <a:off x="7545278" y="223354"/>
            <a:ext cx="4191000" cy="5403723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70D56-A7CA-EC0B-7485-3F7F637F59AB}"/>
              </a:ext>
            </a:extLst>
          </p:cNvPr>
          <p:cNvSpPr txBox="1"/>
          <p:nvPr/>
        </p:nvSpPr>
        <p:spPr>
          <a:xfrm>
            <a:off x="7108335" y="5627077"/>
            <a:ext cx="490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Portrait of Christopher Columbus.</a:t>
            </a:r>
          </a:p>
          <a:p>
            <a:pPr algn="ctr"/>
            <a:r>
              <a:rPr lang="en-US" sz="2000" i="1" dirty="0"/>
              <a:t>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11250989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1252</Words>
  <Application>Microsoft Office PowerPoint</Application>
  <PresentationFormat>Widescreen</PresentationFormat>
  <Paragraphs>132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1_Office Theme</vt:lpstr>
      <vt:lpstr>Office Theme</vt:lpstr>
      <vt:lpstr>Unit 2:  The Age of Contact</vt:lpstr>
      <vt:lpstr>Warm-up: Follow the directions below to complete your warm-up </vt:lpstr>
      <vt:lpstr>Share with the class: day 1</vt:lpstr>
      <vt:lpstr>Essential Question</vt:lpstr>
      <vt:lpstr>In Today’s Lesson</vt:lpstr>
      <vt:lpstr>Part I:  Analyze  an Image</vt:lpstr>
      <vt:lpstr>Part II: Essential Ideas Reading Passage</vt:lpstr>
      <vt:lpstr>Essential Ideas Reading Image to accompany paragraph 1</vt:lpstr>
      <vt:lpstr>Essential Ideas Reading Image to accompany paragraph 2</vt:lpstr>
      <vt:lpstr>Essential Ideas Reading Image to accompany paragraph 3</vt:lpstr>
      <vt:lpstr>Essential Ideas Reading Image to accompany paragraph 4</vt:lpstr>
      <vt:lpstr>Essential Ideas Reading Image to accompany paragraph 5</vt:lpstr>
      <vt:lpstr>Essential Ideas Reading Image to accompany paragraph 6</vt:lpstr>
      <vt:lpstr>Essential Ideas Reading Image to accompany paragraph 7</vt:lpstr>
      <vt:lpstr>Essential Ideas Reading Image to accompany paragraph 8</vt:lpstr>
      <vt:lpstr>Part III: Return to the Reading Guide in Part II</vt:lpstr>
      <vt:lpstr>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5</cp:revision>
  <dcterms:created xsi:type="dcterms:W3CDTF">2024-07-31T15:02:13Z</dcterms:created>
  <dcterms:modified xsi:type="dcterms:W3CDTF">2024-09-30T15:50:23Z</dcterms:modified>
</cp:coreProperties>
</file>