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6" r:id="rId3"/>
    <p:sldId id="310" r:id="rId4"/>
    <p:sldId id="304" r:id="rId5"/>
    <p:sldId id="311" r:id="rId6"/>
    <p:sldId id="312" r:id="rId7"/>
    <p:sldId id="288" r:id="rId8"/>
    <p:sldId id="275" r:id="rId9"/>
    <p:sldId id="319" r:id="rId10"/>
    <p:sldId id="259" r:id="rId11"/>
    <p:sldId id="307" r:id="rId12"/>
    <p:sldId id="313" r:id="rId13"/>
    <p:sldId id="314" r:id="rId14"/>
    <p:sldId id="291" r:id="rId15"/>
    <p:sldId id="318" r:id="rId16"/>
    <p:sldId id="320" r:id="rId17"/>
    <p:sldId id="315" r:id="rId18"/>
    <p:sldId id="316" r:id="rId19"/>
    <p:sldId id="317" r:id="rId20"/>
    <p:sldId id="321" r:id="rId21"/>
    <p:sldId id="322" r:id="rId22"/>
    <p:sldId id="323" r:id="rId23"/>
    <p:sldId id="324" r:id="rId24"/>
    <p:sldId id="325" r:id="rId25"/>
    <p:sldId id="327" r:id="rId26"/>
    <p:sldId id="326" r:id="rId27"/>
    <p:sldId id="328" r:id="rId28"/>
    <p:sldId id="329" r:id="rId29"/>
    <p:sldId id="330" r:id="rId30"/>
    <p:sldId id="331" r:id="rId31"/>
    <p:sldId id="332" r:id="rId32"/>
    <p:sldId id="333" r:id="rId33"/>
    <p:sldId id="33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35" autoAdjust="0"/>
    <p:restoredTop sz="94660"/>
  </p:normalViewPr>
  <p:slideViewPr>
    <p:cSldViewPr snapToGrid="0">
      <p:cViewPr varScale="1">
        <p:scale>
          <a:sx n="142" d="100"/>
          <a:sy n="142" d="100"/>
        </p:scale>
        <p:origin x="10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18:38:29.787"/>
    </inkml:context>
    <inkml:brush xml:id="br0">
      <inkml:brushProperty name="width" value="0.1" units="cm"/>
      <inkml:brushProperty name="height" value="0.1" units="cm"/>
      <inkml:brushProperty name="color" value="#E71224"/>
    </inkml:brush>
  </inkml:definitions>
  <inkml:trace contextRef="#ctx0" brushRef="#br0">10413 745 24575,'-12'1'0,"0"0"0,0 1 0,0 1 0,-13 3 0,-23 6 0,-37 5 0,51-10 0,-67 8 0,79-15 0,10 0 0,0 1 0,-19 3 0,27-3 0,0 0 0,0 1 0,0-1 0,-1 1 0,2 0 0,-1 0 0,0 0 0,0 1 0,1-1 0,-7 7 0,-26 24 0,16-15 0,-37 42 0,24-21 0,-1-1 0,-2-2 0,-2-2 0,-1-1 0,-43 28 0,4 1 0,56-42 0,-2-1 0,-37 24 0,52-39 0,1 0 0,0 0 0,-1-1 0,0 0 0,0-1 0,-15 3 0,-57-1 0,54-3 0,-35 4 0,-36 8 0,-195-1 0,-357-12 0,637-1 0,1-1 0,-1 0 0,1 0 0,-12-5 0,-25-4 0,-8 5 0,30 4 0,-43-10 0,39 5 0,-1 2 0,-58-3 0,-67 9 0,62 1 0,73-2 0,1 0 0,-37-7 0,51 6 0,0-1 0,1 0 0,-1 0 0,1 0 0,-1-1 0,1 0 0,0-1 0,0 1 0,1-1 0,-1 0 0,1 0 0,-8-8 0,-9-12 0,-33-26 0,46 43 0,-1 0 0,1 1 0,-1-1 0,-1 2 0,1 0 0,-1 0 0,-12-3 0,-22-7 0,-1-1 0,2-2 0,-62-36 0,91 44 0,0 0 0,-19-17 0,22 16 0,0 0 0,-1 2 0,-22-13 0,15 11 0,-2 2 0,1 0 0,-1 1 0,-28-5 0,42 11 0,-1 0 0,1 1 0,-1 0 0,1 1 0,-1 0 0,1 0 0,-1 1 0,1 0 0,-1 0 0,1 1 0,0 1 0,-1-1 0,1 1 0,-15 8 0,17-8 0,0 1 0,0 0 0,0 0 0,0 0 0,1 1 0,0 0 0,0 0 0,0 0 0,0 1 0,1 0 0,0 0 0,0 0 0,1 0 0,0 0 0,0 1 0,-4 12 0,6-13 0,-1 0 0,0 0 0,0 0 0,0 0 0,-1-1 0,0 1 0,0 0 0,0-1 0,-1 0 0,0 0 0,0 0 0,0-1 0,0 1 0,-1-1 0,0 0 0,0 0 0,-7 4 0,-8 3 0,0-1 0,-1 0 0,-1-2 0,0 0 0,-23 5 0,38-12 0,1 1 0,0 0 0,0 0 0,0 1 0,0 0 0,0 0 0,1 0 0,-1 1 0,1-1 0,-6 7 0,-2 3 0,1 0 0,-14 20 0,-1 2 0,20-25 0,0 1 0,1 0 0,1 0 0,0 1 0,0 0 0,1 0 0,1 0 0,-4 19 0,-3 11 0,5-28 0,-1 0 0,0-1 0,-1 0 0,-1 0 0,0-1 0,0 0 0,-1-1 0,-16 17 0,14-16 0,0 4 0,0 0 0,1 1 0,1 0 0,0 0 0,1 1 0,-6 23 0,4-13 0,2-5 0,-7 45 0,5-21 0,1-9 0,4-11 0,-15 38 0,17-55 0,-1-1 0,-1 0 0,0 0 0,0 0 0,-1 0 0,0-1 0,-12 12 0,-63 77 0,52-58 0,21-28 0,1 1 0,1 0 0,-10 24 0,-2 3 0,-3 6 0,14-28 0,-1 0 0,-18 28 0,23-41 0,-6 10 0,0-1 0,-1 0 0,-1 0 0,0-1 0,-1-1 0,-21 17 0,11-13 0,-47 29 0,61-40 0,-1 0 0,1 0 0,-1-1 0,0 0 0,0-1 0,-16 2 0,-63 10 0,50-7 0,-43 2 0,73-9 0,-52 2 0,-65-5 0,117 2 0,1-1 0,-1 0 0,1 0 0,-1-1 0,1 0 0,0 0 0,0 0 0,0-1 0,0 0 0,1-1 0,0 0 0,0 0 0,-6-5 0,-33-25 0,39 31 0,0 0 0,0-1 0,0 0 0,1 0 0,0-1 0,0 0 0,0 1 0,-5-10 0,-2-6 0,-12-29 0,17 33 0,0 1 0,-2 0 0,-17-24 0,-55-76 0,24 32 0,50 73 0,1 0 0,0-1 0,1 0 0,0 0 0,-4-14 0,4 11 0,-1-1 0,-9-17 0,12 28 0,0 0 0,0-1 0,-1 2 0,0-1 0,0 0 0,0 1 0,-1 0 0,1 0 0,-10-6 0,5 5 0,1 0 0,-1 0 0,-1 1 0,1 1 0,0 0 0,-16-4 0,-1 3 0,-30-1 0,17 3 0,26 0 0,0 0 0,0-1 0,1-1 0,-1 0 0,1 0 0,-15-9 0,-68-42 0,52 28 0,0-1 0,22 14 0,-30-15 0,32 20 0,1-2 0,0 0 0,0-2 0,-16-14 0,-59-63 0,87 82 0,0 1 0,1-1 0,0 0 0,0-1 0,1 1 0,-5-16 0,4 12 0,0 1 0,-1 0 0,-6-11 0,9 18 0,1 1 0,-1-1 0,0 1 0,0 0 0,0 0 0,0 1 0,-1-1 0,1 0 0,-1 1 0,0 0 0,1 0 0,-9-3 0,-1 1 0,0 1 0,0 0 0,0 1 0,-1 0 0,1 1 0,0 0 0,-1 1 0,1 1 0,-1 0 0,1 1 0,0 1 0,-1 0 0,1 0 0,1 1 0,-15 7 0,12-4 0,-1 0 0,0-1 0,-1 0 0,-21 3 0,30-7 0,0-1 0,-1 0 0,1 0 0,0-1 0,0 0 0,-1-1 0,1 0 0,0 0 0,0-1 0,-16-5 0,21 6 0,0-1 0,0 0 0,-1 0 0,2 0 0,-1-1 0,0 1 0,0-1 0,1 1 0,-1-1 0,1 0 0,0 0 0,0 0 0,0 0 0,0-1 0,1 1 0,-1 0 0,1-1 0,0 1 0,0-1 0,0 0 0,0 1 0,0-5 0,-1-10 0,1-1 0,0 0 0,3-21 0,-1 15 0,0-4 0,1 0 0,-2 0 0,-1 0 0,-8-52 0,1 31 0,2 0 0,2-1 0,3-51 0,1 90 0,-1 0 0,0 0 0,-1 1 0,0-1 0,-1 1 0,0-1 0,-1 1 0,0 0 0,-1 0 0,-11-19 0,6 15 0,0 1 0,-1 0 0,-1 1 0,0 0 0,-1 1 0,-24-18 0,31 25 0,0-1 0,0 1 0,0-1 0,1 0 0,-1-1 0,2 1 0,-1-1 0,1 0 0,-6-11 0,3 0 0,0-2 0,-8-32 0,3 0 0,-27-70 0,33 111 0,0 0 0,-1 1 0,-1-1 0,1 1 0,-2 1 0,1 0 0,-1 0 0,-1 0 0,-16-11 0,-28-28 0,42 37 0,0-1 0,-1 2 0,0-1 0,-1 2 0,1 0 0,-2 1 0,1 0 0,-1 1 0,-1 0 0,1 2 0,-1 0 0,0 0 0,0 2 0,-1 0 0,1 1 0,-29-1 0,-576 5 0,605-1 0,1 1 0,-1 1 0,1 0 0,0 1 0,0 1 0,1 0 0,-16 8 0,-20 6 0,30-10 0,0 0 0,1 1 0,0 1 0,-19 14 0,17-10 0,-1-1 0,-27 12 0,-37 6 0,53-21 0,-44 21 0,49-16 0,1 1 0,0 1 0,-34 31 0,57-46 0,0 1 0,0 0 0,1 0 0,0 1 0,0-1 0,0 1 0,1 0 0,-1-1 0,-1 7 0,-13 50 0,13-45 0,0 0 0,-7 16 0,-3-5 0,-1-1 0,-2 0 0,0-1 0,-36 39 0,20-28 0,14-15 0,-35 47 0,-49 99 0,82-136 0,1-1 0,-42 50 0,56-73 0,1 0 0,0 0 0,0 1 0,1-1 0,0 1 0,0 0 0,-3 11 0,-14 61 0,10-26 0,-17 63 0,23-102 0,0-1 0,-2 1 0,0-1 0,0 0 0,-17 22 0,16-25 0,0 0 0,1 0 0,0 0 0,0 1 0,1 0 0,1 1 0,0 0 0,1-1 0,0 1 0,1 1 0,-3 18 0,2 49 0,9 123 0,-4-191 0,0-1 0,2 1 0,-1-1 0,1 0 0,1 0 0,9 21 0,-9-25 0,0-1 0,1 0 0,0 0 0,0-1 0,0 1 0,1-1 0,0 0 0,0 0 0,0-1 0,1 0 0,8 5 0,39 27 0,-38-25 0,2 0 0,35 17 0,-11-10 0,0-3 0,77 19 0,-77-26 0,59 21 0,-94-27 0,0 1 0,0 1 0,0 0 0,-1 0 0,1 0 0,-1 1 0,0-1 0,-1 2 0,1-1 0,-1 0 0,0 1 0,6 12 0,-6-10 0,1 0 0,1 0 0,-1 0 0,1-1 0,1 0 0,0-1 0,10 9 0,23 9 0,-27-18 0,-1 1 0,-1 1 0,1 0 0,21 21 0,-19-13 0,-2 0 0,0 2 0,-1 0 0,0 0 0,-2 1 0,0 0 0,-1 1 0,-2 0 0,0 0 0,6 36 0,-9-42 0,1-1 0,0 0 0,1 0 0,0 0 0,12 18 0,5 13 0,-4-5 0,0 2 0,1 0 0,3-2 0,28 40 0,-17-28 0,-21-32 0,18 24 0,2-3 0,-18-21 0,1-1 0,0-1 0,1 0 0,30 24 0,-37-34 0,0 0 0,-1 1 0,0 1 0,-1-1 0,0 2 0,11 17 0,-13-18 0,1 0 0,-1 0 0,2-1 0,0 0 0,0-1 0,0 1 0,1-2 0,12 9 0,-12-10 0,1-1 0,-1 1 0,0 0 0,-1 1 0,1 0 0,-1 0 0,-1 1 0,1 0 0,-1 0 0,-1 1 0,8 12 0,33 78 0,-42-85 0,0 1 0,-1-1 0,-1 1 0,0 0 0,0 19 0,-1 0 0,1 0 0,1 0 0,2 0 0,12 38 0,-12-60 0,0-1 0,0 0 0,1-1 0,0 0 0,1 0 0,0 0 0,1-1 0,9 8 0,5 6 0,27 22 0,-34-32 0,21 21 0,-32-27 0,0-1 0,1 0 0,-1-1 0,1 0 0,1 1 0,-1-2 0,1 1 0,0-1 0,0 0 0,0-1 0,1 1 0,-1-1 0,1-1 0,-1 1 0,1-1 0,14 1 0,12 1 0,-16-3 0,-1 1 0,22 6 0,-32-6 0,-1 0 0,1 1 0,-1-1 0,0 2 0,1-1 0,-2 1 0,1 0 0,0 0 0,6 6 0,20 21 0,-14-12 0,29 22 0,-40-36 0,0 0 0,1-1 0,0 1 0,0-1 0,0-1 0,0 1 0,0-2 0,10 3 0,-8-2 0,0 1 0,0 0 0,-1 0 0,1 1 0,-1 0 0,0 0 0,0 1 0,-1 1 0,1-1 0,-1 1 0,13 16 0,-10-14 0,0-1 0,0 0 0,1-1 0,0 0 0,1-1 0,-1 0 0,1-1 0,0-1 0,18 4 0,37 16 0,-34-11 0,1 0 0,39 8 0,-64-19 0,0 0 0,-1 1 0,0 0 0,1 1 0,11 6 0,-16-7 0,0 1 0,-1-1 0,1 1 0,-1 0 0,0 0 0,0 0 0,-1 1 0,1-1 0,-1 1 0,4 8 0,-4-8 0,2 6 0,0 0 0,1-1 0,1 0 0,-1 0 0,2 0 0,-1-1 0,1 0 0,1-1 0,17 15 0,-8-11 0,0 2 0,-1 0 0,0 1 0,-1 1 0,-1 1 0,0 0 0,-1 0 0,-1 2 0,17 32 0,-21-34 0,-2-1 0,1 2 0,-2-1 0,7 32 0,-10-39 0,1 1 0,0-1 0,1 0 0,0 0 0,7 11 0,5 10 0,-9-15 0,2 0 0,0-1 0,0 0 0,2 0 0,0-1 0,0-1 0,1 0 0,1 0 0,0-2 0,1 1 0,23 12 0,-28-17 0,0 1 0,-1 0 0,0 0 0,-1 1 0,1 0 0,-2 0 0,1 1 0,-2 0 0,9 15 0,25 35 0,-34-54 0,0-1 0,1 1 0,-1-1 0,1 0 0,0-1 0,0 1 0,9 3 0,26 17 0,25 33 0,-45-38 0,43 31 0,-57-46 0,1 1 0,0-2 0,1 1 0,-1-1 0,1-1 0,0 1 0,0-2 0,20 4 0,63 7 0,52 4 0,73-16 157,-122-2-1679,-65 1-5304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779C3-1F6B-48D5-8A2A-652EB87D9C21}"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66FC1F-664E-46B8-AA4C-15C5277B7E80}" type="slidenum">
              <a:rPr lang="en-US" smtClean="0"/>
              <a:t>‹#›</a:t>
            </a:fld>
            <a:endParaRPr lang="en-US"/>
          </a:p>
        </p:txBody>
      </p:sp>
    </p:spTree>
    <p:extLst>
      <p:ext uri="{BB962C8B-B14F-4D97-AF65-F5344CB8AC3E}">
        <p14:creationId xmlns:p14="http://schemas.microsoft.com/office/powerpoint/2010/main" val="4859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United_States_Copyright_Office" TargetMode="External"/><Relationship Id="rId3" Type="http://schemas.openxmlformats.org/officeDocument/2006/relationships/hyperlink" Target="https://commons.wikimedia.org/wiki/Public_domain" TargetMode="External"/><Relationship Id="rId7" Type="http://schemas.openxmlformats.org/officeDocument/2006/relationships/hyperlink" Target="https://commons.wikimedia.org/wiki/Commons:Public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n.wikipedia.org/wiki/United_States" TargetMode="External"/><Relationship Id="rId5" Type="http://schemas.openxmlformats.org/officeDocument/2006/relationships/hyperlink" Target="https://en.wikipedia.org/wiki/List_of_countries%27_copyright_lengths" TargetMode="External"/><Relationship Id="rId4" Type="http://schemas.openxmlformats.org/officeDocument/2006/relationships/hyperlink" Target="https://en.wikipedia.org/wiki/public_domain"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en:Boston_Public_Library"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wikidata.org/wiki/Q72380652" TargetMode="External"/><Relationship Id="rId4" Type="http://schemas.openxmlformats.org/officeDocument/2006/relationships/hyperlink" Target="https://en.wikipedia.org/wiki/Digital_Public_Library_of_America"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nps.gov/" TargetMode="External"/><Relationship Id="rId3" Type="http://schemas.openxmlformats.org/officeDocument/2006/relationships/hyperlink" Target="http://photo.itc.nps.gov/storage/images/grqu/grqu-Thumb.00001.html" TargetMode="External"/><Relationship Id="rId7" Type="http://schemas.openxmlformats.org/officeDocument/2006/relationships/hyperlink" Target="https://en.wikipedia.org/wiki/public_domain"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Federal_Government_of_the_United_States" TargetMode="External"/><Relationship Id="rId5" Type="http://schemas.openxmlformats.org/officeDocument/2006/relationships/hyperlink" Target="https://en.wikipedia.org/wiki/Work_of_the_United_States_Government" TargetMode="External"/><Relationship Id="rId4" Type="http://schemas.openxmlformats.org/officeDocument/2006/relationships/hyperlink" Target="https://en.wikipedia.org/wiki/National_Park_Service" TargetMode="External"/><Relationship Id="rId9" Type="http://schemas.openxmlformats.org/officeDocument/2006/relationships/hyperlink" Target="https://www.nps.gov/aboutus/disclaimer.ht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exashistory.unt.edu/ark:/67531/metapth13833/"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ps.gov/coro/learn/historyculture/stories.ht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ommons.wikimedia.org/wiki/Public_domain"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en.wikipedia.org/wiki/List_of_countries%27_copyright_lengths" TargetMode="External"/><Relationship Id="rId4" Type="http://schemas.openxmlformats.org/officeDocument/2006/relationships/hyperlink" Target="https://en.wikipedia.org/wiki/public_domain"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en.wikipedia.org/wiki/United_States_Territory" TargetMode="External"/><Relationship Id="rId3" Type="http://schemas.openxmlformats.org/officeDocument/2006/relationships/hyperlink" Target="https://en.wikipedia.org/wiki/en:Public_domain" TargetMode="External"/><Relationship Id="rId7" Type="http://schemas.openxmlformats.org/officeDocument/2006/relationships/hyperlink" Target="https://en.wikipedia.org/wiki/U.S._state" TargetMode="External"/><Relationship Id="rId12" Type="http://schemas.openxmlformats.org/officeDocument/2006/relationships/hyperlink" Target="https://www.usmint.gov/policies/terms-of-use"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n.wikipedia.org/wiki/United_States_Code" TargetMode="External"/><Relationship Id="rId11" Type="http://schemas.openxmlformats.org/officeDocument/2006/relationships/hyperlink" Target="https://copyright.gov/comp3/chap300/ch300-copyrightable-authorship.pdf" TargetMode="External"/><Relationship Id="rId5" Type="http://schemas.openxmlformats.org/officeDocument/2006/relationships/hyperlink" Target="https://en.wikisource.org/wiki/en:United_States_Code/Title_17/Chapter_1/Sections_105_and_106" TargetMode="External"/><Relationship Id="rId10" Type="http://schemas.openxmlformats.org/officeDocument/2006/relationships/hyperlink" Target="https://commons.wikimedia.org/wiki/Stamps_of_the_United_States#Copyright-Note_up_to_1978" TargetMode="External"/><Relationship Id="rId4" Type="http://schemas.openxmlformats.org/officeDocument/2006/relationships/hyperlink" Target="https://en.wikipedia.org/wiki/en:Copyright_status_of_work_by_the_U.S._government" TargetMode="External"/><Relationship Id="rId9" Type="http://schemas.openxmlformats.org/officeDocument/2006/relationships/hyperlink" Target="https://en.wikipedia.org/wiki/United_States_Postal_Servic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mmons.wikimedia.org/wiki/Public_domain"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en.wikipedia.org/wiki/List_of_countries%27_copyright_lengths" TargetMode="External"/><Relationship Id="rId4" Type="http://schemas.openxmlformats.org/officeDocument/2006/relationships/hyperlink" Target="https://en.wikipedia.org/wiki/public_domain"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Public_domain"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n.wikipedia.org/wiki/List_of_countries%27_copyright_lengths" TargetMode="External"/><Relationship Id="rId4" Type="http://schemas.openxmlformats.org/officeDocument/2006/relationships/hyperlink" Target="https://en.wikipedia.org/wiki/public_domai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49297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86020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Remington, Frederic. “Coronado Sets Out to the North” Oil painting. </a:t>
            </a:r>
            <a:r>
              <a:rPr lang="en-US" b="0" i="0" dirty="0">
                <a:solidFill>
                  <a:srgbClr val="202122"/>
                </a:solidFill>
                <a:effectLst/>
                <a:highlight>
                  <a:srgbClr val="F0F0F0"/>
                </a:highlight>
                <a:latin typeface="Arial" panose="020B0604020202020204" pitchFamily="34" charset="0"/>
              </a:rPr>
              <a:t>This is a faithful photographic reproduction of a two-dimensional, </a:t>
            </a:r>
            <a:r>
              <a:rPr lang="en-US" b="0" i="0" u="none" strike="noStrike" dirty="0">
                <a:solidFill>
                  <a:srgbClr val="0645AD"/>
                </a:solidFill>
                <a:effectLst/>
                <a:highlight>
                  <a:srgbClr val="F0F0F0"/>
                </a:highlight>
                <a:latin typeface="Arial" panose="020B0604020202020204" pitchFamily="34" charset="0"/>
                <a:hlinkClick r:id="rId3" tooltip="Public domain"/>
              </a:rPr>
              <a:t>public domain</a:t>
            </a:r>
            <a:r>
              <a:rPr lang="en-US" b="0" i="0" dirty="0">
                <a:solidFill>
                  <a:srgbClr val="202122"/>
                </a:solidFill>
                <a:effectLst/>
                <a:highlight>
                  <a:srgbClr val="F0F0F0"/>
                </a:highlight>
                <a:latin typeface="Arial" panose="020B0604020202020204" pitchFamily="34" charset="0"/>
              </a:rPr>
              <a:t> work of art. The work of art itself is in the public domain for the following reason: </a:t>
            </a:r>
            <a:r>
              <a:rPr lang="en-US" b="0" i="0" dirty="0">
                <a:solidFill>
                  <a:srgbClr val="202122"/>
                </a:solidFill>
                <a:effectLst/>
                <a:highlight>
                  <a:srgbClr val="F7F8FF"/>
                </a:highlight>
                <a:latin typeface="Arial" panose="020B0604020202020204" pitchFamily="34" charset="0"/>
              </a:rPr>
              <a:t>This work is in the </a:t>
            </a:r>
            <a:r>
              <a:rPr lang="en-US" b="1" i="0" u="none" strike="noStrike" dirty="0">
                <a:solidFill>
                  <a:srgbClr val="3366BB"/>
                </a:solidFill>
                <a:effectLst/>
                <a:highlight>
                  <a:srgbClr val="F7F8FF"/>
                </a:highlight>
                <a:latin typeface="Arial" panose="020B0604020202020204" pitchFamily="34" charset="0"/>
                <a:hlinkClick r:id="rId4" tooltip="en:public domain"/>
              </a:rPr>
              <a:t>public domain</a:t>
            </a:r>
            <a:r>
              <a:rPr lang="en-US" b="0" i="0" dirty="0">
                <a:solidFill>
                  <a:srgbClr val="202122"/>
                </a:solidFill>
                <a:effectLst/>
                <a:highlight>
                  <a:srgbClr val="F7F8FF"/>
                </a:highlight>
                <a:latin typeface="Arial" panose="020B0604020202020204" pitchFamily="34" charset="0"/>
              </a:rPr>
              <a:t> in its country of origin and other countries and areas where the </a:t>
            </a:r>
            <a:r>
              <a:rPr lang="en-US" b="0" i="0" u="none" strike="noStrike" dirty="0">
                <a:solidFill>
                  <a:srgbClr val="3366BB"/>
                </a:solidFill>
                <a:effectLst/>
                <a:highlight>
                  <a:srgbClr val="F7F8FF"/>
                </a:highlight>
                <a:latin typeface="Arial" panose="020B0604020202020204" pitchFamily="34" charset="0"/>
                <a:hlinkClick r:id="rId5" tooltip="w:List of countries' copyright lengths"/>
              </a:rPr>
              <a:t>copyright term</a:t>
            </a:r>
            <a:r>
              <a:rPr lang="en-US" b="0" i="0" dirty="0">
                <a:solidFill>
                  <a:srgbClr val="202122"/>
                </a:solidFill>
                <a:effectLst/>
                <a:highlight>
                  <a:srgbClr val="F7F8FF"/>
                </a:highlight>
                <a:latin typeface="Arial" panose="020B0604020202020204" pitchFamily="34" charset="0"/>
              </a:rPr>
              <a:t> is the author's </a:t>
            </a:r>
            <a:r>
              <a:rPr lang="en-US" b="1" i="0" dirty="0">
                <a:solidFill>
                  <a:srgbClr val="202122"/>
                </a:solidFill>
                <a:effectLst/>
                <a:highlight>
                  <a:srgbClr val="F7F8FF"/>
                </a:highlight>
                <a:latin typeface="Arial" panose="020B0604020202020204" pitchFamily="34" charset="0"/>
              </a:rPr>
              <a:t>life plus 100 years or fewer</a:t>
            </a:r>
            <a:r>
              <a:rPr lang="en-US" b="0" i="0" dirty="0">
                <a:solidFill>
                  <a:srgbClr val="202122"/>
                </a:solidFill>
                <a:effectLst/>
                <a:highlight>
                  <a:srgbClr val="F7F8FF"/>
                </a:highlight>
                <a:latin typeface="Arial" panose="020B0604020202020204" pitchFamily="34" charset="0"/>
              </a:rPr>
              <a:t>. https://commons.wikimedia.org/wiki/File:Coronado-Remington.jpg</a:t>
            </a:r>
          </a:p>
          <a:p>
            <a:pPr algn="l"/>
            <a:endParaRPr lang="en-US" b="0" i="0" dirty="0">
              <a:solidFill>
                <a:srgbClr val="202122"/>
              </a:solidFill>
              <a:effectLst/>
              <a:highlight>
                <a:srgbClr val="F7F8FF"/>
              </a:highlight>
              <a:latin typeface="Arial" panose="020B0604020202020204" pitchFamily="34" charset="0"/>
            </a:endParaRPr>
          </a:p>
          <a:p>
            <a:pPr algn="l"/>
            <a:r>
              <a:rPr lang="en-US" b="0" i="0" dirty="0">
                <a:solidFill>
                  <a:srgbClr val="202122"/>
                </a:solidFill>
                <a:effectLst/>
                <a:highlight>
                  <a:srgbClr val="F7F8FF"/>
                </a:highlight>
                <a:latin typeface="Arial" panose="020B0604020202020204" pitchFamily="34" charset="0"/>
              </a:rPr>
              <a:t>This work is in the </a:t>
            </a:r>
            <a:r>
              <a:rPr lang="en-US" b="1" i="0" u="none" strike="noStrike" dirty="0">
                <a:solidFill>
                  <a:srgbClr val="3366BB"/>
                </a:solidFill>
                <a:effectLst/>
                <a:highlight>
                  <a:srgbClr val="F7F8FF"/>
                </a:highlight>
                <a:latin typeface="Arial" panose="020B0604020202020204" pitchFamily="34" charset="0"/>
                <a:hlinkClick r:id="rId4" tooltip="en:public domain"/>
              </a:rPr>
              <a:t>public domain</a:t>
            </a:r>
            <a:r>
              <a:rPr lang="en-US" b="0" i="0" dirty="0">
                <a:solidFill>
                  <a:srgbClr val="202122"/>
                </a:solidFill>
                <a:effectLst/>
                <a:highlight>
                  <a:srgbClr val="F7F8FF"/>
                </a:highlight>
                <a:latin typeface="Arial" panose="020B0604020202020204" pitchFamily="34" charset="0"/>
              </a:rPr>
              <a:t> in the </a:t>
            </a:r>
            <a:r>
              <a:rPr lang="en-US" b="0" i="0" u="none" strike="noStrike" dirty="0">
                <a:solidFill>
                  <a:srgbClr val="3366BB"/>
                </a:solidFill>
                <a:effectLst/>
                <a:highlight>
                  <a:srgbClr val="F7F8FF"/>
                </a:highlight>
                <a:latin typeface="Arial" panose="020B0604020202020204" pitchFamily="34" charset="0"/>
                <a:hlinkClick r:id="rId6" tooltip="en:United States"/>
              </a:rPr>
              <a:t>United States</a:t>
            </a:r>
            <a:r>
              <a:rPr lang="en-US" b="0" i="0" dirty="0">
                <a:solidFill>
                  <a:srgbClr val="202122"/>
                </a:solidFill>
                <a:effectLst/>
                <a:highlight>
                  <a:srgbClr val="F7F8FF"/>
                </a:highlight>
                <a:latin typeface="Arial" panose="020B0604020202020204" pitchFamily="34" charset="0"/>
              </a:rPr>
              <a:t> because it was </a:t>
            </a:r>
            <a:r>
              <a:rPr lang="en-US" b="0" i="0" u="none" strike="noStrike" dirty="0">
                <a:solidFill>
                  <a:srgbClr val="0645AD"/>
                </a:solidFill>
                <a:effectLst/>
                <a:highlight>
                  <a:srgbClr val="F7F8FF"/>
                </a:highlight>
                <a:latin typeface="Arial" panose="020B0604020202020204" pitchFamily="34" charset="0"/>
                <a:hlinkClick r:id="rId7" tooltip="Commons:Publication"/>
              </a:rPr>
              <a:t>published</a:t>
            </a:r>
            <a:r>
              <a:rPr lang="en-US" b="0" i="0" dirty="0">
                <a:solidFill>
                  <a:srgbClr val="202122"/>
                </a:solidFill>
                <a:effectLst/>
                <a:highlight>
                  <a:srgbClr val="F7F8FF"/>
                </a:highlight>
                <a:latin typeface="Arial" panose="020B0604020202020204" pitchFamily="34" charset="0"/>
              </a:rPr>
              <a:t> (or registered with the </a:t>
            </a:r>
            <a:r>
              <a:rPr lang="en-US" b="0" i="0" u="none" strike="noStrike" dirty="0">
                <a:solidFill>
                  <a:srgbClr val="3366BB"/>
                </a:solidFill>
                <a:effectLst/>
                <a:highlight>
                  <a:srgbClr val="F7F8FF"/>
                </a:highlight>
                <a:latin typeface="Arial" panose="020B0604020202020204" pitchFamily="34" charset="0"/>
                <a:hlinkClick r:id="rId8" tooltip="en:United States Copyright Office"/>
              </a:rPr>
              <a:t>U.S. Copyright Office</a:t>
            </a:r>
            <a:r>
              <a:rPr lang="en-US" b="0" i="0" dirty="0">
                <a:solidFill>
                  <a:srgbClr val="202122"/>
                </a:solidFill>
                <a:effectLst/>
                <a:highlight>
                  <a:srgbClr val="F7F8FF"/>
                </a:highlight>
                <a:latin typeface="Arial" panose="020B0604020202020204" pitchFamily="34" charset="0"/>
              </a:rPr>
              <a:t>) before January 1, 1929.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highlight>
                  <a:srgbClr val="F8F9FA"/>
                </a:highlight>
                <a:latin typeface="Arial" panose="020B0604020202020204" pitchFamily="34" charset="0"/>
              </a:rPr>
              <a:t>O'Sullivan, Timothy H., 1875. </a:t>
            </a:r>
            <a:r>
              <a:rPr lang="es-ES" b="0" i="0" dirty="0">
                <a:solidFill>
                  <a:srgbClr val="202122"/>
                </a:solidFill>
                <a:effectLst/>
                <a:highlight>
                  <a:srgbClr val="F8F9FA"/>
                </a:highlight>
                <a:latin typeface="Arial" panose="020B0604020202020204" pitchFamily="34" charset="0"/>
              </a:rPr>
              <a:t>“</a:t>
            </a:r>
            <a:r>
              <a:rPr lang="es-ES" dirty="0" err="1">
                <a:effectLst/>
              </a:rPr>
              <a:t>Indian</a:t>
            </a:r>
            <a:r>
              <a:rPr lang="es-ES" dirty="0">
                <a:effectLst/>
              </a:rPr>
              <a:t> pueblo </a:t>
            </a:r>
            <a:r>
              <a:rPr lang="es-ES" dirty="0" err="1">
                <a:effectLst/>
              </a:rPr>
              <a:t>of</a:t>
            </a:r>
            <a:r>
              <a:rPr lang="es-ES" dirty="0">
                <a:effectLst/>
              </a:rPr>
              <a:t> Zuni, New </a:t>
            </a:r>
            <a:r>
              <a:rPr lang="es-ES" dirty="0" err="1">
                <a:effectLst/>
              </a:rPr>
              <a:t>Mexico</a:t>
            </a:r>
            <a:r>
              <a:rPr lang="es-ES" dirty="0">
                <a:effectLst/>
              </a:rPr>
              <a:t>.” </a:t>
            </a:r>
            <a:r>
              <a:rPr lang="en-US" b="0" i="0" dirty="0">
                <a:solidFill>
                  <a:srgbClr val="202122"/>
                </a:solidFill>
                <a:effectLst/>
                <a:highlight>
                  <a:srgbClr val="F8F9FA"/>
                </a:highlight>
                <a:latin typeface="Arial" panose="020B0604020202020204" pitchFamily="34" charset="0"/>
              </a:rPr>
              <a:t>Title from item.; On item: War Department, Corps of Engineers, U.S.A. Geographical Explorations and Surveys West of the 100th Meridian. Expedition of 1873. 1st. Lieut. Geo. M. Wheeler, Corps of Engineers, Commanding.; Plate number: No. 16; Indian Pueblo of Zuni, New Mexico; view from the interior. The "Pueblo" or town, encloses a quadrangular area within which are the ruins of a church built under the direction of the Jesuit missionaries. The houses are built one above the other to the height of five or six stories. The entrances are mostly from the top, the ascent and descent being made by ladders. </a:t>
            </a:r>
            <a:r>
              <a:rPr lang="en-US" b="0" i="0" dirty="0">
                <a:solidFill>
                  <a:srgbClr val="202122"/>
                </a:solidFill>
                <a:effectLst/>
                <a:highlight>
                  <a:srgbClr val="F9F9F9"/>
                </a:highlight>
                <a:latin typeface="Arial" panose="020B0604020202020204" pitchFamily="34" charset="0"/>
              </a:rPr>
              <a:t>This file was contributed to Wikimedia Commons by </a:t>
            </a:r>
            <a:r>
              <a:rPr lang="en-US" b="0" i="0" u="none" strike="noStrike" dirty="0">
                <a:solidFill>
                  <a:srgbClr val="3366BB"/>
                </a:solidFill>
                <a:effectLst/>
                <a:highlight>
                  <a:srgbClr val="F9F9F9"/>
                </a:highlight>
                <a:latin typeface="Arial" panose="020B0604020202020204" pitchFamily="34" charset="0"/>
                <a:hlinkClick r:id="rId3" tooltip="w:en:Boston Public Library"/>
              </a:rPr>
              <a:t>Boston Public Library</a:t>
            </a:r>
            <a:r>
              <a:rPr lang="en-US" b="0" i="0" dirty="0">
                <a:solidFill>
                  <a:srgbClr val="202122"/>
                </a:solidFill>
                <a:effectLst/>
                <a:highlight>
                  <a:srgbClr val="F9F9F9"/>
                </a:highlight>
                <a:latin typeface="Arial" panose="020B0604020202020204" pitchFamily="34" charset="0"/>
              </a:rPr>
              <a:t> as part of a cooperation project. The donation was facilitated by the </a:t>
            </a:r>
            <a:r>
              <a:rPr lang="en-US" b="0" i="0" u="none" strike="noStrike" dirty="0">
                <a:solidFill>
                  <a:srgbClr val="3366BB"/>
                </a:solidFill>
                <a:effectLst/>
                <a:highlight>
                  <a:srgbClr val="F9F9F9"/>
                </a:highlight>
                <a:latin typeface="Arial" panose="020B0604020202020204" pitchFamily="34" charset="0"/>
                <a:hlinkClick r:id="rId4" tooltip="w:Digital Public Library of America"/>
              </a:rPr>
              <a:t>Digital Public Library of America</a:t>
            </a:r>
            <a:r>
              <a:rPr lang="en-US" b="0" i="0" dirty="0">
                <a:solidFill>
                  <a:srgbClr val="202122"/>
                </a:solidFill>
                <a:effectLst/>
                <a:highlight>
                  <a:srgbClr val="F9F9F9"/>
                </a:highlight>
                <a:latin typeface="Arial" panose="020B0604020202020204" pitchFamily="34" charset="0"/>
              </a:rPr>
              <a:t>, via its partner </a:t>
            </a:r>
            <a:r>
              <a:rPr lang="en-US" b="0" i="0" u="none" strike="noStrike" dirty="0">
                <a:solidFill>
                  <a:srgbClr val="3366BB"/>
                </a:solidFill>
                <a:effectLst/>
                <a:highlight>
                  <a:srgbClr val="F9F9F9"/>
                </a:highlight>
                <a:latin typeface="Arial" panose="020B0604020202020204" pitchFamily="34" charset="0"/>
                <a:hlinkClick r:id="rId5" tooltip="d:Q72380652"/>
              </a:rPr>
              <a:t>Digital Commonwealth</a:t>
            </a:r>
            <a:r>
              <a:rPr lang="en-US" b="0" i="0" dirty="0">
                <a:solidFill>
                  <a:srgbClr val="202122"/>
                </a:solidFill>
                <a:effectLst/>
                <a:highlight>
                  <a:srgbClr val="F9F9F9"/>
                </a:highlight>
                <a:latin typeface="Arial" panose="020B0604020202020204" pitchFamily="34" charset="0"/>
              </a:rPr>
              <a:t>.</a:t>
            </a:r>
            <a:endParaRPr lang="es-ES" dirty="0">
              <a:effectLst/>
            </a:endParaRPr>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17</a:t>
            </a:fld>
            <a:endParaRPr lang="en-US"/>
          </a:p>
        </p:txBody>
      </p:sp>
    </p:spTree>
    <p:extLst>
      <p:ext uri="{BB962C8B-B14F-4D97-AF65-F5344CB8AC3E}">
        <p14:creationId xmlns:p14="http://schemas.microsoft.com/office/powerpoint/2010/main" val="3248841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18</a:t>
            </a:fld>
            <a:endParaRPr lang="en-US"/>
          </a:p>
        </p:txBody>
      </p:sp>
    </p:spTree>
    <p:extLst>
      <p:ext uri="{BB962C8B-B14F-4D97-AF65-F5344CB8AC3E}">
        <p14:creationId xmlns:p14="http://schemas.microsoft.com/office/powerpoint/2010/main" val="3700301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dirty="0">
                <a:solidFill>
                  <a:srgbClr val="202122"/>
                </a:solidFill>
                <a:effectLst/>
                <a:highlight>
                  <a:srgbClr val="F8F9FA"/>
                </a:highlight>
                <a:latin typeface="Arial" panose="020B0604020202020204" pitchFamily="34" charset="0"/>
              </a:rPr>
              <a:t>Gran </a:t>
            </a:r>
            <a:r>
              <a:rPr lang="es-ES" b="0" i="0" dirty="0" err="1">
                <a:solidFill>
                  <a:srgbClr val="202122"/>
                </a:solidFill>
                <a:effectLst/>
                <a:highlight>
                  <a:srgbClr val="F8F9FA"/>
                </a:highlight>
                <a:latin typeface="Arial" panose="020B0604020202020204" pitchFamily="34" charset="0"/>
              </a:rPr>
              <a:t>Quivira</a:t>
            </a:r>
            <a:r>
              <a:rPr lang="es-ES" b="0" i="0" dirty="0">
                <a:solidFill>
                  <a:srgbClr val="202122"/>
                </a:solidFill>
                <a:effectLst/>
                <a:highlight>
                  <a:srgbClr val="F8F9FA"/>
                </a:highlight>
                <a:latin typeface="Arial" panose="020B0604020202020204" pitchFamily="34" charset="0"/>
              </a:rPr>
              <a:t> in Salinas Pueblo </a:t>
            </a:r>
            <a:r>
              <a:rPr lang="es-ES" b="0" i="0" dirty="0" err="1">
                <a:solidFill>
                  <a:srgbClr val="202122"/>
                </a:solidFill>
                <a:effectLst/>
                <a:highlight>
                  <a:srgbClr val="F8F9FA"/>
                </a:highlight>
                <a:latin typeface="Arial" panose="020B0604020202020204" pitchFamily="34" charset="0"/>
              </a:rPr>
              <a:t>Mission</a:t>
            </a:r>
            <a:r>
              <a:rPr lang="es-ES" b="0" i="0" dirty="0">
                <a:solidFill>
                  <a:srgbClr val="202122"/>
                </a:solidFill>
                <a:effectLst/>
                <a:highlight>
                  <a:srgbClr val="F8F9FA"/>
                </a:highlight>
                <a:latin typeface="Arial" panose="020B0604020202020204" pitchFamily="34" charset="0"/>
              </a:rPr>
              <a:t> </a:t>
            </a:r>
            <a:r>
              <a:rPr lang="es-ES" b="0" i="0" dirty="0" err="1">
                <a:solidFill>
                  <a:srgbClr val="202122"/>
                </a:solidFill>
                <a:effectLst/>
                <a:highlight>
                  <a:srgbClr val="F8F9FA"/>
                </a:highlight>
                <a:latin typeface="Arial" panose="020B0604020202020204" pitchFamily="34" charset="0"/>
              </a:rPr>
              <a:t>National</a:t>
            </a:r>
            <a:r>
              <a:rPr lang="es-ES" b="0" i="0" dirty="0">
                <a:solidFill>
                  <a:srgbClr val="202122"/>
                </a:solidFill>
                <a:effectLst/>
                <a:highlight>
                  <a:srgbClr val="F8F9FA"/>
                </a:highlight>
                <a:latin typeface="Arial" panose="020B0604020202020204" pitchFamily="34" charset="0"/>
              </a:rPr>
              <a:t> </a:t>
            </a:r>
            <a:r>
              <a:rPr lang="es-ES" b="0" i="0" dirty="0" err="1">
                <a:solidFill>
                  <a:srgbClr val="202122"/>
                </a:solidFill>
                <a:effectLst/>
                <a:highlight>
                  <a:srgbClr val="F8F9FA"/>
                </a:highlight>
                <a:latin typeface="Arial" panose="020B0604020202020204" pitchFamily="34" charset="0"/>
              </a:rPr>
              <a:t>Monument</a:t>
            </a:r>
            <a:r>
              <a:rPr lang="es-ES" b="0" i="0" dirty="0">
                <a:solidFill>
                  <a:srgbClr val="202122"/>
                </a:solidFill>
                <a:effectLst/>
                <a:highlight>
                  <a:srgbClr val="F8F9FA"/>
                </a:highlight>
                <a:latin typeface="Arial" panose="020B0604020202020204" pitchFamily="34" charset="0"/>
              </a:rPr>
              <a:t>, New </a:t>
            </a:r>
            <a:r>
              <a:rPr lang="es-ES" b="0" i="0" dirty="0" err="1">
                <a:solidFill>
                  <a:srgbClr val="202122"/>
                </a:solidFill>
                <a:effectLst/>
                <a:highlight>
                  <a:srgbClr val="F8F9FA"/>
                </a:highlight>
                <a:latin typeface="Arial" panose="020B0604020202020204" pitchFamily="34" charset="0"/>
              </a:rPr>
              <a:t>Mexico</a:t>
            </a:r>
            <a:r>
              <a:rPr lang="es-ES" b="0" i="0" dirty="0">
                <a:solidFill>
                  <a:srgbClr val="202122"/>
                </a:solidFill>
                <a:effectLst/>
                <a:highlight>
                  <a:srgbClr val="F8F9FA"/>
                </a:highlight>
                <a:latin typeface="Arial" panose="020B0604020202020204" pitchFamily="34" charset="0"/>
              </a:rPr>
              <a:t>. </a:t>
            </a:r>
            <a:r>
              <a:rPr lang="fr-FR" b="0" i="0" dirty="0">
                <a:solidFill>
                  <a:srgbClr val="202122"/>
                </a:solidFill>
                <a:effectLst/>
                <a:highlight>
                  <a:srgbClr val="F8F9FA"/>
                </a:highlight>
                <a:latin typeface="Arial" panose="020B0604020202020204" pitchFamily="34" charset="0"/>
              </a:rPr>
              <a:t>National Park Service Digital Image Archives, </a:t>
            </a:r>
            <a:r>
              <a:rPr lang="fr-FR" b="0" i="0" u="none" strike="noStrike" dirty="0">
                <a:solidFill>
                  <a:srgbClr val="3366BB"/>
                </a:solidFill>
                <a:effectLst/>
                <a:latin typeface="Arial" panose="020B0604020202020204" pitchFamily="34" charset="0"/>
                <a:hlinkClick r:id="rId3"/>
              </a:rPr>
              <a:t>http://photo.itc.nps.gov/storage/images/grqu/grqu-Thumb.00001.html</a:t>
            </a:r>
            <a:r>
              <a:rPr lang="fr-FR" b="0" i="0" u="none" strike="noStrike" dirty="0">
                <a:solidFill>
                  <a:srgbClr val="3366BB"/>
                </a:solidFill>
                <a:effectLst/>
                <a:latin typeface="Arial" panose="020B0604020202020204" pitchFamily="34" charset="0"/>
              </a:rPr>
              <a:t>  </a:t>
            </a:r>
            <a:r>
              <a:rPr lang="en-US" b="0" i="1" dirty="0">
                <a:solidFill>
                  <a:srgbClr val="202122"/>
                </a:solidFill>
                <a:effectLst/>
                <a:highlight>
                  <a:srgbClr val="F7F8FF"/>
                </a:highlight>
                <a:latin typeface="Arial" panose="020B0604020202020204" pitchFamily="34" charset="0"/>
              </a:rPr>
              <a:t>This image or media file contains material based on a work of a </a:t>
            </a:r>
            <a:r>
              <a:rPr lang="en-US" b="0" i="1" u="none" strike="noStrike" dirty="0">
                <a:solidFill>
                  <a:srgbClr val="3366BB"/>
                </a:solidFill>
                <a:effectLst/>
                <a:highlight>
                  <a:srgbClr val="F7F8FF"/>
                </a:highlight>
                <a:latin typeface="Arial" panose="020B0604020202020204" pitchFamily="34" charset="0"/>
                <a:hlinkClick r:id="rId4" tooltip="w:National Park Service"/>
              </a:rPr>
              <a:t>National Park Service</a:t>
            </a:r>
            <a:r>
              <a:rPr lang="en-US" b="0" i="1" dirty="0">
                <a:solidFill>
                  <a:srgbClr val="202122"/>
                </a:solidFill>
                <a:effectLst/>
                <a:highlight>
                  <a:srgbClr val="F7F8FF"/>
                </a:highlight>
                <a:latin typeface="Arial" panose="020B0604020202020204" pitchFamily="34" charset="0"/>
              </a:rPr>
              <a:t> employee, created as part of that person's official duties. As a </a:t>
            </a:r>
            <a:r>
              <a:rPr lang="en-US" b="0" i="1" u="none" strike="noStrike" dirty="0">
                <a:solidFill>
                  <a:srgbClr val="3366BB"/>
                </a:solidFill>
                <a:effectLst/>
                <a:highlight>
                  <a:srgbClr val="F7F8FF"/>
                </a:highlight>
                <a:latin typeface="Arial" panose="020B0604020202020204" pitchFamily="34" charset="0"/>
                <a:hlinkClick r:id="rId5" tooltip="w:Work of the United States Government"/>
              </a:rPr>
              <a:t>work</a:t>
            </a:r>
            <a:r>
              <a:rPr lang="en-US" b="0" i="1" dirty="0">
                <a:solidFill>
                  <a:srgbClr val="202122"/>
                </a:solidFill>
                <a:effectLst/>
                <a:highlight>
                  <a:srgbClr val="F7F8FF"/>
                </a:highlight>
                <a:latin typeface="Arial" panose="020B0604020202020204" pitchFamily="34" charset="0"/>
              </a:rPr>
              <a:t> of the </a:t>
            </a:r>
            <a:r>
              <a:rPr lang="en-US" b="0" i="1" u="none" strike="noStrike" dirty="0">
                <a:solidFill>
                  <a:srgbClr val="3366BB"/>
                </a:solidFill>
                <a:effectLst/>
                <a:highlight>
                  <a:srgbClr val="F7F8FF"/>
                </a:highlight>
                <a:latin typeface="Arial" panose="020B0604020202020204" pitchFamily="34" charset="0"/>
                <a:hlinkClick r:id="rId6" tooltip="w:Federal Government of the United States"/>
              </a:rPr>
              <a:t>U.S. federal government</a:t>
            </a:r>
            <a:r>
              <a:rPr lang="en-US" b="0" i="1" dirty="0">
                <a:solidFill>
                  <a:srgbClr val="202122"/>
                </a:solidFill>
                <a:effectLst/>
                <a:highlight>
                  <a:srgbClr val="F7F8FF"/>
                </a:highlight>
                <a:latin typeface="Arial" panose="020B0604020202020204" pitchFamily="34" charset="0"/>
              </a:rPr>
              <a:t>, such work is in the </a:t>
            </a:r>
            <a:r>
              <a:rPr lang="en-US" b="1" i="1" u="none" strike="noStrike" dirty="0">
                <a:solidFill>
                  <a:srgbClr val="3366BB"/>
                </a:solidFill>
                <a:effectLst/>
                <a:highlight>
                  <a:srgbClr val="F7F8FF"/>
                </a:highlight>
                <a:latin typeface="Arial" panose="020B0604020202020204" pitchFamily="34" charset="0"/>
                <a:hlinkClick r:id="rId7" tooltip="w:public domain"/>
              </a:rPr>
              <a:t>public domain</a:t>
            </a:r>
            <a:r>
              <a:rPr lang="en-US" b="0" i="1" dirty="0">
                <a:solidFill>
                  <a:srgbClr val="202122"/>
                </a:solidFill>
                <a:effectLst/>
                <a:highlight>
                  <a:srgbClr val="F7F8FF"/>
                </a:highlight>
                <a:latin typeface="Arial" panose="020B0604020202020204" pitchFamily="34" charset="0"/>
              </a:rPr>
              <a:t> in the United States. See the </a:t>
            </a:r>
            <a:r>
              <a:rPr lang="en-US" b="0" i="1" u="none" strike="noStrike" dirty="0">
                <a:solidFill>
                  <a:srgbClr val="3366BB"/>
                </a:solidFill>
                <a:effectLst/>
                <a:highlight>
                  <a:srgbClr val="F7F8FF"/>
                </a:highlight>
                <a:latin typeface="Arial" panose="020B0604020202020204" pitchFamily="34" charset="0"/>
                <a:hlinkClick r:id="rId8"/>
              </a:rPr>
              <a:t>NPS website</a:t>
            </a:r>
            <a:r>
              <a:rPr lang="en-US" b="0" i="1" dirty="0">
                <a:solidFill>
                  <a:srgbClr val="202122"/>
                </a:solidFill>
                <a:effectLst/>
                <a:highlight>
                  <a:srgbClr val="F7F8FF"/>
                </a:highlight>
                <a:latin typeface="Arial" panose="020B0604020202020204" pitchFamily="34" charset="0"/>
              </a:rPr>
              <a:t> and </a:t>
            </a:r>
            <a:r>
              <a:rPr lang="en-US" b="0" i="1" u="none" strike="noStrike" dirty="0">
                <a:solidFill>
                  <a:srgbClr val="3366BB"/>
                </a:solidFill>
                <a:effectLst/>
                <a:highlight>
                  <a:srgbClr val="F7F8FF"/>
                </a:highlight>
                <a:latin typeface="Arial" panose="020B0604020202020204" pitchFamily="34" charset="0"/>
                <a:hlinkClick r:id="rId9"/>
              </a:rPr>
              <a:t>NPS copyright policy</a:t>
            </a:r>
            <a:r>
              <a:rPr lang="en-US" b="0" i="1" dirty="0">
                <a:solidFill>
                  <a:srgbClr val="202122"/>
                </a:solidFill>
                <a:effectLst/>
                <a:highlight>
                  <a:srgbClr val="F7F8FF"/>
                </a:highlight>
                <a:latin typeface="Arial" panose="020B0604020202020204" pitchFamily="34" charset="0"/>
              </a:rPr>
              <a:t> for more information. </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19</a:t>
            </a:fld>
            <a:endParaRPr lang="en-US"/>
          </a:p>
        </p:txBody>
      </p:sp>
    </p:spTree>
    <p:extLst>
      <p:ext uri="{BB962C8B-B14F-4D97-AF65-F5344CB8AC3E}">
        <p14:creationId xmlns:p14="http://schemas.microsoft.com/office/powerpoint/2010/main" val="756802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20</a:t>
            </a:fld>
            <a:endParaRPr lang="en-US"/>
          </a:p>
        </p:txBody>
      </p:sp>
    </p:spTree>
    <p:extLst>
      <p:ext uri="{BB962C8B-B14F-4D97-AF65-F5344CB8AC3E}">
        <p14:creationId xmlns:p14="http://schemas.microsoft.com/office/powerpoint/2010/main" val="4293479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highlight>
                  <a:srgbClr val="FFFFFF"/>
                </a:highlight>
                <a:latin typeface="Josefin Sans" pitchFamily="2" charset="0"/>
              </a:rPr>
              <a:t>Bradly, Bill. [Palo Duro Canyon], photograph, Date Unknown; (</a:t>
            </a:r>
            <a:r>
              <a:rPr lang="en-US" b="0" i="0" u="none" strike="noStrike" dirty="0">
                <a:solidFill>
                  <a:srgbClr val="0277BD"/>
                </a:solidFill>
                <a:effectLst/>
                <a:highlight>
                  <a:srgbClr val="FFFFFF"/>
                </a:highlight>
                <a:latin typeface="Josefin Sans" pitchFamily="2" charset="0"/>
                <a:hlinkClick r:id="rId3"/>
              </a:rPr>
              <a:t>https://texashistory.unt.edu/ark:/67531/metapth13833/</a:t>
            </a:r>
            <a:r>
              <a:rPr lang="en-US" b="0" i="0" dirty="0">
                <a:solidFill>
                  <a:srgbClr val="757575"/>
                </a:solidFill>
                <a:effectLst/>
                <a:highlight>
                  <a:srgbClr val="FFFFFF"/>
                </a:highlight>
                <a:latin typeface="Josefin Sans" pitchFamily="2" charset="0"/>
              </a:rPr>
              <a:t>: accessed August 30,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Deaf Smith County Library.</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21</a:t>
            </a:fld>
            <a:endParaRPr lang="en-US"/>
          </a:p>
        </p:txBody>
      </p:sp>
    </p:spTree>
    <p:extLst>
      <p:ext uri="{BB962C8B-B14F-4D97-AF65-F5344CB8AC3E}">
        <p14:creationId xmlns:p14="http://schemas.microsoft.com/office/powerpoint/2010/main" val="2086151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22</a:t>
            </a:fld>
            <a:endParaRPr lang="en-US"/>
          </a:p>
        </p:txBody>
      </p:sp>
    </p:spTree>
    <p:extLst>
      <p:ext uri="{BB962C8B-B14F-4D97-AF65-F5344CB8AC3E}">
        <p14:creationId xmlns:p14="http://schemas.microsoft.com/office/powerpoint/2010/main" val="585222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529"/>
                </a:solidFill>
                <a:effectLst/>
                <a:highlight>
                  <a:srgbClr val="FFFFFF"/>
                </a:highlight>
                <a:latin typeface="Helvetica Neue"/>
              </a:rPr>
              <a:t>Zuni Pueblo, 1873 - This may be an approximate representation of what </a:t>
            </a:r>
            <a:r>
              <a:rPr lang="en-US" b="0" i="0" dirty="0" err="1">
                <a:solidFill>
                  <a:srgbClr val="212529"/>
                </a:solidFill>
                <a:effectLst/>
                <a:highlight>
                  <a:srgbClr val="FFFFFF"/>
                </a:highlight>
                <a:latin typeface="Helvetica Neue"/>
              </a:rPr>
              <a:t>Hawikuh</a:t>
            </a:r>
            <a:r>
              <a:rPr lang="en-US" b="0" i="0" dirty="0">
                <a:solidFill>
                  <a:srgbClr val="212529"/>
                </a:solidFill>
                <a:effectLst/>
                <a:highlight>
                  <a:srgbClr val="FFFFFF"/>
                </a:highlight>
                <a:latin typeface="Helvetica Neue"/>
              </a:rPr>
              <a:t> looked like in 1540.</a:t>
            </a:r>
            <a:r>
              <a:rPr lang="en-US" b="0" i="1" dirty="0">
                <a:solidFill>
                  <a:srgbClr val="444444"/>
                </a:solidFill>
                <a:effectLst/>
                <a:highlight>
                  <a:srgbClr val="FFFFFF"/>
                </a:highlight>
                <a:latin typeface="Helvetica Neue"/>
              </a:rPr>
              <a:t>US National Archives and Smithsonian Institute. Photographer Timothy H. O'Sullivan, 1873. Public Domain. </a:t>
            </a:r>
            <a:r>
              <a:rPr lang="en-US" dirty="0">
                <a:hlinkClick r:id="rId3"/>
              </a:rPr>
              <a:t>Stories - Coronado National Memorial (U.S. National Park Service) (nps.gov)</a:t>
            </a:r>
            <a:r>
              <a:rPr lang="en-US" dirty="0"/>
              <a:t> </a:t>
            </a:r>
            <a:endParaRPr lang="en-US" b="0" i="1" dirty="0">
              <a:solidFill>
                <a:srgbClr val="444444"/>
              </a:solidFill>
              <a:effectLst/>
              <a:highlight>
                <a:srgbClr val="FFFFFF"/>
              </a:highlight>
              <a:latin typeface="Helvetica Neue"/>
            </a:endParaRPr>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24</a:t>
            </a:fld>
            <a:endParaRPr lang="en-US"/>
          </a:p>
        </p:txBody>
      </p:sp>
    </p:spTree>
    <p:extLst>
      <p:ext uri="{BB962C8B-B14F-4D97-AF65-F5344CB8AC3E}">
        <p14:creationId xmlns:p14="http://schemas.microsoft.com/office/powerpoint/2010/main" val="2880775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Remington, Frederic. “Coronado Sets Out to the North” Oil painting. </a:t>
            </a:r>
            <a:r>
              <a:rPr lang="en-US" b="0" i="0" dirty="0">
                <a:solidFill>
                  <a:srgbClr val="202122"/>
                </a:solidFill>
                <a:effectLst/>
                <a:highlight>
                  <a:srgbClr val="F0F0F0"/>
                </a:highlight>
                <a:latin typeface="Arial" panose="020B0604020202020204" pitchFamily="34" charset="0"/>
              </a:rPr>
              <a:t>This is a faithful photographic reproduction of a two-dimensional, </a:t>
            </a:r>
            <a:r>
              <a:rPr lang="en-US" b="0" i="0" u="none" strike="noStrike" dirty="0">
                <a:solidFill>
                  <a:srgbClr val="0645AD"/>
                </a:solidFill>
                <a:effectLst/>
                <a:highlight>
                  <a:srgbClr val="F0F0F0"/>
                </a:highlight>
                <a:latin typeface="Arial" panose="020B0604020202020204" pitchFamily="34" charset="0"/>
                <a:hlinkClick r:id="rId3" tooltip="Public domain"/>
              </a:rPr>
              <a:t>public domain</a:t>
            </a:r>
            <a:r>
              <a:rPr lang="en-US" b="0" i="0" dirty="0">
                <a:solidFill>
                  <a:srgbClr val="202122"/>
                </a:solidFill>
                <a:effectLst/>
                <a:highlight>
                  <a:srgbClr val="F0F0F0"/>
                </a:highlight>
                <a:latin typeface="Arial" panose="020B0604020202020204" pitchFamily="34" charset="0"/>
              </a:rPr>
              <a:t> work of art. The work of art itself is in the public domain for the following reason: </a:t>
            </a:r>
            <a:r>
              <a:rPr lang="en-US" b="0" i="0" dirty="0">
                <a:solidFill>
                  <a:srgbClr val="202122"/>
                </a:solidFill>
                <a:effectLst/>
                <a:highlight>
                  <a:srgbClr val="F7F8FF"/>
                </a:highlight>
                <a:latin typeface="Arial" panose="020B0604020202020204" pitchFamily="34" charset="0"/>
              </a:rPr>
              <a:t>This work is in the </a:t>
            </a:r>
            <a:r>
              <a:rPr lang="en-US" b="1" i="0" u="none" strike="noStrike" dirty="0">
                <a:solidFill>
                  <a:srgbClr val="3366BB"/>
                </a:solidFill>
                <a:effectLst/>
                <a:highlight>
                  <a:srgbClr val="F7F8FF"/>
                </a:highlight>
                <a:latin typeface="Arial" panose="020B0604020202020204" pitchFamily="34" charset="0"/>
                <a:hlinkClick r:id="rId4" tooltip="en:public domain"/>
              </a:rPr>
              <a:t>public domain</a:t>
            </a:r>
            <a:r>
              <a:rPr lang="en-US" b="0" i="0" dirty="0">
                <a:solidFill>
                  <a:srgbClr val="202122"/>
                </a:solidFill>
                <a:effectLst/>
                <a:highlight>
                  <a:srgbClr val="F7F8FF"/>
                </a:highlight>
                <a:latin typeface="Arial" panose="020B0604020202020204" pitchFamily="34" charset="0"/>
              </a:rPr>
              <a:t> in its country of origin and other countries and areas where the </a:t>
            </a:r>
            <a:r>
              <a:rPr lang="en-US" b="0" i="0" u="none" strike="noStrike" dirty="0">
                <a:solidFill>
                  <a:srgbClr val="3366BB"/>
                </a:solidFill>
                <a:effectLst/>
                <a:highlight>
                  <a:srgbClr val="F7F8FF"/>
                </a:highlight>
                <a:latin typeface="Arial" panose="020B0604020202020204" pitchFamily="34" charset="0"/>
                <a:hlinkClick r:id="rId5" tooltip="w:List of countries' copyright lengths"/>
              </a:rPr>
              <a:t>copyright term</a:t>
            </a:r>
            <a:r>
              <a:rPr lang="en-US" b="0" i="0" dirty="0">
                <a:solidFill>
                  <a:srgbClr val="202122"/>
                </a:solidFill>
                <a:effectLst/>
                <a:highlight>
                  <a:srgbClr val="F7F8FF"/>
                </a:highlight>
                <a:latin typeface="Arial" panose="020B0604020202020204" pitchFamily="34" charset="0"/>
              </a:rPr>
              <a:t> is the author's </a:t>
            </a:r>
            <a:r>
              <a:rPr lang="en-US" b="1" i="0" dirty="0">
                <a:solidFill>
                  <a:srgbClr val="202122"/>
                </a:solidFill>
                <a:effectLst/>
                <a:highlight>
                  <a:srgbClr val="F7F8FF"/>
                </a:highlight>
                <a:latin typeface="Arial" panose="020B0604020202020204" pitchFamily="34" charset="0"/>
              </a:rPr>
              <a:t>life plus 100 years or fewer</a:t>
            </a:r>
            <a:r>
              <a:rPr lang="en-US" b="0" i="0" dirty="0">
                <a:solidFill>
                  <a:srgbClr val="202122"/>
                </a:solidFill>
                <a:effectLst/>
                <a:highlight>
                  <a:srgbClr val="F7F8FF"/>
                </a:highlight>
                <a:latin typeface="Arial" panose="020B0604020202020204" pitchFamily="34" charset="0"/>
              </a:rPr>
              <a:t>. https://commons.wikimedia.org/wiki/File:Coronado-Remington.jpg</a:t>
            </a:r>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25</a:t>
            </a:fld>
            <a:endParaRPr lang="en-US"/>
          </a:p>
        </p:txBody>
      </p:sp>
    </p:spTree>
    <p:extLst>
      <p:ext uri="{BB962C8B-B14F-4D97-AF65-F5344CB8AC3E}">
        <p14:creationId xmlns:p14="http://schemas.microsoft.com/office/powerpoint/2010/main" val="1411995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26</a:t>
            </a:fld>
            <a:endParaRPr lang="en-US"/>
          </a:p>
        </p:txBody>
      </p:sp>
    </p:spTree>
    <p:extLst>
      <p:ext uri="{BB962C8B-B14F-4D97-AF65-F5344CB8AC3E}">
        <p14:creationId xmlns:p14="http://schemas.microsoft.com/office/powerpoint/2010/main" val="1115006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highlight>
                  <a:srgbClr val="F8F9FA"/>
                </a:highlight>
                <a:latin typeface="Arial" panose="020B0604020202020204" pitchFamily="34" charset="0"/>
              </a:rPr>
              <a:t>A lithograph of a Wichita Village, probably in Oklahoma, between 1850-1875. Smithsonian Institution National Anthropological Archives. </a:t>
            </a:r>
            <a:r>
              <a:rPr lang="en-US" b="0" i="0" dirty="0">
                <a:solidFill>
                  <a:srgbClr val="202122"/>
                </a:solidFill>
                <a:effectLst/>
                <a:highlight>
                  <a:srgbClr val="F7F8FF"/>
                </a:highlight>
                <a:latin typeface="Arial" panose="020B0604020202020204" pitchFamily="34" charset="0"/>
              </a:rPr>
              <a:t>This work is in the </a:t>
            </a:r>
            <a:r>
              <a:rPr lang="en-US" b="1" i="0" u="none" strike="noStrike" dirty="0">
                <a:solidFill>
                  <a:srgbClr val="3366BB"/>
                </a:solidFill>
                <a:effectLst/>
                <a:highlight>
                  <a:srgbClr val="F7F8FF"/>
                </a:highlight>
                <a:latin typeface="Arial" panose="020B0604020202020204" pitchFamily="34" charset="0"/>
                <a:hlinkClick r:id="rId3" tooltip="w:en:Public domain"/>
              </a:rPr>
              <a:t>public domain</a:t>
            </a:r>
            <a:r>
              <a:rPr lang="en-US" b="0" i="0" dirty="0">
                <a:solidFill>
                  <a:srgbClr val="202122"/>
                </a:solidFill>
                <a:effectLst/>
                <a:highlight>
                  <a:srgbClr val="F7F8FF"/>
                </a:highlight>
                <a:latin typeface="Arial" panose="020B0604020202020204" pitchFamily="34" charset="0"/>
              </a:rPr>
              <a:t> in the United States because it is a </a:t>
            </a:r>
            <a:r>
              <a:rPr lang="en-US" b="0" i="0" u="none" strike="noStrike" dirty="0">
                <a:solidFill>
                  <a:srgbClr val="3366BB"/>
                </a:solidFill>
                <a:effectLst/>
                <a:highlight>
                  <a:srgbClr val="F7F8FF"/>
                </a:highlight>
                <a:latin typeface="Arial" panose="020B0604020202020204" pitchFamily="34" charset="0"/>
                <a:hlinkClick r:id="rId4" tooltip="w:en:Copyright status of work by the U.S. government"/>
              </a:rPr>
              <a:t>work prepared by an officer or employee of the United States Government as part of that person’s official duties</a:t>
            </a:r>
            <a:r>
              <a:rPr lang="en-US" b="0" i="0" dirty="0">
                <a:solidFill>
                  <a:srgbClr val="202122"/>
                </a:solidFill>
                <a:effectLst/>
                <a:highlight>
                  <a:srgbClr val="F7F8FF"/>
                </a:highlight>
                <a:latin typeface="Arial" panose="020B0604020202020204" pitchFamily="34" charset="0"/>
              </a:rPr>
              <a:t> under the terms of </a:t>
            </a:r>
            <a:r>
              <a:rPr lang="en-US" b="0" i="1" u="none" strike="noStrike" dirty="0">
                <a:solidFill>
                  <a:srgbClr val="3366BB"/>
                </a:solidFill>
                <a:effectLst/>
                <a:highlight>
                  <a:srgbClr val="F7F8FF"/>
                </a:highlight>
                <a:latin typeface="Arial" panose="020B0604020202020204" pitchFamily="34" charset="0"/>
                <a:hlinkClick r:id="rId5" tooltip="s:en:United States Code/Title 17/Chapter 1/Sections 105 and 106"/>
              </a:rPr>
              <a:t>Title 17, Chapter 1, Section 105</a:t>
            </a:r>
            <a:r>
              <a:rPr lang="en-US" b="0" i="1" dirty="0">
                <a:solidFill>
                  <a:srgbClr val="202122"/>
                </a:solidFill>
                <a:effectLst/>
                <a:highlight>
                  <a:srgbClr val="F7F8FF"/>
                </a:highlight>
                <a:latin typeface="Arial" panose="020B0604020202020204" pitchFamily="34" charset="0"/>
              </a:rPr>
              <a:t> of the </a:t>
            </a:r>
            <a:r>
              <a:rPr lang="en-US" b="0" i="1" u="none" strike="noStrike" dirty="0">
                <a:solidFill>
                  <a:srgbClr val="3366BB"/>
                </a:solidFill>
                <a:effectLst/>
                <a:highlight>
                  <a:srgbClr val="F7F8FF"/>
                </a:highlight>
                <a:latin typeface="Arial" panose="020B0604020202020204" pitchFamily="34" charset="0"/>
                <a:hlinkClick r:id="rId6" tooltip="w:United States Code"/>
              </a:rPr>
              <a:t>US Code</a:t>
            </a:r>
            <a:r>
              <a:rPr lang="en-US" b="0" i="0" dirty="0">
                <a:solidFill>
                  <a:srgbClr val="202122"/>
                </a:solidFill>
                <a:effectLst/>
                <a:highlight>
                  <a:srgbClr val="F7F8FF"/>
                </a:highlight>
                <a:latin typeface="Arial" panose="020B0604020202020204" pitchFamily="34" charset="0"/>
              </a:rPr>
              <a:t>. </a:t>
            </a:r>
            <a:r>
              <a:rPr lang="en-US" u="sng" dirty="0"/>
              <a:t>Note</a:t>
            </a:r>
            <a:r>
              <a:rPr lang="en-US" dirty="0"/>
              <a:t>: This only applies to original works of the Federal Government and not to the work of any individual </a:t>
            </a:r>
            <a:r>
              <a:rPr lang="en-US" u="none" strike="noStrike" dirty="0">
                <a:solidFill>
                  <a:srgbClr val="3366BB"/>
                </a:solidFill>
                <a:effectLst/>
                <a:hlinkClick r:id="rId7" tooltip="en:U.S. state"/>
              </a:rPr>
              <a:t>U.S. state</a:t>
            </a:r>
            <a:r>
              <a:rPr lang="en-US" dirty="0"/>
              <a:t>, </a:t>
            </a:r>
            <a:r>
              <a:rPr lang="en-US" u="none" strike="noStrike" dirty="0">
                <a:solidFill>
                  <a:srgbClr val="3366BB"/>
                </a:solidFill>
                <a:effectLst/>
                <a:hlinkClick r:id="rId8" tooltip="w:United States Territory"/>
              </a:rPr>
              <a:t>territory</a:t>
            </a:r>
            <a:r>
              <a:rPr lang="en-US" dirty="0"/>
              <a:t>, commonwealth, county, municipality, or any other subdivision. This template also does not apply to postage stamp designs published by the </a:t>
            </a:r>
            <a:r>
              <a:rPr lang="en-US" u="none" strike="noStrike" dirty="0">
                <a:solidFill>
                  <a:srgbClr val="3366BB"/>
                </a:solidFill>
                <a:effectLst/>
                <a:hlinkClick r:id="rId9" tooltip="w:United States Postal Service"/>
              </a:rPr>
              <a:t>United States Postal Service</a:t>
            </a:r>
            <a:r>
              <a:rPr lang="en-US" dirty="0"/>
              <a:t> </a:t>
            </a:r>
            <a:r>
              <a:rPr lang="en-US" u="none" strike="noStrike" dirty="0">
                <a:solidFill>
                  <a:srgbClr val="0645AD"/>
                </a:solidFill>
                <a:effectLst/>
                <a:hlinkClick r:id="rId10" tooltip="Stamps of the United States"/>
              </a:rPr>
              <a:t>since 1978</a:t>
            </a:r>
            <a:r>
              <a:rPr lang="en-US" dirty="0"/>
              <a:t>. (See § </a:t>
            </a:r>
            <a:r>
              <a:rPr lang="en-US" u="none" strike="noStrike" dirty="0">
                <a:solidFill>
                  <a:srgbClr val="3366BB"/>
                </a:solidFill>
                <a:effectLst/>
                <a:hlinkClick r:id="rId11"/>
              </a:rPr>
              <a:t>313.6(C)(1)</a:t>
            </a:r>
            <a:r>
              <a:rPr lang="en-US" dirty="0"/>
              <a:t> of Compendium of U.S. Copyright Office Practices). It also does not apply to certain US coins; see </a:t>
            </a:r>
            <a:r>
              <a:rPr lang="en-US" u="none" strike="noStrike" dirty="0">
                <a:solidFill>
                  <a:srgbClr val="3366BB"/>
                </a:solidFill>
                <a:effectLst/>
                <a:hlinkClick r:id="rId12"/>
              </a:rPr>
              <a:t>The US Mint Terms of Use</a:t>
            </a:r>
            <a:r>
              <a:rPr lang="en-US" dirty="0"/>
              <a:t>.</a:t>
            </a:r>
            <a:r>
              <a:rPr lang="en-US" b="0" i="0" dirty="0">
                <a:solidFill>
                  <a:srgbClr val="202122"/>
                </a:solidFill>
                <a:effectLst/>
                <a:highlight>
                  <a:srgbClr val="F8F9FA"/>
                </a:highlight>
                <a:latin typeface="Arial" panose="020B0604020202020204" pitchFamily="34" charset="0"/>
              </a:rPr>
              <a:t>  Accessed at Wikimedia commons https://commons.wikimedia.org/wiki/File:Wichita_Indian_village_1850-1875.jpg  </a:t>
            </a:r>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27</a:t>
            </a:fld>
            <a:endParaRPr lang="en-US"/>
          </a:p>
        </p:txBody>
      </p:sp>
    </p:spTree>
    <p:extLst>
      <p:ext uri="{BB962C8B-B14F-4D97-AF65-F5344CB8AC3E}">
        <p14:creationId xmlns:p14="http://schemas.microsoft.com/office/powerpoint/2010/main" val="219539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46A7A7-5F8E-48A6-988D-18E8FA12BE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8122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28</a:t>
            </a:fld>
            <a:endParaRPr lang="en-US"/>
          </a:p>
        </p:txBody>
      </p:sp>
    </p:spTree>
    <p:extLst>
      <p:ext uri="{BB962C8B-B14F-4D97-AF65-F5344CB8AC3E}">
        <p14:creationId xmlns:p14="http://schemas.microsoft.com/office/powerpoint/2010/main" val="1687030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Remington, Frederic. “Coronado Sets Out to the North” Oil painting. </a:t>
            </a:r>
            <a:r>
              <a:rPr lang="en-US" b="0" i="0" dirty="0">
                <a:solidFill>
                  <a:srgbClr val="202122"/>
                </a:solidFill>
                <a:effectLst/>
                <a:highlight>
                  <a:srgbClr val="F0F0F0"/>
                </a:highlight>
                <a:latin typeface="Arial" panose="020B0604020202020204" pitchFamily="34" charset="0"/>
              </a:rPr>
              <a:t>This is a faithful photographic reproduction of a two-dimensional, </a:t>
            </a:r>
            <a:r>
              <a:rPr lang="en-US" b="0" i="0" u="none" strike="noStrike" dirty="0">
                <a:solidFill>
                  <a:srgbClr val="0645AD"/>
                </a:solidFill>
                <a:effectLst/>
                <a:highlight>
                  <a:srgbClr val="F0F0F0"/>
                </a:highlight>
                <a:latin typeface="Arial" panose="020B0604020202020204" pitchFamily="34" charset="0"/>
                <a:hlinkClick r:id="rId3" tooltip="Public domain"/>
              </a:rPr>
              <a:t>public domain</a:t>
            </a:r>
            <a:r>
              <a:rPr lang="en-US" b="0" i="0" dirty="0">
                <a:solidFill>
                  <a:srgbClr val="202122"/>
                </a:solidFill>
                <a:effectLst/>
                <a:highlight>
                  <a:srgbClr val="F0F0F0"/>
                </a:highlight>
                <a:latin typeface="Arial" panose="020B0604020202020204" pitchFamily="34" charset="0"/>
              </a:rPr>
              <a:t> work of art. The work of art itself is in the public domain for the following reason: </a:t>
            </a:r>
            <a:r>
              <a:rPr lang="en-US" b="0" i="0" dirty="0">
                <a:solidFill>
                  <a:srgbClr val="202122"/>
                </a:solidFill>
                <a:effectLst/>
                <a:highlight>
                  <a:srgbClr val="F7F8FF"/>
                </a:highlight>
                <a:latin typeface="Arial" panose="020B0604020202020204" pitchFamily="34" charset="0"/>
              </a:rPr>
              <a:t>This work is in the </a:t>
            </a:r>
            <a:r>
              <a:rPr lang="en-US" b="1" i="0" u="none" strike="noStrike" dirty="0">
                <a:solidFill>
                  <a:srgbClr val="3366BB"/>
                </a:solidFill>
                <a:effectLst/>
                <a:highlight>
                  <a:srgbClr val="F7F8FF"/>
                </a:highlight>
                <a:latin typeface="Arial" panose="020B0604020202020204" pitchFamily="34" charset="0"/>
                <a:hlinkClick r:id="rId4" tooltip="en:public domain"/>
              </a:rPr>
              <a:t>public domain</a:t>
            </a:r>
            <a:r>
              <a:rPr lang="en-US" b="0" i="0" dirty="0">
                <a:solidFill>
                  <a:srgbClr val="202122"/>
                </a:solidFill>
                <a:effectLst/>
                <a:highlight>
                  <a:srgbClr val="F7F8FF"/>
                </a:highlight>
                <a:latin typeface="Arial" panose="020B0604020202020204" pitchFamily="34" charset="0"/>
              </a:rPr>
              <a:t> in its country of origin and other countries and areas where the </a:t>
            </a:r>
            <a:r>
              <a:rPr lang="en-US" b="0" i="0" u="none" strike="noStrike" dirty="0">
                <a:solidFill>
                  <a:srgbClr val="3366BB"/>
                </a:solidFill>
                <a:effectLst/>
                <a:highlight>
                  <a:srgbClr val="F7F8FF"/>
                </a:highlight>
                <a:latin typeface="Arial" panose="020B0604020202020204" pitchFamily="34" charset="0"/>
                <a:hlinkClick r:id="rId5" tooltip="w:List of countries' copyright lengths"/>
              </a:rPr>
              <a:t>copyright term</a:t>
            </a:r>
            <a:r>
              <a:rPr lang="en-US" b="0" i="0" dirty="0">
                <a:solidFill>
                  <a:srgbClr val="202122"/>
                </a:solidFill>
                <a:effectLst/>
                <a:highlight>
                  <a:srgbClr val="F7F8FF"/>
                </a:highlight>
                <a:latin typeface="Arial" panose="020B0604020202020204" pitchFamily="34" charset="0"/>
              </a:rPr>
              <a:t> is the author's </a:t>
            </a:r>
            <a:r>
              <a:rPr lang="en-US" b="1" i="0" dirty="0">
                <a:solidFill>
                  <a:srgbClr val="202122"/>
                </a:solidFill>
                <a:effectLst/>
                <a:highlight>
                  <a:srgbClr val="F7F8FF"/>
                </a:highlight>
                <a:latin typeface="Arial" panose="020B0604020202020204" pitchFamily="34" charset="0"/>
              </a:rPr>
              <a:t>life plus 100 years or fewer</a:t>
            </a:r>
            <a:r>
              <a:rPr lang="en-US" b="0" i="0" dirty="0">
                <a:solidFill>
                  <a:srgbClr val="202122"/>
                </a:solidFill>
                <a:effectLst/>
                <a:highlight>
                  <a:srgbClr val="F7F8FF"/>
                </a:highlight>
                <a:latin typeface="Arial" panose="020B0604020202020204" pitchFamily="34" charset="0"/>
              </a:rPr>
              <a:t>. https://commons.wikimedia.org/wiki/File:Coronado-Remington.jpg</a:t>
            </a:r>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29</a:t>
            </a:fld>
            <a:endParaRPr lang="en-US"/>
          </a:p>
        </p:txBody>
      </p:sp>
    </p:spTree>
    <p:extLst>
      <p:ext uri="{BB962C8B-B14F-4D97-AF65-F5344CB8AC3E}">
        <p14:creationId xmlns:p14="http://schemas.microsoft.com/office/powerpoint/2010/main" val="1744530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30</a:t>
            </a:fld>
            <a:endParaRPr lang="en-US"/>
          </a:p>
        </p:txBody>
      </p:sp>
    </p:spTree>
    <p:extLst>
      <p:ext uri="{BB962C8B-B14F-4D97-AF65-F5344CB8AC3E}">
        <p14:creationId xmlns:p14="http://schemas.microsoft.com/office/powerpoint/2010/main" val="325452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Remington, Frederic. “Coronado Sets Out to the North” Oil painting. </a:t>
            </a:r>
            <a:r>
              <a:rPr lang="en-US" b="0" i="0" dirty="0">
                <a:solidFill>
                  <a:srgbClr val="202122"/>
                </a:solidFill>
                <a:effectLst/>
                <a:highlight>
                  <a:srgbClr val="F0F0F0"/>
                </a:highlight>
                <a:latin typeface="Arial" panose="020B0604020202020204" pitchFamily="34" charset="0"/>
              </a:rPr>
              <a:t>This is a faithful photographic reproduction of a two-dimensional, </a:t>
            </a:r>
            <a:r>
              <a:rPr lang="en-US" b="0" i="0" u="none" strike="noStrike" dirty="0">
                <a:solidFill>
                  <a:srgbClr val="0645AD"/>
                </a:solidFill>
                <a:effectLst/>
                <a:highlight>
                  <a:srgbClr val="F0F0F0"/>
                </a:highlight>
                <a:latin typeface="Arial" panose="020B0604020202020204" pitchFamily="34" charset="0"/>
                <a:hlinkClick r:id="rId3" tooltip="Public domain"/>
              </a:rPr>
              <a:t>public domain</a:t>
            </a:r>
            <a:r>
              <a:rPr lang="en-US" b="0" i="0" dirty="0">
                <a:solidFill>
                  <a:srgbClr val="202122"/>
                </a:solidFill>
                <a:effectLst/>
                <a:highlight>
                  <a:srgbClr val="F0F0F0"/>
                </a:highlight>
                <a:latin typeface="Arial" panose="020B0604020202020204" pitchFamily="34" charset="0"/>
              </a:rPr>
              <a:t> work of art. The work of art itself is in the public domain for the following reason: </a:t>
            </a:r>
            <a:r>
              <a:rPr lang="en-US" b="0" i="0" dirty="0">
                <a:solidFill>
                  <a:srgbClr val="202122"/>
                </a:solidFill>
                <a:effectLst/>
                <a:highlight>
                  <a:srgbClr val="F7F8FF"/>
                </a:highlight>
                <a:latin typeface="Arial" panose="020B0604020202020204" pitchFamily="34" charset="0"/>
              </a:rPr>
              <a:t>This work is in the </a:t>
            </a:r>
            <a:r>
              <a:rPr lang="en-US" b="1" i="0" u="none" strike="noStrike" dirty="0">
                <a:solidFill>
                  <a:srgbClr val="3366BB"/>
                </a:solidFill>
                <a:effectLst/>
                <a:highlight>
                  <a:srgbClr val="F7F8FF"/>
                </a:highlight>
                <a:latin typeface="Arial" panose="020B0604020202020204" pitchFamily="34" charset="0"/>
                <a:hlinkClick r:id="rId4" tooltip="en:public domain"/>
              </a:rPr>
              <a:t>public domain</a:t>
            </a:r>
            <a:r>
              <a:rPr lang="en-US" b="0" i="0" dirty="0">
                <a:solidFill>
                  <a:srgbClr val="202122"/>
                </a:solidFill>
                <a:effectLst/>
                <a:highlight>
                  <a:srgbClr val="F7F8FF"/>
                </a:highlight>
                <a:latin typeface="Arial" panose="020B0604020202020204" pitchFamily="34" charset="0"/>
              </a:rPr>
              <a:t> in its country of origin and other countries and areas where the </a:t>
            </a:r>
            <a:r>
              <a:rPr lang="en-US" b="0" i="0" u="none" strike="noStrike" dirty="0">
                <a:solidFill>
                  <a:srgbClr val="3366BB"/>
                </a:solidFill>
                <a:effectLst/>
                <a:highlight>
                  <a:srgbClr val="F7F8FF"/>
                </a:highlight>
                <a:latin typeface="Arial" panose="020B0604020202020204" pitchFamily="34" charset="0"/>
                <a:hlinkClick r:id="rId5" tooltip="w:List of countries' copyright lengths"/>
              </a:rPr>
              <a:t>copyright term</a:t>
            </a:r>
            <a:r>
              <a:rPr lang="en-US" b="0" i="0" dirty="0">
                <a:solidFill>
                  <a:srgbClr val="202122"/>
                </a:solidFill>
                <a:effectLst/>
                <a:highlight>
                  <a:srgbClr val="F7F8FF"/>
                </a:highlight>
                <a:latin typeface="Arial" panose="020B0604020202020204" pitchFamily="34" charset="0"/>
              </a:rPr>
              <a:t> is the author's </a:t>
            </a:r>
            <a:r>
              <a:rPr lang="en-US" b="1" i="0" dirty="0">
                <a:solidFill>
                  <a:srgbClr val="202122"/>
                </a:solidFill>
                <a:effectLst/>
                <a:highlight>
                  <a:srgbClr val="F7F8FF"/>
                </a:highlight>
                <a:latin typeface="Arial" panose="020B0604020202020204" pitchFamily="34" charset="0"/>
              </a:rPr>
              <a:t>life plus 100 years or fewer</a:t>
            </a:r>
            <a:r>
              <a:rPr lang="en-US" b="0" i="0" dirty="0">
                <a:solidFill>
                  <a:srgbClr val="202122"/>
                </a:solidFill>
                <a:effectLst/>
                <a:highlight>
                  <a:srgbClr val="F7F8FF"/>
                </a:highlight>
                <a:latin typeface="Arial" panose="020B0604020202020204" pitchFamily="34" charset="0"/>
              </a:rPr>
              <a:t>. https://commons.wikimedia.org/wiki/File:Coronado-Remington.jpg</a:t>
            </a:r>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6</a:t>
            </a:fld>
            <a:endParaRPr lang="en-US"/>
          </a:p>
        </p:txBody>
      </p:sp>
    </p:spTree>
    <p:extLst>
      <p:ext uri="{BB962C8B-B14F-4D97-AF65-F5344CB8AC3E}">
        <p14:creationId xmlns:p14="http://schemas.microsoft.com/office/powerpoint/2010/main" val="384307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dirty="0">
                <a:solidFill>
                  <a:srgbClr val="000000"/>
                </a:solidFill>
                <a:effectLst/>
                <a:latin typeface="Times New Roman" panose="02020603050405020304" pitchFamily="18" charset="0"/>
              </a:rPr>
              <a:t>Route of Cabeza de Vaca. </a:t>
            </a:r>
            <a:r>
              <a:rPr lang="en-US" sz="1800" b="0" i="0" u="none" strike="noStrike" dirty="0">
                <a:solidFill>
                  <a:srgbClr val="000000"/>
                </a:solidFill>
                <a:effectLst/>
                <a:latin typeface="Times New Roman" panose="02020603050405020304" pitchFamily="18" charset="0"/>
              </a:rPr>
              <a:t>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https://texashistory.unt.edu/ark:/67531/metapth492978/</a:t>
            </a:r>
            <a:r>
              <a:rPr lang="en-US" sz="1800" b="0" i="0" u="none" strike="noStrike" dirty="0">
                <a:solidFill>
                  <a:srgbClr val="000000"/>
                </a:solidFill>
                <a:effectLst/>
                <a:latin typeface="Times New Roman" panose="02020603050405020304" pitchFamily="18" charset="0"/>
              </a:rPr>
              <a:t>. </a:t>
            </a:r>
            <a:endParaRPr lang="en-US" sz="1800" b="0" i="1" u="none" strike="noStrike"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9</a:t>
            </a:fld>
            <a:endParaRPr lang="en-US"/>
          </a:p>
        </p:txBody>
      </p:sp>
    </p:spTree>
    <p:extLst>
      <p:ext uri="{BB962C8B-B14F-4D97-AF65-F5344CB8AC3E}">
        <p14:creationId xmlns:p14="http://schemas.microsoft.com/office/powerpoint/2010/main" val="82943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10</a:t>
            </a:fld>
            <a:endParaRPr lang="en-US"/>
          </a:p>
        </p:txBody>
      </p:sp>
    </p:spTree>
    <p:extLst>
      <p:ext uri="{BB962C8B-B14F-4D97-AF65-F5344CB8AC3E}">
        <p14:creationId xmlns:p14="http://schemas.microsoft.com/office/powerpoint/2010/main" val="228092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err="1">
                <a:solidFill>
                  <a:srgbClr val="000000"/>
                </a:solidFill>
                <a:effectLst/>
                <a:latin typeface="Times New Roman" panose="02020603050405020304" pitchFamily="18" charset="0"/>
              </a:rPr>
              <a:t>Streng</a:t>
            </a:r>
            <a:r>
              <a:rPr lang="en-US" sz="1800" b="0" i="0" u="none" strike="noStrike" dirty="0">
                <a:solidFill>
                  <a:srgbClr val="000000"/>
                </a:solidFill>
                <a:effectLst/>
                <a:latin typeface="Times New Roman" panose="02020603050405020304" pitchFamily="18" charset="0"/>
              </a:rPr>
              <a:t>, Evelyn Fielder.</a:t>
            </a:r>
            <a:r>
              <a:rPr lang="en-US" sz="1800" b="0" i="1" u="none" strike="noStrike" dirty="0">
                <a:solidFill>
                  <a:srgbClr val="000000"/>
                </a:solidFill>
                <a:effectLst/>
                <a:latin typeface="Times New Roman" panose="02020603050405020304" pitchFamily="18" charset="0"/>
              </a:rPr>
              <a:t> Road From Marathon and </a:t>
            </a:r>
            <a:r>
              <a:rPr lang="en-US" sz="1800" b="0" i="1" u="none" strike="noStrike" dirty="0" err="1">
                <a:solidFill>
                  <a:srgbClr val="000000"/>
                </a:solidFill>
                <a:effectLst/>
                <a:latin typeface="Times New Roman" panose="02020603050405020304" pitchFamily="18" charset="0"/>
              </a:rPr>
              <a:t>Chisos</a:t>
            </a:r>
            <a:r>
              <a:rPr lang="en-US" sz="1800" b="0" i="1" u="none" strike="noStrike" dirty="0">
                <a:solidFill>
                  <a:srgbClr val="000000"/>
                </a:solidFill>
                <a:effectLst/>
                <a:latin typeface="Times New Roman" panose="02020603050405020304" pitchFamily="18" charset="0"/>
              </a:rPr>
              <a:t> Mountains</a:t>
            </a:r>
            <a:r>
              <a:rPr lang="en-US" sz="1800" b="0" i="0" u="none" strike="noStrike" dirty="0">
                <a:solidFill>
                  <a:srgbClr val="000000"/>
                </a:solidFill>
                <a:effectLst/>
                <a:latin typeface="Times New Roman" panose="02020603050405020304" pitchFamily="18" charset="0"/>
              </a:rPr>
              <a:t>. 1951. Photograph.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https://texashistory.unt.edu/ark:/67531/metapth860209/</a:t>
            </a:r>
            <a:r>
              <a:rPr lang="en-US" sz="1800" b="0" i="0" u="none" strike="noStrike" dirty="0">
                <a:solidFill>
                  <a:srgbClr val="000000"/>
                </a:solidFill>
                <a:effectLst/>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11</a:t>
            </a:fld>
            <a:endParaRPr lang="en-US"/>
          </a:p>
        </p:txBody>
      </p:sp>
    </p:spTree>
    <p:extLst>
      <p:ext uri="{BB962C8B-B14F-4D97-AF65-F5344CB8AC3E}">
        <p14:creationId xmlns:p14="http://schemas.microsoft.com/office/powerpoint/2010/main" val="35364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12</a:t>
            </a:fld>
            <a:endParaRPr lang="en-US"/>
          </a:p>
        </p:txBody>
      </p:sp>
    </p:spTree>
    <p:extLst>
      <p:ext uri="{BB962C8B-B14F-4D97-AF65-F5344CB8AC3E}">
        <p14:creationId xmlns:p14="http://schemas.microsoft.com/office/powerpoint/2010/main" val="303754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of North America including states and provinces. </a:t>
            </a:r>
            <a:r>
              <a:rPr lang="en-US" b="0" i="0" dirty="0">
                <a:solidFill>
                  <a:srgbClr val="202122"/>
                </a:solidFill>
                <a:effectLst/>
                <a:highlight>
                  <a:srgbClr val="F9F9F9"/>
                </a:highlight>
                <a:latin typeface="Arial" panose="020B0604020202020204" pitchFamily="34" charset="0"/>
              </a:rPr>
              <a:t>This file is licensed under the </a:t>
            </a:r>
            <a:r>
              <a:rPr lang="en-US" b="0" i="0" u="none" strike="noStrike" dirty="0">
                <a:solidFill>
                  <a:srgbClr val="3366BB"/>
                </a:solidFill>
                <a:effectLst/>
                <a:highlight>
                  <a:srgbClr val="F9F9F9"/>
                </a:highlight>
                <a:latin typeface="Arial" panose="020B0604020202020204" pitchFamily="34" charset="0"/>
                <a:hlinkClick r:id="rId3" tooltip="w:en:Creative Commons"/>
              </a:rPr>
              <a:t>Creative Commons</a:t>
            </a:r>
            <a:r>
              <a:rPr lang="en-US" b="0" i="0" dirty="0">
                <a:solidFill>
                  <a:srgbClr val="202122"/>
                </a:solidFill>
                <a:effectLst/>
                <a:highlight>
                  <a:srgbClr val="F9F9F9"/>
                </a:highlight>
                <a:latin typeface="Arial" panose="020B0604020202020204" pitchFamily="34" charset="0"/>
              </a:rPr>
              <a:t> </a:t>
            </a:r>
            <a:r>
              <a:rPr lang="en-US" b="0" i="0" u="none" strike="noStrike" dirty="0">
                <a:solidFill>
                  <a:srgbClr val="3366BB"/>
                </a:solidFill>
                <a:effectLst/>
                <a:highlight>
                  <a:srgbClr val="F9F9F9"/>
                </a:highlight>
                <a:latin typeface="Arial" panose="020B0604020202020204" pitchFamily="34" charset="0"/>
                <a:hlinkClick r:id="rId4" tooltip="creativecommons:by-sa/3.0/deed.en"/>
              </a:rPr>
              <a:t>Attribution-Share Alike 3.0 </a:t>
            </a:r>
            <a:r>
              <a:rPr lang="en-US" b="0" i="0" u="none" strike="noStrike" dirty="0" err="1">
                <a:solidFill>
                  <a:srgbClr val="3366BB"/>
                </a:solidFill>
                <a:effectLst/>
                <a:highlight>
                  <a:srgbClr val="F9F9F9"/>
                </a:highlight>
                <a:latin typeface="Arial" panose="020B0604020202020204" pitchFamily="34" charset="0"/>
                <a:hlinkClick r:id="rId4" tooltip="creativecommons:by-sa/3.0/deed.en"/>
              </a:rPr>
              <a:t>Unported</a:t>
            </a:r>
            <a:r>
              <a:rPr lang="en-US" b="0" i="0" dirty="0">
                <a:solidFill>
                  <a:srgbClr val="202122"/>
                </a:solidFill>
                <a:effectLst/>
                <a:highlight>
                  <a:srgbClr val="F9F9F9"/>
                </a:highlight>
                <a:latin typeface="Arial" panose="020B0604020202020204" pitchFamily="34" charset="0"/>
              </a:rPr>
              <a:t> license. https://commons.wikimedia.org/wiki/File:North_America_map_with_states_and_provinces.svg   Edited by the Portal to Texas History to show the route of Cabeza de Vaca through Texas and Mexico with significant locations labeled. </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13</a:t>
            </a:fld>
            <a:endParaRPr lang="en-US"/>
          </a:p>
        </p:txBody>
      </p:sp>
    </p:spTree>
    <p:extLst>
      <p:ext uri="{BB962C8B-B14F-4D97-AF65-F5344CB8AC3E}">
        <p14:creationId xmlns:p14="http://schemas.microsoft.com/office/powerpoint/2010/main" val="2413262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14</a:t>
            </a:fld>
            <a:endParaRPr lang="en-US"/>
          </a:p>
        </p:txBody>
      </p:sp>
    </p:spTree>
    <p:extLst>
      <p:ext uri="{BB962C8B-B14F-4D97-AF65-F5344CB8AC3E}">
        <p14:creationId xmlns:p14="http://schemas.microsoft.com/office/powerpoint/2010/main" val="9293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75E16-1FC7-B7F5-515C-0192F4E634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9ED0ED-D742-F2ED-CFDA-72CDEEC809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F6CFCC-9DBF-4B14-F4F4-2A0727DD0D34}"/>
              </a:ext>
            </a:extLst>
          </p:cNvPr>
          <p:cNvSpPr>
            <a:spLocks noGrp="1"/>
          </p:cNvSpPr>
          <p:nvPr>
            <p:ph type="dt" sz="half" idx="10"/>
          </p:nvPr>
        </p:nvSpPr>
        <p:spPr/>
        <p:txBody>
          <a:bodyPr/>
          <a:lstStyle/>
          <a:p>
            <a:fld id="{47CFF2BB-06EC-4C62-A34B-05A2EA03E9BE}" type="datetimeFigureOut">
              <a:rPr lang="en-US" smtClean="0"/>
              <a:t>9/30/2024</a:t>
            </a:fld>
            <a:endParaRPr lang="en-US"/>
          </a:p>
        </p:txBody>
      </p:sp>
      <p:sp>
        <p:nvSpPr>
          <p:cNvPr id="5" name="Footer Placeholder 4">
            <a:extLst>
              <a:ext uri="{FF2B5EF4-FFF2-40B4-BE49-F238E27FC236}">
                <a16:creationId xmlns:a16="http://schemas.microsoft.com/office/drawing/2014/main" id="{22F34354-4651-7B37-3CFB-1743FF8BC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CA3FF-A619-94AB-9F02-1ABACB0CE461}"/>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108010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DC803-0AA5-A1A6-FFFB-CB5860EA7E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ADDDFB-622A-067C-A577-1809A7E84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CF07F-E762-89F9-6375-34340195D07A}"/>
              </a:ext>
            </a:extLst>
          </p:cNvPr>
          <p:cNvSpPr>
            <a:spLocks noGrp="1"/>
          </p:cNvSpPr>
          <p:nvPr>
            <p:ph type="dt" sz="half" idx="10"/>
          </p:nvPr>
        </p:nvSpPr>
        <p:spPr/>
        <p:txBody>
          <a:bodyPr/>
          <a:lstStyle/>
          <a:p>
            <a:fld id="{47CFF2BB-06EC-4C62-A34B-05A2EA03E9BE}" type="datetimeFigureOut">
              <a:rPr lang="en-US" smtClean="0"/>
              <a:t>9/30/2024</a:t>
            </a:fld>
            <a:endParaRPr lang="en-US"/>
          </a:p>
        </p:txBody>
      </p:sp>
      <p:sp>
        <p:nvSpPr>
          <p:cNvPr id="5" name="Footer Placeholder 4">
            <a:extLst>
              <a:ext uri="{FF2B5EF4-FFF2-40B4-BE49-F238E27FC236}">
                <a16:creationId xmlns:a16="http://schemas.microsoft.com/office/drawing/2014/main" id="{CF2D2D43-341E-FA59-347E-648DCDE2E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E8B2B-44E5-372B-45E8-A9EA7AB10A95}"/>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3583463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74C996-A2A5-9546-79BB-3D3F167EDD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9D1EAA-BB83-5F15-42FD-DBDFA94DD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8EAE8-AA88-8BAF-DD93-4301DB0273DF}"/>
              </a:ext>
            </a:extLst>
          </p:cNvPr>
          <p:cNvSpPr>
            <a:spLocks noGrp="1"/>
          </p:cNvSpPr>
          <p:nvPr>
            <p:ph type="dt" sz="half" idx="10"/>
          </p:nvPr>
        </p:nvSpPr>
        <p:spPr/>
        <p:txBody>
          <a:bodyPr/>
          <a:lstStyle/>
          <a:p>
            <a:fld id="{47CFF2BB-06EC-4C62-A34B-05A2EA03E9BE}" type="datetimeFigureOut">
              <a:rPr lang="en-US" smtClean="0"/>
              <a:t>9/30/2024</a:t>
            </a:fld>
            <a:endParaRPr lang="en-US"/>
          </a:p>
        </p:txBody>
      </p:sp>
      <p:sp>
        <p:nvSpPr>
          <p:cNvPr id="5" name="Footer Placeholder 4">
            <a:extLst>
              <a:ext uri="{FF2B5EF4-FFF2-40B4-BE49-F238E27FC236}">
                <a16:creationId xmlns:a16="http://schemas.microsoft.com/office/drawing/2014/main" id="{E24B3762-BD01-28F9-2ABC-5761A8FF0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DB34D-73CB-5A99-5DD7-EA1E0D7DDD21}"/>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3275948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5473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669660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0666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882457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59990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523170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63903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7962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1D3B-ABD2-1A3D-B0FB-4568BDDF95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2F0AB4-1631-0960-BFD6-187940A879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0074F-2831-B680-8AD7-6BFEFCCD9524}"/>
              </a:ext>
            </a:extLst>
          </p:cNvPr>
          <p:cNvSpPr>
            <a:spLocks noGrp="1"/>
          </p:cNvSpPr>
          <p:nvPr>
            <p:ph type="dt" sz="half" idx="10"/>
          </p:nvPr>
        </p:nvSpPr>
        <p:spPr/>
        <p:txBody>
          <a:bodyPr/>
          <a:lstStyle/>
          <a:p>
            <a:fld id="{47CFF2BB-06EC-4C62-A34B-05A2EA03E9BE}" type="datetimeFigureOut">
              <a:rPr lang="en-US" smtClean="0"/>
              <a:t>9/30/2024</a:t>
            </a:fld>
            <a:endParaRPr lang="en-US"/>
          </a:p>
        </p:txBody>
      </p:sp>
      <p:sp>
        <p:nvSpPr>
          <p:cNvPr id="5" name="Footer Placeholder 4">
            <a:extLst>
              <a:ext uri="{FF2B5EF4-FFF2-40B4-BE49-F238E27FC236}">
                <a16:creationId xmlns:a16="http://schemas.microsoft.com/office/drawing/2014/main" id="{941B735A-639A-ECF3-AA9A-F0E2EDE1B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CE268-B7F7-7A85-5C8B-A2B0D34EE015}"/>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2383385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75949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578012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423303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1D57-BD24-EB03-F3EB-A3ACD4D902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92A0F6-5BB7-53BD-2D73-73A309B51A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0CA147-C437-5ADD-52CC-FC635AE37856}"/>
              </a:ext>
            </a:extLst>
          </p:cNvPr>
          <p:cNvSpPr>
            <a:spLocks noGrp="1"/>
          </p:cNvSpPr>
          <p:nvPr>
            <p:ph type="dt" sz="half" idx="10"/>
          </p:nvPr>
        </p:nvSpPr>
        <p:spPr/>
        <p:txBody>
          <a:bodyPr/>
          <a:lstStyle/>
          <a:p>
            <a:fld id="{47CFF2BB-06EC-4C62-A34B-05A2EA03E9BE}" type="datetimeFigureOut">
              <a:rPr lang="en-US" smtClean="0"/>
              <a:t>9/30/2024</a:t>
            </a:fld>
            <a:endParaRPr lang="en-US"/>
          </a:p>
        </p:txBody>
      </p:sp>
      <p:sp>
        <p:nvSpPr>
          <p:cNvPr id="5" name="Footer Placeholder 4">
            <a:extLst>
              <a:ext uri="{FF2B5EF4-FFF2-40B4-BE49-F238E27FC236}">
                <a16:creationId xmlns:a16="http://schemas.microsoft.com/office/drawing/2014/main" id="{F0FA7C16-BDFF-495B-C64F-021F7FFCB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82D97-1200-B745-A151-390F7AB24348}"/>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142615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7121-2E63-6036-D3BF-55052FB91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FB72F-1EAE-E983-3543-D8A6A85B6B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EDDBD0-0D1D-7904-EDFC-9C83B2D623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2E1546-335C-3D6E-4E9B-798D23DEAAA0}"/>
              </a:ext>
            </a:extLst>
          </p:cNvPr>
          <p:cNvSpPr>
            <a:spLocks noGrp="1"/>
          </p:cNvSpPr>
          <p:nvPr>
            <p:ph type="dt" sz="half" idx="10"/>
          </p:nvPr>
        </p:nvSpPr>
        <p:spPr/>
        <p:txBody>
          <a:bodyPr/>
          <a:lstStyle/>
          <a:p>
            <a:fld id="{47CFF2BB-06EC-4C62-A34B-05A2EA03E9BE}" type="datetimeFigureOut">
              <a:rPr lang="en-US" smtClean="0"/>
              <a:t>9/30/2024</a:t>
            </a:fld>
            <a:endParaRPr lang="en-US"/>
          </a:p>
        </p:txBody>
      </p:sp>
      <p:sp>
        <p:nvSpPr>
          <p:cNvPr id="6" name="Footer Placeholder 5">
            <a:extLst>
              <a:ext uri="{FF2B5EF4-FFF2-40B4-BE49-F238E27FC236}">
                <a16:creationId xmlns:a16="http://schemas.microsoft.com/office/drawing/2014/main" id="{77ECE2AC-015E-CF3A-101D-0AC5A1BB5A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FDE9D-E800-85EB-84D5-58CAF8FAEAEA}"/>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258616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6A32A-4471-0E15-B0A0-0A7CE19B23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9C3098-C8E3-E625-D4D2-EDCC96146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E0928B-B4DE-53E0-7BFF-43F65E2595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570FDA-F339-A786-F78D-47FF67F5D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BAEFB5-5723-9D2D-B5C8-6B1E41AD79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9912A7-CCF7-64D8-55C1-28DE5DEAAF8E}"/>
              </a:ext>
            </a:extLst>
          </p:cNvPr>
          <p:cNvSpPr>
            <a:spLocks noGrp="1"/>
          </p:cNvSpPr>
          <p:nvPr>
            <p:ph type="dt" sz="half" idx="10"/>
          </p:nvPr>
        </p:nvSpPr>
        <p:spPr/>
        <p:txBody>
          <a:bodyPr/>
          <a:lstStyle/>
          <a:p>
            <a:fld id="{47CFF2BB-06EC-4C62-A34B-05A2EA03E9BE}" type="datetimeFigureOut">
              <a:rPr lang="en-US" smtClean="0"/>
              <a:t>9/30/2024</a:t>
            </a:fld>
            <a:endParaRPr lang="en-US"/>
          </a:p>
        </p:txBody>
      </p:sp>
      <p:sp>
        <p:nvSpPr>
          <p:cNvPr id="8" name="Footer Placeholder 7">
            <a:extLst>
              <a:ext uri="{FF2B5EF4-FFF2-40B4-BE49-F238E27FC236}">
                <a16:creationId xmlns:a16="http://schemas.microsoft.com/office/drawing/2014/main" id="{AC1705E8-D026-549E-6A84-509B220101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22EC51-616A-3C45-5BBB-DD1EE646433B}"/>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148664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2CD3-AEA9-EA74-0FB2-FC36094396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5DED58-C8CB-BD7A-0958-B61B3282A45D}"/>
              </a:ext>
            </a:extLst>
          </p:cNvPr>
          <p:cNvSpPr>
            <a:spLocks noGrp="1"/>
          </p:cNvSpPr>
          <p:nvPr>
            <p:ph type="dt" sz="half" idx="10"/>
          </p:nvPr>
        </p:nvSpPr>
        <p:spPr/>
        <p:txBody>
          <a:bodyPr/>
          <a:lstStyle/>
          <a:p>
            <a:fld id="{47CFF2BB-06EC-4C62-A34B-05A2EA03E9BE}" type="datetimeFigureOut">
              <a:rPr lang="en-US" smtClean="0"/>
              <a:t>9/30/2024</a:t>
            </a:fld>
            <a:endParaRPr lang="en-US"/>
          </a:p>
        </p:txBody>
      </p:sp>
      <p:sp>
        <p:nvSpPr>
          <p:cNvPr id="4" name="Footer Placeholder 3">
            <a:extLst>
              <a:ext uri="{FF2B5EF4-FFF2-40B4-BE49-F238E27FC236}">
                <a16:creationId xmlns:a16="http://schemas.microsoft.com/office/drawing/2014/main" id="{81128773-6071-2542-95D4-997F938CB3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9A771D-3FE1-DD75-E27C-A00EE7FAA6C6}"/>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397501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C19CDB-15E9-8824-7D91-4C841D1D2120}"/>
              </a:ext>
            </a:extLst>
          </p:cNvPr>
          <p:cNvSpPr>
            <a:spLocks noGrp="1"/>
          </p:cNvSpPr>
          <p:nvPr>
            <p:ph type="dt" sz="half" idx="10"/>
          </p:nvPr>
        </p:nvSpPr>
        <p:spPr/>
        <p:txBody>
          <a:bodyPr/>
          <a:lstStyle/>
          <a:p>
            <a:fld id="{47CFF2BB-06EC-4C62-A34B-05A2EA03E9BE}" type="datetimeFigureOut">
              <a:rPr lang="en-US" smtClean="0"/>
              <a:t>9/30/2024</a:t>
            </a:fld>
            <a:endParaRPr lang="en-US"/>
          </a:p>
        </p:txBody>
      </p:sp>
      <p:sp>
        <p:nvSpPr>
          <p:cNvPr id="3" name="Footer Placeholder 2">
            <a:extLst>
              <a:ext uri="{FF2B5EF4-FFF2-40B4-BE49-F238E27FC236}">
                <a16:creationId xmlns:a16="http://schemas.microsoft.com/office/drawing/2014/main" id="{122E0F5C-25A0-AFC0-8A4D-41581B2416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6A2FCE-68E5-E8DF-E789-6A5E27132302}"/>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280930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F8B3-EDF4-F5AA-A464-58FF25681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C0F73E-6E54-0631-DD48-6D3D5F3B0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8CFB14-1FBB-6091-7E29-EC295CE43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A1F0E1-3968-BAF6-1653-E88B03D9A59B}"/>
              </a:ext>
            </a:extLst>
          </p:cNvPr>
          <p:cNvSpPr>
            <a:spLocks noGrp="1"/>
          </p:cNvSpPr>
          <p:nvPr>
            <p:ph type="dt" sz="half" idx="10"/>
          </p:nvPr>
        </p:nvSpPr>
        <p:spPr/>
        <p:txBody>
          <a:bodyPr/>
          <a:lstStyle/>
          <a:p>
            <a:fld id="{47CFF2BB-06EC-4C62-A34B-05A2EA03E9BE}" type="datetimeFigureOut">
              <a:rPr lang="en-US" smtClean="0"/>
              <a:t>9/30/2024</a:t>
            </a:fld>
            <a:endParaRPr lang="en-US"/>
          </a:p>
        </p:txBody>
      </p:sp>
      <p:sp>
        <p:nvSpPr>
          <p:cNvPr id="6" name="Footer Placeholder 5">
            <a:extLst>
              <a:ext uri="{FF2B5EF4-FFF2-40B4-BE49-F238E27FC236}">
                <a16:creationId xmlns:a16="http://schemas.microsoft.com/office/drawing/2014/main" id="{0A4603C9-45CD-EC52-F4CC-B96CBDC2A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B8A2D-8FC2-CF6A-3A97-4C61ABF25CAF}"/>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291703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EC89-946F-C31C-134C-7195CB5542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35C638-345C-A3B7-E98E-7C377C839E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2825F7-7910-869D-1304-662F6072F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70E06F-80CD-17E0-C217-3C9183C47483}"/>
              </a:ext>
            </a:extLst>
          </p:cNvPr>
          <p:cNvSpPr>
            <a:spLocks noGrp="1"/>
          </p:cNvSpPr>
          <p:nvPr>
            <p:ph type="dt" sz="half" idx="10"/>
          </p:nvPr>
        </p:nvSpPr>
        <p:spPr/>
        <p:txBody>
          <a:bodyPr/>
          <a:lstStyle/>
          <a:p>
            <a:fld id="{47CFF2BB-06EC-4C62-A34B-05A2EA03E9BE}" type="datetimeFigureOut">
              <a:rPr lang="en-US" smtClean="0"/>
              <a:t>9/30/2024</a:t>
            </a:fld>
            <a:endParaRPr lang="en-US"/>
          </a:p>
        </p:txBody>
      </p:sp>
      <p:sp>
        <p:nvSpPr>
          <p:cNvPr id="6" name="Footer Placeholder 5">
            <a:extLst>
              <a:ext uri="{FF2B5EF4-FFF2-40B4-BE49-F238E27FC236}">
                <a16:creationId xmlns:a16="http://schemas.microsoft.com/office/drawing/2014/main" id="{87419C01-6F14-BD07-2239-F95632832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90320-6920-BCFC-1316-88B775AF1FD0}"/>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224968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D2F886-39B3-7D98-A884-E294859E6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C0C787-9A8A-D65E-6796-A3D475FF0F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B3D57-C64F-E704-766E-6CF7A58294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CFF2BB-06EC-4C62-A34B-05A2EA03E9BE}" type="datetimeFigureOut">
              <a:rPr lang="en-US" smtClean="0"/>
              <a:t>9/30/2024</a:t>
            </a:fld>
            <a:endParaRPr lang="en-US"/>
          </a:p>
        </p:txBody>
      </p:sp>
      <p:sp>
        <p:nvSpPr>
          <p:cNvPr id="5" name="Footer Placeholder 4">
            <a:extLst>
              <a:ext uri="{FF2B5EF4-FFF2-40B4-BE49-F238E27FC236}">
                <a16:creationId xmlns:a16="http://schemas.microsoft.com/office/drawing/2014/main" id="{089F5F65-0B78-3114-9808-5682427D1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2253C12-BB59-A4F8-B122-F14636389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0CF7CB-B6CD-400D-B0FA-3B738A80B343}" type="slidenum">
              <a:rPr lang="en-US" smtClean="0"/>
              <a:t>‹#›</a:t>
            </a:fld>
            <a:endParaRPr lang="en-US"/>
          </a:p>
        </p:txBody>
      </p:sp>
    </p:spTree>
    <p:extLst>
      <p:ext uri="{BB962C8B-B14F-4D97-AF65-F5344CB8AC3E}">
        <p14:creationId xmlns:p14="http://schemas.microsoft.com/office/powerpoint/2010/main" val="374908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915264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2.emf"/><Relationship Id="rId9" Type="http://schemas.openxmlformats.org/officeDocument/2006/relationships/customXml" Target="../ink/ink1.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 Id="rId9" Type="http://schemas.openxmlformats.org/officeDocument/2006/relationships/image" Target="../media/image20.jpe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 Id="rId9" Type="http://schemas.openxmlformats.org/officeDocument/2006/relationships/image" Target="../media/image22.jpe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14.png"/><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 Id="rId9" Type="http://schemas.openxmlformats.org/officeDocument/2006/relationships/image" Target="../media/image1.jpe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 Id="rId9" Type="http://schemas.openxmlformats.org/officeDocument/2006/relationships/image" Target="../media/image24.jpe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 Id="rId9"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emf"/><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7.svg"/><Relationship Id="rId11" Type="http://schemas.openxmlformats.org/officeDocument/2006/relationships/image" Target="../media/image25.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4.emf"/><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emf"/><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jpe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 painting of Coronado leading hundreds of Spaniards and American Indians through the American southwest. ">
            <a:extLst>
              <a:ext uri="{FF2B5EF4-FFF2-40B4-BE49-F238E27FC236}">
                <a16:creationId xmlns:a16="http://schemas.microsoft.com/office/drawing/2014/main" id="{D606DE51-2EDA-3913-3604-87E4F8354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65" t="7249" r="20132" b="2"/>
          <a:stretch/>
        </p:blipFill>
        <p:spPr bwMode="auto">
          <a:xfrm>
            <a:off x="3523488" y="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476989" y="576941"/>
            <a:ext cx="4801591" cy="3204134"/>
          </a:xfrm>
        </p:spPr>
        <p:txBody>
          <a:bodyPr anchor="b">
            <a:normAutofit/>
          </a:bodyPr>
          <a:lstStyle/>
          <a:p>
            <a:pPr algn="l"/>
            <a:r>
              <a:rPr lang="en-US" sz="5400" b="1" i="1" dirty="0">
                <a:solidFill>
                  <a:schemeClr val="bg2">
                    <a:lumMod val="50000"/>
                  </a:schemeClr>
                </a:solidFill>
              </a:rPr>
              <a:t>Unit 2 :</a:t>
            </a:r>
            <a:br>
              <a:rPr lang="en-US" sz="5400" b="1" i="1" dirty="0"/>
            </a:br>
            <a:r>
              <a:rPr lang="en-US" sz="5400" b="1" i="1" dirty="0"/>
              <a:t> </a:t>
            </a:r>
            <a:r>
              <a:rPr lang="en-US" sz="5400" b="1" dirty="0"/>
              <a:t>Age of Contact</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476989" y="4117887"/>
            <a:ext cx="4801591" cy="2740103"/>
          </a:xfrm>
        </p:spPr>
        <p:txBody>
          <a:bodyPr>
            <a:normAutofit lnSpcReduction="10000"/>
          </a:bodyPr>
          <a:lstStyle/>
          <a:p>
            <a:pPr algn="l"/>
            <a:r>
              <a:rPr lang="en-US" sz="3200" b="1" i="1" dirty="0">
                <a:solidFill>
                  <a:schemeClr val="bg2">
                    <a:lumMod val="50000"/>
                  </a:schemeClr>
                </a:solidFill>
              </a:rPr>
              <a:t>Lesson 8: </a:t>
            </a:r>
          </a:p>
          <a:p>
            <a:pPr algn="l"/>
            <a:r>
              <a:rPr lang="en-US" sz="4000" b="1" i="1" dirty="0"/>
              <a:t>The Search for Gold in Texas</a:t>
            </a:r>
          </a:p>
          <a:p>
            <a:pPr algn="l"/>
            <a:r>
              <a:rPr lang="en-US" sz="3200" i="1" dirty="0"/>
              <a:t>Voices of Texas History </a:t>
            </a:r>
          </a:p>
          <a:p>
            <a:pPr algn="l"/>
            <a:r>
              <a:rPr lang="en-US" sz="3200" i="1" dirty="0"/>
              <a:t>Extension Lesson</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253028F-3441-926E-3F3F-FCCDF05F90E3}"/>
              </a:ext>
            </a:extLst>
          </p:cNvPr>
          <p:cNvSpPr txBox="1"/>
          <p:nvPr/>
        </p:nvSpPr>
        <p:spPr>
          <a:xfrm>
            <a:off x="6662056" y="6375110"/>
            <a:ext cx="5671457" cy="400110"/>
          </a:xfrm>
          <a:prstGeom prst="rect">
            <a:avLst/>
          </a:prstGeom>
          <a:noFill/>
        </p:spPr>
        <p:txBody>
          <a:bodyPr wrap="square" rtlCol="0">
            <a:spAutoFit/>
          </a:bodyPr>
          <a:lstStyle/>
          <a:p>
            <a:r>
              <a:rPr lang="en-US" sz="2000" i="1" dirty="0"/>
              <a:t>Coronado’s Expedition through the Southwest</a:t>
            </a:r>
          </a:p>
        </p:txBody>
      </p:sp>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Cabeza de Vaca: </a:t>
            </a:r>
            <a:r>
              <a:rPr lang="en-US" sz="4900" b="1" i="1" dirty="0">
                <a:solidFill>
                  <a:srgbClr val="322E50"/>
                </a:solidFill>
                <a:latin typeface="Gotham Medium" pitchFamily="2" charset="0"/>
                <a:cs typeface="Gotham Medium" pitchFamily="2" charset="0"/>
              </a:rPr>
              <a:t>Excerpt 1</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579915" y="1258130"/>
            <a:ext cx="8697686" cy="4746172"/>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chemeClr val="accent6">
                    <a:lumMod val="75000"/>
                  </a:schemeClr>
                </a:solidFill>
                <a:effectLst/>
                <a:latin typeface="Gotham Book"/>
                <a:ea typeface="Aptos" panose="020B0004020202020204" pitchFamily="34" charset="0"/>
                <a:cs typeface="Times New Roman" panose="02020603050405020304" pitchFamily="18" charset="0"/>
              </a:rPr>
              <a:t>“I bartered with these Indians in combs that I made for them and in bows, arrows, and nets. </a:t>
            </a:r>
            <a:r>
              <a:rPr lang="en-US" sz="3600" i="1" dirty="0">
                <a:solidFill>
                  <a:srgbClr val="7030A0"/>
                </a:solidFill>
                <a:effectLst/>
                <a:latin typeface="Gotham Book"/>
                <a:ea typeface="Aptos" panose="020B0004020202020204" pitchFamily="34" charset="0"/>
                <a:cs typeface="Times New Roman" panose="02020603050405020304" pitchFamily="18" charset="0"/>
              </a:rPr>
              <a:t>We made mats, which are their houses, that they have great necessity for; </a:t>
            </a:r>
            <a:r>
              <a:rPr lang="en-US" sz="3600" i="1" dirty="0">
                <a:solidFill>
                  <a:schemeClr val="accent2">
                    <a:lumMod val="75000"/>
                  </a:schemeClr>
                </a:solidFill>
                <a:effectLst/>
                <a:latin typeface="Gotham Book"/>
                <a:ea typeface="Aptos" panose="020B0004020202020204" pitchFamily="34" charset="0"/>
                <a:cs typeface="Times New Roman" panose="02020603050405020304" pitchFamily="18" charset="0"/>
              </a:rPr>
              <a:t>and although they know how to make them, they wish to give their full time to getting food, since when otherwise employed they are pinched for hunger.”</a:t>
            </a:r>
            <a:endParaRPr lang="en-US" sz="3600" dirty="0">
              <a:solidFill>
                <a:schemeClr val="accent2">
                  <a:lumMod val="75000"/>
                </a:schemeClr>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371614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44912"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Cabeza de Vaca: </a:t>
            </a:r>
            <a:r>
              <a:rPr lang="en-US" sz="4900" b="1" i="1" dirty="0">
                <a:solidFill>
                  <a:srgbClr val="322E50"/>
                </a:solidFill>
                <a:latin typeface="Gotham Medium" pitchFamily="2" charset="0"/>
                <a:cs typeface="Gotham Medium" pitchFamily="2" charset="0"/>
              </a:rPr>
              <a:t>Excerpt 2 Context</a:t>
            </a:r>
            <a:endParaRPr lang="en-US" sz="4400" b="1" i="1" dirty="0">
              <a:latin typeface="Gotham Medium"/>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4" name="TextBox 3">
            <a:extLst>
              <a:ext uri="{FF2B5EF4-FFF2-40B4-BE49-F238E27FC236}">
                <a16:creationId xmlns:a16="http://schemas.microsoft.com/office/drawing/2014/main" id="{3F913611-D419-D7B1-1BB9-2C35F1412BA0}"/>
              </a:ext>
            </a:extLst>
          </p:cNvPr>
          <p:cNvSpPr txBox="1"/>
          <p:nvPr/>
        </p:nvSpPr>
        <p:spPr>
          <a:xfrm>
            <a:off x="1544502" y="1445378"/>
            <a:ext cx="5302612" cy="5724644"/>
          </a:xfrm>
          <a:prstGeom prst="rect">
            <a:avLst/>
          </a:prstGeom>
          <a:noFill/>
        </p:spPr>
        <p:txBody>
          <a:bodyPr wrap="square" rtlCol="0">
            <a:spAutoFit/>
          </a:bodyPr>
          <a:lstStyle/>
          <a:p>
            <a:pPr algn="ctr"/>
            <a:r>
              <a:rPr lang="en-US" sz="2900" kern="100" dirty="0">
                <a:solidFill>
                  <a:srgbClr val="C00000"/>
                </a:solidFill>
                <a:effectLst/>
                <a:latin typeface="Gotham Book"/>
                <a:ea typeface="Aptos" panose="020B0004020202020204" pitchFamily="34" charset="0"/>
                <a:cs typeface="Times New Roman" panose="02020603050405020304" pitchFamily="18" charset="0"/>
              </a:rPr>
              <a:t>Cabeza de Vaca</a:t>
            </a:r>
            <a:r>
              <a:rPr lang="en-US" sz="2900" kern="100" dirty="0">
                <a:solidFill>
                  <a:srgbClr val="C00000"/>
                </a:solidFill>
                <a:latin typeface="Gotham Book"/>
                <a:ea typeface="Aptos" panose="020B0004020202020204" pitchFamily="34" charset="0"/>
                <a:cs typeface="Times New Roman" panose="02020603050405020304" pitchFamily="18" charset="0"/>
              </a:rPr>
              <a:t> </a:t>
            </a:r>
            <a:r>
              <a:rPr lang="en-US" sz="2900" kern="100" dirty="0">
                <a:solidFill>
                  <a:srgbClr val="C00000"/>
                </a:solidFill>
                <a:effectLst/>
                <a:latin typeface="Gotham Book"/>
                <a:ea typeface="Aptos" panose="020B0004020202020204" pitchFamily="34" charset="0"/>
                <a:cs typeface="Times New Roman" panose="02020603050405020304" pitchFamily="18" charset="0"/>
              </a:rPr>
              <a:t>was headed toward the west Texas region we know as the Mountains and Basins. </a:t>
            </a:r>
            <a:r>
              <a:rPr lang="en-US" sz="2900" kern="100" dirty="0">
                <a:solidFill>
                  <a:schemeClr val="accent1">
                    <a:lumMod val="75000"/>
                  </a:schemeClr>
                </a:solidFill>
                <a:effectLst/>
                <a:latin typeface="Gotham Book"/>
                <a:ea typeface="Aptos" panose="020B0004020202020204" pitchFamily="34" charset="0"/>
                <a:cs typeface="Times New Roman" panose="02020603050405020304" pitchFamily="18" charset="0"/>
              </a:rPr>
              <a:t>He was traveling with hundreds of American Indian companions</a:t>
            </a:r>
            <a:r>
              <a:rPr lang="en-US" sz="2900" kern="100" dirty="0">
                <a:solidFill>
                  <a:schemeClr val="accent1">
                    <a:lumMod val="75000"/>
                  </a:schemeClr>
                </a:solidFill>
                <a:latin typeface="Gotham Book"/>
                <a:ea typeface="Aptos" panose="020B0004020202020204" pitchFamily="34" charset="0"/>
                <a:cs typeface="Times New Roman" panose="02020603050405020304" pitchFamily="18" charset="0"/>
              </a:rPr>
              <a:t> and an African man named Estevanico, who had been a member of his original expedition in Florida.</a:t>
            </a:r>
            <a:r>
              <a:rPr lang="en-US" sz="2900" kern="100" dirty="0">
                <a:effectLst/>
                <a:latin typeface="Gotham Book"/>
                <a:ea typeface="Aptos" panose="020B0004020202020204" pitchFamily="34" charset="0"/>
                <a:cs typeface="Times New Roman" panose="02020603050405020304" pitchFamily="18" charset="0"/>
              </a:rPr>
              <a:t> </a:t>
            </a:r>
            <a:r>
              <a:rPr lang="en-US" sz="2900" kern="100" dirty="0">
                <a:solidFill>
                  <a:schemeClr val="accent6">
                    <a:lumMod val="75000"/>
                  </a:schemeClr>
                </a:solidFill>
                <a:latin typeface="Gotham Book"/>
                <a:ea typeface="Aptos" panose="020B0004020202020204" pitchFamily="34" charset="0"/>
                <a:cs typeface="Times New Roman" panose="02020603050405020304" pitchFamily="18" charset="0"/>
              </a:rPr>
              <a:t>Cabeza de Vaca</a:t>
            </a:r>
            <a:r>
              <a:rPr lang="en-US" sz="29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 wanted to send some American Indian scouts ahead to examine the area</a:t>
            </a:r>
            <a:r>
              <a:rPr lang="en-US" sz="2900" kern="100" dirty="0">
                <a:effectLst/>
                <a:latin typeface="Gotham Book"/>
                <a:ea typeface="Aptos" panose="020B0004020202020204" pitchFamily="34" charset="0"/>
                <a:cs typeface="Times New Roman" panose="02020603050405020304" pitchFamily="18" charset="0"/>
              </a:rPr>
              <a:t>.</a:t>
            </a:r>
            <a:endParaRPr lang="en-US" sz="29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3074" name="Picture 2" descr="An image of the arid conditions of the environment of the Mountains and Basins.">
            <a:extLst>
              <a:ext uri="{FF2B5EF4-FFF2-40B4-BE49-F238E27FC236}">
                <a16:creationId xmlns:a16="http://schemas.microsoft.com/office/drawing/2014/main" id="{0BBBD5B5-06F9-3245-FF78-79734ED76E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7172" y="1138832"/>
            <a:ext cx="4938602" cy="3353534"/>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E9B83F3-B433-08E0-C058-D6F85982444C}"/>
              </a:ext>
            </a:extLst>
          </p:cNvPr>
          <p:cNvSpPr txBox="1"/>
          <p:nvPr/>
        </p:nvSpPr>
        <p:spPr>
          <a:xfrm>
            <a:off x="7388794" y="4636751"/>
            <a:ext cx="4464747" cy="1015663"/>
          </a:xfrm>
          <a:prstGeom prst="rect">
            <a:avLst/>
          </a:prstGeom>
          <a:noFill/>
        </p:spPr>
        <p:txBody>
          <a:bodyPr wrap="square" rtlCol="0">
            <a:spAutoFit/>
          </a:bodyPr>
          <a:lstStyle/>
          <a:p>
            <a:pPr algn="ctr"/>
            <a:r>
              <a:rPr lang="en-US" sz="2000" i="1" dirty="0"/>
              <a:t>The </a:t>
            </a:r>
            <a:r>
              <a:rPr lang="en-US" sz="2000" i="1" dirty="0" err="1"/>
              <a:t>Chisos</a:t>
            </a:r>
            <a:r>
              <a:rPr lang="en-US" sz="2000" i="1" dirty="0"/>
              <a:t> Mountains in the Mountains and Basins region of Texas.</a:t>
            </a:r>
          </a:p>
          <a:p>
            <a:pPr algn="ctr"/>
            <a:r>
              <a:rPr lang="en-US" sz="2000" i="1" dirty="0"/>
              <a:t> The Portal to Texas History</a:t>
            </a:r>
          </a:p>
        </p:txBody>
      </p:sp>
    </p:spTree>
    <p:extLst>
      <p:ext uri="{BB962C8B-B14F-4D97-AF65-F5344CB8AC3E}">
        <p14:creationId xmlns:p14="http://schemas.microsoft.com/office/powerpoint/2010/main" val="7524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Cabeza de Vaca: </a:t>
            </a:r>
            <a:r>
              <a:rPr lang="en-US" sz="4900" b="1" i="1" dirty="0">
                <a:solidFill>
                  <a:srgbClr val="322E50"/>
                </a:solidFill>
                <a:latin typeface="Gotham Medium" pitchFamily="2" charset="0"/>
                <a:cs typeface="Gotham Medium" pitchFamily="2" charset="0"/>
              </a:rPr>
              <a:t>Excerpt 2</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297151" y="1362871"/>
            <a:ext cx="8958148" cy="4746172"/>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800"/>
              </a:spcAft>
            </a:pPr>
            <a:r>
              <a:rPr lang="en-US" sz="2900" i="1" kern="100" dirty="0">
                <a:solidFill>
                  <a:srgbClr val="7030A0"/>
                </a:solidFill>
                <a:effectLst/>
                <a:latin typeface="Gotham Book"/>
                <a:ea typeface="Aptos" panose="020B0004020202020204" pitchFamily="34" charset="0"/>
                <a:cs typeface="Times New Roman" panose="02020603050405020304" pitchFamily="18" charset="0"/>
              </a:rPr>
              <a:t>“We told [the American Indians] that we desired to go where the sun sets; </a:t>
            </a:r>
            <a:r>
              <a:rPr lang="en-US" sz="2900" i="1" kern="100" dirty="0">
                <a:solidFill>
                  <a:schemeClr val="accent6">
                    <a:lumMod val="75000"/>
                  </a:schemeClr>
                </a:solidFill>
                <a:effectLst/>
                <a:latin typeface="Gotham Book"/>
                <a:ea typeface="Aptos" panose="020B0004020202020204" pitchFamily="34" charset="0"/>
                <a:cs typeface="Times New Roman" panose="02020603050405020304" pitchFamily="18" charset="0"/>
              </a:rPr>
              <a:t>and they said the inhabitants in that direction were remote … they strove to excuse themselves the best they could, the people being their enemies, and they did not wish to go to them</a:t>
            </a:r>
            <a:r>
              <a:rPr lang="en-US" sz="2900" i="1" kern="100" dirty="0">
                <a:solidFill>
                  <a:schemeClr val="tx1"/>
                </a:solidFill>
                <a:effectLst/>
                <a:latin typeface="Gotham Book"/>
                <a:ea typeface="Aptos" panose="020B0004020202020204" pitchFamily="34" charset="0"/>
                <a:cs typeface="Times New Roman" panose="02020603050405020304" pitchFamily="18" charset="0"/>
              </a:rPr>
              <a:t>.</a:t>
            </a:r>
            <a:r>
              <a:rPr lang="en-US" sz="29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a:t>
            </a:r>
            <a:r>
              <a:rPr lang="en-US" sz="2900" i="1" dirty="0">
                <a:solidFill>
                  <a:srgbClr val="0070C0"/>
                </a:solidFill>
                <a:effectLst/>
                <a:latin typeface="Gotham Book"/>
                <a:ea typeface="Aptos" panose="020B0004020202020204" pitchFamily="34" charset="0"/>
                <a:cs typeface="Times New Roman" panose="02020603050405020304" pitchFamily="18" charset="0"/>
              </a:rPr>
              <a:t>Not daring to disobey, however, they sent two women, one of their own, the other a captive from that people; for the women can negotiate even though there be war.”</a:t>
            </a:r>
            <a:endParaRPr lang="en-US" sz="2900" dirty="0">
              <a:solidFill>
                <a:srgbClr val="0070C0"/>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98512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1614816"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3245004" y="-79957"/>
            <a:ext cx="8926481" cy="11616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322E50"/>
                </a:solidFill>
                <a:latin typeface="Gotham Medium" pitchFamily="2" charset="0"/>
                <a:cs typeface="Gotham Medium" pitchFamily="2" charset="0"/>
              </a:rPr>
              <a:t>Cabeza de Vaca: </a:t>
            </a:r>
            <a:r>
              <a:rPr lang="en-US" sz="4400" b="1" i="1" dirty="0">
                <a:solidFill>
                  <a:srgbClr val="322E50"/>
                </a:solidFill>
                <a:latin typeface="Gotham Medium" pitchFamily="2" charset="0"/>
                <a:cs typeface="Gotham Medium" pitchFamily="2" charset="0"/>
              </a:rPr>
              <a:t>Excerpt 3 Context</a:t>
            </a:r>
            <a:endParaRPr lang="en-US" sz="4400" dirty="0">
              <a:latin typeface="Gotham Medium"/>
            </a:endParaRPr>
          </a:p>
        </p:txBody>
      </p:sp>
      <p:pic>
        <p:nvPicPr>
          <p:cNvPr id="2" name="Picture 1">
            <a:extLst>
              <a:ext uri="{FF2B5EF4-FFF2-40B4-BE49-F238E27FC236}">
                <a16:creationId xmlns:a16="http://schemas.microsoft.com/office/drawing/2014/main" id="{8B2A9F0A-323D-010C-91E4-9221DB1D69C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3" name="TextBox 2">
            <a:extLst>
              <a:ext uri="{FF2B5EF4-FFF2-40B4-BE49-F238E27FC236}">
                <a16:creationId xmlns:a16="http://schemas.microsoft.com/office/drawing/2014/main" id="{1A65876B-BB9E-43A8-7DB4-07F1317E89A9}"/>
              </a:ext>
            </a:extLst>
          </p:cNvPr>
          <p:cNvSpPr txBox="1"/>
          <p:nvPr/>
        </p:nvSpPr>
        <p:spPr>
          <a:xfrm>
            <a:off x="1503491" y="1394659"/>
            <a:ext cx="4718932" cy="5016758"/>
          </a:xfrm>
          <a:prstGeom prst="rect">
            <a:avLst/>
          </a:prstGeom>
          <a:noFill/>
        </p:spPr>
        <p:txBody>
          <a:bodyPr wrap="square" rtlCol="0">
            <a:spAutoFit/>
          </a:bodyPr>
          <a:lstStyle/>
          <a:p>
            <a:pPr algn="ctr"/>
            <a:r>
              <a:rPr lang="en-US" sz="4000" dirty="0">
                <a:solidFill>
                  <a:srgbClr val="0070C0"/>
                </a:solidFill>
                <a:effectLst/>
                <a:latin typeface="Gotham Book"/>
                <a:ea typeface="Aptos" panose="020B0004020202020204" pitchFamily="34" charset="0"/>
                <a:cs typeface="Times New Roman" panose="02020603050405020304" pitchFamily="18" charset="0"/>
              </a:rPr>
              <a:t>As Cabeza de Vaca and his men were traveling along the Gulf of California, </a:t>
            </a:r>
            <a:r>
              <a:rPr lang="en-US" sz="4000" dirty="0">
                <a:solidFill>
                  <a:schemeClr val="accent6">
                    <a:lumMod val="75000"/>
                  </a:schemeClr>
                </a:solidFill>
                <a:effectLst/>
                <a:latin typeface="Gotham Book"/>
                <a:ea typeface="Aptos" panose="020B0004020202020204" pitchFamily="34" charset="0"/>
                <a:cs typeface="Times New Roman" panose="02020603050405020304" pitchFamily="18" charset="0"/>
              </a:rPr>
              <a:t>they encountered many tribes with many types of valuable resources.</a:t>
            </a:r>
            <a:endParaRPr lang="en-US" sz="4000" dirty="0">
              <a:solidFill>
                <a:schemeClr val="accent6">
                  <a:lumMod val="75000"/>
                </a:schemeClr>
              </a:solidFill>
            </a:endParaRPr>
          </a:p>
        </p:txBody>
      </p:sp>
      <p:pic>
        <p:nvPicPr>
          <p:cNvPr id="4" name="Picture 2" descr="A map showing the route Cabeza de Vaca took along the Gulf of California to arrive in Mexico City">
            <a:extLst>
              <a:ext uri="{FF2B5EF4-FFF2-40B4-BE49-F238E27FC236}">
                <a16:creationId xmlns:a16="http://schemas.microsoft.com/office/drawing/2014/main" id="{4C24F804-DABF-2B46-746E-EE5E7C0351B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1825" t="56858" r="33929" b="5047"/>
          <a:stretch/>
        </p:blipFill>
        <p:spPr bwMode="auto">
          <a:xfrm>
            <a:off x="6328553" y="1203290"/>
            <a:ext cx="5405277" cy="4847784"/>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7BAD5F0-40C7-F362-3475-899C1625B9AD}"/>
                  </a:ext>
                  <a:ext uri="{C183D7F6-B498-43B3-948B-1728B52AA6E4}">
                    <adec:decorative xmlns:adec="http://schemas.microsoft.com/office/drawing/2017/decorative" val="1"/>
                  </a:ext>
                </a:extLst>
              </p14:cNvPr>
              <p14:cNvContentPartPr/>
              <p14:nvPr/>
            </p14:nvContentPartPr>
            <p14:xfrm>
              <a:off x="7982719" y="3121483"/>
              <a:ext cx="3749040" cy="2209680"/>
            </p14:xfrm>
          </p:contentPart>
        </mc:Choice>
        <mc:Fallback xmlns="">
          <p:pic>
            <p:nvPicPr>
              <p:cNvPr id="9" name="Ink 8">
                <a:extLst>
                  <a:ext uri="{FF2B5EF4-FFF2-40B4-BE49-F238E27FC236}">
                    <a16:creationId xmlns:a16="http://schemas.microsoft.com/office/drawing/2014/main" id="{67BAD5F0-40C7-F362-3475-899C1625B9AD}"/>
                  </a:ext>
                  <a:ext uri="{C183D7F6-B498-43B3-948B-1728B52AA6E4}">
                    <adec:decorative xmlns:adec="http://schemas.microsoft.com/office/drawing/2017/decorative" val="1"/>
                  </a:ext>
                </a:extLst>
              </p:cNvPr>
              <p:cNvPicPr/>
              <p:nvPr/>
            </p:nvPicPr>
            <p:blipFill>
              <a:blip r:embed="rId10"/>
              <a:stretch>
                <a:fillRect/>
              </a:stretch>
            </p:blipFill>
            <p:spPr>
              <a:xfrm>
                <a:off x="7964719" y="3103483"/>
                <a:ext cx="3784680" cy="2245320"/>
              </a:xfrm>
              <a:prstGeom prst="rect">
                <a:avLst/>
              </a:prstGeom>
            </p:spPr>
          </p:pic>
        </mc:Fallback>
      </mc:AlternateContent>
      <p:sp>
        <p:nvSpPr>
          <p:cNvPr id="10" name="Star: 5 Points 9">
            <a:extLst>
              <a:ext uri="{FF2B5EF4-FFF2-40B4-BE49-F238E27FC236}">
                <a16:creationId xmlns:a16="http://schemas.microsoft.com/office/drawing/2014/main" id="{9D0DD365-9BD5-5992-C387-3F7A6A780B1A}"/>
              </a:ext>
              <a:ext uri="{C183D7F6-B498-43B3-948B-1728B52AA6E4}">
                <adec:decorative xmlns:adec="http://schemas.microsoft.com/office/drawing/2017/decorative" val="1"/>
              </a:ext>
            </a:extLst>
          </p:cNvPr>
          <p:cNvSpPr/>
          <p:nvPr/>
        </p:nvSpPr>
        <p:spPr>
          <a:xfrm>
            <a:off x="9532915" y="5130441"/>
            <a:ext cx="335914" cy="26850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E83891B-155D-3741-FD8D-BB0E2F11F421}"/>
              </a:ext>
              <a:ext uri="{C183D7F6-B498-43B3-948B-1728B52AA6E4}">
                <adec:decorative xmlns:adec="http://schemas.microsoft.com/office/drawing/2017/decorative" val="1"/>
              </a:ext>
            </a:extLst>
          </p:cNvPr>
          <p:cNvSpPr txBox="1"/>
          <p:nvPr/>
        </p:nvSpPr>
        <p:spPr>
          <a:xfrm>
            <a:off x="9640295" y="4908181"/>
            <a:ext cx="1048214" cy="646331"/>
          </a:xfrm>
          <a:prstGeom prst="rect">
            <a:avLst/>
          </a:prstGeom>
          <a:noFill/>
        </p:spPr>
        <p:txBody>
          <a:bodyPr wrap="square" rtlCol="0">
            <a:spAutoFit/>
          </a:bodyPr>
          <a:lstStyle/>
          <a:p>
            <a:pPr algn="ctr"/>
            <a:r>
              <a:rPr lang="en-US" dirty="0"/>
              <a:t>Mexico City</a:t>
            </a:r>
          </a:p>
        </p:txBody>
      </p:sp>
      <p:sp>
        <p:nvSpPr>
          <p:cNvPr id="14" name="TextBox 13">
            <a:extLst>
              <a:ext uri="{FF2B5EF4-FFF2-40B4-BE49-F238E27FC236}">
                <a16:creationId xmlns:a16="http://schemas.microsoft.com/office/drawing/2014/main" id="{63A94816-B1FB-F7DD-43D5-7D1FC5EC6B4D}"/>
              </a:ext>
              <a:ext uri="{C183D7F6-B498-43B3-948B-1728B52AA6E4}">
                <adec:decorative xmlns:adec="http://schemas.microsoft.com/office/drawing/2017/decorative" val="1"/>
              </a:ext>
            </a:extLst>
          </p:cNvPr>
          <p:cNvSpPr txBox="1"/>
          <p:nvPr/>
        </p:nvSpPr>
        <p:spPr>
          <a:xfrm>
            <a:off x="10502867" y="4038501"/>
            <a:ext cx="1048214" cy="646331"/>
          </a:xfrm>
          <a:prstGeom prst="rect">
            <a:avLst/>
          </a:prstGeom>
          <a:noFill/>
        </p:spPr>
        <p:txBody>
          <a:bodyPr wrap="square" rtlCol="0">
            <a:spAutoFit/>
          </a:bodyPr>
          <a:lstStyle/>
          <a:p>
            <a:pPr algn="ctr"/>
            <a:r>
              <a:rPr lang="en-US" dirty="0"/>
              <a:t>Gulf of Mexico</a:t>
            </a:r>
          </a:p>
        </p:txBody>
      </p:sp>
      <p:sp>
        <p:nvSpPr>
          <p:cNvPr id="15" name="TextBox 14">
            <a:extLst>
              <a:ext uri="{FF2B5EF4-FFF2-40B4-BE49-F238E27FC236}">
                <a16:creationId xmlns:a16="http://schemas.microsoft.com/office/drawing/2014/main" id="{B95F7E85-5661-C131-A737-5A3D6EB759A7}"/>
              </a:ext>
              <a:ext uri="{C183D7F6-B498-43B3-948B-1728B52AA6E4}">
                <adec:decorative xmlns:adec="http://schemas.microsoft.com/office/drawing/2017/decorative" val="1"/>
              </a:ext>
            </a:extLst>
          </p:cNvPr>
          <p:cNvSpPr txBox="1"/>
          <p:nvPr/>
        </p:nvSpPr>
        <p:spPr>
          <a:xfrm>
            <a:off x="6606533" y="4941528"/>
            <a:ext cx="1048214" cy="646331"/>
          </a:xfrm>
          <a:prstGeom prst="rect">
            <a:avLst/>
          </a:prstGeom>
          <a:noFill/>
        </p:spPr>
        <p:txBody>
          <a:bodyPr wrap="square" rtlCol="0">
            <a:spAutoFit/>
          </a:bodyPr>
          <a:lstStyle/>
          <a:p>
            <a:pPr algn="ctr"/>
            <a:r>
              <a:rPr lang="en-US" dirty="0"/>
              <a:t>Pacific Ocean</a:t>
            </a:r>
          </a:p>
        </p:txBody>
      </p:sp>
      <p:sp>
        <p:nvSpPr>
          <p:cNvPr id="16" name="TextBox 15">
            <a:extLst>
              <a:ext uri="{FF2B5EF4-FFF2-40B4-BE49-F238E27FC236}">
                <a16:creationId xmlns:a16="http://schemas.microsoft.com/office/drawing/2014/main" id="{72634CCC-E0A0-1CDB-95F7-8688980923F6}"/>
              </a:ext>
              <a:ext uri="{C183D7F6-B498-43B3-948B-1728B52AA6E4}">
                <adec:decorative xmlns:adec="http://schemas.microsoft.com/office/drawing/2017/decorative" val="1"/>
              </a:ext>
            </a:extLst>
          </p:cNvPr>
          <p:cNvSpPr txBox="1"/>
          <p:nvPr/>
        </p:nvSpPr>
        <p:spPr>
          <a:xfrm rot="3587218">
            <a:off x="6683969" y="3759730"/>
            <a:ext cx="2385238" cy="369332"/>
          </a:xfrm>
          <a:prstGeom prst="rect">
            <a:avLst/>
          </a:prstGeom>
          <a:noFill/>
        </p:spPr>
        <p:txBody>
          <a:bodyPr wrap="square" rtlCol="0">
            <a:spAutoFit/>
          </a:bodyPr>
          <a:lstStyle/>
          <a:p>
            <a:pPr algn="ctr"/>
            <a:r>
              <a:rPr lang="en-US" dirty="0"/>
              <a:t>Gulf of California</a:t>
            </a:r>
          </a:p>
        </p:txBody>
      </p:sp>
      <p:sp>
        <p:nvSpPr>
          <p:cNvPr id="17" name="TextBox 16">
            <a:extLst>
              <a:ext uri="{FF2B5EF4-FFF2-40B4-BE49-F238E27FC236}">
                <a16:creationId xmlns:a16="http://schemas.microsoft.com/office/drawing/2014/main" id="{8950A710-54DF-2CE8-0E7A-14F809ADA9E7}"/>
              </a:ext>
              <a:ext uri="{C183D7F6-B498-43B3-948B-1728B52AA6E4}">
                <adec:decorative xmlns:adec="http://schemas.microsoft.com/office/drawing/2017/decorative" val="1"/>
              </a:ext>
            </a:extLst>
          </p:cNvPr>
          <p:cNvSpPr txBox="1"/>
          <p:nvPr/>
        </p:nvSpPr>
        <p:spPr>
          <a:xfrm>
            <a:off x="9333132" y="2756584"/>
            <a:ext cx="1048214" cy="369332"/>
          </a:xfrm>
          <a:prstGeom prst="rect">
            <a:avLst/>
          </a:prstGeom>
          <a:noFill/>
        </p:spPr>
        <p:txBody>
          <a:bodyPr wrap="square" rtlCol="0">
            <a:spAutoFit/>
          </a:bodyPr>
          <a:lstStyle/>
          <a:p>
            <a:pPr algn="ctr"/>
            <a:r>
              <a:rPr lang="en-US" dirty="0"/>
              <a:t>Texas</a:t>
            </a:r>
          </a:p>
        </p:txBody>
      </p:sp>
      <p:sp>
        <p:nvSpPr>
          <p:cNvPr id="18" name="TextBox 17">
            <a:extLst>
              <a:ext uri="{FF2B5EF4-FFF2-40B4-BE49-F238E27FC236}">
                <a16:creationId xmlns:a16="http://schemas.microsoft.com/office/drawing/2014/main" id="{57335FAE-DB4F-CB45-B678-D702F78D1B47}"/>
              </a:ext>
              <a:ext uri="{C183D7F6-B498-43B3-948B-1728B52AA6E4}">
                <adec:decorative xmlns:adec="http://schemas.microsoft.com/office/drawing/2017/decorative" val="1"/>
              </a:ext>
            </a:extLst>
          </p:cNvPr>
          <p:cNvSpPr txBox="1"/>
          <p:nvPr/>
        </p:nvSpPr>
        <p:spPr>
          <a:xfrm>
            <a:off x="6963865" y="6151648"/>
            <a:ext cx="44868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Cabeza de Vaca’s Route to Mexico City</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13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Cabeza de Vaca: </a:t>
            </a:r>
            <a:r>
              <a:rPr lang="en-US" sz="4900" b="1" i="1" dirty="0">
                <a:solidFill>
                  <a:srgbClr val="322E50"/>
                </a:solidFill>
                <a:latin typeface="Gotham Medium" pitchFamily="2" charset="0"/>
                <a:cs typeface="Gotham Medium" pitchFamily="2" charset="0"/>
              </a:rPr>
              <a:t>Excerpt 3</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324096" y="1378311"/>
            <a:ext cx="8958148" cy="4746172"/>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3600" i="1" dirty="0">
                <a:solidFill>
                  <a:schemeClr val="accent6">
                    <a:lumMod val="75000"/>
                  </a:schemeClr>
                </a:solidFill>
                <a:effectLst/>
                <a:latin typeface="Gotham Book"/>
                <a:ea typeface="Aptos" panose="020B0004020202020204" pitchFamily="34" charset="0"/>
                <a:cs typeface="Times New Roman" panose="02020603050405020304" pitchFamily="18" charset="0"/>
              </a:rPr>
              <a:t>“Throughout this region, wheresoever the mountains extend, </a:t>
            </a:r>
            <a:r>
              <a:rPr lang="en-US" sz="3600" i="1" dirty="0">
                <a:solidFill>
                  <a:srgbClr val="7030A0"/>
                </a:solidFill>
                <a:effectLst/>
                <a:latin typeface="Gotham Book"/>
                <a:ea typeface="Aptos" panose="020B0004020202020204" pitchFamily="34" charset="0"/>
                <a:cs typeface="Times New Roman" panose="02020603050405020304" pitchFamily="18" charset="0"/>
              </a:rPr>
              <a:t>we saw clear traces of gold and lead, iron, copper, and other metals … </a:t>
            </a:r>
            <a:r>
              <a:rPr lang="en-US" sz="3600" i="1" dirty="0">
                <a:solidFill>
                  <a:schemeClr val="accent2">
                    <a:lumMod val="75000"/>
                  </a:schemeClr>
                </a:solidFill>
                <a:effectLst/>
                <a:latin typeface="Gotham Book"/>
                <a:ea typeface="Aptos" panose="020B0004020202020204" pitchFamily="34" charset="0"/>
                <a:cs typeface="Times New Roman" panose="02020603050405020304" pitchFamily="18" charset="0"/>
              </a:rPr>
              <a:t>The people of the fixed residences and those beyond regard silver and gold with indifference, </a:t>
            </a:r>
            <a:r>
              <a:rPr lang="en-US" sz="3600" i="1" dirty="0">
                <a:solidFill>
                  <a:srgbClr val="0070C0"/>
                </a:solidFill>
                <a:effectLst/>
                <a:latin typeface="Gotham Book"/>
                <a:ea typeface="Aptos" panose="020B0004020202020204" pitchFamily="34" charset="0"/>
                <a:cs typeface="Times New Roman" panose="02020603050405020304" pitchFamily="18" charset="0"/>
              </a:rPr>
              <a:t>nor can they conceive of any use of them.”</a:t>
            </a:r>
            <a:endParaRPr lang="en-US" sz="4800" dirty="0">
              <a:solidFill>
                <a:srgbClr val="0070C0"/>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178660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2185849" y="1993899"/>
            <a:ext cx="8240486" cy="201726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lumMod val="95000"/>
                  </a:schemeClr>
                </a:solidFill>
                <a:latin typeface="Gotham Medium"/>
              </a:rPr>
              <a:t>Primary Source Set 2:</a:t>
            </a:r>
            <a:br>
              <a:rPr lang="en-US" dirty="0">
                <a:solidFill>
                  <a:schemeClr val="bg1">
                    <a:lumMod val="95000"/>
                  </a:schemeClr>
                </a:solidFill>
                <a:latin typeface="Gotham Medium"/>
              </a:rPr>
            </a:br>
            <a:r>
              <a:rPr lang="en-US" sz="5300" dirty="0">
                <a:solidFill>
                  <a:schemeClr val="accent4">
                    <a:lumMod val="60000"/>
                    <a:lumOff val="40000"/>
                  </a:schemeClr>
                </a:solidFill>
                <a:latin typeface="Gotham Medium"/>
              </a:rPr>
              <a:t>Francisco Vazquez de Coronado</a:t>
            </a:r>
            <a:endParaRPr lang="en-US" dirty="0">
              <a:solidFill>
                <a:schemeClr val="accent4">
                  <a:lumMod val="60000"/>
                  <a:lumOff val="40000"/>
                </a:schemeClr>
              </a:solidFill>
              <a:latin typeface="Gotham Medium"/>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017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68000" y="143482"/>
            <a:ext cx="1284515" cy="1397191"/>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3999" y="77332"/>
            <a:ext cx="10112829" cy="161820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i="1" dirty="0">
                <a:solidFill>
                  <a:schemeClr val="bg2">
                    <a:lumMod val="50000"/>
                  </a:schemeClr>
                </a:solidFill>
                <a:latin typeface="Gotham Medium"/>
              </a:rPr>
              <a:t>Primary Source Set 2:</a:t>
            </a:r>
            <a:br>
              <a:rPr lang="en-US" b="1" i="1" dirty="0">
                <a:solidFill>
                  <a:schemeClr val="bg2">
                    <a:lumMod val="50000"/>
                  </a:schemeClr>
                </a:solidFill>
                <a:latin typeface="Gotham Medium"/>
              </a:rPr>
            </a:br>
            <a:r>
              <a:rPr lang="en-US" b="1" i="1" dirty="0">
                <a:latin typeface="Gotham Medium"/>
              </a:rPr>
              <a:t>Francisco Vazquez de Coronado </a:t>
            </a:r>
            <a:r>
              <a:rPr lang="en-US" b="1" i="1" dirty="0">
                <a:solidFill>
                  <a:schemeClr val="bg1"/>
                </a:solidFill>
                <a:latin typeface="Gotham Medium"/>
              </a:rPr>
              <a:t>2</a:t>
            </a:r>
            <a:endParaRPr lang="en-US" sz="3600" dirty="0">
              <a:solidFill>
                <a:schemeClr val="bg1"/>
              </a:solidFill>
              <a:latin typeface="Gotham Medium"/>
            </a:endParaRPr>
          </a:p>
        </p:txBody>
      </p:sp>
      <p:sp>
        <p:nvSpPr>
          <p:cNvPr id="10" name="TextBox 9">
            <a:extLst>
              <a:ext uri="{C183D7F6-B498-43B3-948B-1728B52AA6E4}">
                <adec:decorative xmlns:adec="http://schemas.microsoft.com/office/drawing/2017/decorative" val="1"/>
              </a:ext>
            </a:extLst>
          </p:cNvPr>
          <p:cNvSpPr txBox="1"/>
          <p:nvPr/>
        </p:nvSpPr>
        <p:spPr>
          <a:xfrm>
            <a:off x="8360583"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604F5C4-8894-0811-12A8-90F61F2AE703}"/>
              </a:ext>
            </a:extLst>
          </p:cNvPr>
          <p:cNvSpPr txBox="1"/>
          <p:nvPr/>
        </p:nvSpPr>
        <p:spPr>
          <a:xfrm>
            <a:off x="271402" y="1772864"/>
            <a:ext cx="5432712" cy="5396349"/>
          </a:xfrm>
          <a:prstGeom prst="rect">
            <a:avLst/>
          </a:prstGeom>
          <a:noFill/>
        </p:spPr>
        <p:txBody>
          <a:bodyPr wrap="square" rtlCol="0">
            <a:spAutoFit/>
          </a:bodyPr>
          <a:lstStyle/>
          <a:p>
            <a:pPr marL="0" marR="0">
              <a:spcBef>
                <a:spcPts val="0"/>
              </a:spcBef>
              <a:spcAft>
                <a:spcPts val="800"/>
              </a:spcAft>
            </a:pPr>
            <a:r>
              <a:rPr lang="en-US" sz="32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Coronado was determined to locate the cities of gold that Cabeza de Vaca wrote about in his book.  </a:t>
            </a:r>
            <a:r>
              <a:rPr lang="en-US" sz="3200" kern="100" dirty="0">
                <a:solidFill>
                  <a:srgbClr val="7030A0"/>
                </a:solidFill>
                <a:effectLst/>
                <a:latin typeface="Gotham Book"/>
                <a:ea typeface="Aptos" panose="020B0004020202020204" pitchFamily="34" charset="0"/>
                <a:cs typeface="Times New Roman" panose="02020603050405020304" pitchFamily="18" charset="0"/>
              </a:rPr>
              <a:t>During his two years exploring the American Southwest, he was the first European to lay eyes on the region, </a:t>
            </a:r>
            <a:r>
              <a:rPr lang="en-US" sz="3200" kern="100" dirty="0">
                <a:solidFill>
                  <a:srgbClr val="0070C0"/>
                </a:solidFill>
                <a:effectLst/>
                <a:latin typeface="Gotham Book"/>
                <a:ea typeface="Aptos" panose="020B0004020202020204" pitchFamily="34" charset="0"/>
                <a:cs typeface="Times New Roman" panose="02020603050405020304" pitchFamily="18" charset="0"/>
              </a:rPr>
              <a:t>and he encountered numerous American Indian tribes along the way.</a:t>
            </a:r>
            <a:endParaRPr lang="en-US" sz="32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544DF30-8369-9BBF-2F2D-FB85848AB86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0230" y="0"/>
            <a:ext cx="984250" cy="984250"/>
          </a:xfrm>
          <a:prstGeom prst="rect">
            <a:avLst/>
          </a:prstGeom>
        </p:spPr>
      </p:pic>
      <p:pic>
        <p:nvPicPr>
          <p:cNvPr id="3" name="Picture 2" descr="A painting of Coronado leading hundreds of Spaniards and American Indians through the American southwest. ">
            <a:extLst>
              <a:ext uri="{FF2B5EF4-FFF2-40B4-BE49-F238E27FC236}">
                <a16:creationId xmlns:a16="http://schemas.microsoft.com/office/drawing/2014/main" id="{950C9D13-24CF-B7B1-57B7-AC5DF05365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7819" y="1761682"/>
            <a:ext cx="5893321" cy="3836797"/>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8DF2DF-F3F9-BA8D-F033-B74619CA7E9F}"/>
              </a:ext>
            </a:extLst>
          </p:cNvPr>
          <p:cNvSpPr txBox="1"/>
          <p:nvPr/>
        </p:nvSpPr>
        <p:spPr>
          <a:xfrm>
            <a:off x="5914853" y="5673741"/>
            <a:ext cx="5893321" cy="738664"/>
          </a:xfrm>
          <a:prstGeom prst="rect">
            <a:avLst/>
          </a:prstGeom>
          <a:noFill/>
        </p:spPr>
        <p:txBody>
          <a:bodyPr wrap="square" rtlCol="0">
            <a:spAutoFit/>
          </a:bodyPr>
          <a:lstStyle/>
          <a:p>
            <a:pPr algn="ctr"/>
            <a:r>
              <a:rPr lang="en-US" sz="2100" i="1" dirty="0"/>
              <a:t>An oil painting by Frederic Remington, “Coronado Sets Out for the North”  </a:t>
            </a:r>
          </a:p>
        </p:txBody>
      </p:sp>
    </p:spTree>
    <p:extLst>
      <p:ext uri="{BB962C8B-B14F-4D97-AF65-F5344CB8AC3E}">
        <p14:creationId xmlns:p14="http://schemas.microsoft.com/office/powerpoint/2010/main" val="3988372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1663725"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Coronado: </a:t>
            </a:r>
            <a:r>
              <a:rPr lang="en-US" sz="4900" b="1" i="1" dirty="0">
                <a:solidFill>
                  <a:srgbClr val="322E50"/>
                </a:solidFill>
                <a:latin typeface="Gotham Medium" pitchFamily="2" charset="0"/>
                <a:cs typeface="Gotham Medium" pitchFamily="2" charset="0"/>
              </a:rPr>
              <a:t>Excerpt 1 Context</a:t>
            </a:r>
            <a:endParaRPr lang="en-US" sz="4400" b="1" i="1" dirty="0">
              <a:latin typeface="Gotham Medium"/>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4" name="TextBox 3">
            <a:extLst>
              <a:ext uri="{FF2B5EF4-FFF2-40B4-BE49-F238E27FC236}">
                <a16:creationId xmlns:a16="http://schemas.microsoft.com/office/drawing/2014/main" id="{3F913611-D419-D7B1-1BB9-2C35F1412BA0}"/>
              </a:ext>
            </a:extLst>
          </p:cNvPr>
          <p:cNvSpPr txBox="1"/>
          <p:nvPr/>
        </p:nvSpPr>
        <p:spPr>
          <a:xfrm>
            <a:off x="1777015" y="1266577"/>
            <a:ext cx="4429782" cy="5355312"/>
          </a:xfrm>
          <a:prstGeom prst="rect">
            <a:avLst/>
          </a:prstGeom>
          <a:noFill/>
        </p:spPr>
        <p:txBody>
          <a:bodyPr wrap="square" rtlCol="0">
            <a:spAutoFit/>
          </a:bodyPr>
          <a:lstStyle/>
          <a:p>
            <a:pPr algn="ctr"/>
            <a:r>
              <a:rPr lang="en-US" sz="3600" kern="100" dirty="0">
                <a:solidFill>
                  <a:srgbClr val="0070C0"/>
                </a:solidFill>
                <a:effectLst/>
                <a:latin typeface="Gotham Book"/>
                <a:ea typeface="Aptos" panose="020B0004020202020204" pitchFamily="34" charset="0"/>
                <a:cs typeface="Times New Roman" panose="02020603050405020304" pitchFamily="18" charset="0"/>
              </a:rPr>
              <a:t> Estevanico, the African survivor of Cabeza de Vaca’s expedition, was brought on Coronado’s journey as a guide because of his knowledge of the land and its people. </a:t>
            </a:r>
            <a:endParaRPr lang="en-US" sz="32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id="{3E9B83F3-B433-08E0-C058-D6F85982444C}"/>
              </a:ext>
            </a:extLst>
          </p:cNvPr>
          <p:cNvSpPr txBox="1"/>
          <p:nvPr/>
        </p:nvSpPr>
        <p:spPr>
          <a:xfrm>
            <a:off x="6284760" y="5752059"/>
            <a:ext cx="5787498" cy="1015663"/>
          </a:xfrm>
          <a:prstGeom prst="rect">
            <a:avLst/>
          </a:prstGeom>
          <a:noFill/>
        </p:spPr>
        <p:txBody>
          <a:bodyPr wrap="square" rtlCol="0">
            <a:spAutoFit/>
          </a:bodyPr>
          <a:lstStyle/>
          <a:p>
            <a:pPr algn="ctr"/>
            <a:r>
              <a:rPr lang="en-US" sz="2000" i="1" dirty="0"/>
              <a:t>A photograph from the 1800s of a Zuni Pueblo village, where Estevanico led Coronado’s expedition.</a:t>
            </a:r>
          </a:p>
          <a:p>
            <a:pPr algn="ctr"/>
            <a:r>
              <a:rPr lang="en-US" sz="2000" i="1" dirty="0">
                <a:latin typeface="Gotham Book"/>
              </a:rPr>
              <a:t>Boston Public Library</a:t>
            </a:r>
          </a:p>
        </p:txBody>
      </p:sp>
      <p:pic>
        <p:nvPicPr>
          <p:cNvPr id="1026" name="Picture 2" descr="A photograph of a Zuni Pueblo village, the approximate location where Estevanico is believed to have died. ">
            <a:extLst>
              <a:ext uri="{FF2B5EF4-FFF2-40B4-BE49-F238E27FC236}">
                <a16:creationId xmlns:a16="http://schemas.microsoft.com/office/drawing/2014/main" id="{3314DB35-589B-3FD7-6BB7-62DFBE097A1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857" t="5276" r="50000" b="2592"/>
          <a:stretch/>
        </p:blipFill>
        <p:spPr bwMode="auto">
          <a:xfrm>
            <a:off x="7032170" y="920262"/>
            <a:ext cx="3918857" cy="472838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05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12255" y="647071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Coronado: </a:t>
            </a:r>
            <a:r>
              <a:rPr lang="en-US" sz="4900" b="1" i="1" dirty="0">
                <a:solidFill>
                  <a:srgbClr val="322E50"/>
                </a:solidFill>
                <a:latin typeface="Gotham Medium" pitchFamily="2" charset="0"/>
                <a:cs typeface="Gotham Medium" pitchFamily="2" charset="0"/>
              </a:rPr>
              <a:t>Excerpt 1</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231572" y="1280837"/>
            <a:ext cx="9470570" cy="5006932"/>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3200" i="1" dirty="0">
                <a:solidFill>
                  <a:schemeClr val="accent6">
                    <a:lumMod val="75000"/>
                  </a:schemeClr>
                </a:solidFill>
                <a:effectLst/>
                <a:latin typeface="Gotham Book"/>
                <a:ea typeface="Aptos" panose="020B0004020202020204" pitchFamily="34" charset="0"/>
                <a:cs typeface="Times New Roman" panose="02020603050405020304" pitchFamily="18" charset="0"/>
              </a:rPr>
              <a:t>“It seems that, after the friars I have mentioned and [Estevanico] had started, </a:t>
            </a:r>
            <a:r>
              <a:rPr lang="en-US" sz="3200" i="1" dirty="0">
                <a:solidFill>
                  <a:schemeClr val="accent2">
                    <a:lumMod val="75000"/>
                  </a:schemeClr>
                </a:solidFill>
                <a:effectLst/>
                <a:latin typeface="Gotham Book"/>
                <a:ea typeface="Aptos" panose="020B0004020202020204" pitchFamily="34" charset="0"/>
                <a:cs typeface="Times New Roman" panose="02020603050405020304" pitchFamily="18" charset="0"/>
              </a:rPr>
              <a:t>[Estevanico] did not get on well with the friars, because … he collected turquoise, and got together a stock of everything</a:t>
            </a:r>
            <a:r>
              <a:rPr lang="en-US" sz="3200" i="1" dirty="0">
                <a:solidFill>
                  <a:schemeClr val="tx1"/>
                </a:solidFill>
                <a:effectLst/>
                <a:latin typeface="Gotham Book"/>
                <a:ea typeface="Aptos" panose="020B0004020202020204" pitchFamily="34" charset="0"/>
                <a:cs typeface="Times New Roman" panose="02020603050405020304" pitchFamily="18" charset="0"/>
              </a:rPr>
              <a:t>. </a:t>
            </a:r>
            <a:r>
              <a:rPr lang="en-US" sz="3200" i="1" dirty="0">
                <a:solidFill>
                  <a:srgbClr val="7030A0"/>
                </a:solidFill>
                <a:effectLst/>
                <a:latin typeface="Gotham Book"/>
                <a:ea typeface="Aptos" panose="020B0004020202020204" pitchFamily="34" charset="0"/>
                <a:cs typeface="Times New Roman" panose="02020603050405020304" pitchFamily="18" charset="0"/>
              </a:rPr>
              <a:t>Besides, the Indians in those places through which they went got along with [Estevanico] better, because they had seen him before</a:t>
            </a:r>
            <a:r>
              <a:rPr lang="en-US" sz="3200" i="1" dirty="0">
                <a:solidFill>
                  <a:schemeClr val="tx1"/>
                </a:solidFill>
                <a:effectLst/>
                <a:latin typeface="Gotham Book"/>
                <a:ea typeface="Aptos" panose="020B0004020202020204" pitchFamily="34" charset="0"/>
                <a:cs typeface="Times New Roman" panose="02020603050405020304" pitchFamily="18" charset="0"/>
              </a:rPr>
              <a:t>. </a:t>
            </a:r>
            <a:r>
              <a:rPr lang="en-US" sz="3200" i="1" dirty="0">
                <a:solidFill>
                  <a:srgbClr val="0070C0"/>
                </a:solidFill>
                <a:effectLst/>
                <a:latin typeface="Gotham Book"/>
                <a:ea typeface="Aptos" panose="020B0004020202020204" pitchFamily="34" charset="0"/>
                <a:cs typeface="Times New Roman" panose="02020603050405020304" pitchFamily="18" charset="0"/>
              </a:rPr>
              <a:t>This was the reason he was sent on ahead to open up the way and pacify the Indians.”</a:t>
            </a:r>
            <a:endParaRPr lang="en-US" sz="4400" dirty="0">
              <a:solidFill>
                <a:srgbClr val="0070C0"/>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439567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423753" y="656785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Coronado: </a:t>
            </a:r>
            <a:r>
              <a:rPr lang="en-US" sz="4900" b="1" i="1" dirty="0">
                <a:solidFill>
                  <a:srgbClr val="322E50"/>
                </a:solidFill>
                <a:latin typeface="Gotham Medium" pitchFamily="2" charset="0"/>
                <a:cs typeface="Gotham Medium" pitchFamily="2" charset="0"/>
              </a:rPr>
              <a:t>Excerpt 2 Context</a:t>
            </a:r>
            <a:endParaRPr lang="en-US" sz="4400" b="1" i="1" dirty="0">
              <a:latin typeface="Gotham Medium"/>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4" name="TextBox 3">
            <a:extLst>
              <a:ext uri="{FF2B5EF4-FFF2-40B4-BE49-F238E27FC236}">
                <a16:creationId xmlns:a16="http://schemas.microsoft.com/office/drawing/2014/main" id="{3F913611-D419-D7B1-1BB9-2C35F1412BA0}"/>
              </a:ext>
            </a:extLst>
          </p:cNvPr>
          <p:cNvSpPr txBox="1"/>
          <p:nvPr/>
        </p:nvSpPr>
        <p:spPr>
          <a:xfrm>
            <a:off x="1777015" y="1455756"/>
            <a:ext cx="4418895" cy="4770537"/>
          </a:xfrm>
          <a:prstGeom prst="rect">
            <a:avLst/>
          </a:prstGeom>
          <a:noFill/>
        </p:spPr>
        <p:txBody>
          <a:bodyPr wrap="square" rtlCol="0">
            <a:spAutoFit/>
          </a:bodyPr>
          <a:lstStyle/>
          <a:p>
            <a:pPr algn="ctr"/>
            <a:r>
              <a:rPr lang="en-US" sz="3800" dirty="0">
                <a:effectLst/>
                <a:latin typeface="Gotham Book"/>
                <a:ea typeface="Aptos" panose="020B0004020202020204" pitchFamily="34" charset="0"/>
                <a:cs typeface="Times New Roman" panose="02020603050405020304" pitchFamily="18" charset="0"/>
              </a:rPr>
              <a:t>On his quest for gold, Coronado met an American Indian man who would go on to lead him across the southwestern portion of America in search of gold.</a:t>
            </a:r>
            <a:endParaRPr lang="en-US" sz="3800" dirty="0"/>
          </a:p>
        </p:txBody>
      </p:sp>
      <p:sp>
        <p:nvSpPr>
          <p:cNvPr id="9" name="TextBox 8">
            <a:extLst>
              <a:ext uri="{FF2B5EF4-FFF2-40B4-BE49-F238E27FC236}">
                <a16:creationId xmlns:a16="http://schemas.microsoft.com/office/drawing/2014/main" id="{3E9B83F3-B433-08E0-C058-D6F85982444C}"/>
              </a:ext>
            </a:extLst>
          </p:cNvPr>
          <p:cNvSpPr txBox="1"/>
          <p:nvPr/>
        </p:nvSpPr>
        <p:spPr>
          <a:xfrm>
            <a:off x="6383994" y="5065655"/>
            <a:ext cx="5787498" cy="1323439"/>
          </a:xfrm>
          <a:prstGeom prst="rect">
            <a:avLst/>
          </a:prstGeom>
          <a:noFill/>
        </p:spPr>
        <p:txBody>
          <a:bodyPr wrap="square" rtlCol="0">
            <a:spAutoFit/>
          </a:bodyPr>
          <a:lstStyle/>
          <a:p>
            <a:pPr algn="ctr"/>
            <a:r>
              <a:rPr lang="en-US" sz="2000" i="1" dirty="0"/>
              <a:t>The modern-day remains of the American Indian city of Gran-Quivira, a location that Coronado believed would contain gold and riches.</a:t>
            </a:r>
          </a:p>
          <a:p>
            <a:pPr algn="ctr"/>
            <a:r>
              <a:rPr lang="en-US" sz="2000" i="1" dirty="0">
                <a:latin typeface="Gotham Book"/>
              </a:rPr>
              <a:t>National Park Service Digital Image Archive.</a:t>
            </a:r>
          </a:p>
        </p:txBody>
      </p:sp>
      <p:pic>
        <p:nvPicPr>
          <p:cNvPr id="1028" name="Picture 4" descr="A photograph of the ruins of the American Indian city of Gran Quivira. ">
            <a:extLst>
              <a:ext uri="{FF2B5EF4-FFF2-40B4-BE49-F238E27FC236}">
                <a16:creationId xmlns:a16="http://schemas.microsoft.com/office/drawing/2014/main" id="{F4C04463-35E8-7472-1CA6-AF2DADD10A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7517" y="1284513"/>
            <a:ext cx="5458257" cy="3697969"/>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86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rgbClr val="322E50"/>
                </a:solidFill>
                <a:latin typeface="Gotham Medium" pitchFamily="2" charset="0"/>
                <a:cs typeface="Gotham Medium" pitchFamily="2" charset="0"/>
              </a:rPr>
              <a:t>Warm-up</a:t>
            </a:r>
            <a:br>
              <a:rPr lang="en-US" sz="6600" dirty="0">
                <a:solidFill>
                  <a:srgbClr val="322E50"/>
                </a:solidFill>
                <a:latin typeface="Gotham Medium" pitchFamily="2" charset="0"/>
                <a:cs typeface="Gotham Medium" pitchFamily="2" charset="0"/>
              </a:rPr>
            </a:br>
            <a:r>
              <a:rPr lang="en-US" sz="4400" dirty="0">
                <a:latin typeface="Gotham Medium"/>
              </a:rPr>
              <a:t>Follow the directions to complete your warm-up</a:t>
            </a:r>
          </a:p>
        </p:txBody>
      </p:sp>
      <p:sp>
        <p:nvSpPr>
          <p:cNvPr id="14" name="TextBox 13">
            <a:extLst>
              <a:ext uri="{FF2B5EF4-FFF2-40B4-BE49-F238E27FC236}">
                <a16:creationId xmlns:a16="http://schemas.microsoft.com/office/drawing/2014/main" id="{AE2A8A37-D9E0-5A14-43BC-D31AB53A82C4}"/>
              </a:ext>
            </a:extLst>
          </p:cNvPr>
          <p:cNvSpPr txBox="1"/>
          <p:nvPr/>
        </p:nvSpPr>
        <p:spPr>
          <a:xfrm>
            <a:off x="2847626" y="1719106"/>
            <a:ext cx="5229783" cy="40010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2060"/>
                </a:solidFill>
                <a:latin typeface="Calibri" panose="020F0502020204030204"/>
              </a:rPr>
              <a:t>Read each primary source quote and determine who you think might have said it.</a:t>
            </a:r>
            <a:endPar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Write your response on your warm-up.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Discuss with a partner  </a:t>
            </a:r>
          </a:p>
        </p:txBody>
      </p:sp>
      <p:pic>
        <p:nvPicPr>
          <p:cNvPr id="13" name="Picture 12" descr="Magnifying glass and question mark">
            <a:extLst>
              <a:ext uri="{FF2B5EF4-FFF2-40B4-BE49-F238E27FC236}">
                <a16:creationId xmlns:a16="http://schemas.microsoft.com/office/drawing/2014/main" id="{85247DD4-135A-C3E1-6645-712F0D8A4502}"/>
              </a:ext>
            </a:extLst>
          </p:cNvPr>
          <p:cNvPicPr>
            <a:picLocks noChangeAspect="1"/>
          </p:cNvPicPr>
          <p:nvPr/>
        </p:nvPicPr>
        <p:blipFill rotWithShape="1">
          <a:blip r:embed="rId5">
            <a:extLst>
              <a:ext uri="{28A0092B-C50C-407E-A947-70E740481C1C}">
                <a14:useLocalDpi xmlns:a14="http://schemas.microsoft.com/office/drawing/2010/main" val="0"/>
              </a:ext>
            </a:extLst>
          </a:blip>
          <a:srcRect l="24285" t="7619" r="22945"/>
          <a:stretch/>
        </p:blipFill>
        <p:spPr>
          <a:xfrm>
            <a:off x="8350942" y="2155371"/>
            <a:ext cx="3237988" cy="3188678"/>
          </a:xfrm>
          <a:prstGeom prst="rect">
            <a:avLst/>
          </a:prstGeom>
          <a:effectLst>
            <a:outerShdw blurRad="50800" dist="50800" dir="8160000" algn="ctr" rotWithShape="0">
              <a:srgbClr val="000000">
                <a:alpha val="43137"/>
              </a:srgbClr>
            </a:outerShdw>
          </a:effectLst>
        </p:spPr>
      </p:pic>
      <p:pic>
        <p:nvPicPr>
          <p:cNvPr id="15" name="Graphic 14">
            <a:extLst>
              <a:ext uri="{FF2B5EF4-FFF2-40B4-BE49-F238E27FC236}">
                <a16:creationId xmlns:a16="http://schemas.microsoft.com/office/drawing/2014/main" id="{6D82653A-FB34-D49C-1CBF-212B7AC439A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3897" y="1958592"/>
            <a:ext cx="1071092" cy="1071092"/>
          </a:xfrm>
          <a:prstGeom prst="rect">
            <a:avLst/>
          </a:prstGeom>
        </p:spPr>
      </p:pic>
      <p:pic>
        <p:nvPicPr>
          <p:cNvPr id="16" name="Graphic 15">
            <a:extLst>
              <a:ext uri="{FF2B5EF4-FFF2-40B4-BE49-F238E27FC236}">
                <a16:creationId xmlns:a16="http://schemas.microsoft.com/office/drawing/2014/main" id="{8F161DEC-99B7-1032-5315-5126007ED36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84873" y="4918245"/>
            <a:ext cx="1071092" cy="1071092"/>
          </a:xfrm>
          <a:prstGeom prst="rect">
            <a:avLst/>
          </a:prstGeom>
        </p:spPr>
      </p:pic>
      <p:pic>
        <p:nvPicPr>
          <p:cNvPr id="17" name="Graphic 16">
            <a:extLst>
              <a:ext uri="{FF2B5EF4-FFF2-40B4-BE49-F238E27FC236}">
                <a16:creationId xmlns:a16="http://schemas.microsoft.com/office/drawing/2014/main" id="{12C79970-0CFD-5DBD-F96D-C07D2F6B7E6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22917" y="3661609"/>
            <a:ext cx="925793" cy="925793"/>
          </a:xfrm>
          <a:prstGeom prst="rect">
            <a:avLst/>
          </a:prstGeom>
        </p:spPr>
      </p:pic>
    </p:spTree>
    <p:extLst>
      <p:ext uri="{BB962C8B-B14F-4D97-AF65-F5344CB8AC3E}">
        <p14:creationId xmlns:p14="http://schemas.microsoft.com/office/powerpoint/2010/main" val="708356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12255" y="647071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Coronado: </a:t>
            </a:r>
            <a:r>
              <a:rPr lang="en-US" sz="4900" b="1" i="1" dirty="0">
                <a:solidFill>
                  <a:srgbClr val="322E50"/>
                </a:solidFill>
                <a:latin typeface="Gotham Medium" pitchFamily="2" charset="0"/>
                <a:cs typeface="Gotham Medium" pitchFamily="2" charset="0"/>
              </a:rPr>
              <a:t>Excerpt 2</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231572" y="1280837"/>
            <a:ext cx="9470570" cy="5006932"/>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3600" i="1" dirty="0">
                <a:solidFill>
                  <a:schemeClr val="accent6">
                    <a:lumMod val="75000"/>
                  </a:schemeClr>
                </a:solidFill>
                <a:effectLst/>
                <a:latin typeface="Gotham Book"/>
                <a:ea typeface="Aptos" panose="020B0004020202020204" pitchFamily="34" charset="0"/>
                <a:cs typeface="Times New Roman" panose="02020603050405020304" pitchFamily="18" charset="0"/>
              </a:rPr>
              <a:t>“The Spaniards … talked with an Indian slave, a native of the country toward Florida … </a:t>
            </a:r>
            <a:r>
              <a:rPr lang="en-US" sz="3600" i="1" dirty="0">
                <a:solidFill>
                  <a:srgbClr val="C00000"/>
                </a:solidFill>
                <a:effectLst/>
                <a:latin typeface="Gotham Book"/>
                <a:ea typeface="Aptos" panose="020B0004020202020204" pitchFamily="34" charset="0"/>
                <a:cs typeface="Times New Roman" panose="02020603050405020304" pitchFamily="18" charset="0"/>
              </a:rPr>
              <a:t>The fellow said that there were large settlements in the farther part of the country … </a:t>
            </a:r>
            <a:r>
              <a:rPr lang="en-US" sz="3600" i="1" dirty="0">
                <a:solidFill>
                  <a:srgbClr val="0070C0"/>
                </a:solidFill>
                <a:effectLst/>
                <a:latin typeface="Gotham Book"/>
                <a:ea typeface="Aptos" panose="020B0004020202020204" pitchFamily="34" charset="0"/>
                <a:cs typeface="Times New Roman" panose="02020603050405020304" pitchFamily="18" charset="0"/>
              </a:rPr>
              <a:t>He told [Alvarado] about the wealth of gold and silver in his country … </a:t>
            </a:r>
            <a:r>
              <a:rPr lang="en-US" sz="3600" i="1" dirty="0">
                <a:solidFill>
                  <a:srgbClr val="7030A0"/>
                </a:solidFill>
                <a:effectLst/>
                <a:latin typeface="Gotham Book"/>
                <a:ea typeface="Aptos" panose="020B0004020202020204" pitchFamily="34" charset="0"/>
                <a:cs typeface="Times New Roman" panose="02020603050405020304" pitchFamily="18" charset="0"/>
              </a:rPr>
              <a:t>They called the Indian “Turk” because he looked like one.”</a:t>
            </a:r>
            <a:endParaRPr lang="en-US" sz="7200" dirty="0">
              <a:solidFill>
                <a:srgbClr val="7030A0"/>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2073349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423753" y="656785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Coronado: </a:t>
            </a:r>
            <a:r>
              <a:rPr lang="en-US" sz="4900" b="1" i="1" dirty="0">
                <a:solidFill>
                  <a:srgbClr val="322E50"/>
                </a:solidFill>
                <a:latin typeface="Gotham Medium" pitchFamily="2" charset="0"/>
                <a:cs typeface="Gotham Medium" pitchFamily="2" charset="0"/>
              </a:rPr>
              <a:t>Excerpt 3 Context</a:t>
            </a:r>
            <a:endParaRPr lang="en-US" sz="4400" b="1" i="1" dirty="0">
              <a:latin typeface="Gotham Medium"/>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4" name="TextBox 3">
            <a:extLst>
              <a:ext uri="{FF2B5EF4-FFF2-40B4-BE49-F238E27FC236}">
                <a16:creationId xmlns:a16="http://schemas.microsoft.com/office/drawing/2014/main" id="{3F913611-D419-D7B1-1BB9-2C35F1412BA0}"/>
              </a:ext>
            </a:extLst>
          </p:cNvPr>
          <p:cNvSpPr txBox="1"/>
          <p:nvPr/>
        </p:nvSpPr>
        <p:spPr>
          <a:xfrm>
            <a:off x="1744550" y="1143235"/>
            <a:ext cx="4418895" cy="5632311"/>
          </a:xfrm>
          <a:prstGeom prst="rect">
            <a:avLst/>
          </a:prstGeom>
          <a:noFill/>
        </p:spPr>
        <p:txBody>
          <a:bodyPr wrap="square" rtlCol="0">
            <a:spAutoFit/>
          </a:bodyPr>
          <a:lstStyle/>
          <a:p>
            <a:pPr algn="ctr"/>
            <a:r>
              <a:rPr lang="en-US" sz="4000" dirty="0">
                <a:solidFill>
                  <a:srgbClr val="7030A0"/>
                </a:solidFill>
                <a:effectLst/>
                <a:latin typeface="Gotham Book"/>
                <a:ea typeface="Aptos" panose="020B0004020202020204" pitchFamily="34" charset="0"/>
                <a:cs typeface="Times New Roman" panose="02020603050405020304" pitchFamily="18" charset="0"/>
              </a:rPr>
              <a:t>As Coronado’s expedition passed into the northern portion of the Texas Great Plains, </a:t>
            </a:r>
            <a:r>
              <a:rPr lang="en-US" sz="4000" dirty="0">
                <a:solidFill>
                  <a:srgbClr val="0070C0"/>
                </a:solidFill>
                <a:effectLst/>
                <a:latin typeface="Gotham Book"/>
                <a:ea typeface="Aptos" panose="020B0004020202020204" pitchFamily="34" charset="0"/>
                <a:cs typeface="Times New Roman" panose="02020603050405020304" pitchFamily="18" charset="0"/>
              </a:rPr>
              <a:t>he encountered a band of Apache people known as the Querechos.</a:t>
            </a:r>
            <a:endParaRPr lang="en-US" sz="6600" dirty="0">
              <a:solidFill>
                <a:srgbClr val="0070C0"/>
              </a:solidFill>
            </a:endParaRPr>
          </a:p>
        </p:txBody>
      </p:sp>
      <p:sp>
        <p:nvSpPr>
          <p:cNvPr id="9" name="TextBox 8">
            <a:extLst>
              <a:ext uri="{FF2B5EF4-FFF2-40B4-BE49-F238E27FC236}">
                <a16:creationId xmlns:a16="http://schemas.microsoft.com/office/drawing/2014/main" id="{3E9B83F3-B433-08E0-C058-D6F85982444C}"/>
              </a:ext>
            </a:extLst>
          </p:cNvPr>
          <p:cNvSpPr txBox="1"/>
          <p:nvPr/>
        </p:nvSpPr>
        <p:spPr>
          <a:xfrm>
            <a:off x="6383993" y="4965357"/>
            <a:ext cx="5787498" cy="1323439"/>
          </a:xfrm>
          <a:prstGeom prst="rect">
            <a:avLst/>
          </a:prstGeom>
          <a:noFill/>
        </p:spPr>
        <p:txBody>
          <a:bodyPr wrap="square" rtlCol="0">
            <a:spAutoFit/>
          </a:bodyPr>
          <a:lstStyle/>
          <a:p>
            <a:pPr algn="ctr"/>
            <a:r>
              <a:rPr lang="en-US" sz="2000" i="1" dirty="0">
                <a:latin typeface="Gotham Book"/>
              </a:rPr>
              <a:t>The Palo Duro Canyon of the Texas Panhandle </a:t>
            </a:r>
          </a:p>
          <a:p>
            <a:pPr algn="ctr"/>
            <a:r>
              <a:rPr lang="en-US" sz="2000" i="1" dirty="0">
                <a:latin typeface="Gotham Book"/>
              </a:rPr>
              <a:t>The Querecho Apache often migrated through this area of Texas.</a:t>
            </a:r>
          </a:p>
          <a:p>
            <a:pPr algn="ctr"/>
            <a:r>
              <a:rPr lang="en-US" sz="2000" i="1" dirty="0">
                <a:latin typeface="Gotham Book"/>
              </a:rPr>
              <a:t>The Portal Texas History, University of North Texas</a:t>
            </a:r>
          </a:p>
        </p:txBody>
      </p:sp>
      <p:pic>
        <p:nvPicPr>
          <p:cNvPr id="2050" name="Picture 2" descr="Primary view of object titled '[Palo Duro Canyon]'.">
            <a:extLst>
              <a:ext uri="{FF2B5EF4-FFF2-40B4-BE49-F238E27FC236}">
                <a16:creationId xmlns:a16="http://schemas.microsoft.com/office/drawing/2014/main" id="{3C02FB9B-E87E-4FBC-149D-77538F9534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3828" y="1071388"/>
            <a:ext cx="4901293" cy="380200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366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12255" y="647071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Coronado: </a:t>
            </a:r>
            <a:r>
              <a:rPr lang="en-US" sz="4900" b="1" i="1" dirty="0">
                <a:solidFill>
                  <a:srgbClr val="322E50"/>
                </a:solidFill>
                <a:latin typeface="Gotham Medium" pitchFamily="2" charset="0"/>
                <a:cs typeface="Gotham Medium" pitchFamily="2" charset="0"/>
              </a:rPr>
              <a:t>Excerpt 3</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264230" y="1226406"/>
            <a:ext cx="9470570" cy="5189875"/>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3200" i="1" dirty="0">
                <a:solidFill>
                  <a:schemeClr val="accent5">
                    <a:lumMod val="75000"/>
                  </a:schemeClr>
                </a:solidFill>
                <a:effectLst/>
                <a:latin typeface="Gotham Book"/>
                <a:ea typeface="Aptos" panose="020B0004020202020204" pitchFamily="34" charset="0"/>
                <a:cs typeface="Times New Roman" panose="02020603050405020304" pitchFamily="18" charset="0"/>
              </a:rPr>
              <a:t>“After ten days more, [the Spanish] came to some settlements of people who … are called Querechos in that region</a:t>
            </a:r>
            <a:r>
              <a:rPr lang="en-US" sz="3200" i="1" dirty="0">
                <a:solidFill>
                  <a:srgbClr val="C00000"/>
                </a:solidFill>
                <a:effectLst/>
                <a:latin typeface="Gotham Book"/>
                <a:ea typeface="Aptos" panose="020B0004020202020204" pitchFamily="34" charset="0"/>
                <a:cs typeface="Times New Roman" panose="02020603050405020304" pitchFamily="18" charset="0"/>
              </a:rPr>
              <a:t>. They had seen the [bison] for two days. These folks live in tents made of the tanned skins of the [bison.] </a:t>
            </a:r>
            <a:r>
              <a:rPr lang="en-US" sz="3200" i="1" dirty="0">
                <a:solidFill>
                  <a:srgbClr val="7030A0"/>
                </a:solidFill>
                <a:effectLst/>
                <a:latin typeface="Gotham Book"/>
                <a:ea typeface="Aptos" panose="020B0004020202020204" pitchFamily="34" charset="0"/>
                <a:cs typeface="Times New Roman" panose="02020603050405020304" pitchFamily="18" charset="0"/>
              </a:rPr>
              <a:t>They travel around near the [bison], killing them for food. </a:t>
            </a:r>
            <a:r>
              <a:rPr lang="en-US" sz="3200" i="1" dirty="0">
                <a:solidFill>
                  <a:schemeClr val="accent6">
                    <a:lumMod val="75000"/>
                  </a:schemeClr>
                </a:solidFill>
                <a:effectLst/>
                <a:latin typeface="Gotham Book"/>
                <a:ea typeface="Aptos" panose="020B0004020202020204" pitchFamily="34" charset="0"/>
                <a:cs typeface="Times New Roman" panose="02020603050405020304" pitchFamily="18" charset="0"/>
              </a:rPr>
              <a:t>They did nothing unusual when they saw our army, except to come out of their tents to look at us … </a:t>
            </a:r>
            <a:r>
              <a:rPr lang="en-US" sz="3200" i="1" dirty="0">
                <a:solidFill>
                  <a:schemeClr val="accent2">
                    <a:lumMod val="75000"/>
                  </a:schemeClr>
                </a:solidFill>
                <a:effectLst/>
                <a:latin typeface="Gotham Book"/>
                <a:ea typeface="Aptos" panose="020B0004020202020204" pitchFamily="34" charset="0"/>
                <a:cs typeface="Times New Roman" panose="02020603050405020304" pitchFamily="18" charset="0"/>
              </a:rPr>
              <a:t>they had already talked with the   Turk … they agreed with what he said.”</a:t>
            </a:r>
            <a:endParaRPr lang="en-US" sz="11500" dirty="0">
              <a:solidFill>
                <a:schemeClr val="accent2">
                  <a:lumMod val="75000"/>
                </a:schemeClr>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2031782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2120533" y="2165589"/>
            <a:ext cx="8240486" cy="20172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lumMod val="95000"/>
                  </a:schemeClr>
                </a:solidFill>
                <a:latin typeface="Gotham Medium"/>
              </a:rPr>
              <a:t>Primary Source Set 3:</a:t>
            </a:r>
            <a:br>
              <a:rPr lang="en-US" dirty="0">
                <a:solidFill>
                  <a:schemeClr val="bg1">
                    <a:lumMod val="95000"/>
                  </a:schemeClr>
                </a:solidFill>
                <a:latin typeface="Gotham Medium"/>
              </a:rPr>
            </a:br>
            <a:r>
              <a:rPr lang="en-US" sz="8000" dirty="0">
                <a:solidFill>
                  <a:schemeClr val="accent4">
                    <a:lumMod val="60000"/>
                    <a:lumOff val="40000"/>
                  </a:schemeClr>
                </a:solidFill>
                <a:latin typeface="Gotham Medium"/>
              </a:rPr>
              <a:t>“The Turk”</a:t>
            </a:r>
            <a:endParaRPr lang="en-US" dirty="0">
              <a:solidFill>
                <a:schemeClr val="accent4">
                  <a:lumMod val="60000"/>
                  <a:lumOff val="40000"/>
                </a:schemeClr>
              </a:solidFill>
              <a:latin typeface="Gotham Medium"/>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19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85714" y="77332"/>
            <a:ext cx="1284515" cy="1397191"/>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4000" y="77332"/>
            <a:ext cx="9361714" cy="161820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i="1" dirty="0">
                <a:solidFill>
                  <a:schemeClr val="bg2">
                    <a:lumMod val="50000"/>
                  </a:schemeClr>
                </a:solidFill>
                <a:latin typeface="Gotham Medium"/>
              </a:rPr>
              <a:t>Primary Source Set 3:</a:t>
            </a:r>
            <a:br>
              <a:rPr lang="en-US" b="1" i="1" dirty="0">
                <a:solidFill>
                  <a:schemeClr val="bg2">
                    <a:lumMod val="50000"/>
                  </a:schemeClr>
                </a:solidFill>
                <a:latin typeface="Gotham Medium"/>
              </a:rPr>
            </a:br>
            <a:r>
              <a:rPr lang="en-US" b="1" i="1" dirty="0">
                <a:latin typeface="Gotham Medium"/>
              </a:rPr>
              <a:t>“The Turk” </a:t>
            </a:r>
            <a:r>
              <a:rPr lang="en-US" b="1" i="1" dirty="0">
                <a:solidFill>
                  <a:schemeClr val="bg1"/>
                </a:solidFill>
                <a:latin typeface="Gotham Medium"/>
              </a:rPr>
              <a:t>2</a:t>
            </a:r>
            <a:endParaRPr lang="en-US" sz="3600" dirty="0">
              <a:solidFill>
                <a:schemeClr val="bg1"/>
              </a:solidFill>
              <a:latin typeface="Gotham Medium"/>
            </a:endParaRPr>
          </a:p>
        </p:txBody>
      </p:sp>
      <p:sp>
        <p:nvSpPr>
          <p:cNvPr id="10" name="TextBox 9">
            <a:extLst>
              <a:ext uri="{C183D7F6-B498-43B3-948B-1728B52AA6E4}">
                <adec:decorative xmlns:adec="http://schemas.microsoft.com/office/drawing/2017/decorative" val="1"/>
              </a:ext>
            </a:extLst>
          </p:cNvPr>
          <p:cNvSpPr txBox="1"/>
          <p:nvPr/>
        </p:nvSpPr>
        <p:spPr>
          <a:xfrm>
            <a:off x="8360583"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604F5C4-8894-0811-12A8-90F61F2AE703}"/>
              </a:ext>
            </a:extLst>
          </p:cNvPr>
          <p:cNvSpPr txBox="1"/>
          <p:nvPr/>
        </p:nvSpPr>
        <p:spPr>
          <a:xfrm>
            <a:off x="271402" y="1772864"/>
            <a:ext cx="5432712" cy="5338641"/>
          </a:xfrm>
          <a:prstGeom prst="rect">
            <a:avLst/>
          </a:prstGeom>
          <a:noFill/>
        </p:spPr>
        <p:txBody>
          <a:bodyPr wrap="square" rtlCol="0">
            <a:spAutoFit/>
          </a:bodyPr>
          <a:lstStyle/>
          <a:p>
            <a:pPr marL="0" marR="0">
              <a:lnSpc>
                <a:spcPct val="115000"/>
              </a:lnSpc>
              <a:spcBef>
                <a:spcPts val="0"/>
              </a:spcBef>
              <a:spcAft>
                <a:spcPts val="800"/>
              </a:spcAft>
            </a:pPr>
            <a:r>
              <a:rPr lang="en-US" sz="25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The only information we have about the Indigenous man known as “the Turk,” comes from Spanish texts about Coronado’s expedition.</a:t>
            </a:r>
            <a:r>
              <a:rPr lang="en-US" sz="2500" kern="100" dirty="0">
                <a:effectLst/>
                <a:latin typeface="Gotham Book"/>
                <a:ea typeface="Aptos" panose="020B0004020202020204" pitchFamily="34" charset="0"/>
                <a:cs typeface="Times New Roman" panose="02020603050405020304" pitchFamily="18" charset="0"/>
              </a:rPr>
              <a:t> </a:t>
            </a:r>
            <a:r>
              <a:rPr lang="en-US" sz="2500" kern="100" dirty="0">
                <a:solidFill>
                  <a:srgbClr val="0070C0"/>
                </a:solidFill>
                <a:effectLst/>
                <a:latin typeface="Gotham Book"/>
                <a:ea typeface="Aptos" panose="020B0004020202020204" pitchFamily="34" charset="0"/>
                <a:cs typeface="Times New Roman" panose="02020603050405020304" pitchFamily="18" charset="0"/>
              </a:rPr>
              <a:t>The excerpt on the previous page states that he was originally from somewhere in or near Florida</a:t>
            </a:r>
            <a:r>
              <a:rPr lang="en-US" sz="2500" kern="100" dirty="0">
                <a:solidFill>
                  <a:srgbClr val="7030A0"/>
                </a:solidFill>
                <a:effectLst/>
                <a:latin typeface="Gotham Book"/>
                <a:ea typeface="Aptos" panose="020B0004020202020204" pitchFamily="34" charset="0"/>
                <a:cs typeface="Times New Roman" panose="02020603050405020304" pitchFamily="18" charset="0"/>
              </a:rPr>
              <a:t>, though he was living in the west Texas area as a captive of a group of Puebloan people.</a:t>
            </a:r>
            <a:r>
              <a:rPr lang="en-US" sz="2500" kern="100" dirty="0">
                <a:effectLst/>
                <a:latin typeface="Gotham Book"/>
                <a:ea typeface="Aptos" panose="020B0004020202020204" pitchFamily="34" charset="0"/>
                <a:cs typeface="Times New Roman" panose="02020603050405020304" pitchFamily="18" charset="0"/>
              </a:rPr>
              <a:t> </a:t>
            </a:r>
            <a:r>
              <a:rPr lang="en-US" sz="2500" kern="100" dirty="0">
                <a:solidFill>
                  <a:schemeClr val="accent2">
                    <a:lumMod val="75000"/>
                  </a:schemeClr>
                </a:solidFill>
                <a:effectLst/>
                <a:latin typeface="Gotham Book"/>
                <a:ea typeface="Aptos" panose="020B0004020202020204" pitchFamily="34" charset="0"/>
                <a:cs typeface="Times New Roman" panose="02020603050405020304" pitchFamily="18" charset="0"/>
              </a:rPr>
              <a:t>Read the following excerpts to learn more about “the Turk,” from different points of view.</a:t>
            </a:r>
            <a:endParaRPr lang="en-US" sz="25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544DF30-8369-9BBF-2F2D-FB85848AB86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0230" y="0"/>
            <a:ext cx="984250" cy="984250"/>
          </a:xfrm>
          <a:prstGeom prst="rect">
            <a:avLst/>
          </a:prstGeom>
        </p:spPr>
      </p:pic>
      <p:sp>
        <p:nvSpPr>
          <p:cNvPr id="8" name="TextBox 7">
            <a:extLst>
              <a:ext uri="{FF2B5EF4-FFF2-40B4-BE49-F238E27FC236}">
                <a16:creationId xmlns:a16="http://schemas.microsoft.com/office/drawing/2014/main" id="{438DF2DF-F3F9-BA8D-F033-B74619CA7E9F}"/>
              </a:ext>
            </a:extLst>
          </p:cNvPr>
          <p:cNvSpPr txBox="1"/>
          <p:nvPr/>
        </p:nvSpPr>
        <p:spPr>
          <a:xfrm>
            <a:off x="5413922" y="5216842"/>
            <a:ext cx="5893321" cy="1200329"/>
          </a:xfrm>
          <a:prstGeom prst="rect">
            <a:avLst/>
          </a:prstGeom>
          <a:noFill/>
        </p:spPr>
        <p:txBody>
          <a:bodyPr wrap="square" rtlCol="0">
            <a:spAutoFit/>
          </a:bodyPr>
          <a:lstStyle/>
          <a:p>
            <a:pPr algn="ctr"/>
            <a:r>
              <a:rPr lang="en-US" b="0" i="1" dirty="0">
                <a:solidFill>
                  <a:srgbClr val="212529"/>
                </a:solidFill>
                <a:effectLst/>
                <a:highlight>
                  <a:srgbClr val="FFFFFF"/>
                </a:highlight>
                <a:latin typeface="Helvetica Neue"/>
              </a:rPr>
              <a:t>Zuni Pueblo, 1873 - This may be an approximate representation of what </a:t>
            </a:r>
            <a:r>
              <a:rPr lang="en-US" b="0" i="1" dirty="0" err="1">
                <a:solidFill>
                  <a:srgbClr val="212529"/>
                </a:solidFill>
                <a:effectLst/>
                <a:highlight>
                  <a:srgbClr val="FFFFFF"/>
                </a:highlight>
                <a:latin typeface="Helvetica Neue"/>
              </a:rPr>
              <a:t>Hawikuh</a:t>
            </a:r>
            <a:r>
              <a:rPr lang="en-US" b="0" i="1" dirty="0">
                <a:solidFill>
                  <a:srgbClr val="212529"/>
                </a:solidFill>
                <a:effectLst/>
                <a:highlight>
                  <a:srgbClr val="FFFFFF"/>
                </a:highlight>
                <a:latin typeface="Helvetica Neue"/>
              </a:rPr>
              <a:t> looked like in 1540 – the village where Coronado met “the Turk.” </a:t>
            </a:r>
          </a:p>
          <a:p>
            <a:pPr algn="ctr"/>
            <a:r>
              <a:rPr lang="en-US" b="0" i="1" dirty="0">
                <a:solidFill>
                  <a:srgbClr val="444444"/>
                </a:solidFill>
                <a:effectLst/>
                <a:highlight>
                  <a:srgbClr val="FFFFFF"/>
                </a:highlight>
                <a:latin typeface="Helvetica Neue"/>
              </a:rPr>
              <a:t>US National Archives and Smithsonian Institute</a:t>
            </a:r>
            <a:endParaRPr lang="en-US" i="1" dirty="0"/>
          </a:p>
        </p:txBody>
      </p:sp>
      <p:pic>
        <p:nvPicPr>
          <p:cNvPr id="3074" name="Picture 2" descr="Black and white photo of Zuni Pueblo, earthen architecture with wooden ladders">
            <a:extLst>
              <a:ext uri="{FF2B5EF4-FFF2-40B4-BE49-F238E27FC236}">
                <a16:creationId xmlns:a16="http://schemas.microsoft.com/office/drawing/2014/main" id="{7BE8307B-A878-4B39-AB8A-1E0E5C641C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1816" y="1139010"/>
            <a:ext cx="4762500" cy="400050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72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423753" y="653558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“The Turk”: </a:t>
            </a:r>
            <a:r>
              <a:rPr lang="en-US" sz="4900" b="1" i="1" dirty="0">
                <a:solidFill>
                  <a:srgbClr val="322E50"/>
                </a:solidFill>
                <a:latin typeface="Gotham Medium" pitchFamily="2" charset="0"/>
                <a:cs typeface="Gotham Medium" pitchFamily="2" charset="0"/>
              </a:rPr>
              <a:t>Excerpt 1 Context</a:t>
            </a:r>
            <a:endParaRPr lang="en-US" sz="4400" b="1" i="1" dirty="0">
              <a:latin typeface="Gotham Medium"/>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211039" cy="1211039"/>
          </a:xfrm>
          <a:prstGeom prst="rect">
            <a:avLst/>
          </a:prstGeom>
        </p:spPr>
      </p:pic>
      <p:sp>
        <p:nvSpPr>
          <p:cNvPr id="4" name="TextBox 3">
            <a:extLst>
              <a:ext uri="{FF2B5EF4-FFF2-40B4-BE49-F238E27FC236}">
                <a16:creationId xmlns:a16="http://schemas.microsoft.com/office/drawing/2014/main" id="{3F913611-D419-D7B1-1BB9-2C35F1412BA0}"/>
              </a:ext>
            </a:extLst>
          </p:cNvPr>
          <p:cNvSpPr txBox="1"/>
          <p:nvPr/>
        </p:nvSpPr>
        <p:spPr>
          <a:xfrm>
            <a:off x="1871036" y="1373025"/>
            <a:ext cx="4224964" cy="5016758"/>
          </a:xfrm>
          <a:prstGeom prst="rect">
            <a:avLst/>
          </a:prstGeom>
          <a:noFill/>
        </p:spPr>
        <p:txBody>
          <a:bodyPr wrap="square" rtlCol="0">
            <a:spAutoFit/>
          </a:bodyPr>
          <a:lstStyle/>
          <a:p>
            <a:pPr algn="ctr"/>
            <a:r>
              <a:rPr lang="en-US" sz="3200" dirty="0">
                <a:solidFill>
                  <a:srgbClr val="7030A0"/>
                </a:solidFill>
                <a:effectLst/>
                <a:latin typeface="Gotham Book"/>
                <a:ea typeface="Aptos" panose="020B0004020202020204" pitchFamily="34" charset="0"/>
                <a:cs typeface="Times New Roman" panose="02020603050405020304" pitchFamily="18" charset="0"/>
              </a:rPr>
              <a:t>A conquistador called Hernando de Alvarado reported that the Turk told him many things about where he was originally from. </a:t>
            </a:r>
            <a:r>
              <a:rPr lang="en-US" sz="3200" dirty="0">
                <a:solidFill>
                  <a:srgbClr val="0070C0"/>
                </a:solidFill>
                <a:effectLst/>
                <a:latin typeface="Gotham Book"/>
                <a:ea typeface="Aptos" panose="020B0004020202020204" pitchFamily="34" charset="0"/>
                <a:cs typeface="Times New Roman" panose="02020603050405020304" pitchFamily="18" charset="0"/>
              </a:rPr>
              <a:t>Alvarado said he believed the Turk’s story “on account of the ease with which he told it.”  </a:t>
            </a:r>
            <a:endParaRPr lang="en-US" sz="9600" dirty="0">
              <a:solidFill>
                <a:srgbClr val="0070C0"/>
              </a:solidFill>
            </a:endParaRPr>
          </a:p>
        </p:txBody>
      </p:sp>
      <p:sp>
        <p:nvSpPr>
          <p:cNvPr id="9" name="TextBox 8">
            <a:extLst>
              <a:ext uri="{FF2B5EF4-FFF2-40B4-BE49-F238E27FC236}">
                <a16:creationId xmlns:a16="http://schemas.microsoft.com/office/drawing/2014/main" id="{3E9B83F3-B433-08E0-C058-D6F85982444C}"/>
              </a:ext>
            </a:extLst>
          </p:cNvPr>
          <p:cNvSpPr txBox="1"/>
          <p:nvPr/>
        </p:nvSpPr>
        <p:spPr>
          <a:xfrm>
            <a:off x="6214464" y="5184561"/>
            <a:ext cx="5787498" cy="1323439"/>
          </a:xfrm>
          <a:prstGeom prst="rect">
            <a:avLst/>
          </a:prstGeom>
          <a:noFill/>
        </p:spPr>
        <p:txBody>
          <a:bodyPr wrap="square" rtlCol="0">
            <a:spAutoFit/>
          </a:bodyPr>
          <a:lstStyle/>
          <a:p>
            <a:pPr algn="ctr"/>
            <a:r>
              <a:rPr lang="en-US" sz="2000" i="1" dirty="0">
                <a:latin typeface="Gotham Book"/>
              </a:rPr>
              <a:t>Coronado with his men and the American Indian scouts and guides on his expedition.</a:t>
            </a:r>
          </a:p>
          <a:p>
            <a:pPr algn="ctr"/>
            <a:r>
              <a:rPr lang="en-US" sz="2000" i="1" dirty="0">
                <a:latin typeface="Gotham Book"/>
              </a:rPr>
              <a:t>Painting by Frederic Remington.</a:t>
            </a:r>
          </a:p>
          <a:p>
            <a:pPr algn="ctr"/>
            <a:endParaRPr lang="en-US" sz="2000" i="1" dirty="0">
              <a:latin typeface="Gotham Book"/>
            </a:endParaRPr>
          </a:p>
        </p:txBody>
      </p:sp>
      <p:pic>
        <p:nvPicPr>
          <p:cNvPr id="2" name="Picture 2" descr="A painting of Coronado leading hundreds of Spaniards and American Indians through the American southwest. ">
            <a:extLst>
              <a:ext uri="{FF2B5EF4-FFF2-40B4-BE49-F238E27FC236}">
                <a16:creationId xmlns:a16="http://schemas.microsoft.com/office/drawing/2014/main" id="{5EF7D827-8EDF-B068-CE60-CEC16EC3D5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4464" y="1373025"/>
            <a:ext cx="5701310" cy="3711790"/>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867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12255" y="647071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The Turk: </a:t>
            </a:r>
            <a:r>
              <a:rPr lang="en-US" sz="4900" b="1" i="1" dirty="0">
                <a:solidFill>
                  <a:srgbClr val="322E50"/>
                </a:solidFill>
                <a:latin typeface="Gotham Medium" pitchFamily="2" charset="0"/>
                <a:cs typeface="Gotham Medium" pitchFamily="2" charset="0"/>
              </a:rPr>
              <a:t>Excerpt 1</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264230" y="1226406"/>
            <a:ext cx="9470570" cy="5189875"/>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3200" i="1" dirty="0">
                <a:solidFill>
                  <a:srgbClr val="0070C0"/>
                </a:solidFill>
                <a:effectLst/>
                <a:latin typeface="Gotham Book"/>
                <a:ea typeface="Aptos" panose="020B0004020202020204" pitchFamily="34" charset="0"/>
                <a:cs typeface="Times New Roman" panose="02020603050405020304" pitchFamily="18" charset="0"/>
              </a:rPr>
              <a:t>“After ten days more, [the Spanish] came to some settlements of people who … are called Querechos in that region. </a:t>
            </a:r>
            <a:r>
              <a:rPr lang="en-US" sz="3200" i="1" dirty="0">
                <a:solidFill>
                  <a:schemeClr val="accent6">
                    <a:lumMod val="75000"/>
                  </a:schemeClr>
                </a:solidFill>
                <a:effectLst/>
                <a:latin typeface="Gotham Book"/>
                <a:ea typeface="Aptos" panose="020B0004020202020204" pitchFamily="34" charset="0"/>
                <a:cs typeface="Times New Roman" panose="02020603050405020304" pitchFamily="18" charset="0"/>
              </a:rPr>
              <a:t>They had seen the [bison] for two days. These folks live in tents made of the tanned skins of the [bison.]</a:t>
            </a:r>
            <a:r>
              <a:rPr lang="en-US" sz="3200" i="1" dirty="0">
                <a:solidFill>
                  <a:schemeClr val="accent2">
                    <a:lumMod val="75000"/>
                  </a:schemeClr>
                </a:solidFill>
                <a:effectLst/>
                <a:latin typeface="Gotham Book"/>
                <a:ea typeface="Aptos" panose="020B0004020202020204" pitchFamily="34" charset="0"/>
                <a:cs typeface="Times New Roman" panose="02020603050405020304" pitchFamily="18" charset="0"/>
              </a:rPr>
              <a:t> </a:t>
            </a:r>
            <a:r>
              <a:rPr lang="en-US" sz="3200" i="1" dirty="0">
                <a:solidFill>
                  <a:srgbClr val="C00000"/>
                </a:solidFill>
                <a:effectLst/>
                <a:latin typeface="Gotham Book"/>
                <a:ea typeface="Aptos" panose="020B0004020202020204" pitchFamily="34" charset="0"/>
                <a:cs typeface="Times New Roman" panose="02020603050405020304" pitchFamily="18" charset="0"/>
              </a:rPr>
              <a:t>They travel around near the [bison], killing them for food.</a:t>
            </a:r>
            <a:r>
              <a:rPr lang="en-US" sz="3200" i="1" dirty="0">
                <a:solidFill>
                  <a:schemeClr val="accent2">
                    <a:lumMod val="75000"/>
                  </a:schemeClr>
                </a:solidFill>
                <a:effectLst/>
                <a:latin typeface="Gotham Book"/>
                <a:ea typeface="Aptos" panose="020B0004020202020204" pitchFamily="34" charset="0"/>
                <a:cs typeface="Times New Roman" panose="02020603050405020304" pitchFamily="18" charset="0"/>
              </a:rPr>
              <a:t> </a:t>
            </a:r>
            <a:r>
              <a:rPr lang="en-US" sz="3200" i="1" dirty="0">
                <a:solidFill>
                  <a:srgbClr val="7030A0"/>
                </a:solidFill>
                <a:effectLst/>
                <a:latin typeface="Gotham Book"/>
                <a:ea typeface="Aptos" panose="020B0004020202020204" pitchFamily="34" charset="0"/>
                <a:cs typeface="Times New Roman" panose="02020603050405020304" pitchFamily="18" charset="0"/>
              </a:rPr>
              <a:t>They did nothing unusual when they saw our army, except to come out of their tents to look at us … </a:t>
            </a:r>
            <a:r>
              <a:rPr lang="en-US" sz="3200" i="1" dirty="0">
                <a:solidFill>
                  <a:schemeClr val="accent2">
                    <a:lumMod val="75000"/>
                  </a:schemeClr>
                </a:solidFill>
                <a:effectLst/>
                <a:latin typeface="Gotham Book"/>
                <a:ea typeface="Aptos" panose="020B0004020202020204" pitchFamily="34" charset="0"/>
                <a:cs typeface="Times New Roman" panose="02020603050405020304" pitchFamily="18" charset="0"/>
              </a:rPr>
              <a:t>they had already talked with the    Turk … they agreed with what he said.”</a:t>
            </a:r>
            <a:endParaRPr lang="en-US" sz="11500" dirty="0">
              <a:solidFill>
                <a:schemeClr val="accent2">
                  <a:lumMod val="75000"/>
                </a:schemeClr>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1646003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423753" y="653558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“The Turk”: </a:t>
            </a:r>
            <a:r>
              <a:rPr lang="en-US" sz="4900" b="1" i="1" dirty="0">
                <a:solidFill>
                  <a:srgbClr val="322E50"/>
                </a:solidFill>
                <a:latin typeface="Gotham Medium" pitchFamily="2" charset="0"/>
                <a:cs typeface="Gotham Medium" pitchFamily="2" charset="0"/>
              </a:rPr>
              <a:t>Excerpt 2 Context</a:t>
            </a:r>
            <a:endParaRPr lang="en-US" sz="4400" b="1" i="1" dirty="0">
              <a:latin typeface="Gotham Medium"/>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211039" cy="1211039"/>
          </a:xfrm>
          <a:prstGeom prst="rect">
            <a:avLst/>
          </a:prstGeom>
        </p:spPr>
      </p:pic>
      <p:sp>
        <p:nvSpPr>
          <p:cNvPr id="4" name="TextBox 3">
            <a:extLst>
              <a:ext uri="{FF2B5EF4-FFF2-40B4-BE49-F238E27FC236}">
                <a16:creationId xmlns:a16="http://schemas.microsoft.com/office/drawing/2014/main" id="{3F913611-D419-D7B1-1BB9-2C35F1412BA0}"/>
              </a:ext>
            </a:extLst>
          </p:cNvPr>
          <p:cNvSpPr txBox="1"/>
          <p:nvPr/>
        </p:nvSpPr>
        <p:spPr>
          <a:xfrm>
            <a:off x="1778295" y="1211052"/>
            <a:ext cx="4141073" cy="5509200"/>
          </a:xfrm>
          <a:prstGeom prst="rect">
            <a:avLst/>
          </a:prstGeom>
          <a:noFill/>
        </p:spPr>
        <p:txBody>
          <a:bodyPr wrap="square" rtlCol="0">
            <a:spAutoFit/>
          </a:bodyPr>
          <a:lstStyle/>
          <a:p>
            <a:pPr algn="ctr"/>
            <a:r>
              <a:rPr lang="en-US" sz="3200" dirty="0">
                <a:solidFill>
                  <a:schemeClr val="accent6">
                    <a:lumMod val="75000"/>
                  </a:schemeClr>
                </a:solidFill>
                <a:effectLst/>
                <a:latin typeface="Gotham Book"/>
                <a:ea typeface="Aptos" panose="020B0004020202020204" pitchFamily="34" charset="0"/>
                <a:cs typeface="Times New Roman" panose="02020603050405020304" pitchFamily="18" charset="0"/>
              </a:rPr>
              <a:t>The Puebloan people who had held “the Turk” captive, had also captured a Wichita man named Ysopete. </a:t>
            </a:r>
            <a:r>
              <a:rPr lang="en-US" sz="3200" dirty="0">
                <a:solidFill>
                  <a:srgbClr val="7030A0"/>
                </a:solidFill>
                <a:effectLst/>
                <a:latin typeface="Gotham Book"/>
                <a:ea typeface="Aptos" panose="020B0004020202020204" pitchFamily="34" charset="0"/>
                <a:cs typeface="Times New Roman" panose="02020603050405020304" pitchFamily="18" charset="0"/>
              </a:rPr>
              <a:t>The Puebloan people gave Ysopete along with “the Turk” to Coronado as guides. </a:t>
            </a:r>
            <a:r>
              <a:rPr lang="en-US" sz="3200" dirty="0">
                <a:solidFill>
                  <a:srgbClr val="0070C0"/>
                </a:solidFill>
                <a:effectLst/>
                <a:latin typeface="Gotham Book"/>
                <a:ea typeface="Aptos" panose="020B0004020202020204" pitchFamily="34" charset="0"/>
                <a:cs typeface="Times New Roman" panose="02020603050405020304" pitchFamily="18" charset="0"/>
              </a:rPr>
              <a:t>Ysopete had his own opinions about “the Turk.” </a:t>
            </a:r>
            <a:endParaRPr lang="en-US" sz="19900" dirty="0">
              <a:solidFill>
                <a:srgbClr val="0070C0"/>
              </a:solidFill>
            </a:endParaRPr>
          </a:p>
        </p:txBody>
      </p:sp>
      <p:sp>
        <p:nvSpPr>
          <p:cNvPr id="9" name="TextBox 8">
            <a:extLst>
              <a:ext uri="{FF2B5EF4-FFF2-40B4-BE49-F238E27FC236}">
                <a16:creationId xmlns:a16="http://schemas.microsoft.com/office/drawing/2014/main" id="{3E9B83F3-B433-08E0-C058-D6F85982444C}"/>
              </a:ext>
            </a:extLst>
          </p:cNvPr>
          <p:cNvSpPr txBox="1"/>
          <p:nvPr/>
        </p:nvSpPr>
        <p:spPr>
          <a:xfrm>
            <a:off x="6128276" y="4419720"/>
            <a:ext cx="5787498" cy="954107"/>
          </a:xfrm>
          <a:prstGeom prst="rect">
            <a:avLst/>
          </a:prstGeom>
          <a:noFill/>
        </p:spPr>
        <p:txBody>
          <a:bodyPr wrap="square" rtlCol="0">
            <a:spAutoFit/>
          </a:bodyPr>
          <a:lstStyle/>
          <a:p>
            <a:pPr algn="ctr"/>
            <a:r>
              <a:rPr lang="en-US" sz="2000" i="1" dirty="0">
                <a:latin typeface="Gotham Book"/>
              </a:rPr>
              <a:t>A lithograph of a Wichita community.</a:t>
            </a:r>
          </a:p>
          <a:p>
            <a:pPr algn="ctr"/>
            <a:r>
              <a:rPr lang="en-US" b="0" i="1" dirty="0">
                <a:solidFill>
                  <a:srgbClr val="202122"/>
                </a:solidFill>
                <a:effectLst/>
                <a:latin typeface="Arial" panose="020B0604020202020204" pitchFamily="34" charset="0"/>
              </a:rPr>
              <a:t>Smithsonian Institution National Anthropological Archives</a:t>
            </a:r>
            <a:endParaRPr lang="en-US" i="1" dirty="0">
              <a:latin typeface="Gotham Book"/>
            </a:endParaRPr>
          </a:p>
        </p:txBody>
      </p:sp>
      <p:pic>
        <p:nvPicPr>
          <p:cNvPr id="5122" name="Picture 2" descr="A lithograph of a Wichita village surrounded by farmland">
            <a:extLst>
              <a:ext uri="{FF2B5EF4-FFF2-40B4-BE49-F238E27FC236}">
                <a16:creationId xmlns:a16="http://schemas.microsoft.com/office/drawing/2014/main" id="{36F96E49-BE2D-B933-0455-18A52F1E633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19" t="2196" r="1228" b="2400"/>
          <a:stretch/>
        </p:blipFill>
        <p:spPr bwMode="auto">
          <a:xfrm>
            <a:off x="6096000" y="1412207"/>
            <a:ext cx="5819775" cy="300751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765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12255" y="647071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The Turk: </a:t>
            </a:r>
            <a:r>
              <a:rPr lang="en-US" sz="4900" b="1" i="1" dirty="0">
                <a:solidFill>
                  <a:srgbClr val="322E50"/>
                </a:solidFill>
                <a:latin typeface="Gotham Medium" pitchFamily="2" charset="0"/>
                <a:cs typeface="Gotham Medium" pitchFamily="2" charset="0"/>
              </a:rPr>
              <a:t>Excerpt 2</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264230" y="1226406"/>
            <a:ext cx="9470570" cy="4913137"/>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4400" i="1" dirty="0">
                <a:solidFill>
                  <a:srgbClr val="7030A0"/>
                </a:solidFill>
                <a:effectLst/>
                <a:latin typeface="Gotham Book"/>
                <a:ea typeface="Aptos" panose="020B0004020202020204" pitchFamily="34" charset="0"/>
                <a:cs typeface="Times New Roman" panose="02020603050405020304" pitchFamily="18" charset="0"/>
              </a:rPr>
              <a:t>“There was another native of Quivira with the army, a painted Indian named Ysopete. </a:t>
            </a:r>
            <a:r>
              <a:rPr lang="en-US" sz="4400" i="1" dirty="0">
                <a:solidFill>
                  <a:schemeClr val="accent2">
                    <a:lumMod val="75000"/>
                  </a:schemeClr>
                </a:solidFill>
                <a:effectLst/>
                <a:latin typeface="Gotham Book"/>
                <a:ea typeface="Aptos" panose="020B0004020202020204" pitchFamily="34" charset="0"/>
                <a:cs typeface="Times New Roman" panose="02020603050405020304" pitchFamily="18" charset="0"/>
              </a:rPr>
              <a:t>This Indian had always declared that the Turk was lying, </a:t>
            </a:r>
            <a:r>
              <a:rPr lang="en-US" sz="4400" i="1" dirty="0">
                <a:solidFill>
                  <a:srgbClr val="0070C0"/>
                </a:solidFill>
                <a:effectLst/>
                <a:latin typeface="Gotham Book"/>
                <a:ea typeface="Aptos" panose="020B0004020202020204" pitchFamily="34" charset="0"/>
                <a:cs typeface="Times New Roman" panose="02020603050405020304" pitchFamily="18" charset="0"/>
              </a:rPr>
              <a:t>and on account of this, the army paid no attention to [Ysopete].”</a:t>
            </a:r>
            <a:endParaRPr lang="en-US" sz="41300" dirty="0">
              <a:solidFill>
                <a:srgbClr val="0070C0"/>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500410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423753" y="653558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“The Turk”: </a:t>
            </a:r>
            <a:r>
              <a:rPr lang="en-US" sz="4900" b="1" i="1" dirty="0">
                <a:solidFill>
                  <a:srgbClr val="322E50"/>
                </a:solidFill>
                <a:latin typeface="Gotham Medium" pitchFamily="2" charset="0"/>
                <a:cs typeface="Gotham Medium" pitchFamily="2" charset="0"/>
              </a:rPr>
              <a:t>Excerpt 3 Context</a:t>
            </a:r>
            <a:endParaRPr lang="en-US" sz="4400" b="1" i="1" dirty="0">
              <a:latin typeface="Gotham Medium"/>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211039" cy="1211039"/>
          </a:xfrm>
          <a:prstGeom prst="rect">
            <a:avLst/>
          </a:prstGeom>
        </p:spPr>
      </p:pic>
      <p:sp>
        <p:nvSpPr>
          <p:cNvPr id="4" name="TextBox 3">
            <a:extLst>
              <a:ext uri="{FF2B5EF4-FFF2-40B4-BE49-F238E27FC236}">
                <a16:creationId xmlns:a16="http://schemas.microsoft.com/office/drawing/2014/main" id="{3F913611-D419-D7B1-1BB9-2C35F1412BA0}"/>
              </a:ext>
            </a:extLst>
          </p:cNvPr>
          <p:cNvSpPr txBox="1"/>
          <p:nvPr/>
        </p:nvSpPr>
        <p:spPr>
          <a:xfrm>
            <a:off x="1778295" y="1211052"/>
            <a:ext cx="4076449" cy="5632311"/>
          </a:xfrm>
          <a:prstGeom prst="rect">
            <a:avLst/>
          </a:prstGeom>
          <a:noFill/>
        </p:spPr>
        <p:txBody>
          <a:bodyPr wrap="square" rtlCol="0">
            <a:spAutoFit/>
          </a:bodyPr>
          <a:lstStyle/>
          <a:p>
            <a:pPr algn="ctr"/>
            <a:r>
              <a:rPr lang="en-US" sz="3600" dirty="0">
                <a:solidFill>
                  <a:srgbClr val="0070C0"/>
                </a:solidFill>
                <a:effectLst/>
                <a:latin typeface="Gotham Book"/>
                <a:ea typeface="Aptos" panose="020B0004020202020204" pitchFamily="34" charset="0"/>
                <a:cs typeface="Times New Roman" panose="02020603050405020304" pitchFamily="18" charset="0"/>
              </a:rPr>
              <a:t>After traveling for months at “the Turk’s” direction, </a:t>
            </a:r>
            <a:r>
              <a:rPr lang="en-US" sz="3600" dirty="0">
                <a:solidFill>
                  <a:schemeClr val="accent6">
                    <a:lumMod val="75000"/>
                  </a:schemeClr>
                </a:solidFill>
                <a:effectLst/>
                <a:latin typeface="Gotham Book"/>
                <a:ea typeface="Aptos" panose="020B0004020202020204" pitchFamily="34" charset="0"/>
                <a:cs typeface="Times New Roman" panose="02020603050405020304" pitchFamily="18" charset="0"/>
              </a:rPr>
              <a:t>Coronado found no gold at all. </a:t>
            </a:r>
            <a:r>
              <a:rPr lang="en-US" sz="3600" dirty="0">
                <a:solidFill>
                  <a:srgbClr val="7030A0"/>
                </a:solidFill>
                <a:effectLst/>
                <a:latin typeface="Gotham Book"/>
                <a:ea typeface="Aptos" panose="020B0004020202020204" pitchFamily="34" charset="0"/>
                <a:cs typeface="Times New Roman" panose="02020603050405020304" pitchFamily="18" charset="0"/>
              </a:rPr>
              <a:t>Coronado and his men ultimately confronted “the Turk” about this failure.</a:t>
            </a:r>
            <a:endParaRPr lang="en-US" sz="49600" dirty="0">
              <a:solidFill>
                <a:srgbClr val="7030A0"/>
              </a:solidFill>
            </a:endParaRPr>
          </a:p>
        </p:txBody>
      </p:sp>
      <p:sp>
        <p:nvSpPr>
          <p:cNvPr id="9" name="TextBox 8">
            <a:extLst>
              <a:ext uri="{FF2B5EF4-FFF2-40B4-BE49-F238E27FC236}">
                <a16:creationId xmlns:a16="http://schemas.microsoft.com/office/drawing/2014/main" id="{3E9B83F3-B433-08E0-C058-D6F85982444C}"/>
              </a:ext>
            </a:extLst>
          </p:cNvPr>
          <p:cNvSpPr txBox="1"/>
          <p:nvPr/>
        </p:nvSpPr>
        <p:spPr>
          <a:xfrm>
            <a:off x="6128276" y="5084815"/>
            <a:ext cx="5787498" cy="1015663"/>
          </a:xfrm>
          <a:prstGeom prst="rect">
            <a:avLst/>
          </a:prstGeom>
          <a:noFill/>
        </p:spPr>
        <p:txBody>
          <a:bodyPr wrap="square" rtlCol="0">
            <a:spAutoFit/>
          </a:bodyPr>
          <a:lstStyle/>
          <a:p>
            <a:pPr algn="ctr"/>
            <a:r>
              <a:rPr lang="en-US" sz="2000" i="1" dirty="0">
                <a:latin typeface="Gotham Book"/>
              </a:rPr>
              <a:t>Coronado and his men searched the American southwest for months, guided by “the Turk.” They found no gold in the end. </a:t>
            </a:r>
            <a:endParaRPr lang="en-US" i="1" dirty="0">
              <a:latin typeface="Gotham Book"/>
            </a:endParaRPr>
          </a:p>
        </p:txBody>
      </p:sp>
      <p:pic>
        <p:nvPicPr>
          <p:cNvPr id="2" name="Picture 2" descr="A painting of Coronado leading hundreds of Spaniards and American Indians through the American southwest. ">
            <a:extLst>
              <a:ext uri="{FF2B5EF4-FFF2-40B4-BE49-F238E27FC236}">
                <a16:creationId xmlns:a16="http://schemas.microsoft.com/office/drawing/2014/main" id="{F6B1921C-D828-9DF4-E961-0F1590ECD5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4464" y="1373025"/>
            <a:ext cx="5701310" cy="3711790"/>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71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a:t>
            </a:r>
            <a:endParaRPr lang="en-US" sz="2800" dirty="0">
              <a:solidFill>
                <a:schemeClr val="bg1"/>
              </a:solidFill>
              <a:latin typeface="Gotham Medium"/>
            </a:endParaRP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2588023" y="2718498"/>
            <a:ext cx="8576022" cy="1712697"/>
          </a:xfrm>
          <a:prstGeom prst="wedgeRoundRectCallout">
            <a:avLst>
              <a:gd name="adj1" fmla="val -56676"/>
              <a:gd name="adj2" fmla="val 33717"/>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I think ______ might have said </a:t>
            </a:r>
            <a:r>
              <a:rPr lang="en-US" sz="4000" i="1" kern="0" dirty="0">
                <a:solidFill>
                  <a:srgbClr val="002060"/>
                </a:solidFill>
                <a:effectLst/>
                <a:latin typeface="Gotham Book"/>
                <a:ea typeface="Times New Roman" panose="02020603050405020304" pitchFamily="18" charset="0"/>
                <a:cs typeface="Times New Roman" panose="02020603050405020304" pitchFamily="18" charset="0"/>
              </a:rPr>
              <a:t>“_____________”</a:t>
            </a:r>
            <a:r>
              <a:rPr lang="en-US" sz="4000" i="1" kern="0" dirty="0">
                <a:solidFill>
                  <a:srgbClr val="C00000"/>
                </a:solidFill>
                <a:effectLst/>
                <a:latin typeface="Gotham Book"/>
                <a:ea typeface="Times New Roman" panose="02020603050405020304" pitchFamily="18" charset="0"/>
                <a:cs typeface="Times New Roman" panose="02020603050405020304" pitchFamily="18" charset="0"/>
              </a:rPr>
              <a:t> because _______.</a:t>
            </a:r>
            <a:endParaRPr kumimoji="0" lang="en-US" sz="5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2685" y="3165543"/>
            <a:ext cx="1265652" cy="1265652"/>
          </a:xfrm>
          <a:prstGeom prst="rect">
            <a:avLst/>
          </a:prstGeom>
        </p:spPr>
      </p:pic>
    </p:spTree>
    <p:extLst>
      <p:ext uri="{BB962C8B-B14F-4D97-AF65-F5344CB8AC3E}">
        <p14:creationId xmlns:p14="http://schemas.microsoft.com/office/powerpoint/2010/main" val="3465227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12255" y="647071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The Turk: </a:t>
            </a:r>
            <a:r>
              <a:rPr lang="en-US" sz="4900" b="1" i="1" dirty="0">
                <a:solidFill>
                  <a:srgbClr val="322E50"/>
                </a:solidFill>
                <a:latin typeface="Gotham Medium" pitchFamily="2" charset="0"/>
                <a:cs typeface="Gotham Medium" pitchFamily="2" charset="0"/>
              </a:rPr>
              <a:t>Excerpt 3</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264230" y="1226406"/>
            <a:ext cx="9511458" cy="5085184"/>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3200" i="1" dirty="0">
                <a:solidFill>
                  <a:srgbClr val="7030A0"/>
                </a:solidFill>
                <a:effectLst/>
                <a:latin typeface="Gotham Book"/>
                <a:ea typeface="Aptos" panose="020B0004020202020204" pitchFamily="34" charset="0"/>
                <a:cs typeface="Times New Roman" panose="02020603050405020304" pitchFamily="18" charset="0"/>
              </a:rPr>
              <a:t>“[The Spanish] asked the Turk why he had lied and had guided them so far out of the way. </a:t>
            </a:r>
            <a:r>
              <a:rPr lang="en-US" sz="3200" i="1" dirty="0">
                <a:solidFill>
                  <a:schemeClr val="accent6">
                    <a:lumMod val="75000"/>
                  </a:schemeClr>
                </a:solidFill>
                <a:effectLst/>
                <a:latin typeface="Gotham Book"/>
                <a:ea typeface="Aptos" panose="020B0004020202020204" pitchFamily="34" charset="0"/>
                <a:cs typeface="Times New Roman" panose="02020603050405020304" pitchFamily="18" charset="0"/>
              </a:rPr>
              <a:t>He said that his country was in that direction</a:t>
            </a:r>
            <a:r>
              <a:rPr lang="en-US" sz="3200" i="1" dirty="0">
                <a:solidFill>
                  <a:srgbClr val="7030A0"/>
                </a:solidFill>
                <a:effectLst/>
                <a:latin typeface="Gotham Book"/>
                <a:ea typeface="Aptos" panose="020B0004020202020204" pitchFamily="34" charset="0"/>
                <a:cs typeface="Times New Roman" panose="02020603050405020304" pitchFamily="18" charset="0"/>
              </a:rPr>
              <a:t> </a:t>
            </a:r>
            <a:r>
              <a:rPr lang="en-US" sz="3200" i="1" dirty="0">
                <a:solidFill>
                  <a:schemeClr val="accent2">
                    <a:lumMod val="75000"/>
                  </a:schemeClr>
                </a:solidFill>
                <a:effectLst/>
                <a:latin typeface="Gotham Book"/>
                <a:ea typeface="Aptos" panose="020B0004020202020204" pitchFamily="34" charset="0"/>
                <a:cs typeface="Times New Roman" panose="02020603050405020304" pitchFamily="18" charset="0"/>
              </a:rPr>
              <a:t>and that, besides this, the people at Cicuye had asked him to lead them off on to the plains and lose them</a:t>
            </a:r>
            <a:r>
              <a:rPr lang="en-US" sz="3200" i="1" dirty="0">
                <a:solidFill>
                  <a:srgbClr val="0070C0"/>
                </a:solidFill>
                <a:effectLst/>
                <a:latin typeface="Gotham Book"/>
                <a:ea typeface="Aptos" panose="020B0004020202020204" pitchFamily="34" charset="0"/>
                <a:cs typeface="Times New Roman" panose="02020603050405020304" pitchFamily="18" charset="0"/>
              </a:rPr>
              <a:t>, so that … they would be so weak if they ever returned that they could be killed without any trouble</a:t>
            </a:r>
            <a:r>
              <a:rPr lang="en-US" sz="3200" i="1" dirty="0">
                <a:solidFill>
                  <a:srgbClr val="7030A0"/>
                </a:solidFill>
                <a:effectLst/>
                <a:latin typeface="Gotham Book"/>
                <a:ea typeface="Aptos" panose="020B0004020202020204" pitchFamily="34" charset="0"/>
                <a:cs typeface="Times New Roman" panose="02020603050405020304" pitchFamily="18" charset="0"/>
              </a:rPr>
              <a:t> </a:t>
            </a:r>
            <a:r>
              <a:rPr lang="en-US" sz="3200" i="1" dirty="0">
                <a:solidFill>
                  <a:srgbClr val="C00000"/>
                </a:solidFill>
                <a:effectLst/>
                <a:latin typeface="Gotham Book"/>
                <a:ea typeface="Aptos" panose="020B0004020202020204" pitchFamily="34" charset="0"/>
                <a:cs typeface="Times New Roman" panose="02020603050405020304" pitchFamily="18" charset="0"/>
              </a:rPr>
              <a:t>and thus [the American Indians at Cicuye] could take revenge for what had been done to them.” </a:t>
            </a:r>
            <a:endParaRPr lang="en-US" sz="85700" dirty="0">
              <a:solidFill>
                <a:srgbClr val="C00000"/>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3121583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04821"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rgbClr val="322E50"/>
                </a:solidFill>
                <a:latin typeface="Gotham Medium" pitchFamily="2" charset="0"/>
                <a:cs typeface="Gotham Medium" pitchFamily="2" charset="0"/>
              </a:rPr>
              <a:t>Exit Ticket</a:t>
            </a:r>
            <a:br>
              <a:rPr lang="en-US" sz="6600" dirty="0">
                <a:solidFill>
                  <a:srgbClr val="322E50"/>
                </a:solidFill>
                <a:latin typeface="Gotham Medium" pitchFamily="2" charset="0"/>
                <a:cs typeface="Gotham Medium" pitchFamily="2" charset="0"/>
              </a:rPr>
            </a:br>
            <a:r>
              <a:rPr lang="en-US" sz="4400" dirty="0">
                <a:latin typeface="Gotham Medium"/>
              </a:rPr>
              <a:t>Follow the directions to complete your warm-up</a:t>
            </a:r>
          </a:p>
        </p:txBody>
      </p:sp>
      <p:sp>
        <p:nvSpPr>
          <p:cNvPr id="14" name="TextBox 13">
            <a:extLst>
              <a:ext uri="{FF2B5EF4-FFF2-40B4-BE49-F238E27FC236}">
                <a16:creationId xmlns:a16="http://schemas.microsoft.com/office/drawing/2014/main" id="{AE2A8A37-D9E0-5A14-43BC-D31AB53A82C4}"/>
              </a:ext>
            </a:extLst>
          </p:cNvPr>
          <p:cNvSpPr txBox="1"/>
          <p:nvPr/>
        </p:nvSpPr>
        <p:spPr>
          <a:xfrm>
            <a:off x="3383852" y="3507481"/>
            <a:ext cx="851546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2060"/>
                </a:solidFill>
                <a:latin typeface="Calibri" panose="020F0502020204030204"/>
              </a:rPr>
              <a:t>Choose one person from our lesson today</a:t>
            </a:r>
            <a:endPar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Ask them any question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rPr>
              <a:t>Write what you think their response would be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00B05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7030A0"/>
                </a:solidFill>
                <a:latin typeface="Calibri" panose="020F0502020204030204"/>
              </a:rPr>
              <a:t>Discuss with a partner.</a:t>
            </a:r>
            <a:endParaRPr kumimoji="0" lang="en-US" sz="32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6D82653A-FB34-D49C-1CBF-212B7AC439A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51881" y="3460263"/>
            <a:ext cx="1071092" cy="1071092"/>
          </a:xfrm>
          <a:prstGeom prst="rect">
            <a:avLst/>
          </a:prstGeom>
        </p:spPr>
      </p:pic>
      <p:pic>
        <p:nvPicPr>
          <p:cNvPr id="16" name="Graphic 15">
            <a:extLst>
              <a:ext uri="{FF2B5EF4-FFF2-40B4-BE49-F238E27FC236}">
                <a16:creationId xmlns:a16="http://schemas.microsoft.com/office/drawing/2014/main" id="{8F161DEC-99B7-1032-5315-5126007ED36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14268" y="5550797"/>
            <a:ext cx="1071092" cy="1071092"/>
          </a:xfrm>
          <a:prstGeom prst="rect">
            <a:avLst/>
          </a:prstGeom>
        </p:spPr>
      </p:pic>
      <p:pic>
        <p:nvPicPr>
          <p:cNvPr id="17" name="Graphic 16">
            <a:extLst>
              <a:ext uri="{FF2B5EF4-FFF2-40B4-BE49-F238E27FC236}">
                <a16:creationId xmlns:a16="http://schemas.microsoft.com/office/drawing/2014/main" id="{12C79970-0CFD-5DBD-F96D-C07D2F6B7E6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8894" y="4152579"/>
            <a:ext cx="925793" cy="925793"/>
          </a:xfrm>
          <a:prstGeom prst="rect">
            <a:avLst/>
          </a:prstGeom>
        </p:spPr>
      </p:pic>
      <p:pic>
        <p:nvPicPr>
          <p:cNvPr id="3" name="Picture 2" descr="An image of the chart on the exit ticket">
            <a:extLst>
              <a:ext uri="{FF2B5EF4-FFF2-40B4-BE49-F238E27FC236}">
                <a16:creationId xmlns:a16="http://schemas.microsoft.com/office/drawing/2014/main" id="{057EA7CE-4C03-DFCC-00D5-FAA293486447}"/>
              </a:ext>
            </a:extLst>
          </p:cNvPr>
          <p:cNvPicPr>
            <a:picLocks noChangeAspect="1"/>
          </p:cNvPicPr>
          <p:nvPr/>
        </p:nvPicPr>
        <p:blipFill>
          <a:blip r:embed="rId11"/>
          <a:stretch>
            <a:fillRect/>
          </a:stretch>
        </p:blipFill>
        <p:spPr>
          <a:xfrm>
            <a:off x="1885950" y="1627315"/>
            <a:ext cx="10013369" cy="1801683"/>
          </a:xfrm>
          <a:prstGeom prst="rect">
            <a:avLst/>
          </a:prstGeom>
        </p:spPr>
      </p:pic>
      <p:pic>
        <p:nvPicPr>
          <p:cNvPr id="4" name="Graphic 3">
            <a:extLst>
              <a:ext uri="{FF2B5EF4-FFF2-40B4-BE49-F238E27FC236}">
                <a16:creationId xmlns:a16="http://schemas.microsoft.com/office/drawing/2014/main" id="{11F9637B-4B4C-71BB-E449-BAE06DE6F58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24906" y="4990894"/>
            <a:ext cx="925793" cy="925793"/>
          </a:xfrm>
          <a:prstGeom prst="rect">
            <a:avLst/>
          </a:prstGeom>
        </p:spPr>
      </p:pic>
    </p:spTree>
    <p:extLst>
      <p:ext uri="{BB962C8B-B14F-4D97-AF65-F5344CB8AC3E}">
        <p14:creationId xmlns:p14="http://schemas.microsoft.com/office/powerpoint/2010/main" val="830444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78425"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 </a:t>
            </a:r>
            <a:r>
              <a:rPr lang="en-US" sz="7300" dirty="0">
                <a:solidFill>
                  <a:schemeClr val="bg2">
                    <a:lumMod val="25000"/>
                  </a:schemeClr>
                </a:solidFill>
                <a:latin typeface="Gotham Medium"/>
              </a:rPr>
              <a:t>2</a:t>
            </a:r>
            <a:endParaRPr lang="en-US" sz="2800" dirty="0">
              <a:solidFill>
                <a:schemeClr val="bg2">
                  <a:lumMod val="25000"/>
                </a:schemeClr>
              </a:solidFill>
              <a:latin typeface="Gotham Medium"/>
            </a:endParaRP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2662869" y="2183240"/>
            <a:ext cx="8860914" cy="2879414"/>
          </a:xfrm>
          <a:prstGeom prst="wedgeRoundRectCallout">
            <a:avLst>
              <a:gd name="adj1" fmla="val -59193"/>
              <a:gd name="adj2" fmla="val 32942"/>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I chose ____________.</a:t>
            </a:r>
          </a:p>
          <a:p>
            <a:pPr marL="457200" marR="0" lvl="0" indent="31750" algn="l" defTabSz="914400" rtl="0" eaLnBrk="1" fontAlgn="auto" latinLnBrk="0" hangingPunct="1">
              <a:lnSpc>
                <a:spcPct val="110000"/>
              </a:lnSpc>
              <a:spcBef>
                <a:spcPts val="0"/>
              </a:spcBef>
              <a:spcAft>
                <a:spcPts val="600"/>
              </a:spcAft>
              <a:buClrTx/>
              <a:buSzTx/>
              <a:buFontTx/>
              <a:buNone/>
              <a:tabLst/>
              <a:defRPr/>
            </a:pPr>
            <a:r>
              <a:rPr lang="en-US" sz="4000" dirty="0">
                <a:solidFill>
                  <a:srgbClr val="7030A0"/>
                </a:solidFill>
                <a:latin typeface="Aptos" panose="020B0004020202020204" pitchFamily="34" charset="0"/>
                <a:ea typeface="Times New Roman" panose="02020603050405020304" pitchFamily="18" charset="0"/>
                <a:cs typeface="Times New Roman" panose="02020603050405020304" pitchFamily="18" charset="0"/>
              </a:rPr>
              <a:t>I would ask him, “_____________?”</a:t>
            </a:r>
          </a:p>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Times New Roman" panose="02020603050405020304" pitchFamily="18" charset="0"/>
                <a:cs typeface="Times New Roman" panose="02020603050405020304" pitchFamily="18" charset="0"/>
              </a:rPr>
              <a:t>I think he might respond </a:t>
            </a:r>
            <a:r>
              <a:rPr lang="en-US" sz="4000" dirty="0">
                <a:solidFill>
                  <a:schemeClr val="accent6">
                    <a:lumMod val="75000"/>
                  </a:schemeClr>
                </a:solidFill>
                <a:latin typeface="Aptos" panose="020B0004020202020204" pitchFamily="34" charset="0"/>
                <a:ea typeface="Times New Roman" panose="02020603050405020304" pitchFamily="18" charset="0"/>
                <a:cs typeface="Times New Roman" panose="02020603050405020304" pitchFamily="18" charset="0"/>
              </a:rPr>
              <a:t>“</a:t>
            </a:r>
            <a:r>
              <a:rPr kumimoji="0" lang="en-US" sz="4000" b="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Times New Roman" panose="02020603050405020304" pitchFamily="18" charset="0"/>
                <a:cs typeface="Times New Roman" panose="02020603050405020304" pitchFamily="18" charset="0"/>
              </a:rPr>
              <a:t>________.” </a:t>
            </a:r>
            <a:endParaRPr kumimoji="0" lang="en-US" sz="5400" b="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6957" y="3501236"/>
            <a:ext cx="1265652" cy="1265652"/>
          </a:xfrm>
          <a:prstGeom prst="rect">
            <a:avLst/>
          </a:prstGeom>
        </p:spPr>
      </p:pic>
    </p:spTree>
    <p:extLst>
      <p:ext uri="{BB962C8B-B14F-4D97-AF65-F5344CB8AC3E}">
        <p14:creationId xmlns:p14="http://schemas.microsoft.com/office/powerpoint/2010/main" val="298462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Questions</a:t>
            </a:r>
          </a:p>
        </p:txBody>
      </p:sp>
      <p:sp>
        <p:nvSpPr>
          <p:cNvPr id="2" name="TextBox 1">
            <a:extLst>
              <a:ext uri="{FF2B5EF4-FFF2-40B4-BE49-F238E27FC236}">
                <a16:creationId xmlns:a16="http://schemas.microsoft.com/office/drawing/2014/main" id="{3A5CE043-7D6D-0005-11A2-0CC564E0D17E}"/>
              </a:ext>
            </a:extLst>
          </p:cNvPr>
          <p:cNvSpPr txBox="1"/>
          <p:nvPr/>
        </p:nvSpPr>
        <p:spPr>
          <a:xfrm>
            <a:off x="1045029" y="1828800"/>
            <a:ext cx="10363200" cy="3785652"/>
          </a:xfrm>
          <a:prstGeom prst="rect">
            <a:avLst/>
          </a:prstGeom>
          <a:noFill/>
        </p:spPr>
        <p:txBody>
          <a:bodyPr wrap="square" rtlCol="0">
            <a:spAutoFit/>
          </a:bodyPr>
          <a:lstStyle/>
          <a:p>
            <a:pPr marL="914400" marR="0" lvl="0" indent="-914400" defTabSz="914400" rtl="0" eaLnBrk="1" fontAlgn="auto" latinLnBrk="0" hangingPunct="1">
              <a:lnSpc>
                <a:spcPct val="100000"/>
              </a:lnSpc>
              <a:spcBef>
                <a:spcPts val="0"/>
              </a:spcBef>
              <a:spcAft>
                <a:spcPts val="0"/>
              </a:spcAft>
              <a:buClrTx/>
              <a:buSzTx/>
              <a:buFont typeface="+mj-lt"/>
              <a:buAutoNum type="arabicPeriod"/>
              <a:tabLst/>
              <a:defRPr/>
            </a:pPr>
            <a:r>
              <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rPr>
              <a:t>What significant events occurred in the expeditions of Cabeza de Vaca and Francisco Vazquez de Coronado?</a:t>
            </a:r>
          </a:p>
          <a:p>
            <a:pPr marL="914400" marR="0" lvl="0" indent="-914400" defTabSz="914400" rtl="0" eaLnBrk="1" fontAlgn="auto" latinLnBrk="0" hangingPunct="1">
              <a:lnSpc>
                <a:spcPct val="100000"/>
              </a:lnSpc>
              <a:spcBef>
                <a:spcPts val="0"/>
              </a:spcBef>
              <a:spcAft>
                <a:spcPts val="0"/>
              </a:spcAft>
              <a:buClrTx/>
              <a:buSzTx/>
              <a:buFont typeface="+mj-lt"/>
              <a:buAutoNum type="arabicPeriod"/>
              <a:tabLst/>
              <a:defRPr/>
            </a:pPr>
            <a:r>
              <a:rPr kumimoji="0" lang="en-US" sz="4800" b="0" i="0" u="none" strike="noStrike" kern="1200" cap="none" spc="0" normalizeH="0" baseline="0" noProof="0" dirty="0">
                <a:ln>
                  <a:noFill/>
                </a:ln>
                <a:solidFill>
                  <a:srgbClr val="C00000"/>
                </a:solidFill>
                <a:effectLst/>
                <a:uLnTx/>
                <a:uFillTx/>
                <a:latin typeface="Calibri" panose="020F0502020204030204"/>
                <a:ea typeface="+mn-ea"/>
                <a:cs typeface="+mn-cs"/>
              </a:rPr>
              <a:t>How were these events described by the people who recorded them? </a:t>
            </a:r>
          </a:p>
        </p:txBody>
      </p:sp>
    </p:spTree>
    <p:extLst>
      <p:ext uri="{BB962C8B-B14F-4D97-AF65-F5344CB8AC3E}">
        <p14:creationId xmlns:p14="http://schemas.microsoft.com/office/powerpoint/2010/main" val="317410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C6CC9DF-77CB-675E-BB9A-652A235CC727}"/>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2" name="TextBox 1">
            <a:extLst>
              <a:ext uri="{FF2B5EF4-FFF2-40B4-BE49-F238E27FC236}">
                <a16:creationId xmlns:a16="http://schemas.microsoft.com/office/drawing/2014/main" id="{FC58F755-2814-BAC0-DB9A-A059B16CACA3}"/>
              </a:ext>
            </a:extLst>
          </p:cNvPr>
          <p:cNvSpPr txBox="1"/>
          <p:nvPr/>
        </p:nvSpPr>
        <p:spPr>
          <a:xfrm>
            <a:off x="566057" y="1785257"/>
            <a:ext cx="11146972" cy="4585871"/>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1" i="1"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We will </a:t>
            </a:r>
            <a:r>
              <a:rPr kumimoji="0" lang="en-US" sz="3600" strike="noStrike" kern="1200" cap="none" spc="0" normalizeH="0" baseline="0" noProof="0" dirty="0">
                <a:ln>
                  <a:noFill/>
                </a:ln>
                <a:solidFill>
                  <a:srgbClr val="4472C4">
                    <a:lumMod val="50000"/>
                  </a:srgbClr>
                </a:solidFill>
                <a:effectLst/>
                <a:uLnTx/>
                <a:uFillTx/>
                <a:latin typeface="Calibri" panose="020F0502020204030204"/>
                <a:ea typeface="+mn-ea"/>
                <a:cs typeface="+mn-cs"/>
              </a:rPr>
              <a:t>read excerpts from Cabeza de Vaca’s and Coronado’s expeditions which discuss their encounters with American Indian people and their experiences traveling through North America.</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indent="-742950">
              <a:buFont typeface="+mj-lt"/>
              <a:buAutoNum type="arabicPeriod"/>
              <a:defRPr/>
            </a:pPr>
            <a:r>
              <a:rPr kumimoji="0" lang="en-US" sz="3600" b="1" i="1" u="sng" strike="noStrike" kern="1200" cap="none" spc="0" normalizeH="0" baseline="0" noProof="0" dirty="0">
                <a:ln>
                  <a:noFill/>
                </a:ln>
                <a:solidFill>
                  <a:srgbClr val="C00000"/>
                </a:solidFill>
                <a:effectLst/>
                <a:uLnTx/>
                <a:uFillTx/>
                <a:latin typeface="Calibri" panose="020F0502020204030204"/>
                <a:ea typeface="+mn-ea"/>
                <a:cs typeface="+mn-cs"/>
              </a:rPr>
              <a:t>I will </a:t>
            </a:r>
            <a:r>
              <a:rPr kumimoji="0" lang="en-US" sz="3600" strike="noStrike" kern="1200" cap="none" spc="0" normalizeH="0" baseline="0" noProof="0" dirty="0">
                <a:ln>
                  <a:noFill/>
                </a:ln>
                <a:solidFill>
                  <a:srgbClr val="C00000"/>
                </a:solidFill>
                <a:effectLst/>
                <a:uLnTx/>
                <a:uFillTx/>
                <a:latin typeface="Calibri" panose="020F0502020204030204"/>
                <a:ea typeface="+mn-ea"/>
                <a:cs typeface="+mn-cs"/>
              </a:rPr>
              <a:t>read each excerpt for context, main ideas, and assess for bias. I will answer comprehension questions about each excerpt.</a:t>
            </a:r>
            <a:endParaRPr kumimoji="0" lang="en-US" sz="36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69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86307" y="6491064"/>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1" name="Title 5">
            <a:extLst>
              <a:ext uri="{FF2B5EF4-FFF2-40B4-BE49-F238E27FC236}">
                <a16:creationId xmlns:a16="http://schemas.microsoft.com/office/drawing/2014/main" id="{E565602A-C9F0-4B7E-8051-3EF6EB4CC033}"/>
              </a:ext>
            </a:extLst>
          </p:cNvPr>
          <p:cNvSpPr txBox="1">
            <a:spLocks noGrp="1"/>
          </p:cNvSpPr>
          <p:nvPr>
            <p:ph type="title"/>
          </p:nvPr>
        </p:nvSpPr>
        <p:spPr>
          <a:xfrm>
            <a:off x="1523999" y="-291668"/>
            <a:ext cx="10851943" cy="15240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solidFill>
                  <a:schemeClr val="bg1"/>
                </a:solidFill>
                <a:latin typeface="Gotham Medium"/>
              </a:rPr>
              <a:t>Observe the image below </a:t>
            </a:r>
            <a:endParaRPr lang="en-US" sz="4000" dirty="0">
              <a:latin typeface="Gotham Medium"/>
            </a:endParaRPr>
          </a:p>
        </p:txBody>
      </p:sp>
      <p:sp>
        <p:nvSpPr>
          <p:cNvPr id="3" name="Title 5">
            <a:extLst>
              <a:ext uri="{FF2B5EF4-FFF2-40B4-BE49-F238E27FC236}">
                <a16:creationId xmlns:a16="http://schemas.microsoft.com/office/drawing/2014/main" id="{8BC87BBD-E74F-506E-E623-43BC51311940}"/>
              </a:ext>
            </a:extLst>
          </p:cNvPr>
          <p:cNvSpPr txBox="1">
            <a:spLocks/>
          </p:cNvSpPr>
          <p:nvPr/>
        </p:nvSpPr>
        <p:spPr>
          <a:xfrm>
            <a:off x="197330" y="1736771"/>
            <a:ext cx="4080756" cy="4432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0C0"/>
                </a:solidFill>
                <a:latin typeface="Gotham Medium"/>
              </a:rPr>
              <a:t>What do you notice about this image? </a:t>
            </a:r>
            <a:r>
              <a:rPr lang="en-US" sz="3600" dirty="0">
                <a:solidFill>
                  <a:schemeClr val="bg1"/>
                </a:solidFill>
                <a:latin typeface="Gotham Medium"/>
              </a:rPr>
              <a:t>1</a:t>
            </a:r>
            <a:br>
              <a:rPr lang="en-US" sz="3600" dirty="0">
                <a:latin typeface="Gotham Medium"/>
              </a:rPr>
            </a:br>
            <a:br>
              <a:rPr lang="en-US" sz="1600" dirty="0">
                <a:latin typeface="Gotham Medium"/>
              </a:rPr>
            </a:br>
            <a:r>
              <a:rPr lang="en-US" sz="3600" dirty="0">
                <a:solidFill>
                  <a:schemeClr val="accent6">
                    <a:lumMod val="75000"/>
                  </a:schemeClr>
                </a:solidFill>
                <a:latin typeface="Gotham Medium"/>
              </a:rPr>
              <a:t>What do you think is happening here?</a:t>
            </a:r>
            <a:br>
              <a:rPr lang="en-US" sz="3600" dirty="0">
                <a:latin typeface="Gotham Medium"/>
              </a:rPr>
            </a:br>
            <a:br>
              <a:rPr lang="en-US" sz="1600" dirty="0">
                <a:latin typeface="Gotham Medium"/>
              </a:rPr>
            </a:br>
            <a:r>
              <a:rPr lang="en-US" sz="3600" dirty="0">
                <a:solidFill>
                  <a:srgbClr val="7030A0"/>
                </a:solidFill>
                <a:latin typeface="Gotham Medium"/>
              </a:rPr>
              <a:t>What are three words that could describe this image? </a:t>
            </a:r>
          </a:p>
        </p:txBody>
      </p:sp>
      <p:pic>
        <p:nvPicPr>
          <p:cNvPr id="2" name="Picture 2" descr="A painting of Coronado leading hundreds of Spaniards and American Indians through the American southwest. ">
            <a:extLst>
              <a:ext uri="{FF2B5EF4-FFF2-40B4-BE49-F238E27FC236}">
                <a16:creationId xmlns:a16="http://schemas.microsoft.com/office/drawing/2014/main" id="{E38F4408-C7F5-FFB3-C506-46531E883E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515" y="1653677"/>
            <a:ext cx="7204956" cy="4690726"/>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03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123948"/>
            <a:ext cx="12192000" cy="4648200"/>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975" y="2438400"/>
            <a:ext cx="2290535" cy="2290535"/>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42334" y="2755509"/>
            <a:ext cx="1322782" cy="1346980"/>
          </a:xfrm>
          <a:prstGeom prst="rect">
            <a:avLst/>
          </a:prstGeom>
        </p:spPr>
      </p:pic>
      <p:sp>
        <p:nvSpPr>
          <p:cNvPr id="10" name="Title 5"/>
          <p:cNvSpPr txBox="1">
            <a:spLocks noGrp="1"/>
          </p:cNvSpPr>
          <p:nvPr>
            <p:ph type="title"/>
          </p:nvPr>
        </p:nvSpPr>
        <p:spPr>
          <a:xfrm>
            <a:off x="1954795" y="1480456"/>
            <a:ext cx="8476072" cy="38970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accent4">
                    <a:lumMod val="40000"/>
                    <a:lumOff val="60000"/>
                  </a:schemeClr>
                </a:solidFill>
                <a:latin typeface="Gotham Medium"/>
              </a:rPr>
              <a:t>All of the following primary source excerpts were taken from </a:t>
            </a:r>
            <a:r>
              <a:rPr lang="en-US" sz="3200" i="1" dirty="0">
                <a:solidFill>
                  <a:schemeClr val="accent4">
                    <a:lumMod val="40000"/>
                    <a:lumOff val="60000"/>
                  </a:schemeClr>
                </a:solidFill>
                <a:latin typeface="Gotham Medium"/>
              </a:rPr>
              <a:t>“Spanish Explorers in the Southern United States, 1528 – 1543” </a:t>
            </a:r>
            <a:br>
              <a:rPr lang="en-US" sz="3200" i="1" dirty="0">
                <a:solidFill>
                  <a:schemeClr val="bg1">
                    <a:lumMod val="95000"/>
                  </a:schemeClr>
                </a:solidFill>
                <a:latin typeface="Gotham Medium"/>
              </a:rPr>
            </a:br>
            <a:br>
              <a:rPr lang="en-US" sz="1600" i="1" dirty="0">
                <a:solidFill>
                  <a:schemeClr val="bg1">
                    <a:lumMod val="95000"/>
                  </a:schemeClr>
                </a:solidFill>
                <a:latin typeface="Gotham Medium"/>
              </a:rPr>
            </a:br>
            <a:r>
              <a:rPr lang="en-US" sz="3200" i="1" dirty="0">
                <a:solidFill>
                  <a:schemeClr val="accent1">
                    <a:lumMod val="40000"/>
                    <a:lumOff val="60000"/>
                  </a:schemeClr>
                </a:solidFill>
                <a:latin typeface="Gotham Medium"/>
              </a:rPr>
              <a:t>This work is a collection of first-hand narratives from the expeditions of Cabeza de Vaca, Francisco Vazquez de Coronado, and Hernando de Soto.</a:t>
            </a:r>
            <a:br>
              <a:rPr lang="en-US" sz="3600" i="1" dirty="0">
                <a:solidFill>
                  <a:schemeClr val="bg1">
                    <a:lumMod val="95000"/>
                  </a:schemeClr>
                </a:solidFill>
                <a:latin typeface="Gotham Medium"/>
              </a:rPr>
            </a:br>
            <a:br>
              <a:rPr lang="en-US" sz="1800" i="1" dirty="0">
                <a:solidFill>
                  <a:schemeClr val="bg1">
                    <a:lumMod val="95000"/>
                  </a:schemeClr>
                </a:solidFill>
                <a:latin typeface="Gotham Medium"/>
              </a:rPr>
            </a:br>
            <a:r>
              <a:rPr lang="en-US" sz="3200" i="1" dirty="0">
                <a:solidFill>
                  <a:schemeClr val="accent6">
                    <a:lumMod val="40000"/>
                    <a:lumOff val="60000"/>
                  </a:schemeClr>
                </a:solidFill>
                <a:latin typeface="Gotham Medium"/>
              </a:rPr>
              <a:t>This work is accessible online at the Portal to Texas History with the University of North Texas</a:t>
            </a:r>
            <a:endParaRPr lang="en-US" sz="3600" dirty="0">
              <a:solidFill>
                <a:schemeClr val="accent6">
                  <a:lumMod val="40000"/>
                  <a:lumOff val="60000"/>
                </a:schemeClr>
              </a:solidFill>
              <a:latin typeface="Gotham Medium"/>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163078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2174964" y="2248919"/>
            <a:ext cx="8240486" cy="20172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lumMod val="95000"/>
                  </a:schemeClr>
                </a:solidFill>
                <a:latin typeface="Gotham Medium"/>
              </a:rPr>
              <a:t>Primary Source Set 1:</a:t>
            </a:r>
            <a:br>
              <a:rPr lang="en-US" dirty="0">
                <a:solidFill>
                  <a:schemeClr val="bg1">
                    <a:lumMod val="95000"/>
                  </a:schemeClr>
                </a:solidFill>
                <a:latin typeface="Gotham Medium"/>
              </a:rPr>
            </a:br>
            <a:r>
              <a:rPr lang="en-US" sz="7200" dirty="0">
                <a:solidFill>
                  <a:schemeClr val="accent4">
                    <a:lumMod val="60000"/>
                    <a:lumOff val="40000"/>
                  </a:schemeClr>
                </a:solidFill>
                <a:latin typeface="Gotham Medium"/>
              </a:rPr>
              <a:t>Cabeza de Vaca</a:t>
            </a:r>
            <a:endParaRPr lang="en-US" dirty="0">
              <a:solidFill>
                <a:schemeClr val="accent4">
                  <a:lumMod val="60000"/>
                  <a:lumOff val="40000"/>
                </a:schemeClr>
              </a:solidFill>
              <a:latin typeface="Gotham Medium"/>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86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8000" y="143482"/>
            <a:ext cx="1284515" cy="1397191"/>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4000" y="77332"/>
            <a:ext cx="9361714" cy="161820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i="1" dirty="0">
                <a:solidFill>
                  <a:schemeClr val="bg2">
                    <a:lumMod val="50000"/>
                  </a:schemeClr>
                </a:solidFill>
                <a:latin typeface="Gotham Medium"/>
              </a:rPr>
              <a:t>Primary Source Set 1:</a:t>
            </a:r>
            <a:br>
              <a:rPr lang="en-US" b="1" i="1" dirty="0">
                <a:solidFill>
                  <a:schemeClr val="bg2">
                    <a:lumMod val="50000"/>
                  </a:schemeClr>
                </a:solidFill>
                <a:latin typeface="Gotham Medium"/>
              </a:rPr>
            </a:br>
            <a:r>
              <a:rPr lang="en-US" b="1" i="1" dirty="0">
                <a:latin typeface="Gotham Medium"/>
              </a:rPr>
              <a:t>Cabeza da Vaca</a:t>
            </a:r>
            <a:endParaRPr lang="en-US" sz="3600" dirty="0">
              <a:latin typeface="Gotham Medium"/>
            </a:endParaRPr>
          </a:p>
        </p:txBody>
      </p:sp>
      <p:sp>
        <p:nvSpPr>
          <p:cNvPr id="10" name="TextBox 9">
            <a:extLst>
              <a:ext uri="{C183D7F6-B498-43B3-948B-1728B52AA6E4}">
                <adec:decorative xmlns:adec="http://schemas.microsoft.com/office/drawing/2017/decorative" val="1"/>
              </a:ext>
            </a:extLst>
          </p:cNvPr>
          <p:cNvSpPr txBox="1"/>
          <p:nvPr/>
        </p:nvSpPr>
        <p:spPr>
          <a:xfrm>
            <a:off x="8225171" y="6456890"/>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604F5C4-8894-0811-12A8-90F61F2AE703}"/>
              </a:ext>
            </a:extLst>
          </p:cNvPr>
          <p:cNvSpPr txBox="1"/>
          <p:nvPr/>
        </p:nvSpPr>
        <p:spPr>
          <a:xfrm>
            <a:off x="164500" y="1610330"/>
            <a:ext cx="5506957" cy="5745163"/>
          </a:xfrm>
          <a:prstGeom prst="rect">
            <a:avLst/>
          </a:prstGeom>
          <a:noFill/>
        </p:spPr>
        <p:txBody>
          <a:bodyPr wrap="square" rtlCol="0">
            <a:spAutoFit/>
          </a:bodyPr>
          <a:lstStyle/>
          <a:p>
            <a:pPr marL="0" marR="0">
              <a:spcBef>
                <a:spcPts val="0"/>
              </a:spcBef>
              <a:spcAft>
                <a:spcPts val="800"/>
              </a:spcAft>
            </a:pPr>
            <a:r>
              <a:rPr lang="en-US" sz="2800" kern="100" dirty="0">
                <a:solidFill>
                  <a:srgbClr val="002060"/>
                </a:solidFill>
                <a:effectLst/>
                <a:latin typeface="Gotham Book"/>
                <a:ea typeface="Aptos" panose="020B0004020202020204" pitchFamily="34" charset="0"/>
                <a:cs typeface="Times New Roman" panose="02020603050405020304" pitchFamily="18" charset="0"/>
              </a:rPr>
              <a:t>On his travels, Cabeza de Vaca encountered many different tribes of American Indians across Texas</a:t>
            </a:r>
            <a:r>
              <a:rPr lang="en-US" sz="2800" kern="100" dirty="0">
                <a:effectLst/>
                <a:latin typeface="Gotham Book"/>
                <a:ea typeface="Aptos" panose="020B0004020202020204" pitchFamily="34" charset="0"/>
                <a:cs typeface="Times New Roman" panose="02020603050405020304" pitchFamily="18" charset="0"/>
              </a:rPr>
              <a:t>. </a:t>
            </a:r>
            <a:r>
              <a:rPr lang="en-US" sz="28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Read the following excerpts from his book and answer the questions that accompany them.</a:t>
            </a:r>
            <a:endParaRPr lang="en-US" sz="2800"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2800" b="1" u="sng" kern="100" dirty="0">
                <a:solidFill>
                  <a:srgbClr val="C00000"/>
                </a:solidFill>
                <a:effectLst/>
                <a:latin typeface="Gotham Book"/>
                <a:ea typeface="Aptos" panose="020B0004020202020204" pitchFamily="34" charset="0"/>
                <a:cs typeface="Times New Roman" panose="02020603050405020304" pitchFamily="18" charset="0"/>
              </a:rPr>
              <a:t>Excerpt 1 Context:</a:t>
            </a:r>
            <a:r>
              <a:rPr lang="en-US" sz="2800" kern="100" dirty="0">
                <a:solidFill>
                  <a:srgbClr val="C00000"/>
                </a:solidFill>
                <a:effectLst/>
                <a:latin typeface="Gotham Book"/>
                <a:ea typeface="Aptos" panose="020B0004020202020204" pitchFamily="34" charset="0"/>
                <a:cs typeface="Times New Roman" panose="02020603050405020304" pitchFamily="18" charset="0"/>
              </a:rPr>
              <a:t> After living with an American Indian tribe in the southern part of the Coastal Plains, Cabeza de Vaca wrote about the hardship of life in that region of Texas. </a:t>
            </a:r>
            <a:endParaRPr lang="en-US" sz="28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544DF30-8369-9BBF-2F2D-FB85848AB86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6807" y="124430"/>
            <a:ext cx="1485900" cy="1485900"/>
          </a:xfrm>
          <a:prstGeom prst="rect">
            <a:avLst/>
          </a:prstGeom>
        </p:spPr>
      </p:pic>
      <p:pic>
        <p:nvPicPr>
          <p:cNvPr id="4" name="Picture 3" descr="This is an image that shows the route that  Cabeza de Vaca took on his way to Mexico City. ">
            <a:extLst>
              <a:ext uri="{FF2B5EF4-FFF2-40B4-BE49-F238E27FC236}">
                <a16:creationId xmlns:a16="http://schemas.microsoft.com/office/drawing/2014/main" id="{8F07529E-86E5-8B61-8AC7-330E04132FD3}"/>
              </a:ext>
            </a:extLst>
          </p:cNvPr>
          <p:cNvPicPr>
            <a:picLocks noChangeAspect="1"/>
          </p:cNvPicPr>
          <p:nvPr/>
        </p:nvPicPr>
        <p:blipFill>
          <a:blip r:embed="rId6"/>
          <a:stretch>
            <a:fillRect/>
          </a:stretch>
        </p:blipFill>
        <p:spPr>
          <a:xfrm>
            <a:off x="5721456" y="2024121"/>
            <a:ext cx="6306044" cy="3949321"/>
          </a:xfrm>
          <a:prstGeom prst="rect">
            <a:avLst/>
          </a:prstGeom>
        </p:spPr>
      </p:pic>
    </p:spTree>
    <p:extLst>
      <p:ext uri="{BB962C8B-B14F-4D97-AF65-F5344CB8AC3E}">
        <p14:creationId xmlns:p14="http://schemas.microsoft.com/office/powerpoint/2010/main" val="3405640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519</TotalTime>
  <Words>4100</Words>
  <Application>Microsoft Office PowerPoint</Application>
  <PresentationFormat>Widescreen</PresentationFormat>
  <Paragraphs>178</Paragraphs>
  <Slides>32</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Aptos</vt:lpstr>
      <vt:lpstr>Aptos Display</vt:lpstr>
      <vt:lpstr>Arial</vt:lpstr>
      <vt:lpstr>Calibri</vt:lpstr>
      <vt:lpstr>Calibri Light</vt:lpstr>
      <vt:lpstr>Gotham Book</vt:lpstr>
      <vt:lpstr>Gotham Medium</vt:lpstr>
      <vt:lpstr>Helvetica Neue</vt:lpstr>
      <vt:lpstr>Josefin Sans</vt:lpstr>
      <vt:lpstr>Times New Roman</vt:lpstr>
      <vt:lpstr>Office Theme</vt:lpstr>
      <vt:lpstr>1_Office Theme</vt:lpstr>
      <vt:lpstr>Unit 2 :  Age of Contact</vt:lpstr>
      <vt:lpstr>Warm-up Follow the directions to complete your warm-up</vt:lpstr>
      <vt:lpstr>Share with the class</vt:lpstr>
      <vt:lpstr>Essential Questions</vt:lpstr>
      <vt:lpstr>In today’s lesson…</vt:lpstr>
      <vt:lpstr>Observe the image below </vt:lpstr>
      <vt:lpstr>All of the following primary source excerpts were taken from “Spanish Explorers in the Southern United States, 1528 – 1543”   This work is a collection of first-hand narratives from the expeditions of Cabeza de Vaca, Francisco Vazquez de Coronado, and Hernando de Soto.  This work is accessible online at the Portal to Texas History with the University of North Texas</vt:lpstr>
      <vt:lpstr>Primary Source Set 1: Cabeza de Vaca</vt:lpstr>
      <vt:lpstr>Primary Source Set 1: Cabeza da Vaca</vt:lpstr>
      <vt:lpstr>Cabeza de Vaca: Excerpt 1</vt:lpstr>
      <vt:lpstr>Cabeza de Vaca: Excerpt 2 Context</vt:lpstr>
      <vt:lpstr>Cabeza de Vaca: Excerpt 2</vt:lpstr>
      <vt:lpstr>Cabeza de Vaca: Excerpt 3 Context</vt:lpstr>
      <vt:lpstr>Cabeza de Vaca: Excerpt 3</vt:lpstr>
      <vt:lpstr>Primary Source Set 2: Francisco Vazquez de Coronado</vt:lpstr>
      <vt:lpstr>Primary Source Set 2: Francisco Vazquez de Coronado 2</vt:lpstr>
      <vt:lpstr>Coronado: Excerpt 1 Context</vt:lpstr>
      <vt:lpstr>Coronado: Excerpt 1</vt:lpstr>
      <vt:lpstr>Coronado: Excerpt 2 Context</vt:lpstr>
      <vt:lpstr>Coronado: Excerpt 2</vt:lpstr>
      <vt:lpstr>Coronado: Excerpt 3 Context</vt:lpstr>
      <vt:lpstr>Coronado: Excerpt 3</vt:lpstr>
      <vt:lpstr>Primary Source Set 3: “The Turk”</vt:lpstr>
      <vt:lpstr>Primary Source Set 3: “The Turk” 2</vt:lpstr>
      <vt:lpstr>“The Turk”: Excerpt 1 Context</vt:lpstr>
      <vt:lpstr>The Turk: Excerpt 1</vt:lpstr>
      <vt:lpstr>“The Turk”: Excerpt 2 Context</vt:lpstr>
      <vt:lpstr>The Turk: Excerpt 2</vt:lpstr>
      <vt:lpstr>“The Turk”: Excerpt 3 Context</vt:lpstr>
      <vt:lpstr>The Turk: Excerpt 3</vt:lpstr>
      <vt:lpstr>Exit Ticket Follow the directions to complete your warm-up</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9</cp:revision>
  <dcterms:created xsi:type="dcterms:W3CDTF">2024-08-29T17:27:28Z</dcterms:created>
  <dcterms:modified xsi:type="dcterms:W3CDTF">2024-09-30T18:35:09Z</dcterms:modified>
</cp:coreProperties>
</file>