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310" r:id="rId5"/>
    <p:sldId id="304" r:id="rId6"/>
    <p:sldId id="321" r:id="rId7"/>
    <p:sldId id="311" r:id="rId8"/>
    <p:sldId id="312" r:id="rId9"/>
    <p:sldId id="291" r:id="rId10"/>
    <p:sldId id="313" r:id="rId11"/>
    <p:sldId id="314" r:id="rId12"/>
    <p:sldId id="316" r:id="rId13"/>
    <p:sldId id="317" r:id="rId14"/>
    <p:sldId id="318" r:id="rId15"/>
    <p:sldId id="319" r:id="rId16"/>
    <p:sldId id="320" r:id="rId17"/>
    <p:sldId id="322"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6:34:41.615"/>
    </inkml:context>
    <inkml:brush xml:id="br0">
      <inkml:brushProperty name="width" value="0.2" units="cm"/>
      <inkml:brushProperty name="height" value="0.2" units="cm"/>
    </inkml:brush>
  </inkml:definitions>
  <inkml:trace contextRef="#ctx0" brushRef="#br0">8876 533 24575,'-1'-1'0,"1"0"0,0 0 0,-1 0 0,1 0 0,0 0 0,-1 0 0,0 0 0,1 0 0,-1 0 0,0 1 0,1-1 0,-1 0 0,0 0 0,0 1 0,0-1 0,0 0 0,-1 0 0,-21-12 0,10 6 0,-5-5 0,2 0 0,0-1 0,0 0 0,-15-19 0,23 25 0,1 0 0,-2 1 0,1 0 0,-11-6 0,-18-13 0,11 3 0,7 6 0,0 0 0,-1 1 0,-1 1 0,0 1 0,-32-15 0,6 8 0,1-1 0,-78-49 0,104 57 0,0 1 0,-1 1 0,-1 0 0,-27-9 0,34 14 0,-1 2 0,0 0 0,-1 0 0,1 2 0,-1-1 0,1 2 0,-24-1 0,-54 4 0,26 0 0,0-3 0,-85-9 0,50 0 0,-198 3 0,273 7 0,-27 3 0,1 2 0,-70 14 0,62-9 0,-74 5 0,-169-12 0,197-4 0,94 2 0,0 0 0,-1 2 0,1-1 0,0 2 0,1-1 0,-1 2 0,1-1 0,-20 11 0,13-7 0,0 0 0,-38 9 0,-22-2 0,40-9 0,-53 15 0,73-15 0,0 0 0,1 1 0,0 1 0,0 1 0,1 0 0,0 1 0,1 0 0,1 1 0,-16 13 0,7-3 0,-2-2 0,-35 20 0,36-24 0,2 1 0,0 1 0,-28 25 0,43-35 0,0-1 0,0 1 0,-1-1 0,0-1 0,0 1 0,-1-1 0,1-1 0,-1 0 0,-15 4 0,8-2 0,1 0 0,-25 13 0,-15 14 0,39-21 0,0-1 0,-1-1 0,-1 0 0,0-1 0,-31 9 0,11-7 0,0 1 0,2 1 0,-1 2 0,2 1 0,-69 40 0,103-54 0,-25 16 0,0-1 0,-1-1 0,-1-1 0,-37 13 0,21-13 0,-178 51 0,175-55 0,-48 11 0,88-19 0,0 1 0,0-1 0,-15 10 0,-12 5 0,-234 76 0,136-51 0,107-35 0,-49 8 0,52-12 0,0 1 0,1 1 0,-26 9 0,48-14 0,-47 17 0,-75 41 0,99-44 0,10-7 0,0 1 0,-1-1 0,0-1 0,0 0 0,-1-1 0,-31 8 0,6-6 0,1 1 0,0 1 0,1 2 0,-54 23 0,-99 70 0,147-78 0,-26 13 0,-61 37 0,119-66 0,0 0 0,1 0 0,-21 25 0,26-26 0,-2 0 0,0 0 0,0-1 0,-1-1 0,0 1 0,0-1 0,-19 10 0,-13 4 0,-70 32 0,58-37 0,42-14 0,0 0 0,1 1 0,0 0 0,-1 1 0,-12 7 0,-136 77 0,140-77 0,9-5 0,1-1 0,-1 0 0,0 0 0,-1-1 0,0 0 0,-20 5 0,-5-1 0,0 2 0,-66 27 0,80-29 0,-34 8 0,35-10 0,1-1 0,-21 11 0,16-8 0,-1 0 0,0-1 0,-1-1 0,0-1 0,-38 4 0,29-6 0,-67-1 0,11-1 0,85-2 0,0 1 0,1-1 0,-1 1 0,1 1 0,-1-1 0,1 1 0,0 1 0,0-1 0,0 1 0,0 0 0,0 0 0,1 0 0,0 1 0,0 0 0,0 0 0,0 0 0,1 1 0,-1 0 0,-4 5 0,6-4 0,-1-2 0,1 1 0,-1 0 0,0-1 0,-1 0 0,1 0 0,-1 0 0,0 0 0,0-1 0,-1 0 0,1 0 0,-1 0 0,0-1 0,1 0 0,-12 3 0,-6-2 0,0 1 0,-1-2 0,-30-1 0,-4 1 0,50-1 0,1 1 0,-1-1 0,1 1 0,0 1 0,0-1 0,0 1 0,-13 7 0,12-6 0,-1 0 0,1 0 0,-1-1 0,-15 4 0,-13 0 0,0 1 0,-50 19 0,66-21 105,-41 8-1,20-5-1678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6:34:41.616"/>
    </inkml:context>
    <inkml:brush xml:id="br0">
      <inkml:brushProperty name="width" value="0.2" units="cm"/>
      <inkml:brushProperty name="height" value="0.2" units="cm"/>
    </inkml:brush>
  </inkml:definitions>
  <inkml:trace contextRef="#ctx0" brushRef="#br0">8876 533 24575,'-1'-1'0,"1"0"0,0 0 0,-1 0 0,1 0 0,0 0 0,-1 0 0,0 0 0,1 0 0,-1 0 0,0 1 0,1-1 0,-1 0 0,0 0 0,0 1 0,0-1 0,0 0 0,-1 0 0,-21-12 0,10 6 0,-5-5 0,2 0 0,0-1 0,0 0 0,-15-19 0,23 25 0,1 0 0,-2 1 0,1 0 0,-11-6 0,-18-13 0,11 3 0,7 6 0,0 0 0,-1 1 0,-1 1 0,0 1 0,-32-15 0,6 8 0,1-1 0,-78-49 0,104 57 0,0 1 0,-1 1 0,-1 0 0,-27-9 0,34 14 0,-1 2 0,0 0 0,-1 0 0,1 2 0,-1-1 0,1 2 0,-24-1 0,-54 4 0,26 0 0,0-3 0,-85-9 0,50 0 0,-198 3 0,273 7 0,-27 3 0,1 2 0,-70 14 0,62-9 0,-74 5 0,-169-12 0,197-4 0,94 2 0,0 0 0,-1 2 0,1-1 0,0 2 0,1-1 0,-1 2 0,1-1 0,-20 11 0,13-7 0,0 0 0,-38 9 0,-22-2 0,40-9 0,-53 15 0,73-15 0,0 0 0,1 1 0,0 1 0,0 1 0,1 0 0,0 1 0,1 0 0,1 1 0,-16 13 0,7-3 0,-2-2 0,-35 20 0,36-24 0,2 1 0,0 1 0,-28 25 0,43-35 0,0-1 0,0 1 0,-1-1 0,0-1 0,0 1 0,-1-1 0,1-1 0,-1 0 0,-15 4 0,8-2 0,1 0 0,-25 13 0,-15 14 0,39-21 0,0-1 0,-1-1 0,-1 0 0,0-1 0,-31 9 0,11-7 0,0 1 0,2 1 0,-1 2 0,2 1 0,-69 40 0,103-54 0,-25 16 0,0-1 0,-1-1 0,-1-1 0,-37 13 0,21-13 0,-178 51 0,175-55 0,-48 11 0,88-19 0,0 1 0,0-1 0,-15 10 0,-12 5 0,-234 76 0,136-51 0,107-35 0,-49 8 0,52-12 0,0 1 0,1 1 0,-26 9 0,48-14 0,-47 17 0,-75 41 0,99-44 0,10-7 0,0 1 0,-1-1 0,0-1 0,0 0 0,-1-1 0,-31 8 0,6-6 0,1 1 0,0 1 0,1 2 0,-54 23 0,-99 70 0,147-78 0,-26 13 0,-61 37 0,119-66 0,0 0 0,1 0 0,-21 25 0,26-26 0,-2 0 0,0 0 0,0-1 0,-1-1 0,0 1 0,0-1 0,-19 10 0,-13 4 0,-70 32 0,58-37 0,42-14 0,0 0 0,1 1 0,0 0 0,-1 1 0,-12 7 0,-136 77 0,140-77 0,9-5 0,1-1 0,-1 0 0,0 0 0,-1-1 0,0 0 0,-20 5 0,-5-1 0,0 2 0,-66 27 0,80-29 0,-34 8 0,35-10 0,1-1 0,-21 11 0,16-8 0,-1 0 0,0-1 0,-1-1 0,0-1 0,-38 4 0,29-6 0,-67-1 0,11-1 0,85-2 0,0 1 0,1-1 0,-1 1 0,1 1 0,-1-1 0,1 1 0,0 1 0,0-1 0,0 1 0,0 0 0,0 0 0,1 0 0,0 1 0,0 0 0,0 0 0,0 0 0,1 1 0,-1 0 0,-4 5 0,6-4 0,-1-2 0,1 1 0,-1 0 0,0-1 0,-1 0 0,1 0 0,-1 0 0,0 0 0,0-1 0,-1 0 0,1 0 0,-1 0 0,0-1 0,1 0 0,-12 3 0,-6-2 0,0 1 0,-1-2 0,-30-1 0,-4 1 0,50-1 0,1 1 0,-1-1 0,1 1 0,0 1 0,0-1 0,0 1 0,-13 7 0,12-6 0,-1 0 0,1 0 0,-1-1 0,-15 4 0,-13 0 0,0 1 0,-50 19 0,66-21 105,-41 8-1,20-5-1678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14.643"/>
    </inkml:context>
    <inkml:brush xml:id="br0">
      <inkml:brushProperty name="width" value="0.1" units="cm"/>
      <inkml:brushProperty name="height" value="0.1" units="cm"/>
      <inkml:brushProperty name="color" value="#E71224"/>
    </inkml:brush>
  </inkml:definitions>
  <inkml:trace contextRef="#ctx0" brushRef="#br0">20868 4679 24575,'-88'2'0,"-97"-5"0,177 2 0,1-1 0,-1 0 0,1 0 0,0 0 0,-1-1 0,1-1 0,-12-6 0,12 5 0,0 2 0,0-1 0,-1 1 0,1 0 0,-16-4 0,21 7 0,0 0 0,0-1 0,0 1 0,0 0 0,0 1 0,0-1 0,-1 0 0,1 0 0,0 1 0,0 0 0,0-1 0,0 1 0,0 0 0,0 0 0,0 0 0,1 0 0,-1 0 0,0 0 0,0 1 0,-1 1 0,-2 2 0,-1 1 0,1 1 0,1-1 0,-5 8 0,-9 12 0,-17 18 0,-32 51 0,60-81 0,1-1 0,0 1 0,0 0 0,2 1 0,0-1 0,0 1 0,-1 18 0,3-26 0,0 0 0,-1 0 0,0 0 0,0 0 0,0-1 0,-1 1 0,0-1 0,-1 0 0,1 0 0,-1 0 0,0-1 0,-6 5 0,4-2 0,-1 0 0,1 0 0,1 1 0,0-1 0,-7 13 0,2 2 0,6-10 0,-1 0 0,-1 0 0,0-1 0,-1 0 0,-18 21 0,-32 28 0,-3-4 0,-93 68 0,121-104 0,-64 31 0,53-31 0,7-4 0,-71 21 0,35-14 0,63-21 0,-36 14 0,-47 23 0,61-25 0,-1-2 0,-38 10 0,-32 12 0,55-18 0,38-15 0,0 1 0,0 0 0,1 1 0,-1 0 0,1 1 0,0 0 0,0 0 0,0 1 0,-10 9 0,12-8 0,0 0 0,-1 0 0,1-1 0,-1 0 0,0-1 0,-1 1 0,0-2 0,1 1 0,-20 6 0,20-9 0,1 1 0,-1 0 0,0 1 0,1 0 0,0 0 0,0 0 0,0 1 0,0 0 0,1 0 0,0 1 0,0 0 0,0 0 0,1 0 0,-9 15 0,4-10 0,0 1 0,-1-2 0,0 1 0,-1-2 0,0 1 0,-25 14 0,27-19 0,0-1 0,-1 0 0,1-1 0,-1 0 0,0-1 0,0 0 0,0 0 0,0-1 0,0-1 0,-13-1 0,-17-2 0,-55-11 0,73 10 0,-2-1 0,-37-11 0,55 14 0,-1-1 0,1 0 0,-1-1 0,1 0 0,0 0 0,1 0 0,-1-1 0,-11-10 0,-1-4 0,-1 0 0,-1 2 0,0 1 0,-1 0 0,-1 2 0,0 0 0,-36-14 0,46 23 0,-1 1 0,0 1 0,0 0 0,0 1 0,-1 0 0,-22 1 0,24 2 0,-1-2 0,1 0 0,0 0 0,-1-1 0,1-1 0,0 0 0,-20-8 0,12 1 0,1-1 0,-24-16 0,37 23 0,1-1 0,0-1 0,0 1 0,1-1 0,0 0 0,0 0 0,0 0 0,1-1 0,0 0 0,-4-8 0,6 11 0,-1 0 0,1-1 0,-1 1 0,1 1 0,-1-1 0,0 0 0,-1 1 0,1 0 0,-1-1 0,1 1 0,-1 1 0,0-1 0,0 0 0,0 1 0,-1 0 0,1 0 0,0 0 0,-10-2 0,11 4 0,0-1 0,1 1 0,-1 0 0,0 0 0,0 0 0,0 0 0,0 0 0,1 0 0,-1 1 0,0 0 0,0-1 0,1 1 0,-1 0 0,0 0 0,1 1 0,-1-1 0,1 0 0,-1 1 0,1 0 0,0-1 0,0 1 0,-1 0 0,1 0 0,1 0 0,-1 1 0,0-1 0,0 0 0,1 1 0,-1-1 0,1 1 0,0-1 0,-1 4 0,-10 27 0,2 1 0,-7 45 0,-14 43 0,7-45 0,15-43 0,-2-1 0,-2 0 0,-24 48 0,26-63 0,-3 4 0,1 0 0,1 1 0,2 0 0,0 0 0,-8 30 0,11-21 0,-2 0 0,-16 39 0,21-60 0,-2-1 0,1 0 0,-1 0 0,0 0 0,-1-1 0,0 0 0,-1-1 0,0 1 0,0-1 0,-13 9 0,-21 14 0,2 2 0,-54 57 0,77-74 0,0 0 0,-1-1 0,-1 0 0,-25 14 0,34-24 0,0-1 0,-1 0 0,0 0 0,1-1 0,-12 1 0,-16 6 0,4-1 0,21-6 0,1 0 0,-1 1 0,1 0 0,0 1 0,0 0 0,0 1 0,1 1 0,0-1 0,-20 17 0,22-15 0,0 0 0,0-1 0,-1-1 0,0 1 0,-1-1 0,1-1 0,-16 6 0,-82 21 0,99-29 0,0 1 0,1 0 0,-1 0 0,1 1 0,0 1 0,0-1 0,0 1 0,1 0 0,0 1 0,-7 8 0,-6 4 0,4-1 0,1 0 0,0 0 0,1 1 0,2 1 0,-13 24 0,12-20 0,-1 0 0,-2-1 0,-22 27 0,33-45 0,0 0 0,0 0 0,-1-1 0,1 1 0,-1-1 0,0 0 0,0-1 0,0 0 0,-1 0 0,1 0 0,-1-1 0,0 0 0,0 0 0,0 0 0,0-1 0,0 0 0,-10 0 0,-167-1 0,91-2 0,71-1 0,-1 0 0,1-1 0,0-1 0,0-1 0,1-1 0,-38-18 0,12 6 0,20 8 0,4 2 0,0 1 0,-34-8 0,13 5 0,-66-25 0,54 16 0,-186-70 0,205 74 0,0-2 0,1-1 0,1-2 0,-57-46 0,86 63 0,1-1 0,-1 0 0,1-1 0,0 1 0,0-1 0,1 0 0,-7-12 0,2 1 0,-9-33 0,16 47 0,-3-10 0,-1 0 0,-1 1 0,-1-1 0,1 2 0,-2-1 0,-17-18 0,-9-14 0,15 20 0,-26-25 0,3 2 0,20 20 0,1-2 0,2 0 0,-22-40 0,9 13 0,24 43 0,1 1 0,0-2 0,1 1 0,0-1 0,2 0 0,-1-1 0,-5-27 0,8 30 0,1 0 0,-2 1 0,0-1 0,0 1 0,-1 0 0,-11-19 0,-46-60 0,42 63 0,-7-9 0,2-1 0,1-2 0,-25-54 0,40 75 0,0 0 0,-2 1 0,-16-23 0,-6-7 0,20 23 0,0-1 0,-10-31 0,16 38 0,0-1 0,-2 2 0,0-1 0,-1 1 0,0 0 0,-17-19 0,16 24 0,-2-2 0,1 0 0,0-1 0,-12-21 0,-27-39 0,33 50 0,2 0 0,-20-38 0,28 47 0,0 0 0,-2 1 0,0 0 0,-1 0 0,0 1 0,-25-23 0,32 33 0,0-1 0,1 1 0,-1-1 0,1 0 0,0 0 0,0-1 0,1 1 0,-1-1 0,1 1 0,-2-9 0,0-7 0,-4-34 0,2 13 0,2 21 0,-2 0 0,-1 1 0,-12-28 0,11 31 0,0-1 0,2 0 0,0 0 0,-5-35 0,7-36 0,4 70 0,0-1 0,-1 0 0,-1 0 0,-1 1 0,-1-1 0,-6-20 0,-16-22 0,14 34 0,1-1 0,-7-29 0,14 46 0,1 0 0,-2 0 0,1 1 0,-2 0 0,0 0 0,-7-11 0,-49-57 0,9 11 0,46 59 0,1 0 0,0 0 0,0 0 0,1-1 0,0 0 0,0 0 0,1-1 0,1 1 0,0-1 0,0 1 0,-1-14 0,2-76 0,3 62 0,-7-56 0,4 82 0,0-1 0,-1 0 0,-1 1 0,0-1 0,0 1 0,-2 0 0,1 1 0,-10-15 0,-17-20 0,-51-57 0,-59-44 0,106 112 0,28 26 0,0 0 0,-1 1 0,0 0 0,0 0 0,-1 1 0,0 0 0,-1 1 0,-18-9 0,10 10 0,11 2 0,0 1 0,-1-1 0,1 0 0,0 0 0,0-1 0,1-1 0,-1 1 0,-8-8 0,-22-20 0,0 2 0,-2 2 0,-71-38 0,67 46 0,37 18 0,1 0 0,-1-1 0,1 1 0,0-1 0,0-1 0,0 1 0,0-1 0,1 0 0,-1-1 0,1 1 0,0-1 0,1 0 0,-1 0 0,-5-9 0,-16-25 0,18 28 0,0 0 0,1 0 0,1 0 0,0-1 0,0 0 0,1 0 0,0-1 0,1 1 0,-4-25 0,7 7 0,0 1 0,3-1 0,0 0 0,2 1 0,8-36 0,-5 16 0,-2-1 0,-3-99 0,-3 95 0,-2 25 0,0 0 0,-2 0 0,-2 0 0,0 0 0,-18-42 0,-15-13 0,29 64 0,0 0 0,2-1 0,-11-34 0,14 27 0,-1 1 0,-2 0 0,-23-48 0,24 59 0,1 1 0,0-1 0,1-1 0,1 1 0,0-1 0,1 0 0,1 0 0,-1-23 0,2 25 0,-1-1 0,0 1 0,-2 1 0,1-1 0,-12-23 0,-5-16 0,14 34 0,0 2 0,2 0 0,0-1 0,0 1 0,-2-36 0,7 50 0,-1-20 0,-1 0 0,-7-33 0,0 4 0,8 41 0,-1-1 0,0 1 0,0 0 0,-2 0 0,1 0 0,-2 0 0,-9-19 0,-91-155 0,103 182 0,-1 0 0,-1 0 0,1 0 0,0 0 0,-1 1 0,0 0 0,0 0 0,0 0 0,0 0 0,-1 0 0,1 1 0,-1 0 0,1 0 0,-1 0 0,0 1 0,1-1 0,-8 0 0,-7 0 0,0 0 0,-1 1 0,-25 3 0,27-1 0,1-1 0,-1 0 0,-23-4 0,-41-19 0,61 15 0,-1 2 0,0 0 0,-34-3 0,-223 6 0,139 6 0,-226-3 0,337 1 0,0 2 0,-36 8 0,33-5 0,-55 4 0,56-8 0,1 0 0,0 3 0,0 0 0,1 2 0,0 1 0,-32 13 0,43-12 0,0 1 0,-16 12 0,20-13 0,0 0 0,0 0 0,-31 12 0,-25-2 0,-12 5 0,59-17 0,0 0 0,0-2 0,0 0 0,-44 2 0,-97-8 0,76-1 0,-730 2 0,794 2 0,1 0 0,-42 10 0,40-6 0,0-2 0,-29 2 0,20-6 0,25-1 0,-1 1 0,0 0 0,0 0 0,1 1 0,-1 1 0,0-1 0,1 1 0,0 1 0,-1 0 0,1 0 0,-10 6 0,-39 23 0,40-23 0,0 1 0,1 1 0,0 0 0,-23 20 0,18-9 0,14-13 0,0-1 0,0 0 0,-1 0 0,0-1 0,-1 0 0,0 0 0,0-1 0,0-1 0,0 1 0,-19 5 0,-19 2 0,-60 25 0,19-9 0,58-20 0,-40 17 0,49-15 0,-30 20 0,40-22 0,-1-1 0,0 0 0,0-1 0,-1 0 0,0-1 0,0-1 0,-19 5 0,24-9 0,1 1 0,-1-1 0,1 2 0,0-1 0,0 1 0,0 0 0,0 1 0,1 0 0,-1 0 0,1 0 0,0 1 0,0 0 0,1 1 0,-1 0 0,-9 11 0,4-4 0,1 2 0,1 0 0,0 0 0,0 1 0,2 0 0,-13 33 0,14-33 0,-1 0 0,0-1 0,-14 20 0,14-24 0,1 1 0,0-1 0,1 1 0,0 0 0,1 0 0,-7 26 0,11-32 0,-11 53 0,2 0 0,-3 95 0,13-119 0,-8 56 0,7-80 0,-1 1 0,-1-1 0,0 0 0,-1 0 0,0-1 0,0 1 0,-1-1 0,-1 0 0,-7 11 0,2-5 0,-14 29 0,21-36 0,-1 0 0,1 0 0,-2-1 0,1 1 0,-1-1 0,0 0 0,-1-1 0,0 0 0,0 0 0,-15 11 0,1-4 0,0 1 0,0 1 0,2 1 0,0 1 0,1 0 0,1 1 0,-19 27 0,30-38 0,0 0 0,-1 0 0,-1-1 0,1 0 0,-1 0 0,0-1 0,0 0 0,-18 9 0,-3-1 0,-47 16 0,1-1 0,40-15 0,0-2 0,-1-1 0,-1-2 0,-60 8 0,70-14 0,14-3 0,0 2 0,0 0 0,0 0 0,0 1 0,0 1 0,1 0 0,-1 1 0,-19 10 0,20-7 0,-1-1 0,0 0 0,0-1 0,-1 0 0,0-1 0,0 0 0,0-2 0,-1 1 0,1-2 0,-22 2 0,-8 0 0,-46 11 0,65-10 0,-35 9 0,38-8 0,-45 6 0,55-11 0,0 0 0,1 0 0,-1 2 0,1-1 0,-1 1 0,1 1 0,0 0 0,0 1 0,1 0 0,-1 1 0,1-1 0,0 2 0,1 0 0,0 0 0,-16 16 0,-14 9 0,34-29 0,0 0 0,0 1 0,1-1 0,-1 1 0,1 0 0,0 0 0,0 1 0,0 0 0,0-1 0,1 1 0,0 0 0,-4 9 0,-1 6 0,4-6 0,-1 0 0,-1 0 0,0-1 0,-1 1 0,0-2 0,-17 22 0,9-14 0,1 0 0,1 1 0,1 1 0,-15 36 0,2-6 0,-28 81 0,44-112 0,1 0 0,-5 25 0,0 0 0,10-32 0,-2 0 0,0 0 0,-1 0 0,0-1 0,-10 14 0,16-27 0,-21 32 0,-25 49 0,35-60 0,0-2 0,-16 22 0,-2 1 0,21-33 0,1 1 0,-2-1 0,1-1 0,-1 0 0,0 0 0,-1 0 0,0-1 0,-16 8 0,14-8 0,1 0 0,-1 1 0,1 0 0,0 1 0,-16 18 0,18-14 0,3-6 0,1 1 0,-1-1 0,-1 0 0,1-1 0,-9 7 0,14-12 0,-1 0 0,1 0 0,-1 0 0,1 0 0,-1-1 0,1 1 0,-1 0 0,0-1 0,1 1 0,-1-1 0,0 1 0,1-1 0,-1 0 0,0 0 0,0 0 0,1 0 0,-1 0 0,0 0 0,0-1 0,1 1 0,-1 0 0,0-1 0,1 1 0,-1-1 0,0 0 0,1 1 0,-1-1 0,1 0 0,-1 0 0,1 0 0,0 0 0,-1-1 0,0 0 0,-8-9 0,1-1 0,0 0 0,0 0 0,1-1 0,1 0 0,-8-20 0,6 13 0,-1 1 0,-14-20 0,-40-57 0,-26-34 0,73 110 0,12 15 0,1 0 0,-1 0 0,1 0 0,0-1 0,1 0 0,-1 0 0,1 0 0,0 0 0,1 0 0,-3-8 0,0-24 0,1 0 0,2-1 0,5-70 0,0 23 0,-3-838 0,0 918 0,-1 0 0,1 0 0,-1 0 0,0 0 0,-1 0 0,0 0 0,0 1 0,0-1 0,0 0 0,-1 1 0,0-1 0,0 1 0,-1 0 0,1 0 0,-1 0 0,-5-4 0,-24-37 0,26 34 0,-1 1 0,0 0 0,-17-17 0,8 11 0,1-1 0,1-1 0,0 0 0,-11-22 0,2 5 0,13 21 0,-1 0 0,-22-19 0,20 19 0,-23-27 0,-30-62 0,40 59 0,21 37 0,0 0 0,-1 0 0,0 0 0,0 1 0,0 0 0,-1 0 0,0 1 0,-10-6 0,-6-2 0,-47-20 0,62 29 0,-1 0 0,1-1 0,-12-9 0,15 11 0,0-1 0,0 1 0,0 0 0,0 1 0,-1-1 0,1 1 0,-1 1 0,0-1 0,-11-2 0,-26 0 0,31 5 0,1-2 0,-1 1 0,1-2 0,0 1 0,0-2 0,-15-5 0,1-3 0,10 5 0,0-1 0,0 0 0,1 0 0,-20-17 0,28 18 0,0-1 0,0 0 0,1 0 0,1-1 0,-1 0 0,2 0 0,-6-11 0,5 7 0,-2 1 0,0 0 0,-11-15 0,-1 6 0,-40-34 0,-8-7 0,61 54 0,0-1 0,1 0 0,0 0 0,0 0 0,1 0 0,0-1 0,1 0 0,-3-13 0,2 10 0,0 0 0,0 0 0,-2 0 0,-8-16 0,0 11 0,-1 0 0,-1 1 0,0 0 0,-2 2 0,-19-16 0,-13-11 0,46 39 0,-21-21 0,-1 0 0,-2 2 0,0 2 0,-54-31 0,33 29 0,24 11 0,1 0 0,0-2 0,-32-22 0,12 6 0,0 2 0,-2 2 0,-51-20 0,97 45 0,-57-21 0,39 15 0,0-1 0,-20-11 0,32 14 0,-1 0 0,2 0 0,-1 0 0,0-1 0,1 0 0,0 0 0,0 0 0,0-1 0,-6-9 0,-13-25 0,-3 1 0,-1 1 0,-51-52 0,69 81 0,1 0 0,0-1 0,1 1 0,0-2 0,0 0 0,-11-21 0,-10-43 0,12 28 0,15 41 0,-1 0 0,0 1 0,0-1 0,0 1 0,-9-10 0,12 14 0,-1 0 0,1 0 0,-1 0 0,0 0 0,0 0 0,0 1 0,1-1 0,-1 0 0,0 1 0,0-1 0,0 0 0,0 1 0,0-1 0,0 1 0,0 0 0,0-1 0,-1 1 0,1 0 0,0-1 0,0 1 0,0 0 0,0 0 0,0 0 0,0 0 0,-1 0 0,1 0 0,0 1 0,0-1 0,0 0 0,0 0 0,0 1 0,0-1 0,0 1 0,0-1 0,0 1 0,0-1 0,0 1 0,0 0 0,0-1 0,-1 3 0,-3 2 0,1 0 0,0 0 0,0 1 0,1 0 0,0 0 0,0 0 0,-4 12 0,-10 50 0,13-49 0,-1 0 0,-7 21 0,-14 10 0,19-38 0,0 2 0,-10 25 0,17-38 0,-24 75 0,-54 119 0,72-180 0,0 0 0,1 0 0,1 0 0,-2 16 0,3-18 0,1 0 0,-1-1 0,-1 1 0,0-1 0,-1 0 0,0 0 0,-10 16 0,-26 30 0,-89 145 0,117-175 0,-16 49 0,19-45 0,-21 42 0,27-65 0,-2 0 0,1 0 0,-1-1 0,0 1 0,-1-1 0,1-1 0,-2 1 0,-13 11 0,13-13 0,0 0 0,0 1 0,1 0 0,0 1 0,1 0 0,-1 0 0,2 0 0,-1 0 0,1 1 0,0 0 0,1 0 0,0 1 0,-4 15 0,-7 13 0,-1-1 0,-22 37 0,-17 36 0,49-94 0,0 1 0,0 0 0,2 1 0,-5 33 0,6 8 0,4-46 0,-2 1 0,0 0 0,0-1 0,-1 1 0,-1 0 0,0-1 0,-10 25 0,-1-3 0,2 0 0,-15 68 0,2-3 0,19-78 76,1 0 1,1 1-1,-1 36 0,5 70-541,1-64-740,-1-39-5621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17.923"/>
    </inkml:context>
    <inkml:brush xml:id="br0">
      <inkml:brushProperty name="width" value="0.1" units="cm"/>
      <inkml:brushProperty name="height" value="0.1" units="cm"/>
      <inkml:brushProperty name="color" value="#E71224"/>
    </inkml:brush>
  </inkml:definitions>
  <inkml:trace contextRef="#ctx0" brushRef="#br0">380 394 24575,'-4'-4'0,"0"-1"0,1 0 0,0 0 0,0 0 0,1 0 0,-4-10 0,-9-14 0,-75-121 0,86 144 23,-1-1-1,0 1 0,0 1 0,-1-1 1,0 1-1,0-1 0,0 2 0,-8-6 1,-7-1 40,-29-13 0,36 19-305,1-1 0,1 0 1,-1-1-1,1 0 0,0-1 1,-19-16-1,16 7-6584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3T17:11:20.487"/>
    </inkml:context>
    <inkml:brush xml:id="br0">
      <inkml:brushProperty name="width" value="0.1" units="cm"/>
      <inkml:brushProperty name="height" value="0.1" units="cm"/>
      <inkml:brushProperty name="color" value="#E71224"/>
    </inkml:brush>
  </inkml:definitions>
  <inkml:trace contextRef="#ctx0" brushRef="#br0">1 287 24575,'4'0'0,"0"-1"0,1 1 0,-1-1 0,1 0 0,-1 0 0,0-1 0,0 1 0,1-1 0,-1 0 0,5-3 0,36-29 0,-9 6 0,8-3 0,67-64 0,-61 50 0,-24 24-1365,-2 5-5461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3A72-6BD7-4E2E-A883-52D30C2ACD55}"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AF4C0-2369-45B1-8493-9FF1521099DC}" type="slidenum">
              <a:rPr lang="en-US" smtClean="0"/>
              <a:t>‹#›</a:t>
            </a:fld>
            <a:endParaRPr lang="en-US"/>
          </a:p>
        </p:txBody>
      </p:sp>
    </p:spTree>
    <p:extLst>
      <p:ext uri="{BB962C8B-B14F-4D97-AF65-F5344CB8AC3E}">
        <p14:creationId xmlns:p14="http://schemas.microsoft.com/office/powerpoint/2010/main" val="172361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2234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01216/m1/424/"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publicdomain/zero/1.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9297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ps.gov/aboutus/disclaimer.htm" TargetMode="External"/><Relationship Id="rId3" Type="http://schemas.openxmlformats.org/officeDocument/2006/relationships/hyperlink" Target="https://en.wikipedia.org/wiki/National_Park_Service" TargetMode="External"/><Relationship Id="rId7" Type="http://schemas.openxmlformats.org/officeDocument/2006/relationships/hyperlink" Target="https://www.nps.gov/"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public_domain" TargetMode="External"/><Relationship Id="rId5" Type="http://schemas.openxmlformats.org/officeDocument/2006/relationships/hyperlink" Target="https://en.wikipedia.org/wiki/Federal_Government_of_the_United_States" TargetMode="External"/><Relationship Id="rId4" Type="http://schemas.openxmlformats.org/officeDocument/2006/relationships/hyperlink" Target="https://en.wikipedia.org/wiki/Work_of_the_United_States_Government" TargetMode="External"/><Relationship Id="rId9" Type="http://schemas.openxmlformats.org/officeDocument/2006/relationships/hyperlink" Target="https://commons.wikimedia.org/wiki/File:Coronado_expedition.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Tarjeta</a:t>
            </a:r>
            <a:r>
              <a:rPr lang="en-US" b="0" i="0" dirty="0">
                <a:solidFill>
                  <a:srgbClr val="757575"/>
                </a:solidFill>
                <a:effectLst/>
                <a:highlight>
                  <a:srgbClr val="FFFFFF"/>
                </a:highlight>
                <a:latin typeface="Josefin Sans" pitchFamily="2" charset="0"/>
              </a:rPr>
              <a:t> Postal. [Postcard of Fernando Cortés], postcard, Date Unknown; [Mexico]. (</a:t>
            </a:r>
            <a:r>
              <a:rPr lang="en-US" b="0" i="0" u="none" strike="noStrike" dirty="0">
                <a:solidFill>
                  <a:srgbClr val="0277BD"/>
                </a:solidFill>
                <a:effectLst/>
                <a:highlight>
                  <a:srgbClr val="FFFFFF"/>
                </a:highlight>
                <a:latin typeface="Josefin Sans" pitchFamily="2" charset="0"/>
                <a:hlinkClick r:id="rId3"/>
              </a:rPr>
              <a:t>https://texashistory.unt.edu/ark:/67531/metapth222343/</a:t>
            </a:r>
            <a:r>
              <a:rPr lang="en-US" b="0" i="0" dirty="0">
                <a:solidFill>
                  <a:srgbClr val="757575"/>
                </a:solidFill>
                <a:effectLst/>
                <a:highlight>
                  <a:srgbClr val="FFFFFF"/>
                </a:highlight>
                <a:latin typeface="Josefin Sans" pitchFamily="2" charset="0"/>
              </a:rPr>
              <a:t>: accessed August 22,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a:t>
            </a:r>
            <a:r>
              <a:rPr lang="en-US" b="0" i="0" dirty="0" err="1">
                <a:solidFill>
                  <a:srgbClr val="757575"/>
                </a:solidFill>
                <a:effectLst/>
                <a:highlight>
                  <a:srgbClr val="FFFFFF"/>
                </a:highlight>
                <a:latin typeface="Josefin Sans" pitchFamily="2" charset="0"/>
              </a:rPr>
              <a:t>Hoston</a:t>
            </a:r>
            <a:r>
              <a:rPr lang="en-US" b="0" i="0" dirty="0">
                <a:solidFill>
                  <a:srgbClr val="757575"/>
                </a:solidFill>
                <a:effectLst/>
                <a:highlight>
                  <a:srgbClr val="FFFFFF"/>
                </a:highlight>
                <a:latin typeface="Josefin Sans" pitchFamily="2" charset="0"/>
              </a:rPr>
              <a:t> History Research Center at Houston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Texas State Historical Association. The Southwestern Historical Quarterly, Volume 98, July 1994 - April, 1995, periodical, 1995; Austin, Texas. (</a:t>
            </a:r>
            <a:r>
              <a:rPr lang="en-US" b="0" i="0" u="none" strike="noStrike" dirty="0">
                <a:solidFill>
                  <a:srgbClr val="0277BD"/>
                </a:solidFill>
                <a:effectLst/>
                <a:highlight>
                  <a:srgbClr val="FFFFFF"/>
                </a:highlight>
                <a:latin typeface="Josefin Sans" pitchFamily="2" charset="0"/>
                <a:hlinkClick r:id="rId3"/>
              </a:rPr>
              <a:t>https://texashistory.unt.edu/ark:/67531/metapth101216/m1/424/</a:t>
            </a:r>
            <a:r>
              <a:rPr lang="en-US" b="0" i="0" dirty="0">
                <a:solidFill>
                  <a:srgbClr val="757575"/>
                </a:solidFill>
                <a:effectLst/>
                <a:highlight>
                  <a:srgbClr val="FFFFFF"/>
                </a:highlight>
                <a:latin typeface="Josefin Sans" pitchFamily="2" charset="0"/>
              </a:rPr>
              <a:t>: accessed August 22,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p>
          <a:p>
            <a:endParaRPr lang="en-US" b="0" i="0" dirty="0">
              <a:solidFill>
                <a:srgbClr val="757575"/>
              </a:solidFill>
              <a:effectLst/>
              <a:highlight>
                <a:srgbClr val="FFFFFF"/>
              </a:highlight>
              <a:latin typeface="Josefin Sans" pitchFamily="2" charset="0"/>
            </a:endParaRPr>
          </a:p>
          <a:p>
            <a:r>
              <a:rPr lang="en-US" dirty="0"/>
              <a:t>Gulf of Mexico Topographic Location Map. </a:t>
            </a:r>
            <a:r>
              <a:rPr lang="en-US" b="0" i="0" dirty="0">
                <a:solidFill>
                  <a:srgbClr val="202122"/>
                </a:solidFill>
                <a:effectLst/>
                <a:highlight>
                  <a:srgbClr val="F8F9FA"/>
                </a:highlight>
                <a:latin typeface="Arial" panose="020B0604020202020204" pitchFamily="34" charset="0"/>
              </a:rPr>
              <a:t>This file is made available under the </a:t>
            </a:r>
            <a:r>
              <a:rPr lang="en-US" b="0" i="0" u="none" strike="noStrike" dirty="0">
                <a:solidFill>
                  <a:srgbClr val="3366BB"/>
                </a:solidFill>
                <a:effectLst/>
                <a:highlight>
                  <a:srgbClr val="F8F9FA"/>
                </a:highlight>
                <a:latin typeface="Arial" panose="020B0604020202020204" pitchFamily="34" charset="0"/>
                <a:hlinkClick r:id="rId5" tooltip="w:en:Creative Commons"/>
              </a:rPr>
              <a:t>Creative Commons</a:t>
            </a:r>
            <a:r>
              <a:rPr lang="en-US" b="0" i="0" dirty="0">
                <a:solidFill>
                  <a:srgbClr val="202122"/>
                </a:solidFill>
                <a:effectLst/>
                <a:highlight>
                  <a:srgbClr val="F8F9FA"/>
                </a:highlight>
                <a:latin typeface="Arial" panose="020B0604020202020204" pitchFamily="34" charset="0"/>
              </a:rPr>
              <a:t> </a:t>
            </a:r>
            <a:r>
              <a:rPr lang="en-US" b="0" i="0" u="none" strike="noStrike" dirty="0">
                <a:solidFill>
                  <a:srgbClr val="3366BB"/>
                </a:solidFill>
                <a:effectLst/>
                <a:latin typeface="Arial" panose="020B0604020202020204" pitchFamily="34" charset="0"/>
                <a:hlinkClick r:id="rId6"/>
              </a:rPr>
              <a:t>CC0 1.0 Universal Public Domain Dedication</a:t>
            </a:r>
            <a:r>
              <a:rPr lang="en-US" b="0" i="0" dirty="0">
                <a:solidFill>
                  <a:srgbClr val="202122"/>
                </a:solidFill>
                <a:effectLst/>
                <a:highlight>
                  <a:srgbClr val="F8F9FA"/>
                </a:highlight>
                <a:latin typeface="Arial" panose="020B0604020202020204" pitchFamily="34" charset="0"/>
              </a:rPr>
              <a:t>. Wikimedia Commons. https://commons.wikimedia.org/wiki/File:Gulf_of_Mexico_topographic_location_map.png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8</a:t>
            </a:fld>
            <a:endParaRPr lang="en-US"/>
          </a:p>
        </p:txBody>
      </p:sp>
    </p:spTree>
    <p:extLst>
      <p:ext uri="{BB962C8B-B14F-4D97-AF65-F5344CB8AC3E}">
        <p14:creationId xmlns:p14="http://schemas.microsoft.com/office/powerpoint/2010/main" val="188193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Route of Cabeza de Vaca. </a:t>
            </a:r>
            <a:r>
              <a:rPr lang="en-US" sz="1800" b="0" i="0" u="none" strike="noStrike" dirty="0">
                <a:solidFill>
                  <a:srgbClr val="000000"/>
                </a:solidFill>
                <a:effectLst/>
                <a:latin typeface="Times New Roman" panose="02020603050405020304" pitchFamily="18" charset="0"/>
              </a:rPr>
              <a:t>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https://texashistory.unt.edu/ark:/67531/metapth492978/</a:t>
            </a:r>
            <a:r>
              <a:rPr lang="en-US" sz="1800" b="0" i="0" u="none" strike="noStrike" dirty="0">
                <a:solidFill>
                  <a:srgbClr val="000000"/>
                </a:solidFill>
                <a:effectLst/>
                <a:latin typeface="Times New Roman" panose="02020603050405020304" pitchFamily="18" charset="0"/>
              </a:rPr>
              <a:t>. Red line added to the route to emphasize the route taken.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12</a:t>
            </a:fld>
            <a:endParaRPr lang="en-US"/>
          </a:p>
        </p:txBody>
      </p:sp>
    </p:spTree>
    <p:extLst>
      <p:ext uri="{BB962C8B-B14F-4D97-AF65-F5344CB8AC3E}">
        <p14:creationId xmlns:p14="http://schemas.microsoft.com/office/powerpoint/2010/main" val="163978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Coronado Expedition. </a:t>
            </a:r>
            <a:r>
              <a:rPr lang="en-US" sz="1800" b="0" i="0" u="none" strike="noStrike" dirty="0">
                <a:solidFill>
                  <a:srgbClr val="000000"/>
                </a:solidFill>
                <a:effectLst/>
                <a:latin typeface="Times New Roman" panose="02020603050405020304" pitchFamily="18" charset="0"/>
              </a:rPr>
              <a:t>Wikimedia Commons. </a:t>
            </a:r>
            <a:r>
              <a:rPr lang="en-US" sz="2800" b="0" i="1" dirty="0">
                <a:solidFill>
                  <a:srgbClr val="202122"/>
                </a:solidFill>
                <a:effectLst/>
                <a:highlight>
                  <a:srgbClr val="F7F8FF"/>
                </a:highlight>
                <a:latin typeface="Arial" panose="020B0604020202020204" pitchFamily="34" charset="0"/>
              </a:rPr>
              <a:t>This image or media file contains material based on a work of a </a:t>
            </a:r>
            <a:r>
              <a:rPr lang="en-US" sz="2800" b="0" i="1" u="none" strike="noStrike" dirty="0">
                <a:solidFill>
                  <a:srgbClr val="3366BB"/>
                </a:solidFill>
                <a:effectLst/>
                <a:highlight>
                  <a:srgbClr val="F7F8FF"/>
                </a:highlight>
                <a:latin typeface="Arial" panose="020B0604020202020204" pitchFamily="34" charset="0"/>
                <a:hlinkClick r:id="rId3" tooltip="w:National Park Service"/>
              </a:rPr>
              <a:t>National Park Service</a:t>
            </a:r>
            <a:r>
              <a:rPr lang="en-US" sz="2800" b="0" i="1" dirty="0">
                <a:solidFill>
                  <a:srgbClr val="202122"/>
                </a:solidFill>
                <a:effectLst/>
                <a:highlight>
                  <a:srgbClr val="F7F8FF"/>
                </a:highlight>
                <a:latin typeface="Arial" panose="020B0604020202020204" pitchFamily="34" charset="0"/>
              </a:rPr>
              <a:t> employee, created as part of that person's official duties. As a </a:t>
            </a:r>
            <a:r>
              <a:rPr lang="en-US" sz="2800" b="0" i="1" u="none" strike="noStrike" dirty="0">
                <a:solidFill>
                  <a:srgbClr val="3366BB"/>
                </a:solidFill>
                <a:effectLst/>
                <a:highlight>
                  <a:srgbClr val="F7F8FF"/>
                </a:highlight>
                <a:latin typeface="Arial" panose="020B0604020202020204" pitchFamily="34" charset="0"/>
                <a:hlinkClick r:id="rId4" tooltip="w:Work of the United States Government"/>
              </a:rPr>
              <a:t>work</a:t>
            </a:r>
            <a:r>
              <a:rPr lang="en-US" sz="2800" b="0" i="1" dirty="0">
                <a:solidFill>
                  <a:srgbClr val="202122"/>
                </a:solidFill>
                <a:effectLst/>
                <a:highlight>
                  <a:srgbClr val="F7F8FF"/>
                </a:highlight>
                <a:latin typeface="Arial" panose="020B0604020202020204" pitchFamily="34" charset="0"/>
              </a:rPr>
              <a:t> of the </a:t>
            </a:r>
            <a:r>
              <a:rPr lang="en-US" sz="2800" b="0" i="1" u="none" strike="noStrike" dirty="0">
                <a:solidFill>
                  <a:srgbClr val="3366BB"/>
                </a:solidFill>
                <a:effectLst/>
                <a:highlight>
                  <a:srgbClr val="F7F8FF"/>
                </a:highlight>
                <a:latin typeface="Arial" panose="020B0604020202020204" pitchFamily="34" charset="0"/>
                <a:hlinkClick r:id="rId5" tooltip="w:Federal Government of the United States"/>
              </a:rPr>
              <a:t>U.S. federal government</a:t>
            </a:r>
            <a:r>
              <a:rPr lang="en-US" sz="2800" b="0" i="1" dirty="0">
                <a:solidFill>
                  <a:srgbClr val="202122"/>
                </a:solidFill>
                <a:effectLst/>
                <a:highlight>
                  <a:srgbClr val="F7F8FF"/>
                </a:highlight>
                <a:latin typeface="Arial" panose="020B0604020202020204" pitchFamily="34" charset="0"/>
              </a:rPr>
              <a:t>, such work is in the </a:t>
            </a:r>
            <a:r>
              <a:rPr lang="en-US" sz="2800" b="1" i="1" u="none" strike="noStrike" dirty="0">
                <a:solidFill>
                  <a:srgbClr val="3366BB"/>
                </a:solidFill>
                <a:effectLst/>
                <a:highlight>
                  <a:srgbClr val="F7F8FF"/>
                </a:highlight>
                <a:latin typeface="Arial" panose="020B0604020202020204" pitchFamily="34" charset="0"/>
                <a:hlinkClick r:id="rId6" tooltip="w:public domain"/>
              </a:rPr>
              <a:t>public domain</a:t>
            </a:r>
            <a:r>
              <a:rPr lang="en-US" sz="2800" b="0" i="1" dirty="0">
                <a:solidFill>
                  <a:srgbClr val="202122"/>
                </a:solidFill>
                <a:effectLst/>
                <a:highlight>
                  <a:srgbClr val="F7F8FF"/>
                </a:highlight>
                <a:latin typeface="Arial" panose="020B0604020202020204" pitchFamily="34" charset="0"/>
              </a:rPr>
              <a:t> in the United States. See the </a:t>
            </a:r>
            <a:r>
              <a:rPr lang="en-US" sz="2800" b="0" i="1" u="none" strike="noStrike" dirty="0">
                <a:solidFill>
                  <a:srgbClr val="3366BB"/>
                </a:solidFill>
                <a:effectLst/>
                <a:highlight>
                  <a:srgbClr val="F7F8FF"/>
                </a:highlight>
                <a:latin typeface="Arial" panose="020B0604020202020204" pitchFamily="34" charset="0"/>
                <a:hlinkClick r:id="rId7"/>
              </a:rPr>
              <a:t>NPS website</a:t>
            </a:r>
            <a:r>
              <a:rPr lang="en-US" sz="2800" b="0" i="1" dirty="0">
                <a:solidFill>
                  <a:srgbClr val="202122"/>
                </a:solidFill>
                <a:effectLst/>
                <a:highlight>
                  <a:srgbClr val="F7F8FF"/>
                </a:highlight>
                <a:latin typeface="Arial" panose="020B0604020202020204" pitchFamily="34" charset="0"/>
              </a:rPr>
              <a:t> and </a:t>
            </a:r>
            <a:r>
              <a:rPr lang="en-US" sz="2800" b="0" i="1" u="none" strike="noStrike" dirty="0">
                <a:solidFill>
                  <a:srgbClr val="3366BB"/>
                </a:solidFill>
                <a:effectLst/>
                <a:highlight>
                  <a:srgbClr val="F7F8FF"/>
                </a:highlight>
                <a:latin typeface="Arial" panose="020B0604020202020204" pitchFamily="34" charset="0"/>
                <a:hlinkClick r:id="rId8"/>
              </a:rPr>
              <a:t>NPS copyright policy</a:t>
            </a:r>
            <a:r>
              <a:rPr lang="en-US" sz="2800" b="0" i="1" dirty="0">
                <a:solidFill>
                  <a:srgbClr val="202122"/>
                </a:solidFill>
                <a:effectLst/>
                <a:highlight>
                  <a:srgbClr val="F7F8FF"/>
                </a:highlight>
                <a:latin typeface="Arial" panose="020B0604020202020204" pitchFamily="34" charset="0"/>
              </a:rPr>
              <a:t> for more information.</a:t>
            </a:r>
            <a:r>
              <a:rPr lang="en-US" sz="1800" b="0" i="0" u="none" strike="noStrike" dirty="0">
                <a:solidFill>
                  <a:srgbClr val="000000"/>
                </a:solidFill>
                <a:effectLst/>
                <a:latin typeface="Times New Roman" panose="02020603050405020304" pitchFamily="18" charset="0"/>
              </a:rPr>
              <a:t> </a:t>
            </a:r>
            <a:r>
              <a:rPr lang="en-US" sz="1800" b="0" i="0" u="sng" strike="noStrike" dirty="0">
                <a:solidFill>
                  <a:srgbClr val="1155CC"/>
                </a:solidFill>
                <a:effectLst/>
                <a:latin typeface="Times New Roman" panose="02020603050405020304" pitchFamily="18" charset="0"/>
                <a:hlinkClick r:id="rId9"/>
              </a:rPr>
              <a:t>https://commons.wikimedia.org/wiki/File:Coronado_expedition.jpg</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16AF4C0-2369-45B1-8493-9FF1521099DC}" type="slidenum">
              <a:rPr lang="en-US" smtClean="0"/>
              <a:t>14</a:t>
            </a:fld>
            <a:endParaRPr lang="en-US"/>
          </a:p>
        </p:txBody>
      </p:sp>
    </p:spTree>
    <p:extLst>
      <p:ext uri="{BB962C8B-B14F-4D97-AF65-F5344CB8AC3E}">
        <p14:creationId xmlns:p14="http://schemas.microsoft.com/office/powerpoint/2010/main" val="238620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9248-1167-0FA0-A64C-4C19DC19E2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BD5B47-9714-151D-1381-79A239E4C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90866-7264-D16F-89B7-330AA824CF29}"/>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054A6A49-1306-9C6B-EB20-0F00028E0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EC3A5-8F18-D666-4DF3-E8D9B8C9F46A}"/>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1464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0A9F-EDC0-F42A-7254-C669744EA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46126-55E8-B62E-0FC5-E28C1E3F8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7CA34-5FC1-8584-02A1-19F69EF72E94}"/>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168EE08F-6684-92AD-49F6-D29BA5774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44CCF-E9EE-6FF1-948B-01500ACE2D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23536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4ACD9-703D-AC23-EA09-911C10D779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BA08C-6756-E05F-AA89-3F855D9CAD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D16BB-6830-7A3D-1B31-BA64079005CA}"/>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1CF3E9E0-5FC7-CCB1-3F9F-1CD79AFCB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7E7FB-2FF2-0B88-5BF7-B1D681923B27}"/>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46173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63431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9365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3706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3594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788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42062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022460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8812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B51B-543F-D24C-AFD7-BD5A183AF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D96C9-7911-6304-69A0-3A328E85F7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64233-1969-3BA3-E124-3C932AD68F46}"/>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6135C891-2A65-C853-BECA-89B4788A0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BF2E-9640-8070-B42F-B47201DBA8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4645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127808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3336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91026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02234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96690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90513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7101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1775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87896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185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BF9F-C192-323B-4B95-72F625631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888B70-65A3-6B4C-D695-71BF0B6BF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4CF4E-D1A6-B04F-888E-B734D518F950}"/>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0563DEFD-DE3E-B38D-BFA5-9EC2AA0C6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D5A93-606A-509A-3C09-A522CEAF6A0A}"/>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97114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8943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94583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71587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0926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AAA1-F0BA-CD3E-BC41-11B5D8D49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01396-176C-052A-9DD1-21D38FC285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D82E-0DF9-56EE-ED3D-386F6B06F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0D0D1D-C62E-AA0C-3896-6D788C05AE03}"/>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6" name="Footer Placeholder 5">
            <a:extLst>
              <a:ext uri="{FF2B5EF4-FFF2-40B4-BE49-F238E27FC236}">
                <a16:creationId xmlns:a16="http://schemas.microsoft.com/office/drawing/2014/main" id="{67E9D3C7-A12F-46E7-E203-9938C5A4C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BDC6C-AC4D-9850-CF7E-A2BA145E885E}"/>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27345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1D46-760F-3764-3CC2-31B9AAE6C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EAF0C-C53D-6B9D-914A-AD0978C83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B5ECED-1904-057B-27FA-E591D766D8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ADE702-FD03-6DA7-995D-1825DC3DB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C5B92-BD1A-7044-0832-F30AD9A7F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3E7B7-CABF-C461-1FF4-E8FE22263121}"/>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8" name="Footer Placeholder 7">
            <a:extLst>
              <a:ext uri="{FF2B5EF4-FFF2-40B4-BE49-F238E27FC236}">
                <a16:creationId xmlns:a16="http://schemas.microsoft.com/office/drawing/2014/main" id="{418678AB-DD0E-2507-F4F5-E09CE5E97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EEE4A-E148-73FE-E5B4-CCCF36E73FCF}"/>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10612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57C6-E015-26FA-8A77-BB74840FF8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A72A78-DE06-2C71-EC36-61BF91264A31}"/>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4" name="Footer Placeholder 3">
            <a:extLst>
              <a:ext uri="{FF2B5EF4-FFF2-40B4-BE49-F238E27FC236}">
                <a16:creationId xmlns:a16="http://schemas.microsoft.com/office/drawing/2014/main" id="{03F59628-572C-1C5E-E9C9-970BBCF49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178D0B-5EA3-21CC-CB65-3FEF49B14489}"/>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76307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B0F75-34B1-3D69-519F-1C18EDCB1A00}"/>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3" name="Footer Placeholder 2">
            <a:extLst>
              <a:ext uri="{FF2B5EF4-FFF2-40B4-BE49-F238E27FC236}">
                <a16:creationId xmlns:a16="http://schemas.microsoft.com/office/drawing/2014/main" id="{C912EDFE-8765-275C-E783-606702C589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F1BA2-37D4-F29A-6E35-3D156119AD63}"/>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44193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CF67-9935-7442-AFA3-DC079F1F3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B8A826-8523-058B-3722-84EAB363E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83142-66A1-35ED-354D-B8DBB2BF1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D7EBF-431B-801E-1F63-3C563D9DC67A}"/>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6" name="Footer Placeholder 5">
            <a:extLst>
              <a:ext uri="{FF2B5EF4-FFF2-40B4-BE49-F238E27FC236}">
                <a16:creationId xmlns:a16="http://schemas.microsoft.com/office/drawing/2014/main" id="{86CF229E-7D97-A037-618C-C31D4E616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28D1A-92A0-C5DB-C992-2F51D373A05E}"/>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257188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525D-CDC1-DAF5-B9E0-9EA4F9B39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82228-25FA-EA60-0EDA-657C0BE1C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1EE89-67E3-D773-DBAD-BE071C2DC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051B0-7741-A573-C192-515D3625FA22}"/>
              </a:ext>
            </a:extLst>
          </p:cNvPr>
          <p:cNvSpPr>
            <a:spLocks noGrp="1"/>
          </p:cNvSpPr>
          <p:nvPr>
            <p:ph type="dt" sz="half" idx="10"/>
          </p:nvPr>
        </p:nvSpPr>
        <p:spPr/>
        <p:txBody>
          <a:bodyPr/>
          <a:lstStyle/>
          <a:p>
            <a:fld id="{207D0C6F-EF58-4074-AD1B-4751AF0CB8D8}" type="datetimeFigureOut">
              <a:rPr lang="en-US" smtClean="0"/>
              <a:t>9/30/2024</a:t>
            </a:fld>
            <a:endParaRPr lang="en-US"/>
          </a:p>
        </p:txBody>
      </p:sp>
      <p:sp>
        <p:nvSpPr>
          <p:cNvPr id="6" name="Footer Placeholder 5">
            <a:extLst>
              <a:ext uri="{FF2B5EF4-FFF2-40B4-BE49-F238E27FC236}">
                <a16:creationId xmlns:a16="http://schemas.microsoft.com/office/drawing/2014/main" id="{FD1F639A-92B7-7A4A-640E-59B69EE3E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DF70-2B3F-26CC-7CC7-0AE8C470E46B}"/>
              </a:ext>
            </a:extLst>
          </p:cNvPr>
          <p:cNvSpPr>
            <a:spLocks noGrp="1"/>
          </p:cNvSpPr>
          <p:nvPr>
            <p:ph type="sldNum" sz="quarter" idx="12"/>
          </p:nvPr>
        </p:nvSpPr>
        <p:spPr/>
        <p:txBody>
          <a:bodyPr/>
          <a:lstStyle/>
          <a:p>
            <a:fld id="{30043215-40F2-4277-8034-92956B63A561}" type="slidenum">
              <a:rPr lang="en-US" smtClean="0"/>
              <a:t>‹#›</a:t>
            </a:fld>
            <a:endParaRPr lang="en-US"/>
          </a:p>
        </p:txBody>
      </p:sp>
    </p:spTree>
    <p:extLst>
      <p:ext uri="{BB962C8B-B14F-4D97-AF65-F5344CB8AC3E}">
        <p14:creationId xmlns:p14="http://schemas.microsoft.com/office/powerpoint/2010/main" val="114153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04B5A-C4CC-46C9-64FB-63AF4D3A7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062D8F-A4F2-27CB-46D3-5DDC777FE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5C1E0-52D9-9209-13F1-BE3B87A4F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7D0C6F-EF58-4074-AD1B-4751AF0CB8D8}" type="datetimeFigureOut">
              <a:rPr lang="en-US" smtClean="0"/>
              <a:t>9/30/2024</a:t>
            </a:fld>
            <a:endParaRPr lang="en-US"/>
          </a:p>
        </p:txBody>
      </p:sp>
      <p:sp>
        <p:nvSpPr>
          <p:cNvPr id="5" name="Footer Placeholder 4">
            <a:extLst>
              <a:ext uri="{FF2B5EF4-FFF2-40B4-BE49-F238E27FC236}">
                <a16:creationId xmlns:a16="http://schemas.microsoft.com/office/drawing/2014/main" id="{56F91A83-8F29-00CF-0475-C64F9A481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8FC318-C74E-97C4-851F-A88CBF5688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043215-40F2-4277-8034-92956B63A561}" type="slidenum">
              <a:rPr lang="en-US" smtClean="0"/>
              <a:t>‹#›</a:t>
            </a:fld>
            <a:endParaRPr lang="en-US"/>
          </a:p>
        </p:txBody>
      </p:sp>
    </p:spTree>
    <p:extLst>
      <p:ext uri="{BB962C8B-B14F-4D97-AF65-F5344CB8AC3E}">
        <p14:creationId xmlns:p14="http://schemas.microsoft.com/office/powerpoint/2010/main" val="181460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9/30/2024</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281637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47127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customXml" Target="../ink/ink1.xml"/><Relationship Id="rId5" Type="http://schemas.openxmlformats.org/officeDocument/2006/relationships/image" Target="../media/image15.png"/><Relationship Id="rId10" Type="http://schemas.openxmlformats.org/officeDocument/2006/relationships/image" Target="../media/image3.svg"/><Relationship Id="rId4" Type="http://schemas.openxmlformats.org/officeDocument/2006/relationships/image" Target="../media/image12.emf"/><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emf"/><Relationship Id="rId7" Type="http://schemas.openxmlformats.org/officeDocument/2006/relationships/customXml" Target="../ink/ink3.xm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7.png"/><Relationship Id="rId11" Type="http://schemas.openxmlformats.org/officeDocument/2006/relationships/customXml" Target="../ink/ink5.xml"/><Relationship Id="rId5" Type="http://schemas.openxmlformats.org/officeDocument/2006/relationships/image" Target="../media/image12.emf"/><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12.em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5.svg"/><Relationship Id="rId4" Type="http://schemas.openxmlformats.org/officeDocument/2006/relationships/image" Target="../media/image12.emf"/><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2.png"/><Relationship Id="rId11" Type="http://schemas.openxmlformats.org/officeDocument/2006/relationships/image" Target="../media/image5.svg"/><Relationship Id="rId5" Type="http://schemas.openxmlformats.org/officeDocument/2006/relationships/image" Target="../media/image13.jpg"/><Relationship Id="rId10" Type="http://schemas.openxmlformats.org/officeDocument/2006/relationships/image" Target="../media/image4.png"/><Relationship Id="rId4" Type="http://schemas.openxmlformats.org/officeDocument/2006/relationships/image" Target="../media/image12.emf"/><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379143"/>
            <a:ext cx="5253954" cy="2810371"/>
          </a:xfrm>
        </p:spPr>
        <p:txBody>
          <a:bodyPr>
            <a:normAutofit/>
          </a:bodyPr>
          <a:lstStyle/>
          <a:p>
            <a:pPr algn="l"/>
            <a:r>
              <a:rPr lang="en-US" sz="5400" b="1" i="1" dirty="0">
                <a:solidFill>
                  <a:schemeClr val="bg2">
                    <a:lumMod val="50000"/>
                  </a:schemeClr>
                </a:solidFill>
              </a:rPr>
              <a:t>Unit 2:</a:t>
            </a:r>
            <a:br>
              <a:rPr lang="en-US" sz="5400" b="1" i="1" dirty="0"/>
            </a:br>
            <a:r>
              <a:rPr lang="en-US" sz="5400" b="1" dirty="0"/>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3429000"/>
            <a:ext cx="4951790" cy="3049859"/>
          </a:xfrm>
        </p:spPr>
        <p:txBody>
          <a:bodyPr>
            <a:normAutofit/>
          </a:bodyPr>
          <a:lstStyle/>
          <a:p>
            <a:pPr algn="l"/>
            <a:r>
              <a:rPr lang="en-US" sz="3200" b="1" i="1">
                <a:solidFill>
                  <a:schemeClr val="bg2">
                    <a:lumMod val="50000"/>
                  </a:schemeClr>
                </a:solidFill>
              </a:rPr>
              <a:t>Lesson 7: </a:t>
            </a:r>
            <a:endParaRPr lang="en-US" sz="3200" b="1" i="1" dirty="0">
              <a:solidFill>
                <a:schemeClr val="bg2">
                  <a:lumMod val="50000"/>
                </a:schemeClr>
              </a:solidFill>
            </a:endParaRPr>
          </a:p>
          <a:p>
            <a:pPr algn="l"/>
            <a:r>
              <a:rPr lang="en-US" sz="4000" b="1" i="1" dirty="0"/>
              <a:t>The Search for Gold </a:t>
            </a:r>
          </a:p>
          <a:p>
            <a:pPr algn="l"/>
            <a:r>
              <a:rPr lang="en-US" sz="3200" i="1" dirty="0"/>
              <a:t>Guided Notes </a:t>
            </a:r>
          </a:p>
          <a:p>
            <a:pPr algn="l"/>
            <a:r>
              <a:rPr lang="en-US" sz="2800" i="1" dirty="0"/>
              <a:t>Day 2</a:t>
            </a:r>
          </a:p>
        </p:txBody>
      </p:sp>
      <p:pic>
        <p:nvPicPr>
          <p:cNvPr id="8" name="Picture 2" descr="Primary view of object titled '[Postcard of Fernando Cortés]'.">
            <a:extLst>
              <a:ext uri="{FF2B5EF4-FFF2-40B4-BE49-F238E27FC236}">
                <a16:creationId xmlns:a16="http://schemas.microsoft.com/office/drawing/2014/main" id="{C8CAF677-A999-864B-2533-541B507FF9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7" t="8559" r="6035" b="26390"/>
          <a:stretch/>
        </p:blipFill>
        <p:spPr bwMode="auto">
          <a:xfrm>
            <a:off x="6395573" y="0"/>
            <a:ext cx="5796427"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
        <p:nvSpPr>
          <p:cNvPr id="9" name="TextBox 8">
            <a:extLst>
              <a:ext uri="{FF2B5EF4-FFF2-40B4-BE49-F238E27FC236}">
                <a16:creationId xmlns:a16="http://schemas.microsoft.com/office/drawing/2014/main" id="{FD5BBBB6-7C63-ECAE-D9F2-45C4D871C814}"/>
              </a:ext>
            </a:extLst>
          </p:cNvPr>
          <p:cNvSpPr txBox="1"/>
          <p:nvPr/>
        </p:nvSpPr>
        <p:spPr>
          <a:xfrm>
            <a:off x="5736778" y="6478859"/>
            <a:ext cx="2307771" cy="400110"/>
          </a:xfrm>
          <a:prstGeom prst="rect">
            <a:avLst/>
          </a:prstGeom>
          <a:noFill/>
        </p:spPr>
        <p:txBody>
          <a:bodyPr wrap="square" rtlCol="0">
            <a:spAutoFit/>
          </a:bodyPr>
          <a:lstStyle/>
          <a:p>
            <a:r>
              <a:rPr lang="en-US" sz="2000" i="1" dirty="0">
                <a:latin typeface="Gotham book"/>
              </a:rPr>
              <a:t>Hern</a:t>
            </a:r>
            <a:r>
              <a:rPr lang="en-US" sz="2000" b="0" i="1" dirty="0">
                <a:solidFill>
                  <a:srgbClr val="000000"/>
                </a:solidFill>
                <a:effectLst/>
                <a:latin typeface="Gotham book"/>
              </a:rPr>
              <a:t>á</a:t>
            </a:r>
            <a:r>
              <a:rPr lang="en-US" sz="2000" i="1" dirty="0">
                <a:latin typeface="Gotham book"/>
              </a:rPr>
              <a:t>n Cort</a:t>
            </a:r>
            <a:r>
              <a:rPr lang="en-US" sz="2000" b="0" i="1" dirty="0">
                <a:solidFill>
                  <a:srgbClr val="000000"/>
                </a:solidFill>
                <a:effectLst/>
                <a:latin typeface="Gotham book"/>
              </a:rPr>
              <a:t>és</a:t>
            </a:r>
            <a:endParaRPr lang="en-US" sz="2000" i="1" dirty="0">
              <a:latin typeface="Gotham book"/>
            </a:endParaRP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60855" y="6494606"/>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121B3CF3-64D2-A77C-F731-CFA60F70877C}"/>
              </a:ext>
            </a:extLst>
          </p:cNvPr>
          <p:cNvSpPr txBox="1"/>
          <p:nvPr/>
        </p:nvSpPr>
        <p:spPr>
          <a:xfrm>
            <a:off x="1986123" y="55411"/>
            <a:ext cx="9140824" cy="646331"/>
          </a:xfrm>
          <a:prstGeom prst="rect">
            <a:avLst/>
          </a:prstGeom>
          <a:noFill/>
        </p:spPr>
        <p:txBody>
          <a:bodyPr wrap="square" rtlCol="0">
            <a:spAutoFit/>
          </a:bodyPr>
          <a:lstStyle/>
          <a:p>
            <a:pPr algn="ctr"/>
            <a:r>
              <a:rPr lang="en-US" sz="3600" b="1" dirty="0">
                <a:latin typeface="Gotham book"/>
              </a:rPr>
              <a:t>Map of </a:t>
            </a:r>
            <a:r>
              <a:rPr lang="en-US" sz="3600" b="1" i="0" dirty="0">
                <a:solidFill>
                  <a:srgbClr val="000000"/>
                </a:solidFill>
                <a:effectLst/>
                <a:latin typeface="Gotham book"/>
              </a:rPr>
              <a:t>Cortés’ Expedition</a:t>
            </a:r>
            <a:endParaRPr lang="en-US" sz="3600" dirty="0">
              <a:latin typeface="Gotham book"/>
            </a:endParaRPr>
          </a:p>
        </p:txBody>
      </p:sp>
      <p:sp>
        <p:nvSpPr>
          <p:cNvPr id="4" name="Title 5">
            <a:extLst>
              <a:ext uri="{FF2B5EF4-FFF2-40B4-BE49-F238E27FC236}">
                <a16:creationId xmlns:a16="http://schemas.microsoft.com/office/drawing/2014/main" id="{C2021929-CE03-E3B1-2A71-8EB6319B37AC}"/>
              </a:ext>
            </a:extLst>
          </p:cNvPr>
          <p:cNvSpPr txBox="1">
            <a:spLocks noGrp="1"/>
          </p:cNvSpPr>
          <p:nvPr>
            <p:ph type="title"/>
          </p:nvPr>
        </p:nvSpPr>
        <p:spPr>
          <a:xfrm>
            <a:off x="1523994" y="625128"/>
            <a:ext cx="4572005" cy="5586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i="0" dirty="0">
                <a:solidFill>
                  <a:srgbClr val="C00000"/>
                </a:solidFill>
                <a:effectLst/>
                <a:latin typeface="Arial" panose="020B0604020202020204" pitchFamily="34" charset="0"/>
              </a:rPr>
              <a:t>1519</a:t>
            </a:r>
            <a:endParaRPr lang="en-US" sz="3200" dirty="0">
              <a:solidFill>
                <a:srgbClr val="C00000"/>
              </a:solidFill>
              <a:latin typeface="Gotham Medium"/>
            </a:endParaRPr>
          </a:p>
        </p:txBody>
      </p:sp>
      <p:sp>
        <p:nvSpPr>
          <p:cNvPr id="9" name="Title 5">
            <a:extLst>
              <a:ext uri="{FF2B5EF4-FFF2-40B4-BE49-F238E27FC236}">
                <a16:creationId xmlns:a16="http://schemas.microsoft.com/office/drawing/2014/main" id="{7EE4C71B-0A08-595C-B1BF-A9FCC5F77583}"/>
              </a:ext>
            </a:extLst>
          </p:cNvPr>
          <p:cNvSpPr txBox="1">
            <a:spLocks/>
          </p:cNvSpPr>
          <p:nvPr/>
        </p:nvSpPr>
        <p:spPr>
          <a:xfrm>
            <a:off x="7026980" y="673436"/>
            <a:ext cx="4329458" cy="48859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dirty="0">
                <a:solidFill>
                  <a:srgbClr val="0070C0"/>
                </a:solidFill>
                <a:latin typeface="Arial" panose="020B0604020202020204" pitchFamily="34" charset="0"/>
              </a:rPr>
              <a:t>1521</a:t>
            </a:r>
            <a:endParaRPr lang="en-US" sz="3200" dirty="0">
              <a:solidFill>
                <a:srgbClr val="0070C0"/>
              </a:solidFill>
              <a:latin typeface="Gotham Medium"/>
            </a:endParaRPr>
          </a:p>
        </p:txBody>
      </p:sp>
      <p:pic>
        <p:nvPicPr>
          <p:cNvPr id="10" name="Picture 4" descr="A map of the geography of Mexico showing the location of the Aztec empire and the capital city of Tenochtitlan">
            <a:extLst>
              <a:ext uri="{FF2B5EF4-FFF2-40B4-BE49-F238E27FC236}">
                <a16:creationId xmlns:a16="http://schemas.microsoft.com/office/drawing/2014/main" id="{2338E98D-0937-A4B5-21A7-B36A2BBCE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47" y="1136354"/>
            <a:ext cx="5666572" cy="411371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F54FD663-C780-099F-41F0-1040E1D792DA}"/>
              </a:ext>
              <a:ext uri="{C183D7F6-B498-43B3-948B-1728B52AA6E4}">
                <adec:decorative xmlns:adec="http://schemas.microsoft.com/office/drawing/2017/decorative" val="1"/>
              </a:ext>
            </a:extLst>
          </p:cNvPr>
          <p:cNvSpPr/>
          <p:nvPr/>
        </p:nvSpPr>
        <p:spPr>
          <a:xfrm rot="1562391">
            <a:off x="856185" y="3653716"/>
            <a:ext cx="1797758" cy="1216401"/>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39DE18-B895-FF57-5B5D-27356BED6AEF}"/>
              </a:ext>
              <a:ext uri="{C183D7F6-B498-43B3-948B-1728B52AA6E4}">
                <adec:decorative xmlns:adec="http://schemas.microsoft.com/office/drawing/2017/decorative" val="1"/>
              </a:ext>
            </a:extLst>
          </p:cNvPr>
          <p:cNvSpPr txBox="1"/>
          <p:nvPr/>
        </p:nvSpPr>
        <p:spPr>
          <a:xfrm>
            <a:off x="972302" y="4139244"/>
            <a:ext cx="1731057" cy="400110"/>
          </a:xfrm>
          <a:prstGeom prst="rect">
            <a:avLst/>
          </a:prstGeom>
          <a:noFill/>
        </p:spPr>
        <p:txBody>
          <a:bodyPr wrap="square" rtlCol="0">
            <a:spAutoFit/>
          </a:bodyPr>
          <a:lstStyle/>
          <a:p>
            <a:r>
              <a:rPr lang="en-US" sz="2000" b="1" dirty="0"/>
              <a:t>Tenochtitlan</a:t>
            </a: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05031AE-3C1A-1494-5E2D-5F75E7EB04F1}"/>
                  </a:ext>
                  <a:ext uri="{C183D7F6-B498-43B3-948B-1728B52AA6E4}">
                    <adec:decorative xmlns:adec="http://schemas.microsoft.com/office/drawing/2017/decorative" val="1"/>
                  </a:ext>
                </a:extLst>
              </p14:cNvPr>
              <p14:cNvContentPartPr/>
              <p14:nvPr/>
            </p14:nvContentPartPr>
            <p14:xfrm>
              <a:off x="1677119" y="3111127"/>
              <a:ext cx="3195612" cy="904407"/>
            </p14:xfrm>
          </p:contentPart>
        </mc:Choice>
        <mc:Fallback xmlns="">
          <p:pic>
            <p:nvPicPr>
              <p:cNvPr id="15" name="Ink 14">
                <a:extLst>
                  <a:ext uri="{FF2B5EF4-FFF2-40B4-BE49-F238E27FC236}">
                    <a16:creationId xmlns:a16="http://schemas.microsoft.com/office/drawing/2014/main" id="{005031AE-3C1A-1494-5E2D-5F75E7EB04F1}"/>
                  </a:ext>
                  <a:ext uri="{C183D7F6-B498-43B3-948B-1728B52AA6E4}">
                    <adec:decorative xmlns:adec="http://schemas.microsoft.com/office/drawing/2017/decorative" val="1"/>
                  </a:ext>
                </a:extLst>
              </p:cNvPr>
              <p:cNvPicPr/>
              <p:nvPr/>
            </p:nvPicPr>
            <p:blipFill>
              <a:blip r:embed="rId7"/>
              <a:stretch>
                <a:fillRect/>
              </a:stretch>
            </p:blipFill>
            <p:spPr>
              <a:xfrm>
                <a:off x="1641116" y="3075124"/>
                <a:ext cx="3267258" cy="976054"/>
              </a:xfrm>
              <a:prstGeom prst="rect">
                <a:avLst/>
              </a:prstGeom>
            </p:spPr>
          </p:pic>
        </mc:Fallback>
      </mc:AlternateContent>
      <p:sp>
        <p:nvSpPr>
          <p:cNvPr id="16" name="TextBox 15">
            <a:extLst>
              <a:ext uri="{FF2B5EF4-FFF2-40B4-BE49-F238E27FC236}">
                <a16:creationId xmlns:a16="http://schemas.microsoft.com/office/drawing/2014/main" id="{B8166894-CD90-F437-2BAE-C34F9DFE2311}"/>
              </a:ext>
              <a:ext uri="{C183D7F6-B498-43B3-948B-1728B52AA6E4}">
                <adec:decorative xmlns:adec="http://schemas.microsoft.com/office/drawing/2017/decorative" val="1"/>
              </a:ext>
            </a:extLst>
          </p:cNvPr>
          <p:cNvSpPr txBox="1"/>
          <p:nvPr/>
        </p:nvSpPr>
        <p:spPr>
          <a:xfrm rot="20403291">
            <a:off x="2387168" y="2944928"/>
            <a:ext cx="1791644" cy="400110"/>
          </a:xfrm>
          <a:prstGeom prst="rect">
            <a:avLst/>
          </a:prstGeom>
          <a:noFill/>
        </p:spPr>
        <p:txBody>
          <a:bodyPr wrap="square" rtlCol="0">
            <a:spAutoFit/>
          </a:bodyPr>
          <a:lstStyle/>
          <a:p>
            <a:r>
              <a:rPr lang="en-US" sz="2000" b="1" i="0" dirty="0">
                <a:solidFill>
                  <a:srgbClr val="000000"/>
                </a:solidFill>
                <a:effectLst/>
                <a:latin typeface="Gotham book"/>
              </a:rPr>
              <a:t>Cortés</a:t>
            </a:r>
            <a:r>
              <a:rPr lang="en-US" sz="2000" b="1" dirty="0"/>
              <a:t>’ Route</a:t>
            </a:r>
          </a:p>
        </p:txBody>
      </p:sp>
      <p:sp>
        <p:nvSpPr>
          <p:cNvPr id="17" name="TextBox 16">
            <a:extLst>
              <a:ext uri="{FF2B5EF4-FFF2-40B4-BE49-F238E27FC236}">
                <a16:creationId xmlns:a16="http://schemas.microsoft.com/office/drawing/2014/main" id="{93857984-E875-AC8E-6367-DA2819D8E482}"/>
              </a:ext>
              <a:ext uri="{C183D7F6-B498-43B3-948B-1728B52AA6E4}">
                <adec:decorative xmlns:adec="http://schemas.microsoft.com/office/drawing/2017/decorative" val="1"/>
              </a:ext>
            </a:extLst>
          </p:cNvPr>
          <p:cNvSpPr txBox="1"/>
          <p:nvPr/>
        </p:nvSpPr>
        <p:spPr>
          <a:xfrm>
            <a:off x="1231600" y="1536245"/>
            <a:ext cx="1141058" cy="646331"/>
          </a:xfrm>
          <a:prstGeom prst="rect">
            <a:avLst/>
          </a:prstGeom>
          <a:noFill/>
        </p:spPr>
        <p:txBody>
          <a:bodyPr wrap="square" rtlCol="0">
            <a:spAutoFit/>
          </a:bodyPr>
          <a:lstStyle/>
          <a:p>
            <a:pPr algn="ctr"/>
            <a:r>
              <a:rPr lang="en-US" dirty="0"/>
              <a:t>Present-day Texas</a:t>
            </a:r>
          </a:p>
        </p:txBody>
      </p:sp>
      <p:sp>
        <p:nvSpPr>
          <p:cNvPr id="18" name="TextBox 17">
            <a:extLst>
              <a:ext uri="{FF2B5EF4-FFF2-40B4-BE49-F238E27FC236}">
                <a16:creationId xmlns:a16="http://schemas.microsoft.com/office/drawing/2014/main" id="{12E57688-9CA9-B02A-E472-CE3CD4F8A713}"/>
              </a:ext>
              <a:ext uri="{C183D7F6-B498-43B3-948B-1728B52AA6E4}">
                <adec:decorative xmlns:adec="http://schemas.microsoft.com/office/drawing/2017/decorative" val="1"/>
              </a:ext>
            </a:extLst>
          </p:cNvPr>
          <p:cNvSpPr txBox="1"/>
          <p:nvPr/>
        </p:nvSpPr>
        <p:spPr>
          <a:xfrm rot="4154519">
            <a:off x="4395811" y="1956233"/>
            <a:ext cx="1127021" cy="584775"/>
          </a:xfrm>
          <a:prstGeom prst="rect">
            <a:avLst/>
          </a:prstGeom>
          <a:noFill/>
        </p:spPr>
        <p:txBody>
          <a:bodyPr wrap="square" rtlCol="0">
            <a:spAutoFit/>
          </a:bodyPr>
          <a:lstStyle/>
          <a:p>
            <a:pPr algn="ctr"/>
            <a:r>
              <a:rPr lang="en-US" sz="1600" dirty="0"/>
              <a:t>Present-day Florida</a:t>
            </a:r>
          </a:p>
        </p:txBody>
      </p:sp>
      <p:sp>
        <p:nvSpPr>
          <p:cNvPr id="19" name="TextBox 18">
            <a:extLst>
              <a:ext uri="{FF2B5EF4-FFF2-40B4-BE49-F238E27FC236}">
                <a16:creationId xmlns:a16="http://schemas.microsoft.com/office/drawing/2014/main" id="{38B7B449-E8C1-C73F-ADBB-CF0234E6BCA8}"/>
              </a:ext>
              <a:ext uri="{C183D7F6-B498-43B3-948B-1728B52AA6E4}">
                <adec:decorative xmlns:adec="http://schemas.microsoft.com/office/drawing/2017/decorative" val="1"/>
              </a:ext>
            </a:extLst>
          </p:cNvPr>
          <p:cNvSpPr txBox="1"/>
          <p:nvPr/>
        </p:nvSpPr>
        <p:spPr>
          <a:xfrm>
            <a:off x="2300917" y="2382612"/>
            <a:ext cx="2185268" cy="400110"/>
          </a:xfrm>
          <a:prstGeom prst="rect">
            <a:avLst/>
          </a:prstGeom>
          <a:noFill/>
        </p:spPr>
        <p:txBody>
          <a:bodyPr wrap="square" rtlCol="0">
            <a:spAutoFit/>
          </a:bodyPr>
          <a:lstStyle/>
          <a:p>
            <a:pPr algn="ctr"/>
            <a:r>
              <a:rPr lang="en-US" sz="2000" dirty="0"/>
              <a:t>Gulf of Mexico</a:t>
            </a:r>
          </a:p>
        </p:txBody>
      </p:sp>
      <p:sp>
        <p:nvSpPr>
          <p:cNvPr id="20" name="TextBox 19">
            <a:extLst>
              <a:ext uri="{FF2B5EF4-FFF2-40B4-BE49-F238E27FC236}">
                <a16:creationId xmlns:a16="http://schemas.microsoft.com/office/drawing/2014/main" id="{6B7E5F46-6B76-C281-EC8F-EA8870C0AA17}"/>
              </a:ext>
              <a:ext uri="{C183D7F6-B498-43B3-948B-1728B52AA6E4}">
                <adec:decorative xmlns:adec="http://schemas.microsoft.com/office/drawing/2017/decorative" val="1"/>
              </a:ext>
            </a:extLst>
          </p:cNvPr>
          <p:cNvSpPr txBox="1"/>
          <p:nvPr/>
        </p:nvSpPr>
        <p:spPr>
          <a:xfrm>
            <a:off x="638488" y="2722877"/>
            <a:ext cx="1347635" cy="646331"/>
          </a:xfrm>
          <a:prstGeom prst="rect">
            <a:avLst/>
          </a:prstGeom>
          <a:noFill/>
        </p:spPr>
        <p:txBody>
          <a:bodyPr wrap="square" rtlCol="0">
            <a:spAutoFit/>
          </a:bodyPr>
          <a:lstStyle/>
          <a:p>
            <a:pPr algn="ctr"/>
            <a:r>
              <a:rPr lang="en-US" dirty="0"/>
              <a:t>Present-day Mexico</a:t>
            </a:r>
          </a:p>
        </p:txBody>
      </p:sp>
      <p:sp>
        <p:nvSpPr>
          <p:cNvPr id="21" name="Star: 5 Points 20">
            <a:extLst>
              <a:ext uri="{FF2B5EF4-FFF2-40B4-BE49-F238E27FC236}">
                <a16:creationId xmlns:a16="http://schemas.microsoft.com/office/drawing/2014/main" id="{721D884C-9C94-BF9E-A9A9-3A4260221F10}"/>
              </a:ext>
              <a:ext uri="{C183D7F6-B498-43B3-948B-1728B52AA6E4}">
                <adec:decorative xmlns:adec="http://schemas.microsoft.com/office/drawing/2017/decorative" val="1"/>
              </a:ext>
            </a:extLst>
          </p:cNvPr>
          <p:cNvSpPr/>
          <p:nvPr/>
        </p:nvSpPr>
        <p:spPr>
          <a:xfrm>
            <a:off x="1448626" y="3894567"/>
            <a:ext cx="389205" cy="313528"/>
          </a:xfrm>
          <a:prstGeom prst="star5">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C741D83-4167-74A9-6F1F-96F3DE0498DC}"/>
              </a:ext>
              <a:ext uri="{C183D7F6-B498-43B3-948B-1728B52AA6E4}">
                <adec:decorative xmlns:adec="http://schemas.microsoft.com/office/drawing/2017/decorative" val="1"/>
              </a:ext>
            </a:extLst>
          </p:cNvPr>
          <p:cNvSpPr txBox="1"/>
          <p:nvPr/>
        </p:nvSpPr>
        <p:spPr>
          <a:xfrm>
            <a:off x="2864655" y="4320891"/>
            <a:ext cx="1657902" cy="830997"/>
          </a:xfrm>
          <a:prstGeom prst="rect">
            <a:avLst/>
          </a:prstGeom>
          <a:noFill/>
        </p:spPr>
        <p:txBody>
          <a:bodyPr wrap="square" rtlCol="0">
            <a:spAutoFit/>
          </a:bodyPr>
          <a:lstStyle/>
          <a:p>
            <a:r>
              <a:rPr lang="en-US" sz="2400" b="1" dirty="0"/>
              <a:t>Aztec Empire</a:t>
            </a:r>
          </a:p>
        </p:txBody>
      </p:sp>
      <p:cxnSp>
        <p:nvCxnSpPr>
          <p:cNvPr id="23" name="Straight Connector 22">
            <a:extLst>
              <a:ext uri="{FF2B5EF4-FFF2-40B4-BE49-F238E27FC236}">
                <a16:creationId xmlns:a16="http://schemas.microsoft.com/office/drawing/2014/main" id="{1FF00BAF-F19E-2E2F-8482-37478B8B557D}"/>
              </a:ext>
              <a:ext uri="{C183D7F6-B498-43B3-948B-1728B52AA6E4}">
                <adec:decorative xmlns:adec="http://schemas.microsoft.com/office/drawing/2017/decorative" val="1"/>
              </a:ext>
            </a:extLst>
          </p:cNvPr>
          <p:cNvCxnSpPr>
            <a:stCxn id="22" idx="1"/>
            <a:endCxn id="13" idx="6"/>
          </p:cNvCxnSpPr>
          <p:nvPr/>
        </p:nvCxnSpPr>
        <p:spPr>
          <a:xfrm flipH="1" flipV="1">
            <a:off x="2562697" y="4656521"/>
            <a:ext cx="301958" cy="798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4" descr="A map of the geography of Mexico showing the location of the region Cortes claimed as New Spain and the replacement of Tenochtitlan with Mexico City">
            <a:extLst>
              <a:ext uri="{FF2B5EF4-FFF2-40B4-BE49-F238E27FC236}">
                <a16:creationId xmlns:a16="http://schemas.microsoft.com/office/drawing/2014/main" id="{028A1C0C-FF2E-8152-C0E9-B904C18E1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005" y="1136354"/>
            <a:ext cx="5666572" cy="4113714"/>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DD67492E-E9B9-29AE-8D9E-D4F8AF6625D8}"/>
              </a:ext>
              <a:ext uri="{C183D7F6-B498-43B3-948B-1728B52AA6E4}">
                <adec:decorative xmlns:adec="http://schemas.microsoft.com/office/drawing/2017/decorative" val="1"/>
              </a:ext>
            </a:extLst>
          </p:cNvPr>
          <p:cNvSpPr/>
          <p:nvPr/>
        </p:nvSpPr>
        <p:spPr>
          <a:xfrm rot="1562391">
            <a:off x="6654343" y="3653716"/>
            <a:ext cx="1797758" cy="1216401"/>
          </a:xfrm>
          <a:prstGeom prst="ellipse">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2ED6F9E-946B-527F-9521-32DAA6CA15AE}"/>
              </a:ext>
              <a:ext uri="{C183D7F6-B498-43B3-948B-1728B52AA6E4}">
                <adec:decorative xmlns:adec="http://schemas.microsoft.com/office/drawing/2017/decorative" val="1"/>
              </a:ext>
            </a:extLst>
          </p:cNvPr>
          <p:cNvSpPr txBox="1"/>
          <p:nvPr/>
        </p:nvSpPr>
        <p:spPr>
          <a:xfrm>
            <a:off x="6770460" y="4139244"/>
            <a:ext cx="1731057" cy="400110"/>
          </a:xfrm>
          <a:prstGeom prst="rect">
            <a:avLst/>
          </a:prstGeom>
          <a:noFill/>
        </p:spPr>
        <p:txBody>
          <a:bodyPr wrap="square" rtlCol="0">
            <a:spAutoFit/>
          </a:bodyPr>
          <a:lstStyle/>
          <a:p>
            <a:r>
              <a:rPr lang="en-US" sz="2000" b="1" dirty="0"/>
              <a:t>Mexico City</a:t>
            </a:r>
          </a:p>
        </p:txBody>
      </p:sp>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16ED95F3-4D33-038C-A54F-9A26002C8745}"/>
                  </a:ext>
                  <a:ext uri="{C183D7F6-B498-43B3-948B-1728B52AA6E4}">
                    <adec:decorative xmlns:adec="http://schemas.microsoft.com/office/drawing/2017/decorative" val="1"/>
                  </a:ext>
                </a:extLst>
              </p14:cNvPr>
              <p14:cNvContentPartPr/>
              <p14:nvPr/>
            </p14:nvContentPartPr>
            <p14:xfrm>
              <a:off x="7475277" y="3111127"/>
              <a:ext cx="3195612" cy="904407"/>
            </p14:xfrm>
          </p:contentPart>
        </mc:Choice>
        <mc:Fallback xmlns="">
          <p:pic>
            <p:nvPicPr>
              <p:cNvPr id="27" name="Ink 26">
                <a:extLst>
                  <a:ext uri="{FF2B5EF4-FFF2-40B4-BE49-F238E27FC236}">
                    <a16:creationId xmlns:a16="http://schemas.microsoft.com/office/drawing/2014/main" id="{16ED95F3-4D33-038C-A54F-9A26002C8745}"/>
                  </a:ext>
                  <a:ext uri="{C183D7F6-B498-43B3-948B-1728B52AA6E4}">
                    <adec:decorative xmlns:adec="http://schemas.microsoft.com/office/drawing/2017/decorative" val="1"/>
                  </a:ext>
                </a:extLst>
              </p:cNvPr>
              <p:cNvPicPr/>
              <p:nvPr/>
            </p:nvPicPr>
            <p:blipFill>
              <a:blip r:embed="rId7"/>
              <a:stretch>
                <a:fillRect/>
              </a:stretch>
            </p:blipFill>
            <p:spPr>
              <a:xfrm>
                <a:off x="7439274" y="3075124"/>
                <a:ext cx="3267258" cy="976054"/>
              </a:xfrm>
              <a:prstGeom prst="rect">
                <a:avLst/>
              </a:prstGeom>
            </p:spPr>
          </p:pic>
        </mc:Fallback>
      </mc:AlternateContent>
      <p:sp>
        <p:nvSpPr>
          <p:cNvPr id="28" name="TextBox 27">
            <a:extLst>
              <a:ext uri="{FF2B5EF4-FFF2-40B4-BE49-F238E27FC236}">
                <a16:creationId xmlns:a16="http://schemas.microsoft.com/office/drawing/2014/main" id="{7799B5A8-AA4E-3D27-61AC-4398A282432E}"/>
              </a:ext>
              <a:ext uri="{C183D7F6-B498-43B3-948B-1728B52AA6E4}">
                <adec:decorative xmlns:adec="http://schemas.microsoft.com/office/drawing/2017/decorative" val="1"/>
              </a:ext>
            </a:extLst>
          </p:cNvPr>
          <p:cNvSpPr txBox="1"/>
          <p:nvPr/>
        </p:nvSpPr>
        <p:spPr>
          <a:xfrm rot="20403291">
            <a:off x="8185326" y="2944928"/>
            <a:ext cx="1791644" cy="400110"/>
          </a:xfrm>
          <a:prstGeom prst="rect">
            <a:avLst/>
          </a:prstGeom>
          <a:noFill/>
        </p:spPr>
        <p:txBody>
          <a:bodyPr wrap="square" rtlCol="0">
            <a:spAutoFit/>
          </a:bodyPr>
          <a:lstStyle/>
          <a:p>
            <a:r>
              <a:rPr lang="en-US" sz="2000" b="1" i="0" dirty="0">
                <a:solidFill>
                  <a:srgbClr val="000000"/>
                </a:solidFill>
                <a:effectLst/>
                <a:latin typeface="Gotham book"/>
              </a:rPr>
              <a:t>Cortés</a:t>
            </a:r>
            <a:r>
              <a:rPr lang="en-US" sz="2000" b="1" dirty="0"/>
              <a:t>’ Route</a:t>
            </a:r>
          </a:p>
        </p:txBody>
      </p:sp>
      <p:sp>
        <p:nvSpPr>
          <p:cNvPr id="29" name="TextBox 28">
            <a:extLst>
              <a:ext uri="{FF2B5EF4-FFF2-40B4-BE49-F238E27FC236}">
                <a16:creationId xmlns:a16="http://schemas.microsoft.com/office/drawing/2014/main" id="{F0BC0DE6-558E-309D-BF94-D6F732E2283E}"/>
              </a:ext>
              <a:ext uri="{C183D7F6-B498-43B3-948B-1728B52AA6E4}">
                <adec:decorative xmlns:adec="http://schemas.microsoft.com/office/drawing/2017/decorative" val="1"/>
              </a:ext>
            </a:extLst>
          </p:cNvPr>
          <p:cNvSpPr txBox="1"/>
          <p:nvPr/>
        </p:nvSpPr>
        <p:spPr>
          <a:xfrm>
            <a:off x="7029758" y="1536245"/>
            <a:ext cx="1141058" cy="646331"/>
          </a:xfrm>
          <a:prstGeom prst="rect">
            <a:avLst/>
          </a:prstGeom>
          <a:noFill/>
        </p:spPr>
        <p:txBody>
          <a:bodyPr wrap="square" rtlCol="0">
            <a:spAutoFit/>
          </a:bodyPr>
          <a:lstStyle/>
          <a:p>
            <a:pPr algn="ctr"/>
            <a:r>
              <a:rPr lang="en-US" dirty="0"/>
              <a:t>Present-day Texas</a:t>
            </a:r>
          </a:p>
        </p:txBody>
      </p:sp>
      <p:sp>
        <p:nvSpPr>
          <p:cNvPr id="30" name="TextBox 29">
            <a:extLst>
              <a:ext uri="{FF2B5EF4-FFF2-40B4-BE49-F238E27FC236}">
                <a16:creationId xmlns:a16="http://schemas.microsoft.com/office/drawing/2014/main" id="{D693B9AA-AF91-4B08-BA14-5042E98F088D}"/>
              </a:ext>
              <a:ext uri="{C183D7F6-B498-43B3-948B-1728B52AA6E4}">
                <adec:decorative xmlns:adec="http://schemas.microsoft.com/office/drawing/2017/decorative" val="1"/>
              </a:ext>
            </a:extLst>
          </p:cNvPr>
          <p:cNvSpPr txBox="1"/>
          <p:nvPr/>
        </p:nvSpPr>
        <p:spPr>
          <a:xfrm rot="4154519">
            <a:off x="10193969" y="1956233"/>
            <a:ext cx="1127021" cy="584775"/>
          </a:xfrm>
          <a:prstGeom prst="rect">
            <a:avLst/>
          </a:prstGeom>
          <a:noFill/>
        </p:spPr>
        <p:txBody>
          <a:bodyPr wrap="square" rtlCol="0">
            <a:spAutoFit/>
          </a:bodyPr>
          <a:lstStyle/>
          <a:p>
            <a:pPr algn="ctr"/>
            <a:r>
              <a:rPr lang="en-US" sz="1600" dirty="0"/>
              <a:t>Present-day Florida</a:t>
            </a:r>
          </a:p>
        </p:txBody>
      </p:sp>
      <p:sp>
        <p:nvSpPr>
          <p:cNvPr id="31" name="TextBox 30">
            <a:extLst>
              <a:ext uri="{FF2B5EF4-FFF2-40B4-BE49-F238E27FC236}">
                <a16:creationId xmlns:a16="http://schemas.microsoft.com/office/drawing/2014/main" id="{088E15BA-58BA-1454-9CB4-3CCC948DE590}"/>
              </a:ext>
              <a:ext uri="{C183D7F6-B498-43B3-948B-1728B52AA6E4}">
                <adec:decorative xmlns:adec="http://schemas.microsoft.com/office/drawing/2017/decorative" val="1"/>
              </a:ext>
            </a:extLst>
          </p:cNvPr>
          <p:cNvSpPr txBox="1"/>
          <p:nvPr/>
        </p:nvSpPr>
        <p:spPr>
          <a:xfrm>
            <a:off x="8099075" y="2382612"/>
            <a:ext cx="2185268" cy="400110"/>
          </a:xfrm>
          <a:prstGeom prst="rect">
            <a:avLst/>
          </a:prstGeom>
          <a:noFill/>
        </p:spPr>
        <p:txBody>
          <a:bodyPr wrap="square" rtlCol="0">
            <a:spAutoFit/>
          </a:bodyPr>
          <a:lstStyle/>
          <a:p>
            <a:pPr algn="ctr"/>
            <a:r>
              <a:rPr lang="en-US" sz="2000" dirty="0"/>
              <a:t>Gulf of Mexico</a:t>
            </a:r>
          </a:p>
        </p:txBody>
      </p:sp>
      <p:sp>
        <p:nvSpPr>
          <p:cNvPr id="32" name="TextBox 31">
            <a:extLst>
              <a:ext uri="{FF2B5EF4-FFF2-40B4-BE49-F238E27FC236}">
                <a16:creationId xmlns:a16="http://schemas.microsoft.com/office/drawing/2014/main" id="{CACD0BA2-8C1F-4F76-6FE3-FC3C42216BE0}"/>
              </a:ext>
              <a:ext uri="{C183D7F6-B498-43B3-948B-1728B52AA6E4}">
                <adec:decorative xmlns:adec="http://schemas.microsoft.com/office/drawing/2017/decorative" val="1"/>
              </a:ext>
            </a:extLst>
          </p:cNvPr>
          <p:cNvSpPr txBox="1"/>
          <p:nvPr/>
        </p:nvSpPr>
        <p:spPr>
          <a:xfrm>
            <a:off x="6436646" y="2722877"/>
            <a:ext cx="1347635" cy="646331"/>
          </a:xfrm>
          <a:prstGeom prst="rect">
            <a:avLst/>
          </a:prstGeom>
          <a:noFill/>
        </p:spPr>
        <p:txBody>
          <a:bodyPr wrap="square" rtlCol="0">
            <a:spAutoFit/>
          </a:bodyPr>
          <a:lstStyle/>
          <a:p>
            <a:pPr algn="ctr"/>
            <a:r>
              <a:rPr lang="en-US" dirty="0"/>
              <a:t>Present-day Mexico</a:t>
            </a:r>
          </a:p>
        </p:txBody>
      </p:sp>
      <p:sp>
        <p:nvSpPr>
          <p:cNvPr id="33" name="Star: 5 Points 32">
            <a:extLst>
              <a:ext uri="{FF2B5EF4-FFF2-40B4-BE49-F238E27FC236}">
                <a16:creationId xmlns:a16="http://schemas.microsoft.com/office/drawing/2014/main" id="{FC265773-2F74-DA82-D62C-22A447D75455}"/>
              </a:ext>
              <a:ext uri="{C183D7F6-B498-43B3-948B-1728B52AA6E4}">
                <adec:decorative xmlns:adec="http://schemas.microsoft.com/office/drawing/2017/decorative" val="1"/>
              </a:ext>
            </a:extLst>
          </p:cNvPr>
          <p:cNvSpPr/>
          <p:nvPr/>
        </p:nvSpPr>
        <p:spPr>
          <a:xfrm>
            <a:off x="7246784" y="3894567"/>
            <a:ext cx="389205" cy="313528"/>
          </a:xfrm>
          <a:prstGeom prst="star5">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C01B44-96FF-16BA-DC03-E93D15CE3011}"/>
              </a:ext>
              <a:ext uri="{C183D7F6-B498-43B3-948B-1728B52AA6E4}">
                <adec:decorative xmlns:adec="http://schemas.microsoft.com/office/drawing/2017/decorative" val="1"/>
              </a:ext>
            </a:extLst>
          </p:cNvPr>
          <p:cNvSpPr txBox="1"/>
          <p:nvPr/>
        </p:nvSpPr>
        <p:spPr>
          <a:xfrm>
            <a:off x="8662813" y="4320891"/>
            <a:ext cx="1657902" cy="461665"/>
          </a:xfrm>
          <a:prstGeom prst="rect">
            <a:avLst/>
          </a:prstGeom>
          <a:noFill/>
        </p:spPr>
        <p:txBody>
          <a:bodyPr wrap="square" rtlCol="0">
            <a:spAutoFit/>
          </a:bodyPr>
          <a:lstStyle/>
          <a:p>
            <a:r>
              <a:rPr lang="en-US" sz="2400" b="1" dirty="0"/>
              <a:t>New Spain</a:t>
            </a:r>
          </a:p>
        </p:txBody>
      </p:sp>
      <p:cxnSp>
        <p:nvCxnSpPr>
          <p:cNvPr id="35" name="Straight Connector 34">
            <a:extLst>
              <a:ext uri="{FF2B5EF4-FFF2-40B4-BE49-F238E27FC236}">
                <a16:creationId xmlns:a16="http://schemas.microsoft.com/office/drawing/2014/main" id="{39864A76-DF2A-ED45-1D7C-EEDE01AD9CF4}"/>
              </a:ext>
              <a:ext uri="{C183D7F6-B498-43B3-948B-1728B52AA6E4}">
                <adec:decorative xmlns:adec="http://schemas.microsoft.com/office/drawing/2017/decorative" val="1"/>
              </a:ext>
            </a:extLst>
          </p:cNvPr>
          <p:cNvCxnSpPr>
            <a:stCxn id="34" idx="1"/>
            <a:endCxn id="25" idx="6"/>
          </p:cNvCxnSpPr>
          <p:nvPr/>
        </p:nvCxnSpPr>
        <p:spPr>
          <a:xfrm flipH="1">
            <a:off x="8360855" y="4551724"/>
            <a:ext cx="301958" cy="1047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4DB966C9-6C41-D104-FC48-46EDF8B2F7F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41302" y="5398368"/>
            <a:ext cx="1071092" cy="1071092"/>
          </a:xfrm>
          <a:prstGeom prst="rect">
            <a:avLst/>
          </a:prstGeom>
        </p:spPr>
      </p:pic>
      <p:sp>
        <p:nvSpPr>
          <p:cNvPr id="37" name="TextBox 36">
            <a:extLst>
              <a:ext uri="{FF2B5EF4-FFF2-40B4-BE49-F238E27FC236}">
                <a16:creationId xmlns:a16="http://schemas.microsoft.com/office/drawing/2014/main" id="{BEB802F7-DB31-6C04-34A2-1E02D25A95D6}"/>
              </a:ext>
            </a:extLst>
          </p:cNvPr>
          <p:cNvSpPr txBox="1"/>
          <p:nvPr/>
        </p:nvSpPr>
        <p:spPr>
          <a:xfrm>
            <a:off x="2713676" y="5401702"/>
            <a:ext cx="8413271" cy="954107"/>
          </a:xfrm>
          <a:prstGeom prst="rect">
            <a:avLst/>
          </a:prstGeom>
          <a:noFill/>
        </p:spPr>
        <p:txBody>
          <a:bodyPr wrap="square" rtlCol="0">
            <a:spAutoFit/>
          </a:bodyPr>
          <a:lstStyle/>
          <a:p>
            <a:pPr algn="ctr"/>
            <a:r>
              <a:rPr lang="en-US" sz="2800" dirty="0">
                <a:solidFill>
                  <a:srgbClr val="00B050"/>
                </a:solidFill>
              </a:rPr>
              <a:t>What significant differences do you observe between the two maps? </a:t>
            </a:r>
            <a:r>
              <a:rPr lang="en-US" sz="2800" dirty="0">
                <a:solidFill>
                  <a:srgbClr val="7030A0"/>
                </a:solidFill>
              </a:rPr>
              <a:t>What caused these changes? </a:t>
            </a:r>
          </a:p>
        </p:txBody>
      </p:sp>
    </p:spTree>
    <p:extLst>
      <p:ext uri="{BB962C8B-B14F-4D97-AF65-F5344CB8AC3E}">
        <p14:creationId xmlns:p14="http://schemas.microsoft.com/office/powerpoint/2010/main" val="427500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i="0" dirty="0">
                <a:solidFill>
                  <a:srgbClr val="004F8A"/>
                </a:solidFill>
                <a:effectLst/>
                <a:latin typeface="Gotham book"/>
              </a:rPr>
              <a:t>Cabeza de Vaca</a:t>
            </a:r>
            <a:endParaRPr lang="en-US" sz="19900" b="1" dirty="0">
              <a:solidFill>
                <a:srgbClr val="004F8A"/>
              </a:solidFill>
              <a:latin typeface="Gotham book"/>
            </a:endParaRPr>
          </a:p>
        </p:txBody>
      </p:sp>
      <p:sp>
        <p:nvSpPr>
          <p:cNvPr id="9" name="Rectangle 8">
            <a:extLst>
              <a:ext uri="{FF2B5EF4-FFF2-40B4-BE49-F238E27FC236}">
                <a16:creationId xmlns:a16="http://schemas.microsoft.com/office/drawing/2014/main" id="{1C0C6D19-2285-702F-EFA5-D803183E06B7}"/>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929657935"/>
              </p:ext>
            </p:extLst>
          </p:nvPr>
        </p:nvGraphicFramePr>
        <p:xfrm>
          <a:off x="7817995" y="150367"/>
          <a:ext cx="4091552" cy="25174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342900" indent="-342900">
                        <a:buFont typeface="Arial" panose="020B0604020202020204" pitchFamily="34" charset="0"/>
                        <a:buChar char="•"/>
                      </a:pPr>
                      <a:r>
                        <a:rPr lang="en-US" sz="2400" dirty="0"/>
                        <a:t>Lost from Florida to Texas.</a:t>
                      </a:r>
                    </a:p>
                    <a:p>
                      <a:pPr marL="342900" indent="-342900">
                        <a:buFont typeface="Arial" panose="020B0604020202020204" pitchFamily="34" charset="0"/>
                        <a:buChar char="•"/>
                      </a:pPr>
                      <a:r>
                        <a:rPr lang="en-US" sz="2400" dirty="0"/>
                        <a:t>Lived with Texas Indians for 8 years</a:t>
                      </a:r>
                    </a:p>
                    <a:p>
                      <a:pPr marL="342900" indent="-342900">
                        <a:buFont typeface="Arial" panose="020B0604020202020204" pitchFamily="34" charset="0"/>
                        <a:buChar char="•"/>
                      </a:pPr>
                      <a:r>
                        <a:rPr lang="en-US" sz="2400" dirty="0"/>
                        <a:t>Explored and escaped to Mexico City</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2257979727"/>
              </p:ext>
            </p:extLst>
          </p:nvPr>
        </p:nvGraphicFramePr>
        <p:xfrm>
          <a:off x="7804218" y="2748002"/>
          <a:ext cx="4091553" cy="16764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200" dirty="0"/>
                        <a:t>Cabeza de Vaca’s claims of cities of gold inspired more conquistadors to explore Texas.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2028559832"/>
              </p:ext>
            </p:extLst>
          </p:nvPr>
        </p:nvGraphicFramePr>
        <p:xfrm>
          <a:off x="7785077" y="4501594"/>
          <a:ext cx="4110694" cy="19633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100" dirty="0"/>
                        <a:t>Do you think it was reasonable for the conquistadors to believe there were “Cities of Gold” in Texas?  Why or why not? </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41475" y="702545"/>
            <a:ext cx="6012383" cy="6163226"/>
          </a:xfrm>
          <a:prstGeom prst="rect">
            <a:avLst/>
          </a:prstGeom>
          <a:noFill/>
        </p:spPr>
        <p:txBody>
          <a:bodyPr wrap="square" rtlCol="0">
            <a:spAutoFit/>
          </a:bodyPr>
          <a:lstStyle/>
          <a:p>
            <a:r>
              <a:rPr lang="en-US" sz="2200" dirty="0">
                <a:solidFill>
                  <a:srgbClr val="00B050"/>
                </a:solidFill>
              </a:rPr>
              <a:t>In 1528, another group of conquistadors set sail for Mexico City, hoping to follow in </a:t>
            </a:r>
            <a:r>
              <a:rPr lang="en-US" sz="2200" b="0" i="0" dirty="0">
                <a:solidFill>
                  <a:srgbClr val="00B050"/>
                </a:solidFill>
                <a:effectLst/>
                <a:latin typeface="Gotham book"/>
              </a:rPr>
              <a:t>Cortés’ footsteps. </a:t>
            </a:r>
            <a:r>
              <a:rPr lang="en-US" sz="2200" b="0" i="0" dirty="0">
                <a:solidFill>
                  <a:srgbClr val="7030A0"/>
                </a:solidFill>
                <a:effectLst/>
                <a:latin typeface="Gotham book"/>
              </a:rPr>
              <a:t>They became lost almost immediately, landing in Florida rather than New Spain. </a:t>
            </a:r>
            <a:r>
              <a:rPr lang="en-US" sz="2200" b="0" i="0" dirty="0">
                <a:solidFill>
                  <a:schemeClr val="accent2">
                    <a:lumMod val="75000"/>
                  </a:schemeClr>
                </a:solidFill>
                <a:effectLst/>
                <a:latin typeface="Gotham book"/>
              </a:rPr>
              <a:t>They quickly found themselves stranded and starving in Florida.</a:t>
            </a:r>
          </a:p>
          <a:p>
            <a:endParaRPr lang="en-US" sz="1000" dirty="0">
              <a:solidFill>
                <a:srgbClr val="004F8A"/>
              </a:solidFill>
              <a:latin typeface="Gotham book"/>
            </a:endParaRPr>
          </a:p>
          <a:p>
            <a:r>
              <a:rPr lang="en-US" sz="2200" dirty="0">
                <a:solidFill>
                  <a:schemeClr val="accent6">
                    <a:lumMod val="75000"/>
                  </a:schemeClr>
                </a:solidFill>
                <a:latin typeface="Gotham book"/>
              </a:rPr>
              <a:t>They made rafts, hoping to sail south to other Spanish settlements. Instead, the few survivors including de Vaca, and an African man called Estevanico, eventually landed in Texas. </a:t>
            </a:r>
            <a:r>
              <a:rPr lang="en-US" sz="2200" dirty="0">
                <a:solidFill>
                  <a:srgbClr val="C00000"/>
                </a:solidFill>
                <a:latin typeface="Gotham book"/>
              </a:rPr>
              <a:t>Over the course of the next eight years, Cabeza de Vaca and Estevanico lived among various Texas Indian tribes, even at times being held captive. </a:t>
            </a:r>
          </a:p>
          <a:p>
            <a:endParaRPr lang="en-US" sz="1050" dirty="0">
              <a:solidFill>
                <a:srgbClr val="004F8A"/>
              </a:solidFill>
              <a:latin typeface="Gotham book"/>
            </a:endParaRPr>
          </a:p>
          <a:p>
            <a:r>
              <a:rPr lang="en-US" sz="2200" dirty="0">
                <a:solidFill>
                  <a:srgbClr val="7030A0"/>
                </a:solidFill>
                <a:latin typeface="Gotham book"/>
              </a:rPr>
              <a:t>Cabeza de Vaca and Estevanico eventually escaped and made it to Mexico City in 1536</a:t>
            </a:r>
            <a:r>
              <a:rPr lang="en-US" sz="2200" dirty="0">
                <a:solidFill>
                  <a:srgbClr val="004F8A"/>
                </a:solidFill>
                <a:latin typeface="Gotham book"/>
              </a:rPr>
              <a:t>. </a:t>
            </a:r>
            <a:r>
              <a:rPr lang="en-US" sz="2200" dirty="0">
                <a:solidFill>
                  <a:schemeClr val="accent2">
                    <a:lumMod val="75000"/>
                  </a:schemeClr>
                </a:solidFill>
                <a:latin typeface="Gotham book"/>
              </a:rPr>
              <a:t>He wrote a book called </a:t>
            </a:r>
            <a:r>
              <a:rPr lang="en-US" sz="2200" i="1" dirty="0">
                <a:solidFill>
                  <a:schemeClr val="accent2">
                    <a:lumMod val="75000"/>
                  </a:schemeClr>
                </a:solidFill>
                <a:latin typeface="Gotham book"/>
              </a:rPr>
              <a:t>La R</a:t>
            </a:r>
            <a:r>
              <a:rPr lang="en-US" sz="2200" b="0" i="1" dirty="0">
                <a:solidFill>
                  <a:schemeClr val="accent2">
                    <a:lumMod val="75000"/>
                  </a:schemeClr>
                </a:solidFill>
                <a:effectLst/>
                <a:latin typeface="Gotham book"/>
              </a:rPr>
              <a:t>elación</a:t>
            </a:r>
            <a:r>
              <a:rPr lang="en-US" sz="2200" dirty="0">
                <a:solidFill>
                  <a:schemeClr val="accent2">
                    <a:lumMod val="75000"/>
                  </a:schemeClr>
                </a:solidFill>
                <a:latin typeface="Gotham book"/>
              </a:rPr>
              <a:t> about his time as the first European explorer in Texas. In it, he included tales of </a:t>
            </a:r>
            <a:r>
              <a:rPr lang="en-US" sz="2200" b="0" i="1" dirty="0">
                <a:solidFill>
                  <a:schemeClr val="accent2">
                    <a:lumMod val="75000"/>
                  </a:schemeClr>
                </a:solidFill>
                <a:effectLst/>
                <a:latin typeface="Gotham book"/>
              </a:rPr>
              <a:t>Cíbola: </a:t>
            </a:r>
            <a:r>
              <a:rPr lang="en-US" sz="2200" b="0" dirty="0">
                <a:solidFill>
                  <a:schemeClr val="accent2">
                    <a:lumMod val="75000"/>
                  </a:schemeClr>
                </a:solidFill>
                <a:effectLst/>
                <a:latin typeface="Gotham book"/>
              </a:rPr>
              <a:t>the seven </a:t>
            </a:r>
            <a:r>
              <a:rPr lang="en-US" sz="2200" dirty="0">
                <a:solidFill>
                  <a:schemeClr val="accent2">
                    <a:lumMod val="75000"/>
                  </a:schemeClr>
                </a:solidFill>
                <a:latin typeface="Gotham book"/>
              </a:rPr>
              <a:t>cities of gold. </a:t>
            </a:r>
          </a:p>
        </p:txBody>
      </p:sp>
    </p:spTree>
    <p:extLst>
      <p:ext uri="{BB962C8B-B14F-4D97-AF65-F5344CB8AC3E}">
        <p14:creationId xmlns:p14="http://schemas.microsoft.com/office/powerpoint/2010/main" val="20333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9" y="647866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544503" y="-79956"/>
            <a:ext cx="10626984" cy="7078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dirty="0">
                <a:solidFill>
                  <a:srgbClr val="322E50"/>
                </a:solidFill>
                <a:latin typeface="Gotham Medium" pitchFamily="2" charset="0"/>
              </a:rPr>
              <a:t>Cabeza de Vaca’s Approximate Route through Texas, 1528 - 1536</a:t>
            </a:r>
            <a:endParaRPr lang="en-US" sz="3100" dirty="0">
              <a:latin typeface="Gotham Medium"/>
            </a:endParaRPr>
          </a:p>
        </p:txBody>
      </p:sp>
      <p:pic>
        <p:nvPicPr>
          <p:cNvPr id="2050" name="Picture 2" descr="A map showing present-day Texas and the route the Cabeza de Vaca took through Texas to return to Mexico. ">
            <a:extLst>
              <a:ext uri="{FF2B5EF4-FFF2-40B4-BE49-F238E27FC236}">
                <a16:creationId xmlns:a16="http://schemas.microsoft.com/office/drawing/2014/main" id="{4AB4B803-5A12-034A-F18A-D38AEBE8A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982" y="832372"/>
            <a:ext cx="8352036" cy="519325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F8EA2EF3-C9B0-A259-74EA-1650145C13B2}"/>
                  </a:ext>
                  <a:ext uri="{C183D7F6-B498-43B3-948B-1728B52AA6E4}">
                    <adec:decorative xmlns:adec="http://schemas.microsoft.com/office/drawing/2017/decorative" val="1"/>
                  </a:ext>
                </a:extLst>
              </p14:cNvPr>
              <p14:cNvContentPartPr/>
              <p14:nvPr/>
            </p14:nvContentPartPr>
            <p14:xfrm>
              <a:off x="1914857" y="1777166"/>
              <a:ext cx="7512480" cy="2709000"/>
            </p14:xfrm>
          </p:contentPart>
        </mc:Choice>
        <mc:Fallback xmlns="">
          <p:pic>
            <p:nvPicPr>
              <p:cNvPr id="2" name="Ink 1">
                <a:extLst>
                  <a:ext uri="{FF2B5EF4-FFF2-40B4-BE49-F238E27FC236}">
                    <a16:creationId xmlns:a16="http://schemas.microsoft.com/office/drawing/2014/main" id="{F8EA2EF3-C9B0-A259-74EA-1650145C13B2}"/>
                  </a:ext>
                  <a:ext uri="{C183D7F6-B498-43B3-948B-1728B52AA6E4}">
                    <adec:decorative xmlns:adec="http://schemas.microsoft.com/office/drawing/2017/decorative" val="1"/>
                  </a:ext>
                </a:extLst>
              </p:cNvPr>
              <p:cNvPicPr/>
              <p:nvPr/>
            </p:nvPicPr>
            <p:blipFill>
              <a:blip r:embed="rId8"/>
              <a:stretch>
                <a:fillRect/>
              </a:stretch>
            </p:blipFill>
            <p:spPr>
              <a:xfrm>
                <a:off x="1896857" y="1759166"/>
                <a:ext cx="7548120" cy="2744640"/>
              </a:xfrm>
              <a:prstGeom prst="rect">
                <a:avLst/>
              </a:prstGeom>
            </p:spPr>
          </p:pic>
        </mc:Fallback>
      </mc:AlternateContent>
      <p:grpSp>
        <p:nvGrpSpPr>
          <p:cNvPr id="9" name="Group 8">
            <a:extLst>
              <a:ext uri="{FF2B5EF4-FFF2-40B4-BE49-F238E27FC236}">
                <a16:creationId xmlns:a16="http://schemas.microsoft.com/office/drawing/2014/main" id="{F1DDD3D7-14AD-1391-3ABC-8B4FF3AB3897}"/>
              </a:ext>
              <a:ext uri="{C183D7F6-B498-43B3-948B-1728B52AA6E4}">
                <adec:decorative xmlns:adec="http://schemas.microsoft.com/office/drawing/2017/decorative" val="1"/>
              </a:ext>
            </a:extLst>
          </p:cNvPr>
          <p:cNvGrpSpPr/>
          <p:nvPr/>
        </p:nvGrpSpPr>
        <p:grpSpPr>
          <a:xfrm>
            <a:off x="1779137" y="2612006"/>
            <a:ext cx="276480" cy="141840"/>
            <a:chOff x="1779137" y="2612006"/>
            <a:chExt cx="276480" cy="141840"/>
          </a:xfrm>
        </p:grpSpPr>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4A533F67-6548-5D71-57E2-4D787F377601}"/>
                    </a:ext>
                  </a:extLst>
                </p14:cNvPr>
                <p14:cNvContentPartPr/>
                <p14:nvPr/>
              </p14:nvContentPartPr>
              <p14:xfrm>
                <a:off x="1779137" y="2612006"/>
                <a:ext cx="137160" cy="141840"/>
              </p14:xfrm>
            </p:contentPart>
          </mc:Choice>
          <mc:Fallback xmlns="">
            <p:pic>
              <p:nvPicPr>
                <p:cNvPr id="3" name="Ink 2">
                  <a:extLst>
                    <a:ext uri="{FF2B5EF4-FFF2-40B4-BE49-F238E27FC236}">
                      <a16:creationId xmlns:a16="http://schemas.microsoft.com/office/drawing/2014/main" id="{4A533F67-6548-5D71-57E2-4D787F377601}"/>
                    </a:ext>
                  </a:extLst>
                </p:cNvPr>
                <p:cNvPicPr/>
                <p:nvPr/>
              </p:nvPicPr>
              <p:blipFill>
                <a:blip r:embed="rId10"/>
                <a:stretch>
                  <a:fillRect/>
                </a:stretch>
              </p:blipFill>
              <p:spPr>
                <a:xfrm>
                  <a:off x="1761137" y="2594366"/>
                  <a:ext cx="17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EDEC14F7-9D6C-774A-ED1B-F8A724426C38}"/>
                    </a:ext>
                  </a:extLst>
                </p14:cNvPr>
                <p14:cNvContentPartPr/>
                <p14:nvPr/>
              </p14:nvContentPartPr>
              <p14:xfrm>
                <a:off x="1915577" y="2640086"/>
                <a:ext cx="140040" cy="103320"/>
              </p14:xfrm>
            </p:contentPart>
          </mc:Choice>
          <mc:Fallback xmlns="">
            <p:pic>
              <p:nvPicPr>
                <p:cNvPr id="4" name="Ink 3">
                  <a:extLst>
                    <a:ext uri="{FF2B5EF4-FFF2-40B4-BE49-F238E27FC236}">
                      <a16:creationId xmlns:a16="http://schemas.microsoft.com/office/drawing/2014/main" id="{EDEC14F7-9D6C-774A-ED1B-F8A724426C38}"/>
                    </a:ext>
                  </a:extLst>
                </p:cNvPr>
                <p:cNvPicPr/>
                <p:nvPr/>
              </p:nvPicPr>
              <p:blipFill>
                <a:blip r:embed="rId12"/>
                <a:stretch>
                  <a:fillRect/>
                </a:stretch>
              </p:blipFill>
              <p:spPr>
                <a:xfrm>
                  <a:off x="1897937" y="2622446"/>
                  <a:ext cx="175680" cy="138960"/>
                </a:xfrm>
                <a:prstGeom prst="rect">
                  <a:avLst/>
                </a:prstGeom>
              </p:spPr>
            </p:pic>
          </mc:Fallback>
        </mc:AlternateContent>
      </p:grpSp>
      <p:sp>
        <p:nvSpPr>
          <p:cNvPr id="10" name="TextBox 9">
            <a:extLst>
              <a:ext uri="{FF2B5EF4-FFF2-40B4-BE49-F238E27FC236}">
                <a16:creationId xmlns:a16="http://schemas.microsoft.com/office/drawing/2014/main" id="{69FD395B-1833-A923-857F-F84FB873ED33}"/>
              </a:ext>
            </a:extLst>
          </p:cNvPr>
          <p:cNvSpPr txBox="1"/>
          <p:nvPr/>
        </p:nvSpPr>
        <p:spPr>
          <a:xfrm>
            <a:off x="1250470" y="6124483"/>
            <a:ext cx="6477000" cy="707886"/>
          </a:xfrm>
          <a:prstGeom prst="rect">
            <a:avLst/>
          </a:prstGeom>
          <a:noFill/>
        </p:spPr>
        <p:txBody>
          <a:bodyPr wrap="square" rtlCol="0">
            <a:spAutoFit/>
          </a:bodyPr>
          <a:lstStyle/>
          <a:p>
            <a:pPr lvl="1" algn="ctr"/>
            <a:r>
              <a:rPr lang="en-US" sz="2000" i="1" dirty="0"/>
              <a:t>The Route of Cabeza de Vaca</a:t>
            </a:r>
            <a:endParaRPr lang="en-US" sz="2000" dirty="0"/>
          </a:p>
          <a:p>
            <a:pPr lvl="1" algn="ctr"/>
            <a:r>
              <a:rPr lang="en-US" sz="2000" dirty="0"/>
              <a:t>The Portal to Texas History, University of North Texas</a:t>
            </a:r>
          </a:p>
        </p:txBody>
      </p:sp>
    </p:spTree>
    <p:extLst>
      <p:ext uri="{BB962C8B-B14F-4D97-AF65-F5344CB8AC3E}">
        <p14:creationId xmlns:p14="http://schemas.microsoft.com/office/powerpoint/2010/main" val="174982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574900" y="-168313"/>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Francisco</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Vázquez</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de</a:t>
            </a:r>
            <a:r>
              <a:rPr lang="en-US" sz="3200" b="0" i="0" dirty="0">
                <a:solidFill>
                  <a:srgbClr val="004F8A"/>
                </a:solidFill>
                <a:effectLst/>
                <a:highlight>
                  <a:srgbClr val="FFFFFF"/>
                </a:highlight>
                <a:latin typeface="Roboto" panose="02000000000000000000" pitchFamily="2" charset="0"/>
              </a:rPr>
              <a:t> </a:t>
            </a:r>
            <a:r>
              <a:rPr lang="en-US" sz="3200" b="1" i="0" dirty="0">
                <a:solidFill>
                  <a:srgbClr val="004F8A"/>
                </a:solidFill>
                <a:effectLst/>
                <a:highlight>
                  <a:srgbClr val="FFFFFF"/>
                </a:highlight>
                <a:latin typeface="Roboto" panose="02000000000000000000" pitchFamily="2" charset="0"/>
              </a:rPr>
              <a:t>Coronado</a:t>
            </a:r>
            <a:endParaRPr lang="en-US" sz="49600" b="1" dirty="0">
              <a:solidFill>
                <a:srgbClr val="004F8A"/>
              </a:solidFill>
              <a:latin typeface="Gotham book"/>
            </a:endParaRPr>
          </a:p>
        </p:txBody>
      </p:sp>
      <p:sp>
        <p:nvSpPr>
          <p:cNvPr id="9" name="Rectangle 8">
            <a:extLst>
              <a:ext uri="{FF2B5EF4-FFF2-40B4-BE49-F238E27FC236}">
                <a16:creationId xmlns:a16="http://schemas.microsoft.com/office/drawing/2014/main" id="{1C0C6D19-2285-702F-EFA5-D803183E06B7}"/>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107957519"/>
              </p:ext>
            </p:extLst>
          </p:nvPr>
        </p:nvGraphicFramePr>
        <p:xfrm>
          <a:off x="7817995" y="433399"/>
          <a:ext cx="4091552"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342900" indent="-342900">
                        <a:buFont typeface="Arial" panose="020B0604020202020204" pitchFamily="34" charset="0"/>
                        <a:buChar char="•"/>
                      </a:pPr>
                      <a:r>
                        <a:rPr lang="en-US" sz="2400" dirty="0"/>
                        <a:t>Explored the American southwest in search of gold.</a:t>
                      </a:r>
                    </a:p>
                    <a:p>
                      <a:pPr marL="342900" indent="-342900">
                        <a:buFont typeface="Arial" panose="020B0604020202020204" pitchFamily="34" charset="0"/>
                        <a:buChar char="•"/>
                      </a:pPr>
                      <a:r>
                        <a:rPr lang="en-US" sz="2400" dirty="0"/>
                        <a:t>1</a:t>
                      </a:r>
                      <a:r>
                        <a:rPr lang="en-US" sz="2400" baseline="30000" dirty="0"/>
                        <a:t>st</a:t>
                      </a:r>
                      <a:r>
                        <a:rPr lang="en-US" sz="2400" dirty="0"/>
                        <a:t> European to see the Grand Canyon.</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3506748922"/>
              </p:ext>
            </p:extLst>
          </p:nvPr>
        </p:nvGraphicFramePr>
        <p:xfrm>
          <a:off x="7804218" y="2748002"/>
          <a:ext cx="4091553" cy="176784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400" dirty="0"/>
                        <a:t>His expedition was considered a failure because of he found no gold.</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1338115795"/>
              </p:ext>
            </p:extLst>
          </p:nvPr>
        </p:nvGraphicFramePr>
        <p:xfrm>
          <a:off x="7785077" y="4588682"/>
          <a:ext cx="4110694" cy="164333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100" dirty="0"/>
                        <a:t>What are some possible reasons an American Indian might lead the Spanish in search of gold?</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02471" y="820940"/>
            <a:ext cx="6104137" cy="5940088"/>
          </a:xfrm>
          <a:prstGeom prst="rect">
            <a:avLst/>
          </a:prstGeom>
          <a:noFill/>
        </p:spPr>
        <p:txBody>
          <a:bodyPr wrap="square" rtlCol="0">
            <a:spAutoFit/>
          </a:bodyPr>
          <a:lstStyle/>
          <a:p>
            <a:r>
              <a:rPr lang="en-US" sz="2200" dirty="0">
                <a:solidFill>
                  <a:srgbClr val="00B050"/>
                </a:solidFill>
              </a:rPr>
              <a:t>Francisco </a:t>
            </a:r>
            <a:r>
              <a:rPr lang="en-US" sz="2100" dirty="0">
                <a:solidFill>
                  <a:srgbClr val="00B050"/>
                </a:solidFill>
                <a:latin typeface="Gotham book"/>
              </a:rPr>
              <a:t>V</a:t>
            </a:r>
            <a:r>
              <a:rPr lang="en-US" sz="2100" b="0" i="0" dirty="0">
                <a:solidFill>
                  <a:srgbClr val="00B050"/>
                </a:solidFill>
                <a:effectLst/>
                <a:latin typeface="Gotham book"/>
              </a:rPr>
              <a:t>ázquez de Coronado was a wealthy governor of a province of New Spain. </a:t>
            </a:r>
            <a:r>
              <a:rPr lang="en-US" sz="2100" dirty="0">
                <a:solidFill>
                  <a:srgbClr val="C00000"/>
                </a:solidFill>
              </a:rPr>
              <a:t>In 1540, he </a:t>
            </a:r>
            <a:r>
              <a:rPr lang="en-US" sz="2100" b="0" i="0" dirty="0">
                <a:solidFill>
                  <a:srgbClr val="C00000"/>
                </a:solidFill>
                <a:effectLst/>
                <a:latin typeface="Gotham book"/>
              </a:rPr>
              <a:t>set out in search of </a:t>
            </a:r>
            <a:r>
              <a:rPr lang="en-US" sz="2100" b="0" i="1" dirty="0">
                <a:solidFill>
                  <a:srgbClr val="C00000"/>
                </a:solidFill>
                <a:effectLst/>
                <a:latin typeface="Gotham book"/>
              </a:rPr>
              <a:t>Cíbola, </a:t>
            </a:r>
            <a:r>
              <a:rPr lang="en-US" sz="2100" dirty="0">
                <a:solidFill>
                  <a:srgbClr val="C00000"/>
                </a:solidFill>
                <a:latin typeface="Gotham book"/>
              </a:rPr>
              <a:t>or </a:t>
            </a:r>
            <a:r>
              <a:rPr lang="en-US" sz="2100" b="0" i="0" dirty="0">
                <a:solidFill>
                  <a:srgbClr val="C00000"/>
                </a:solidFill>
                <a:effectLst/>
                <a:latin typeface="Gotham book"/>
              </a:rPr>
              <a:t>“</a:t>
            </a:r>
            <a:r>
              <a:rPr lang="en-US" sz="2100" dirty="0">
                <a:solidFill>
                  <a:srgbClr val="C00000"/>
                </a:solidFill>
                <a:latin typeface="Gotham book"/>
              </a:rPr>
              <a:t>the seven </a:t>
            </a:r>
            <a:r>
              <a:rPr lang="en-US" sz="2100" b="0" i="0" dirty="0">
                <a:solidFill>
                  <a:srgbClr val="C00000"/>
                </a:solidFill>
                <a:effectLst/>
                <a:latin typeface="Gotham book"/>
              </a:rPr>
              <a:t>cities of gold” that Cabeza de Vaca had written about in his book. </a:t>
            </a:r>
            <a:r>
              <a:rPr lang="en-US" sz="2100" b="0" i="1" dirty="0">
                <a:solidFill>
                  <a:srgbClr val="C00000"/>
                </a:solidFill>
                <a:effectLst/>
                <a:latin typeface="Gotham book"/>
              </a:rPr>
              <a:t> </a:t>
            </a:r>
          </a:p>
          <a:p>
            <a:endParaRPr lang="en-US" sz="1000" i="1" dirty="0">
              <a:solidFill>
                <a:srgbClr val="00B050"/>
              </a:solidFill>
              <a:latin typeface="Gotham book"/>
            </a:endParaRPr>
          </a:p>
          <a:p>
            <a:r>
              <a:rPr lang="en-US" sz="2100" b="0" i="0" dirty="0">
                <a:solidFill>
                  <a:schemeClr val="accent5">
                    <a:lumMod val="75000"/>
                  </a:schemeClr>
                </a:solidFill>
                <a:effectLst/>
                <a:latin typeface="Gotham book"/>
              </a:rPr>
              <a:t>He made the journey with t</a:t>
            </a:r>
            <a:r>
              <a:rPr lang="en-US" sz="2100" dirty="0">
                <a:solidFill>
                  <a:schemeClr val="accent5">
                    <a:lumMod val="75000"/>
                  </a:schemeClr>
                </a:solidFill>
                <a:latin typeface="Gotham book"/>
              </a:rPr>
              <a:t>hree hundred other Spaniards, approximately 1000 American Indians, and various livestock. </a:t>
            </a:r>
            <a:r>
              <a:rPr lang="en-US" sz="2100" dirty="0">
                <a:solidFill>
                  <a:schemeClr val="accent2">
                    <a:lumMod val="75000"/>
                  </a:schemeClr>
                </a:solidFill>
                <a:latin typeface="Gotham book"/>
              </a:rPr>
              <a:t>He and his men searched for two years. They encountered numerous American Indian tribes including the Tigua and the Zuni Pueblo people. </a:t>
            </a:r>
            <a:r>
              <a:rPr lang="en-US" sz="2100" dirty="0">
                <a:solidFill>
                  <a:srgbClr val="7030A0"/>
                </a:solidFill>
                <a:latin typeface="Gotham book"/>
              </a:rPr>
              <a:t>He is credited as the first European to explore the American southwest and to see the Grand Canyon. </a:t>
            </a:r>
          </a:p>
          <a:p>
            <a:endParaRPr lang="en-US" sz="1200" dirty="0">
              <a:solidFill>
                <a:srgbClr val="00B050"/>
              </a:solidFill>
              <a:latin typeface="Gotham book"/>
            </a:endParaRPr>
          </a:p>
          <a:p>
            <a:r>
              <a:rPr lang="en-US" sz="2100" dirty="0">
                <a:solidFill>
                  <a:srgbClr val="C00000"/>
                </a:solidFill>
                <a:latin typeface="Gotham book"/>
              </a:rPr>
              <a:t>During his expedition, an American Indian, who the conquistadors referred to as “The Turk,” led Coronado and his men on their quest for gold. </a:t>
            </a:r>
            <a:r>
              <a:rPr lang="en-US" sz="2100" dirty="0">
                <a:solidFill>
                  <a:srgbClr val="00B050"/>
                </a:solidFill>
                <a:latin typeface="Gotham book"/>
              </a:rPr>
              <a:t>When Coronado ultimately failed to find any gold, he had “The Turk” executed. He eventually returned to New Spain, having failed to find any gold north of Mexico.</a:t>
            </a:r>
          </a:p>
        </p:txBody>
      </p:sp>
    </p:spTree>
    <p:extLst>
      <p:ext uri="{BB962C8B-B14F-4D97-AF65-F5344CB8AC3E}">
        <p14:creationId xmlns:p14="http://schemas.microsoft.com/office/powerpoint/2010/main" val="4981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070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Gotham Medium"/>
              </a:rPr>
              <a:t>Map of Coronado’s Route, 1540 - 1542</a:t>
            </a:r>
          </a:p>
        </p:txBody>
      </p:sp>
      <p:pic>
        <p:nvPicPr>
          <p:cNvPr id="1026" name="Picture 2" descr="A map of the route taken by Francisco Vazquez de Coronado on his expedition from 1540 to 1542">
            <a:extLst>
              <a:ext uri="{FF2B5EF4-FFF2-40B4-BE49-F238E27FC236}">
                <a16:creationId xmlns:a16="http://schemas.microsoft.com/office/drawing/2014/main" id="{1629A5A0-71FE-53BF-808E-3268CA9704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4" t="-1" r="14103" b="1142"/>
          <a:stretch/>
        </p:blipFill>
        <p:spPr bwMode="auto">
          <a:xfrm>
            <a:off x="2108329" y="1304216"/>
            <a:ext cx="9223699" cy="4748315"/>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7" y="1719106"/>
            <a:ext cx="5060296" cy="4801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Consider the significant effect of three of the events we discussed in class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46546" y="3981263"/>
            <a:ext cx="925793" cy="925793"/>
          </a:xfrm>
          <a:prstGeom prst="rect">
            <a:avLst/>
          </a:prstGeom>
        </p:spPr>
      </p:pic>
      <p:sp>
        <p:nvSpPr>
          <p:cNvPr id="2" name="Callout: Down Arrow 1">
            <a:extLst>
              <a:ext uri="{FF2B5EF4-FFF2-40B4-BE49-F238E27FC236}">
                <a16:creationId xmlns:a16="http://schemas.microsoft.com/office/drawing/2014/main" id="{45323FEB-4934-18D4-7D6E-291C58622F57}"/>
              </a:ext>
            </a:extLst>
          </p:cNvPr>
          <p:cNvSpPr/>
          <p:nvPr/>
        </p:nvSpPr>
        <p:spPr>
          <a:xfrm>
            <a:off x="8490857" y="1873600"/>
            <a:ext cx="2667000" cy="2373922"/>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t>Cause</a:t>
            </a:r>
          </a:p>
        </p:txBody>
      </p:sp>
      <p:sp>
        <p:nvSpPr>
          <p:cNvPr id="3" name="Rectangle 2">
            <a:extLst>
              <a:ext uri="{FF2B5EF4-FFF2-40B4-BE49-F238E27FC236}">
                <a16:creationId xmlns:a16="http://schemas.microsoft.com/office/drawing/2014/main" id="{E0B6B6D7-8E20-1DBA-7538-795877EB3682}"/>
              </a:ext>
            </a:extLst>
          </p:cNvPr>
          <p:cNvSpPr/>
          <p:nvPr/>
        </p:nvSpPr>
        <p:spPr>
          <a:xfrm>
            <a:off x="8528957" y="4373808"/>
            <a:ext cx="2590800" cy="16910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t>Effect</a:t>
            </a:r>
            <a:endParaRPr lang="en-US" dirty="0"/>
          </a:p>
        </p:txBody>
      </p:sp>
    </p:spTree>
    <p:extLst>
      <p:ext uri="{BB962C8B-B14F-4D97-AF65-F5344CB8AC3E}">
        <p14:creationId xmlns:p14="http://schemas.microsoft.com/office/powerpoint/2010/main" val="128607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308510" y="647893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3</a:t>
            </a:r>
            <a:endParaRPr lang="en-US" sz="2800" dirty="0">
              <a:solidFill>
                <a:schemeClr val="bg2">
                  <a:lumMod val="25000"/>
                </a:schemeClr>
              </a:solidFill>
              <a:latin typeface="Gotham Medium"/>
            </a:endParaRPr>
          </a:p>
        </p:txBody>
      </p:sp>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000270" y="1675190"/>
            <a:ext cx="8523513" cy="138031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Pineda’s map of the Gulf of Mexico is ________.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390" y="1861314"/>
            <a:ext cx="1071092" cy="1071092"/>
          </a:xfrm>
          <a:prstGeom prst="rect">
            <a:avLst/>
          </a:prstGeom>
        </p:spPr>
      </p:pic>
      <p:sp>
        <p:nvSpPr>
          <p:cNvPr id="2" name="Speech Bubble: Rectangle with Corners Rounded 1">
            <a:extLst>
              <a:ext uri="{FF2B5EF4-FFF2-40B4-BE49-F238E27FC236}">
                <a16:creationId xmlns:a16="http://schemas.microsoft.com/office/drawing/2014/main" id="{7375364D-8CC4-0120-1281-420F3CDD91F6}"/>
              </a:ext>
            </a:extLst>
          </p:cNvPr>
          <p:cNvSpPr/>
          <p:nvPr/>
        </p:nvSpPr>
        <p:spPr>
          <a:xfrm>
            <a:off x="668217" y="3279977"/>
            <a:ext cx="8523513" cy="1380310"/>
          </a:xfrm>
          <a:prstGeom prst="wedgeRoundRectCallout">
            <a:avLst>
              <a:gd name="adj1" fmla="val 63774"/>
              <a:gd name="adj2" fmla="val 28472"/>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Cortez conquering the Aztecs is ________.</a:t>
            </a:r>
          </a:p>
        </p:txBody>
      </p:sp>
      <p:pic>
        <p:nvPicPr>
          <p:cNvPr id="12" name="Graphic 11">
            <a:extLst>
              <a:ext uri="{FF2B5EF4-FFF2-40B4-BE49-F238E27FC236}">
                <a16:creationId xmlns:a16="http://schemas.microsoft.com/office/drawing/2014/main" id="{FCA4BD61-92C8-6DD7-FC4D-6B9899502BA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99767" y="3476209"/>
            <a:ext cx="1071092" cy="1071092"/>
          </a:xfrm>
          <a:prstGeom prst="rect">
            <a:avLst/>
          </a:prstGeom>
        </p:spPr>
      </p:pic>
      <p:sp>
        <p:nvSpPr>
          <p:cNvPr id="13" name="Speech Bubble: Rectangle with Corners Rounded 12">
            <a:extLst>
              <a:ext uri="{FF2B5EF4-FFF2-40B4-BE49-F238E27FC236}">
                <a16:creationId xmlns:a16="http://schemas.microsoft.com/office/drawing/2014/main" id="{91301109-547E-C31D-51CC-C7781B171D71}"/>
              </a:ext>
            </a:extLst>
          </p:cNvPr>
          <p:cNvSpPr/>
          <p:nvPr/>
        </p:nvSpPr>
        <p:spPr>
          <a:xfrm>
            <a:off x="3196219" y="4891519"/>
            <a:ext cx="8523513" cy="138031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effect of Cabeza de Vaca’s claims of a city of gold is ________.</a:t>
            </a:r>
          </a:p>
        </p:txBody>
      </p:sp>
      <p:pic>
        <p:nvPicPr>
          <p:cNvPr id="14" name="Graphic 13">
            <a:extLst>
              <a:ext uri="{FF2B5EF4-FFF2-40B4-BE49-F238E27FC236}">
                <a16:creationId xmlns:a16="http://schemas.microsoft.com/office/drawing/2014/main" id="{F71D6C46-5388-5E7E-0DB5-1771150E9E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245" y="5200737"/>
            <a:ext cx="1071092" cy="1071092"/>
          </a:xfrm>
          <a:prstGeom prst="rect">
            <a:avLst/>
          </a:prstGeom>
        </p:spPr>
      </p:pic>
    </p:spTree>
    <p:extLst>
      <p:ext uri="{BB962C8B-B14F-4D97-AF65-F5344CB8AC3E}">
        <p14:creationId xmlns:p14="http://schemas.microsoft.com/office/powerpoint/2010/main" val="985012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7" y="1719106"/>
            <a:ext cx="5060296"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Consider items that help you travel today compared to in the 1400s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85247DD4-135A-C3E1-6645-712F0D8A4502}"/>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6546" y="3981263"/>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918856"/>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An item that helps people travel today is ____________, </a:t>
            </a:r>
            <a:r>
              <a:rPr kumimoji="0" lang="en-US" sz="4400" b="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rPr>
              <a:t>while</a:t>
            </a: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 an item that might have helped people travel in the 1400s was ___________.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347" y="3841131"/>
            <a:ext cx="1524003" cy="1524003"/>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59" y="1959430"/>
            <a:ext cx="8523513" cy="3918856"/>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An item they would not have had access to in the 1400s is _________. This could have made travel more difficult because __________. </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347" y="3841131"/>
            <a:ext cx="1524003" cy="1524003"/>
          </a:xfrm>
          <a:prstGeom prst="rect">
            <a:avLst/>
          </a:prstGeom>
        </p:spPr>
      </p:pic>
    </p:spTree>
    <p:extLst>
      <p:ext uri="{BB962C8B-B14F-4D97-AF65-F5344CB8AC3E}">
        <p14:creationId xmlns:p14="http://schemas.microsoft.com/office/powerpoint/2010/main" val="28542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611083"/>
            <a:ext cx="10363200"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What were some of the difficulties of the first Spanish explorers in the Americas, </a:t>
            </a:r>
            <a:r>
              <a:rPr kumimoji="0" lang="en-US" sz="6000" b="1" i="1" u="none" strike="noStrike" kern="1200" cap="none" spc="0" normalizeH="0" baseline="0" noProof="0" dirty="0">
                <a:ln>
                  <a:noFill/>
                </a:ln>
                <a:solidFill>
                  <a:srgbClr val="002060"/>
                </a:solidFill>
                <a:effectLst/>
                <a:uLnTx/>
                <a:uFillTx/>
                <a:latin typeface="Calibri" panose="020F0502020204030204"/>
                <a:ea typeface="+mn-ea"/>
                <a:cs typeface="+mn-cs"/>
              </a:rPr>
              <a:t>and</a:t>
            </a: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 were they successful at achieving their goals? </a:t>
            </a:r>
          </a:p>
        </p:txBody>
      </p:sp>
    </p:spTree>
    <p:extLst>
      <p:ext uri="{BB962C8B-B14F-4D97-AF65-F5344CB8AC3E}">
        <p14:creationId xmlns:p14="http://schemas.microsoft.com/office/powerpoint/2010/main" val="31741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533401" y="1556651"/>
            <a:ext cx="10907486" cy="5016758"/>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 </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examine four of the first significant Spanish explorers to the Americas. We will be able to explain their significance in history and if they were success at achieving their goals.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complete my guided note-taking chart including writing key information, the significance of each </a:t>
            </a:r>
            <a:r>
              <a:rPr lang="en-US" sz="4000" dirty="0">
                <a:solidFill>
                  <a:srgbClr val="C00000"/>
                </a:solidFill>
                <a:latin typeface="Calibri" panose="020F0502020204030204"/>
              </a:rPr>
              <a:t>topic, and responding to an essential question about each topic.</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i="0" dirty="0">
                <a:solidFill>
                  <a:srgbClr val="004F8A"/>
                </a:solidFill>
                <a:effectLst/>
                <a:highlight>
                  <a:srgbClr val="FFFFFF"/>
                </a:highlight>
                <a:latin typeface="Gotham Book"/>
              </a:rPr>
              <a:t>Alonso Álvarez de Pineda</a:t>
            </a:r>
            <a:endParaRPr lang="en-US" sz="4400" b="1" dirty="0">
              <a:solidFill>
                <a:srgbClr val="004F8A"/>
              </a:solidFill>
              <a:latin typeface="Gotham Book"/>
            </a:endParaRPr>
          </a:p>
        </p:txBody>
      </p:sp>
      <p:sp>
        <p:nvSpPr>
          <p:cNvPr id="18" name="TextBox 17">
            <a:extLst>
              <a:ext uri="{FF2B5EF4-FFF2-40B4-BE49-F238E27FC236}">
                <a16:creationId xmlns:a16="http://schemas.microsoft.com/office/drawing/2014/main" id="{41FB01C3-4EE2-B12C-F87F-C46489E0E9D4}"/>
              </a:ext>
            </a:extLst>
          </p:cNvPr>
          <p:cNvSpPr txBox="1"/>
          <p:nvPr/>
        </p:nvSpPr>
        <p:spPr>
          <a:xfrm>
            <a:off x="1730829" y="822291"/>
            <a:ext cx="5696153" cy="5386090"/>
          </a:xfrm>
          <a:prstGeom prst="rect">
            <a:avLst/>
          </a:prstGeom>
          <a:noFill/>
        </p:spPr>
        <p:txBody>
          <a:bodyPr wrap="square" rtlCol="0">
            <a:spAutoFit/>
          </a:bodyPr>
          <a:lstStyle/>
          <a:p>
            <a:r>
              <a:rPr lang="en-US" sz="2400" dirty="0">
                <a:solidFill>
                  <a:schemeClr val="accent6">
                    <a:lumMod val="75000"/>
                  </a:schemeClr>
                </a:solidFill>
              </a:rPr>
              <a:t>When the Spanish conquistadors first began exploring North and South America, one of the biggest obstacles they faced was that they had no idea where they were going or what they might find in these new lands.</a:t>
            </a:r>
          </a:p>
          <a:p>
            <a:endParaRPr lang="en-US" sz="1600" dirty="0"/>
          </a:p>
          <a:p>
            <a:r>
              <a:rPr lang="en-US" sz="2400" dirty="0">
                <a:solidFill>
                  <a:srgbClr val="7030A0"/>
                </a:solidFill>
              </a:rPr>
              <a:t>In 1519, a man named </a:t>
            </a:r>
            <a:r>
              <a:rPr lang="en-US" sz="2400" b="0" i="0" dirty="0">
                <a:solidFill>
                  <a:srgbClr val="7030A0"/>
                </a:solidFill>
                <a:effectLst/>
                <a:latin typeface="Gotham Book"/>
              </a:rPr>
              <a:t>Á</a:t>
            </a:r>
            <a:r>
              <a:rPr lang="en-US" sz="2400" dirty="0">
                <a:solidFill>
                  <a:srgbClr val="7030A0"/>
                </a:solidFill>
              </a:rPr>
              <a:t>lonso Alvarez de Pineda helped overcome this obstacle in one part of the Americas by creating the first  known map of the Gulf of Mexico.</a:t>
            </a:r>
          </a:p>
          <a:p>
            <a:endParaRPr lang="en-US" sz="1600" dirty="0"/>
          </a:p>
          <a:p>
            <a:r>
              <a:rPr lang="en-US" sz="2400" dirty="0">
                <a:solidFill>
                  <a:srgbClr val="C00000"/>
                </a:solidFill>
              </a:rPr>
              <a:t>Explorers who came after him would have a better point of reference, and at least some knowledge of where they were headed and what they might find there as a result.</a:t>
            </a:r>
          </a:p>
        </p:txBody>
      </p:sp>
      <p:sp>
        <p:nvSpPr>
          <p:cNvPr id="9" name="Rectangle 8">
            <a:extLst>
              <a:ext uri="{FF2B5EF4-FFF2-40B4-BE49-F238E27FC236}">
                <a16:creationId xmlns:a16="http://schemas.microsoft.com/office/drawing/2014/main" id="{1C0C6D19-2285-702F-EFA5-D803183E06B7}"/>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3021225190"/>
              </p:ext>
            </p:extLst>
          </p:nvPr>
        </p:nvGraphicFramePr>
        <p:xfrm>
          <a:off x="7817995" y="150367"/>
          <a:ext cx="4091552" cy="238028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700" dirty="0"/>
                        <a:t>1519</a:t>
                      </a:r>
                    </a:p>
                    <a:p>
                      <a:pPr marL="457200" indent="-457200">
                        <a:buFont typeface="Arial" panose="020B0604020202020204" pitchFamily="34" charset="0"/>
                        <a:buChar char="•"/>
                      </a:pPr>
                      <a:r>
                        <a:rPr lang="en-US" sz="2800" dirty="0"/>
                        <a:t>Created the 1</a:t>
                      </a:r>
                      <a:r>
                        <a:rPr lang="en-US" sz="2800" baseline="30000" dirty="0"/>
                        <a:t>st</a:t>
                      </a:r>
                      <a:r>
                        <a:rPr lang="en-US" sz="2800" dirty="0"/>
                        <a:t> known map of the Gulf of Mexico</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4130459991"/>
              </p:ext>
            </p:extLst>
          </p:nvPr>
        </p:nvGraphicFramePr>
        <p:xfrm>
          <a:off x="7804218" y="2599727"/>
          <a:ext cx="4091553" cy="195072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800" dirty="0"/>
                        <a:t>Provides more information about the geography of the Americas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1636637471"/>
              </p:ext>
            </p:extLst>
          </p:nvPr>
        </p:nvGraphicFramePr>
        <p:xfrm>
          <a:off x="7785077" y="4633542"/>
          <a:ext cx="4110694" cy="178049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Without modern technology like GPS, how do you think Pineda made his map? </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7891" y="1542887"/>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78513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34026" y="643722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676400" y="-79957"/>
            <a:ext cx="10495086" cy="14321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latin typeface="Gotham Medium"/>
              </a:rPr>
              <a:t>How does </a:t>
            </a:r>
            <a:r>
              <a:rPr lang="en-US" sz="4400" dirty="0">
                <a:solidFill>
                  <a:srgbClr val="C00000"/>
                </a:solidFill>
                <a:latin typeface="Gotham Medium"/>
              </a:rPr>
              <a:t>Pineda’s map on the left </a:t>
            </a:r>
            <a:r>
              <a:rPr lang="en-US" sz="4400" dirty="0">
                <a:latin typeface="Gotham Medium"/>
              </a:rPr>
              <a:t>compare with the actual geography of the coast? </a:t>
            </a:r>
          </a:p>
        </p:txBody>
      </p:sp>
      <p:pic>
        <p:nvPicPr>
          <p:cNvPr id="2050" name="Picture 2" descr="A photograph of the map that Pineda created of the Gulf of Mexico.">
            <a:extLst>
              <a:ext uri="{FF2B5EF4-FFF2-40B4-BE49-F238E27FC236}">
                <a16:creationId xmlns:a16="http://schemas.microsoft.com/office/drawing/2014/main" id="{F33883DC-E1A3-F257-A534-1590632BD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35" y="1503485"/>
            <a:ext cx="5685057" cy="3972252"/>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052" name="Picture 4" descr="An actual map of the Gulf of Mexico, for comparable reference">
            <a:extLst>
              <a:ext uri="{FF2B5EF4-FFF2-40B4-BE49-F238E27FC236}">
                <a16:creationId xmlns:a16="http://schemas.microsoft.com/office/drawing/2014/main" id="{CBC7E4FB-CE30-04E0-CE13-6324F3A664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555177"/>
            <a:ext cx="5400506" cy="3920560"/>
          </a:xfrm>
          <a:prstGeom prst="rect">
            <a:avLst/>
          </a:prstGeom>
          <a:noFill/>
          <a:effectLst>
            <a:outerShdw blurRad="50800" dist="50800" dir="78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81816D-D312-FAE3-8120-E2D1DFE7D829}"/>
              </a:ext>
            </a:extLst>
          </p:cNvPr>
          <p:cNvSpPr txBox="1"/>
          <p:nvPr/>
        </p:nvSpPr>
        <p:spPr>
          <a:xfrm>
            <a:off x="1250462" y="5538806"/>
            <a:ext cx="4212772" cy="1200329"/>
          </a:xfrm>
          <a:prstGeom prst="rect">
            <a:avLst/>
          </a:prstGeom>
          <a:noFill/>
        </p:spPr>
        <p:txBody>
          <a:bodyPr wrap="square" rtlCol="0">
            <a:spAutoFit/>
          </a:bodyPr>
          <a:lstStyle/>
          <a:p>
            <a:pPr algn="ctr"/>
            <a:r>
              <a:rPr lang="en-US" sz="2400" i="1" dirty="0"/>
              <a:t>Pineda’s Map</a:t>
            </a:r>
          </a:p>
          <a:p>
            <a:pPr algn="ctr"/>
            <a:r>
              <a:rPr lang="en-US" sz="2400" i="1" dirty="0"/>
              <a:t>The Portal to Texas History</a:t>
            </a:r>
          </a:p>
          <a:p>
            <a:pPr algn="ctr"/>
            <a:r>
              <a:rPr lang="en-US" sz="2400" i="1" dirty="0"/>
              <a:t>University of North Texas</a:t>
            </a:r>
          </a:p>
        </p:txBody>
      </p:sp>
      <p:sp>
        <p:nvSpPr>
          <p:cNvPr id="3" name="TextBox 2">
            <a:extLst>
              <a:ext uri="{FF2B5EF4-FFF2-40B4-BE49-F238E27FC236}">
                <a16:creationId xmlns:a16="http://schemas.microsoft.com/office/drawing/2014/main" id="{3C21397A-3A9B-7A30-7398-467E0101090A}"/>
              </a:ext>
            </a:extLst>
          </p:cNvPr>
          <p:cNvSpPr txBox="1"/>
          <p:nvPr/>
        </p:nvSpPr>
        <p:spPr>
          <a:xfrm>
            <a:off x="6440168" y="5538806"/>
            <a:ext cx="5437338" cy="461665"/>
          </a:xfrm>
          <a:prstGeom prst="rect">
            <a:avLst/>
          </a:prstGeom>
          <a:noFill/>
        </p:spPr>
        <p:txBody>
          <a:bodyPr wrap="square" rtlCol="0">
            <a:spAutoFit/>
          </a:bodyPr>
          <a:lstStyle/>
          <a:p>
            <a:pPr algn="ctr"/>
            <a:r>
              <a:rPr lang="en-US" sz="2400" i="1" dirty="0"/>
              <a:t>Contemporary map of the Gulf of Mexico</a:t>
            </a:r>
          </a:p>
        </p:txBody>
      </p:sp>
    </p:spTree>
    <p:extLst>
      <p:ext uri="{BB962C8B-B14F-4D97-AF65-F5344CB8AC3E}">
        <p14:creationId xmlns:p14="http://schemas.microsoft.com/office/powerpoint/2010/main" val="3026773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8459" y="6489548"/>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A732AF83-0278-4A8B-D571-DBEE2D28BE60}"/>
              </a:ext>
            </a:extLst>
          </p:cNvPr>
          <p:cNvSpPr txBox="1">
            <a:spLocks noGrp="1"/>
          </p:cNvSpPr>
          <p:nvPr>
            <p:ph type="title"/>
          </p:nvPr>
        </p:nvSpPr>
        <p:spPr>
          <a:xfrm>
            <a:off x="1641483" y="-146541"/>
            <a:ext cx="6629495" cy="968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i="0" dirty="0">
                <a:solidFill>
                  <a:srgbClr val="004F8A"/>
                </a:solidFill>
                <a:effectLst/>
                <a:latin typeface="Gotham book"/>
              </a:rPr>
              <a:t>Hernán Cortés</a:t>
            </a:r>
            <a:endParaRPr lang="en-US" sz="19900" b="1" dirty="0">
              <a:solidFill>
                <a:srgbClr val="004F8A"/>
              </a:solidFill>
              <a:latin typeface="Gotham book"/>
            </a:endParaRPr>
          </a:p>
        </p:txBody>
      </p:sp>
      <p:sp>
        <p:nvSpPr>
          <p:cNvPr id="9" name="Rectangle 8">
            <a:extLst>
              <a:ext uri="{FF2B5EF4-FFF2-40B4-BE49-F238E27FC236}">
                <a16:creationId xmlns:a16="http://schemas.microsoft.com/office/drawing/2014/main" id="{1C0C6D19-2285-702F-EFA5-D803183E06B7}"/>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i="1" dirty="0">
                <a:solidFill>
                  <a:schemeClr val="tx1">
                    <a:lumMod val="50000"/>
                    <a:lumOff val="50000"/>
                  </a:schemeClr>
                </a:solidFill>
              </a:rPr>
              <a:t>What do I need to write? </a:t>
            </a:r>
          </a:p>
        </p:txBody>
      </p:sp>
      <p:graphicFrame>
        <p:nvGraphicFramePr>
          <p:cNvPr id="10" name="Table 9">
            <a:extLst>
              <a:ext uri="{FF2B5EF4-FFF2-40B4-BE49-F238E27FC236}">
                <a16:creationId xmlns:a16="http://schemas.microsoft.com/office/drawing/2014/main" id="{1602BA5D-6102-0DF8-5DCE-C7029435A19D}"/>
              </a:ext>
            </a:extLst>
          </p:cNvPr>
          <p:cNvGraphicFramePr>
            <a:graphicFrameLocks noGrp="1"/>
          </p:cNvGraphicFramePr>
          <p:nvPr>
            <p:extLst>
              <p:ext uri="{D42A27DB-BD31-4B8C-83A1-F6EECF244321}">
                <p14:modId xmlns:p14="http://schemas.microsoft.com/office/powerpoint/2010/main" val="2829943892"/>
              </p:ext>
            </p:extLst>
          </p:nvPr>
        </p:nvGraphicFramePr>
        <p:xfrm>
          <a:off x="7817995" y="150367"/>
          <a:ext cx="4091552" cy="251744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457200" indent="-457200">
                        <a:buFont typeface="Arial" panose="020B0604020202020204" pitchFamily="34" charset="0"/>
                        <a:buChar char="•"/>
                      </a:pPr>
                      <a:r>
                        <a:rPr lang="en-US" sz="2400" dirty="0"/>
                        <a:t>Cort</a:t>
                      </a:r>
                      <a:r>
                        <a:rPr lang="en-US" sz="2400" b="0" i="0" dirty="0">
                          <a:solidFill>
                            <a:schemeClr val="tx1"/>
                          </a:solidFill>
                          <a:effectLst/>
                          <a:latin typeface="Gotham book"/>
                        </a:rPr>
                        <a:t>é</a:t>
                      </a:r>
                      <a:r>
                        <a:rPr lang="en-US" sz="2400" dirty="0"/>
                        <a:t>s conquered the Aztecs – 1519</a:t>
                      </a:r>
                    </a:p>
                    <a:p>
                      <a:pPr marL="457200" indent="-457200">
                        <a:buFont typeface="Arial" panose="020B0604020202020204" pitchFamily="34" charset="0"/>
                        <a:buChar char="•"/>
                      </a:pPr>
                      <a:r>
                        <a:rPr lang="en-US" sz="2400" dirty="0"/>
                        <a:t>Established Mexico City</a:t>
                      </a:r>
                    </a:p>
                    <a:p>
                      <a:pPr marL="457200" indent="-457200">
                        <a:buFont typeface="Arial" panose="020B0604020202020204" pitchFamily="34" charset="0"/>
                        <a:buChar char="•"/>
                      </a:pPr>
                      <a:r>
                        <a:rPr lang="en-US" sz="2400" dirty="0"/>
                        <a:t>Claimed the land for Spain: “New Spain” </a:t>
                      </a:r>
                    </a:p>
                  </a:txBody>
                  <a:tcPr/>
                </a:tc>
                <a:extLst>
                  <a:ext uri="{0D108BD9-81ED-4DB2-BD59-A6C34878D82A}">
                    <a16:rowId xmlns:a16="http://schemas.microsoft.com/office/drawing/2014/main" val="3580396997"/>
                  </a:ext>
                </a:extLst>
              </a:tr>
            </a:tbl>
          </a:graphicData>
        </a:graphic>
      </p:graphicFrame>
      <p:graphicFrame>
        <p:nvGraphicFramePr>
          <p:cNvPr id="13" name="Table 12">
            <a:extLst>
              <a:ext uri="{FF2B5EF4-FFF2-40B4-BE49-F238E27FC236}">
                <a16:creationId xmlns:a16="http://schemas.microsoft.com/office/drawing/2014/main" id="{BDA260DB-75F5-B446-E0AD-E5FCF90133C4}"/>
              </a:ext>
            </a:extLst>
          </p:cNvPr>
          <p:cNvGraphicFramePr>
            <a:graphicFrameLocks noGrp="1"/>
          </p:cNvGraphicFramePr>
          <p:nvPr>
            <p:extLst>
              <p:ext uri="{D42A27DB-BD31-4B8C-83A1-F6EECF244321}">
                <p14:modId xmlns:p14="http://schemas.microsoft.com/office/powerpoint/2010/main" val="3522394267"/>
              </p:ext>
            </p:extLst>
          </p:nvPr>
        </p:nvGraphicFramePr>
        <p:xfrm>
          <a:off x="7804218" y="2748002"/>
          <a:ext cx="4091553" cy="167640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200" dirty="0"/>
                        <a:t>Aztec gold made </a:t>
                      </a:r>
                      <a:r>
                        <a:rPr lang="en-US" sz="2000" dirty="0"/>
                        <a:t>Cort</a:t>
                      </a:r>
                      <a:r>
                        <a:rPr lang="en-US" sz="2000" b="0" i="0" dirty="0">
                          <a:solidFill>
                            <a:schemeClr val="tx1"/>
                          </a:solidFill>
                          <a:effectLst/>
                          <a:latin typeface="Gotham book"/>
                        </a:rPr>
                        <a:t>é</a:t>
                      </a:r>
                      <a:r>
                        <a:rPr lang="en-US" sz="2000" dirty="0"/>
                        <a:t>s</a:t>
                      </a:r>
                      <a:r>
                        <a:rPr lang="en-US" sz="2200" dirty="0"/>
                        <a:t> and Spain wealthy. Other conquistadors want the same success.</a:t>
                      </a:r>
                    </a:p>
                  </a:txBody>
                  <a:tcPr/>
                </a:tc>
                <a:extLst>
                  <a:ext uri="{0D108BD9-81ED-4DB2-BD59-A6C34878D82A}">
                    <a16:rowId xmlns:a16="http://schemas.microsoft.com/office/drawing/2014/main" val="2637453561"/>
                  </a:ext>
                </a:extLst>
              </a:tr>
            </a:tbl>
          </a:graphicData>
        </a:graphic>
      </p:graphicFrame>
      <p:graphicFrame>
        <p:nvGraphicFramePr>
          <p:cNvPr id="14" name="Table 13">
            <a:extLst>
              <a:ext uri="{FF2B5EF4-FFF2-40B4-BE49-F238E27FC236}">
                <a16:creationId xmlns:a16="http://schemas.microsoft.com/office/drawing/2014/main" id="{E3D1F956-2FDF-9C25-C491-7CC70500ACCE}"/>
              </a:ext>
            </a:extLst>
          </p:cNvPr>
          <p:cNvGraphicFramePr>
            <a:graphicFrameLocks noGrp="1"/>
          </p:cNvGraphicFramePr>
          <p:nvPr>
            <p:extLst>
              <p:ext uri="{D42A27DB-BD31-4B8C-83A1-F6EECF244321}">
                <p14:modId xmlns:p14="http://schemas.microsoft.com/office/powerpoint/2010/main" val="367209986"/>
              </p:ext>
            </p:extLst>
          </p:nvPr>
        </p:nvGraphicFramePr>
        <p:xfrm>
          <a:off x="7785077" y="4545138"/>
          <a:ext cx="4110694" cy="178049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110694">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r>
                        <a:rPr lang="en-US" sz="2400" dirty="0"/>
                        <a:t>Was Cort</a:t>
                      </a:r>
                      <a:r>
                        <a:rPr lang="en-US" sz="2400" b="0" i="0" dirty="0">
                          <a:solidFill>
                            <a:schemeClr val="tx1"/>
                          </a:solidFill>
                          <a:effectLst/>
                          <a:latin typeface="Gotham book"/>
                        </a:rPr>
                        <a:t>é</a:t>
                      </a:r>
                      <a:r>
                        <a:rPr lang="en-US" sz="2400" dirty="0"/>
                        <a:t>s successful accomplishing Spain’s primary goal for exploration? Explain.</a:t>
                      </a:r>
                    </a:p>
                  </a:txBody>
                  <a:tcPr/>
                </a:tc>
                <a:extLst>
                  <a:ext uri="{0D108BD9-81ED-4DB2-BD59-A6C34878D82A}">
                    <a16:rowId xmlns:a16="http://schemas.microsoft.com/office/drawing/2014/main" val="1986572904"/>
                  </a:ext>
                </a:extLst>
              </a:tr>
            </a:tbl>
          </a:graphicData>
        </a:graphic>
      </p:graphicFrame>
      <p:pic>
        <p:nvPicPr>
          <p:cNvPr id="15" name="Graphic 14">
            <a:extLst>
              <a:ext uri="{FF2B5EF4-FFF2-40B4-BE49-F238E27FC236}">
                <a16:creationId xmlns:a16="http://schemas.microsoft.com/office/drawing/2014/main" id="{E803B27C-8FDD-9632-C691-145004A3A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66207" y="1898158"/>
            <a:ext cx="925793" cy="925793"/>
          </a:xfrm>
          <a:prstGeom prst="rect">
            <a:avLst/>
          </a:prstGeom>
        </p:spPr>
      </p:pic>
      <p:pic>
        <p:nvPicPr>
          <p:cNvPr id="16" name="Graphic 15">
            <a:extLst>
              <a:ext uri="{FF2B5EF4-FFF2-40B4-BE49-F238E27FC236}">
                <a16:creationId xmlns:a16="http://schemas.microsoft.com/office/drawing/2014/main" id="{85AD10F2-1276-88AF-6577-B4BB4ECC50D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70921" y="3755826"/>
            <a:ext cx="925793" cy="925793"/>
          </a:xfrm>
          <a:prstGeom prst="rect">
            <a:avLst/>
          </a:prstGeom>
        </p:spPr>
      </p:pic>
      <p:pic>
        <p:nvPicPr>
          <p:cNvPr id="17" name="Graphic 16">
            <a:extLst>
              <a:ext uri="{FF2B5EF4-FFF2-40B4-BE49-F238E27FC236}">
                <a16:creationId xmlns:a16="http://schemas.microsoft.com/office/drawing/2014/main" id="{66275395-6414-DA20-1AA2-897B622835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90664" y="5748421"/>
            <a:ext cx="925793" cy="925793"/>
          </a:xfrm>
          <a:prstGeom prst="rect">
            <a:avLst/>
          </a:prstGeom>
        </p:spPr>
      </p:pic>
      <p:sp>
        <p:nvSpPr>
          <p:cNvPr id="2" name="TextBox 1">
            <a:extLst>
              <a:ext uri="{FF2B5EF4-FFF2-40B4-BE49-F238E27FC236}">
                <a16:creationId xmlns:a16="http://schemas.microsoft.com/office/drawing/2014/main" id="{B9303F3F-20B0-17B7-C82C-01D19C94FD81}"/>
              </a:ext>
            </a:extLst>
          </p:cNvPr>
          <p:cNvSpPr txBox="1"/>
          <p:nvPr/>
        </p:nvSpPr>
        <p:spPr>
          <a:xfrm>
            <a:off x="1641475" y="756975"/>
            <a:ext cx="6012383" cy="6186309"/>
          </a:xfrm>
          <a:prstGeom prst="rect">
            <a:avLst/>
          </a:prstGeom>
          <a:noFill/>
        </p:spPr>
        <p:txBody>
          <a:bodyPr wrap="square" rtlCol="0">
            <a:spAutoFit/>
          </a:bodyPr>
          <a:lstStyle/>
          <a:p>
            <a:r>
              <a:rPr lang="en-US" sz="2300" dirty="0">
                <a:solidFill>
                  <a:srgbClr val="004F8A"/>
                </a:solidFill>
              </a:rPr>
              <a:t>In 1519, a Spanish conquistador named </a:t>
            </a:r>
            <a:r>
              <a:rPr lang="en-US" sz="2300" b="0" i="0" dirty="0">
                <a:solidFill>
                  <a:srgbClr val="004F8A"/>
                </a:solidFill>
                <a:effectLst/>
                <a:latin typeface="Gotham book"/>
              </a:rPr>
              <a:t>Hernán Cortés traveled with more than 800 other conquistadors to what is now Mexico. </a:t>
            </a:r>
            <a:r>
              <a:rPr lang="en-US" sz="2300" b="0" i="0" dirty="0">
                <a:solidFill>
                  <a:schemeClr val="accent6">
                    <a:lumMod val="75000"/>
                  </a:schemeClr>
                </a:solidFill>
                <a:effectLst/>
                <a:latin typeface="Gotham book"/>
              </a:rPr>
              <a:t>There was a large American Indian civilization called the Aztecs who ruled much of the region. </a:t>
            </a:r>
          </a:p>
          <a:p>
            <a:endParaRPr lang="en-US" sz="1050" dirty="0">
              <a:solidFill>
                <a:srgbClr val="000000"/>
              </a:solidFill>
              <a:latin typeface="Gotham book"/>
            </a:endParaRPr>
          </a:p>
          <a:p>
            <a:r>
              <a:rPr lang="en-US" sz="2300" dirty="0">
                <a:solidFill>
                  <a:srgbClr val="C00000"/>
                </a:solidFill>
                <a:latin typeface="Gotham book"/>
              </a:rPr>
              <a:t>The Aztecs were often viewed as cruel and oppressive by the people they had conquered</a:t>
            </a:r>
            <a:r>
              <a:rPr lang="en-US" sz="2300" dirty="0">
                <a:solidFill>
                  <a:srgbClr val="000000"/>
                </a:solidFill>
                <a:latin typeface="Gotham book"/>
              </a:rPr>
              <a:t>. </a:t>
            </a:r>
            <a:r>
              <a:rPr lang="en-US" sz="2300" dirty="0">
                <a:solidFill>
                  <a:srgbClr val="0070C0"/>
                </a:solidFill>
                <a:latin typeface="Gotham book"/>
              </a:rPr>
              <a:t>For this reason, thousands of American Indians in the region worked with Cort</a:t>
            </a:r>
            <a:r>
              <a:rPr lang="en-US" sz="2300" b="0" i="0" dirty="0">
                <a:solidFill>
                  <a:srgbClr val="004F8A"/>
                </a:solidFill>
                <a:effectLst/>
                <a:latin typeface="Gotham book"/>
              </a:rPr>
              <a:t>é</a:t>
            </a:r>
            <a:r>
              <a:rPr lang="en-US" sz="2300" dirty="0">
                <a:solidFill>
                  <a:srgbClr val="0070C0"/>
                </a:solidFill>
                <a:latin typeface="Gotham book"/>
              </a:rPr>
              <a:t>s to defeat the Aztecs and conquer their capital city of Tenochtitlan.</a:t>
            </a:r>
          </a:p>
          <a:p>
            <a:endParaRPr lang="en-US" sz="1050" dirty="0">
              <a:solidFill>
                <a:srgbClr val="000000"/>
              </a:solidFill>
              <a:latin typeface="Gotham book"/>
            </a:endParaRPr>
          </a:p>
          <a:p>
            <a:r>
              <a:rPr lang="en-US" sz="2300" dirty="0">
                <a:solidFill>
                  <a:schemeClr val="accent2">
                    <a:lumMod val="75000"/>
                  </a:schemeClr>
                </a:solidFill>
                <a:latin typeface="Gotham book"/>
              </a:rPr>
              <a:t>By 1821, Cort</a:t>
            </a:r>
            <a:r>
              <a:rPr lang="en-US" sz="2300" b="0" i="0" dirty="0">
                <a:solidFill>
                  <a:schemeClr val="accent2">
                    <a:lumMod val="75000"/>
                  </a:schemeClr>
                </a:solidFill>
                <a:effectLst/>
                <a:latin typeface="Gotham book"/>
              </a:rPr>
              <a:t>é</a:t>
            </a:r>
            <a:r>
              <a:rPr lang="en-US" sz="2300" dirty="0">
                <a:solidFill>
                  <a:schemeClr val="accent2">
                    <a:lumMod val="75000"/>
                  </a:schemeClr>
                </a:solidFill>
                <a:latin typeface="Gotham book"/>
              </a:rPr>
              <a:t>s and his men had taken control of Tenochtitlan, seizing enormous wealth and gold from the Aztecs. </a:t>
            </a:r>
            <a:r>
              <a:rPr lang="en-US" sz="2300" dirty="0">
                <a:solidFill>
                  <a:srgbClr val="7030A0"/>
                </a:solidFill>
                <a:latin typeface="Gotham book"/>
              </a:rPr>
              <a:t>Cort</a:t>
            </a:r>
            <a:r>
              <a:rPr lang="en-US" sz="2300" b="0" i="0" dirty="0">
                <a:solidFill>
                  <a:srgbClr val="7030A0"/>
                </a:solidFill>
                <a:effectLst/>
                <a:latin typeface="Gotham book"/>
              </a:rPr>
              <a:t>é</a:t>
            </a:r>
            <a:r>
              <a:rPr lang="en-US" sz="2300" dirty="0">
                <a:solidFill>
                  <a:srgbClr val="7030A0"/>
                </a:solidFill>
                <a:latin typeface="Gotham book"/>
              </a:rPr>
              <a:t>s established a new city in place of Tenochtitlan – Mexico City. He claimed the region for Spain, calling it “New Spain.”</a:t>
            </a:r>
          </a:p>
        </p:txBody>
      </p:sp>
    </p:spTree>
    <p:extLst>
      <p:ext uri="{BB962C8B-B14F-4D97-AF65-F5344CB8AC3E}">
        <p14:creationId xmlns:p14="http://schemas.microsoft.com/office/powerpoint/2010/main" val="37699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80">
                                          <p:stCondLst>
                                            <p:cond delay="0"/>
                                          </p:stCondLst>
                                        </p:cTn>
                                        <p:tgtEl>
                                          <p:spTgt spid="15"/>
                                        </p:tgtEl>
                                      </p:cBhvr>
                                    </p:animEffect>
                                    <p:anim calcmode="lin" valueType="num">
                                      <p:cBhvr>
                                        <p:cTn id="2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0" dur="26">
                                          <p:stCondLst>
                                            <p:cond delay="650"/>
                                          </p:stCondLst>
                                        </p:cTn>
                                        <p:tgtEl>
                                          <p:spTgt spid="15"/>
                                        </p:tgtEl>
                                      </p:cBhvr>
                                      <p:to x="100000" y="60000"/>
                                    </p:animScale>
                                    <p:animScale>
                                      <p:cBhvr>
                                        <p:cTn id="31" dur="166" decel="50000">
                                          <p:stCondLst>
                                            <p:cond delay="676"/>
                                          </p:stCondLst>
                                        </p:cTn>
                                        <p:tgtEl>
                                          <p:spTgt spid="15"/>
                                        </p:tgtEl>
                                      </p:cBhvr>
                                      <p:to x="100000" y="100000"/>
                                    </p:animScale>
                                    <p:animScale>
                                      <p:cBhvr>
                                        <p:cTn id="32" dur="26">
                                          <p:stCondLst>
                                            <p:cond delay="1312"/>
                                          </p:stCondLst>
                                        </p:cTn>
                                        <p:tgtEl>
                                          <p:spTgt spid="15"/>
                                        </p:tgtEl>
                                      </p:cBhvr>
                                      <p:to x="100000" y="80000"/>
                                    </p:animScale>
                                    <p:animScale>
                                      <p:cBhvr>
                                        <p:cTn id="33" dur="166" decel="50000">
                                          <p:stCondLst>
                                            <p:cond delay="1338"/>
                                          </p:stCondLst>
                                        </p:cTn>
                                        <p:tgtEl>
                                          <p:spTgt spid="15"/>
                                        </p:tgtEl>
                                      </p:cBhvr>
                                      <p:to x="100000" y="100000"/>
                                    </p:animScale>
                                    <p:animScale>
                                      <p:cBhvr>
                                        <p:cTn id="34" dur="26">
                                          <p:stCondLst>
                                            <p:cond delay="1642"/>
                                          </p:stCondLst>
                                        </p:cTn>
                                        <p:tgtEl>
                                          <p:spTgt spid="15"/>
                                        </p:tgtEl>
                                      </p:cBhvr>
                                      <p:to x="100000" y="90000"/>
                                    </p:animScale>
                                    <p:animScale>
                                      <p:cBhvr>
                                        <p:cTn id="35" dur="166" decel="50000">
                                          <p:stCondLst>
                                            <p:cond delay="1668"/>
                                          </p:stCondLst>
                                        </p:cTn>
                                        <p:tgtEl>
                                          <p:spTgt spid="15"/>
                                        </p:tgtEl>
                                      </p:cBhvr>
                                      <p:to x="100000" y="100000"/>
                                    </p:animScale>
                                    <p:animScale>
                                      <p:cBhvr>
                                        <p:cTn id="36" dur="26">
                                          <p:stCondLst>
                                            <p:cond delay="1808"/>
                                          </p:stCondLst>
                                        </p:cTn>
                                        <p:tgtEl>
                                          <p:spTgt spid="15"/>
                                        </p:tgtEl>
                                      </p:cBhvr>
                                      <p:to x="100000" y="95000"/>
                                    </p:animScale>
                                    <p:animScale>
                                      <p:cBhvr>
                                        <p:cTn id="37" dur="166" decel="50000">
                                          <p:stCondLst>
                                            <p:cond delay="1834"/>
                                          </p:stCondLst>
                                        </p:cTn>
                                        <p:tgtEl>
                                          <p:spTgt spid="1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80">
                                          <p:stCondLst>
                                            <p:cond delay="0"/>
                                          </p:stCondLst>
                                        </p:cTn>
                                        <p:tgtEl>
                                          <p:spTgt spid="14"/>
                                        </p:tgtEl>
                                      </p:cBhvr>
                                    </p:animEffect>
                                    <p:anim calcmode="lin" valueType="num">
                                      <p:cBhvr>
                                        <p:cTn id="7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3" dur="26">
                                          <p:stCondLst>
                                            <p:cond delay="650"/>
                                          </p:stCondLst>
                                        </p:cTn>
                                        <p:tgtEl>
                                          <p:spTgt spid="14"/>
                                        </p:tgtEl>
                                      </p:cBhvr>
                                      <p:to x="100000" y="60000"/>
                                    </p:animScale>
                                    <p:animScale>
                                      <p:cBhvr>
                                        <p:cTn id="84" dur="166" decel="50000">
                                          <p:stCondLst>
                                            <p:cond delay="676"/>
                                          </p:stCondLst>
                                        </p:cTn>
                                        <p:tgtEl>
                                          <p:spTgt spid="14"/>
                                        </p:tgtEl>
                                      </p:cBhvr>
                                      <p:to x="100000" y="100000"/>
                                    </p:animScale>
                                    <p:animScale>
                                      <p:cBhvr>
                                        <p:cTn id="85" dur="26">
                                          <p:stCondLst>
                                            <p:cond delay="1312"/>
                                          </p:stCondLst>
                                        </p:cTn>
                                        <p:tgtEl>
                                          <p:spTgt spid="14"/>
                                        </p:tgtEl>
                                      </p:cBhvr>
                                      <p:to x="100000" y="80000"/>
                                    </p:animScale>
                                    <p:animScale>
                                      <p:cBhvr>
                                        <p:cTn id="86" dur="166" decel="50000">
                                          <p:stCondLst>
                                            <p:cond delay="1338"/>
                                          </p:stCondLst>
                                        </p:cTn>
                                        <p:tgtEl>
                                          <p:spTgt spid="14"/>
                                        </p:tgtEl>
                                      </p:cBhvr>
                                      <p:to x="100000" y="100000"/>
                                    </p:animScale>
                                    <p:animScale>
                                      <p:cBhvr>
                                        <p:cTn id="87" dur="26">
                                          <p:stCondLst>
                                            <p:cond delay="1642"/>
                                          </p:stCondLst>
                                        </p:cTn>
                                        <p:tgtEl>
                                          <p:spTgt spid="14"/>
                                        </p:tgtEl>
                                      </p:cBhvr>
                                      <p:to x="100000" y="90000"/>
                                    </p:animScale>
                                    <p:animScale>
                                      <p:cBhvr>
                                        <p:cTn id="88" dur="166" decel="50000">
                                          <p:stCondLst>
                                            <p:cond delay="1668"/>
                                          </p:stCondLst>
                                        </p:cTn>
                                        <p:tgtEl>
                                          <p:spTgt spid="14"/>
                                        </p:tgtEl>
                                      </p:cBhvr>
                                      <p:to x="100000" y="100000"/>
                                    </p:animScale>
                                    <p:animScale>
                                      <p:cBhvr>
                                        <p:cTn id="89" dur="26">
                                          <p:stCondLst>
                                            <p:cond delay="1808"/>
                                          </p:stCondLst>
                                        </p:cTn>
                                        <p:tgtEl>
                                          <p:spTgt spid="14"/>
                                        </p:tgtEl>
                                      </p:cBhvr>
                                      <p:to x="100000" y="95000"/>
                                    </p:animScale>
                                    <p:animScale>
                                      <p:cBhvr>
                                        <p:cTn id="90" dur="166" decel="50000">
                                          <p:stCondLst>
                                            <p:cond delay="1834"/>
                                          </p:stCondLst>
                                        </p:cTn>
                                        <p:tgtEl>
                                          <p:spTgt spid="14"/>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down)">
                                      <p:cBhvr>
                                        <p:cTn id="94" dur="580">
                                          <p:stCondLst>
                                            <p:cond delay="0"/>
                                          </p:stCondLst>
                                        </p:cTn>
                                        <p:tgtEl>
                                          <p:spTgt spid="17"/>
                                        </p:tgtEl>
                                      </p:cBhvr>
                                    </p:animEffect>
                                    <p:anim calcmode="lin" valueType="num">
                                      <p:cBhvr>
                                        <p:cTn id="9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7"/>
                                        </p:tgtEl>
                                      </p:cBhvr>
                                      <p:to x="100000" y="60000"/>
                                    </p:animScale>
                                    <p:animScale>
                                      <p:cBhvr>
                                        <p:cTn id="101" dur="166" decel="50000">
                                          <p:stCondLst>
                                            <p:cond delay="676"/>
                                          </p:stCondLst>
                                        </p:cTn>
                                        <p:tgtEl>
                                          <p:spTgt spid="17"/>
                                        </p:tgtEl>
                                      </p:cBhvr>
                                      <p:to x="100000" y="100000"/>
                                    </p:animScale>
                                    <p:animScale>
                                      <p:cBhvr>
                                        <p:cTn id="102" dur="26">
                                          <p:stCondLst>
                                            <p:cond delay="1312"/>
                                          </p:stCondLst>
                                        </p:cTn>
                                        <p:tgtEl>
                                          <p:spTgt spid="17"/>
                                        </p:tgtEl>
                                      </p:cBhvr>
                                      <p:to x="100000" y="80000"/>
                                    </p:animScale>
                                    <p:animScale>
                                      <p:cBhvr>
                                        <p:cTn id="103" dur="166" decel="50000">
                                          <p:stCondLst>
                                            <p:cond delay="1338"/>
                                          </p:stCondLst>
                                        </p:cTn>
                                        <p:tgtEl>
                                          <p:spTgt spid="17"/>
                                        </p:tgtEl>
                                      </p:cBhvr>
                                      <p:to x="100000" y="100000"/>
                                    </p:animScale>
                                    <p:animScale>
                                      <p:cBhvr>
                                        <p:cTn id="104" dur="26">
                                          <p:stCondLst>
                                            <p:cond delay="1642"/>
                                          </p:stCondLst>
                                        </p:cTn>
                                        <p:tgtEl>
                                          <p:spTgt spid="17"/>
                                        </p:tgtEl>
                                      </p:cBhvr>
                                      <p:to x="100000" y="90000"/>
                                    </p:animScale>
                                    <p:animScale>
                                      <p:cBhvr>
                                        <p:cTn id="105" dur="166" decel="50000">
                                          <p:stCondLst>
                                            <p:cond delay="1668"/>
                                          </p:stCondLst>
                                        </p:cTn>
                                        <p:tgtEl>
                                          <p:spTgt spid="17"/>
                                        </p:tgtEl>
                                      </p:cBhvr>
                                      <p:to x="100000" y="100000"/>
                                    </p:animScale>
                                    <p:animScale>
                                      <p:cBhvr>
                                        <p:cTn id="106" dur="26">
                                          <p:stCondLst>
                                            <p:cond delay="1808"/>
                                          </p:stCondLst>
                                        </p:cTn>
                                        <p:tgtEl>
                                          <p:spTgt spid="17"/>
                                        </p:tgtEl>
                                      </p:cBhvr>
                                      <p:to x="100000" y="95000"/>
                                    </p:animScale>
                                    <p:animScale>
                                      <p:cBhvr>
                                        <p:cTn id="107"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1670</Words>
  <Application>Microsoft Office PowerPoint</Application>
  <PresentationFormat>Widescreen</PresentationFormat>
  <Paragraphs>146</Paragraphs>
  <Slides>16</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Aptos</vt:lpstr>
      <vt:lpstr>Aptos Display</vt:lpstr>
      <vt:lpstr>Arial</vt:lpstr>
      <vt:lpstr>Calibri</vt:lpstr>
      <vt:lpstr>Calibri Light</vt:lpstr>
      <vt:lpstr>Gotham book</vt:lpstr>
      <vt:lpstr>Gotham book</vt:lpstr>
      <vt:lpstr>Gotham Medium</vt:lpstr>
      <vt:lpstr>Josefin Sans</vt:lpstr>
      <vt:lpstr>Roboto</vt:lpstr>
      <vt:lpstr>Times New Roman</vt:lpstr>
      <vt:lpstr>Office Theme</vt:lpstr>
      <vt:lpstr>1_Office Theme</vt:lpstr>
      <vt:lpstr>2_Office Theme</vt:lpstr>
      <vt:lpstr>Unit 2: Age of Contact</vt:lpstr>
      <vt:lpstr>Warm-up Follow the directions to complete your warm-up</vt:lpstr>
      <vt:lpstr>Share with the class</vt:lpstr>
      <vt:lpstr>Share with the class 2</vt:lpstr>
      <vt:lpstr>Essential Question</vt:lpstr>
      <vt:lpstr>In today’s lesson…</vt:lpstr>
      <vt:lpstr>Alonso Álvarez de Pineda</vt:lpstr>
      <vt:lpstr>How does Pineda’s map on the left compare with the actual geography of the coast? </vt:lpstr>
      <vt:lpstr>Hernán Cortés</vt:lpstr>
      <vt:lpstr>1519</vt:lpstr>
      <vt:lpstr>Cabeza de Vaca</vt:lpstr>
      <vt:lpstr>Cabeza de Vaca’s Approximate Route through Texas, 1528 - 1536</vt:lpstr>
      <vt:lpstr> Francisco Vázquez de Coronado</vt:lpstr>
      <vt:lpstr>Map of Coronado’s Route, 1540 - 1542</vt:lpstr>
      <vt:lpstr>Exit Ticket Follow the directions to complete your warm-up</vt:lpstr>
      <vt:lpstr>Share with the class 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12</cp:revision>
  <dcterms:created xsi:type="dcterms:W3CDTF">2024-08-22T16:48:39Z</dcterms:created>
  <dcterms:modified xsi:type="dcterms:W3CDTF">2024-09-30T17:07:08Z</dcterms:modified>
</cp:coreProperties>
</file>