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0"/>
  </p:notesMasterIdLst>
  <p:sldIdLst>
    <p:sldId id="256" r:id="rId4"/>
    <p:sldId id="310" r:id="rId5"/>
    <p:sldId id="304" r:id="rId6"/>
    <p:sldId id="321" r:id="rId7"/>
    <p:sldId id="311" r:id="rId8"/>
    <p:sldId id="312" r:id="rId9"/>
    <p:sldId id="291" r:id="rId10"/>
    <p:sldId id="313" r:id="rId11"/>
    <p:sldId id="314" r:id="rId12"/>
    <p:sldId id="316" r:id="rId13"/>
    <p:sldId id="317" r:id="rId14"/>
    <p:sldId id="318" r:id="rId15"/>
    <p:sldId id="319" r:id="rId16"/>
    <p:sldId id="320" r:id="rId17"/>
    <p:sldId id="322" r:id="rId18"/>
    <p:sldId id="32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3T16:34:41.615"/>
    </inkml:context>
    <inkml:brush xml:id="br0">
      <inkml:brushProperty name="width" value="0.2" units="cm"/>
      <inkml:brushProperty name="height" value="0.2" units="cm"/>
    </inkml:brush>
  </inkml:definitions>
  <inkml:trace contextRef="#ctx0" brushRef="#br0">8876 533 24575,'-1'-1'0,"1"0"0,0 0 0,-1 0 0,1 0 0,0 0 0,-1 0 0,0 0 0,1 0 0,-1 0 0,0 1 0,1-1 0,-1 0 0,0 0 0,0 1 0,0-1 0,0 0 0,-1 0 0,-21-12 0,10 6 0,-5-5 0,2 0 0,0-1 0,0 0 0,-15-19 0,23 25 0,1 0 0,-2 1 0,1 0 0,-11-6 0,-18-13 0,11 3 0,7 6 0,0 0 0,-1 1 0,-1 1 0,0 1 0,-32-15 0,6 8 0,1-1 0,-78-49 0,104 57 0,0 1 0,-1 1 0,-1 0 0,-27-9 0,34 14 0,-1 2 0,0 0 0,-1 0 0,1 2 0,-1-1 0,1 2 0,-24-1 0,-54 4 0,26 0 0,0-3 0,-85-9 0,50 0 0,-198 3 0,273 7 0,-27 3 0,1 2 0,-70 14 0,62-9 0,-74 5 0,-169-12 0,197-4 0,94 2 0,0 0 0,-1 2 0,1-1 0,0 2 0,1-1 0,-1 2 0,1-1 0,-20 11 0,13-7 0,0 0 0,-38 9 0,-22-2 0,40-9 0,-53 15 0,73-15 0,0 0 0,1 1 0,0 1 0,0 1 0,1 0 0,0 1 0,1 0 0,1 1 0,-16 13 0,7-3 0,-2-2 0,-35 20 0,36-24 0,2 1 0,0 1 0,-28 25 0,43-35 0,0-1 0,0 1 0,-1-1 0,0-1 0,0 1 0,-1-1 0,1-1 0,-1 0 0,-15 4 0,8-2 0,1 0 0,-25 13 0,-15 14 0,39-21 0,0-1 0,-1-1 0,-1 0 0,0-1 0,-31 9 0,11-7 0,0 1 0,2 1 0,-1 2 0,2 1 0,-69 40 0,103-54 0,-25 16 0,0-1 0,-1-1 0,-1-1 0,-37 13 0,21-13 0,-178 51 0,175-55 0,-48 11 0,88-19 0,0 1 0,0-1 0,-15 10 0,-12 5 0,-234 76 0,136-51 0,107-35 0,-49 8 0,52-12 0,0 1 0,1 1 0,-26 9 0,48-14 0,-47 17 0,-75 41 0,99-44 0,10-7 0,0 1 0,-1-1 0,0-1 0,0 0 0,-1-1 0,-31 8 0,6-6 0,1 1 0,0 1 0,1 2 0,-54 23 0,-99 70 0,147-78 0,-26 13 0,-61 37 0,119-66 0,0 0 0,1 0 0,-21 25 0,26-26 0,-2 0 0,0 0 0,0-1 0,-1-1 0,0 1 0,0-1 0,-19 10 0,-13 4 0,-70 32 0,58-37 0,42-14 0,0 0 0,1 1 0,0 0 0,-1 1 0,-12 7 0,-136 77 0,140-77 0,9-5 0,1-1 0,-1 0 0,0 0 0,-1-1 0,0 0 0,-20 5 0,-5-1 0,0 2 0,-66 27 0,80-29 0,-34 8 0,35-10 0,1-1 0,-21 11 0,16-8 0,-1 0 0,0-1 0,-1-1 0,0-1 0,-38 4 0,29-6 0,-67-1 0,11-1 0,85-2 0,0 1 0,1-1 0,-1 1 0,1 1 0,-1-1 0,1 1 0,0 1 0,0-1 0,0 1 0,0 0 0,0 0 0,1 0 0,0 1 0,0 0 0,0 0 0,0 0 0,1 1 0,-1 0 0,-4 5 0,6-4 0,-1-2 0,1 1 0,-1 0 0,0-1 0,-1 0 0,1 0 0,-1 0 0,0 0 0,0-1 0,-1 0 0,1 0 0,-1 0 0,0-1 0,1 0 0,-12 3 0,-6-2 0,0 1 0,-1-2 0,-30-1 0,-4 1 0,50-1 0,1 1 0,-1-1 0,1 1 0,0 1 0,0-1 0,0 1 0,-13 7 0,12-6 0,-1 0 0,1 0 0,-1-1 0,-15 4 0,-13 0 0,0 1 0,-50 19 0,66-21 105,-41 8-1,20-5-1678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3T16:34:41.616"/>
    </inkml:context>
    <inkml:brush xml:id="br0">
      <inkml:brushProperty name="width" value="0.2" units="cm"/>
      <inkml:brushProperty name="height" value="0.2" units="cm"/>
    </inkml:brush>
  </inkml:definitions>
  <inkml:trace contextRef="#ctx0" brushRef="#br0">8876 533 24575,'-1'-1'0,"1"0"0,0 0 0,-1 0 0,1 0 0,0 0 0,-1 0 0,0 0 0,1 0 0,-1 0 0,0 1 0,1-1 0,-1 0 0,0 0 0,0 1 0,0-1 0,0 0 0,-1 0 0,-21-12 0,10 6 0,-5-5 0,2 0 0,0-1 0,0 0 0,-15-19 0,23 25 0,1 0 0,-2 1 0,1 0 0,-11-6 0,-18-13 0,11 3 0,7 6 0,0 0 0,-1 1 0,-1 1 0,0 1 0,-32-15 0,6 8 0,1-1 0,-78-49 0,104 57 0,0 1 0,-1 1 0,-1 0 0,-27-9 0,34 14 0,-1 2 0,0 0 0,-1 0 0,1 2 0,-1-1 0,1 2 0,-24-1 0,-54 4 0,26 0 0,0-3 0,-85-9 0,50 0 0,-198 3 0,273 7 0,-27 3 0,1 2 0,-70 14 0,62-9 0,-74 5 0,-169-12 0,197-4 0,94 2 0,0 0 0,-1 2 0,1-1 0,0 2 0,1-1 0,-1 2 0,1-1 0,-20 11 0,13-7 0,0 0 0,-38 9 0,-22-2 0,40-9 0,-53 15 0,73-15 0,0 0 0,1 1 0,0 1 0,0 1 0,1 0 0,0 1 0,1 0 0,1 1 0,-16 13 0,7-3 0,-2-2 0,-35 20 0,36-24 0,2 1 0,0 1 0,-28 25 0,43-35 0,0-1 0,0 1 0,-1-1 0,0-1 0,0 1 0,-1-1 0,1-1 0,-1 0 0,-15 4 0,8-2 0,1 0 0,-25 13 0,-15 14 0,39-21 0,0-1 0,-1-1 0,-1 0 0,0-1 0,-31 9 0,11-7 0,0 1 0,2 1 0,-1 2 0,2 1 0,-69 40 0,103-54 0,-25 16 0,0-1 0,-1-1 0,-1-1 0,-37 13 0,21-13 0,-178 51 0,175-55 0,-48 11 0,88-19 0,0 1 0,0-1 0,-15 10 0,-12 5 0,-234 76 0,136-51 0,107-35 0,-49 8 0,52-12 0,0 1 0,1 1 0,-26 9 0,48-14 0,-47 17 0,-75 41 0,99-44 0,10-7 0,0 1 0,-1-1 0,0-1 0,0 0 0,-1-1 0,-31 8 0,6-6 0,1 1 0,0 1 0,1 2 0,-54 23 0,-99 70 0,147-78 0,-26 13 0,-61 37 0,119-66 0,0 0 0,1 0 0,-21 25 0,26-26 0,-2 0 0,0 0 0,0-1 0,-1-1 0,0 1 0,0-1 0,-19 10 0,-13 4 0,-70 32 0,58-37 0,42-14 0,0 0 0,1 1 0,0 0 0,-1 1 0,-12 7 0,-136 77 0,140-77 0,9-5 0,1-1 0,-1 0 0,0 0 0,-1-1 0,0 0 0,-20 5 0,-5-1 0,0 2 0,-66 27 0,80-29 0,-34 8 0,35-10 0,1-1 0,-21 11 0,16-8 0,-1 0 0,0-1 0,-1-1 0,0-1 0,-38 4 0,29-6 0,-67-1 0,11-1 0,85-2 0,0 1 0,1-1 0,-1 1 0,1 1 0,-1-1 0,1 1 0,0 1 0,0-1 0,0 1 0,0 0 0,0 0 0,1 0 0,0 1 0,0 0 0,0 0 0,0 0 0,1 1 0,-1 0 0,-4 5 0,6-4 0,-1-2 0,1 1 0,-1 0 0,0-1 0,-1 0 0,1 0 0,-1 0 0,0 0 0,0-1 0,-1 0 0,1 0 0,-1 0 0,0-1 0,1 0 0,-12 3 0,-6-2 0,0 1 0,-1-2 0,-30-1 0,-4 1 0,50-1 0,1 1 0,-1-1 0,1 1 0,0 1 0,0-1 0,0 1 0,-13 7 0,12-6 0,-1 0 0,1 0 0,-1-1 0,-15 4 0,-13 0 0,0 1 0,-50 19 0,66-21 105,-41 8-1,20-5-1678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3T17:11:14.643"/>
    </inkml:context>
    <inkml:brush xml:id="br0">
      <inkml:brushProperty name="width" value="0.1" units="cm"/>
      <inkml:brushProperty name="height" value="0.1" units="cm"/>
      <inkml:brushProperty name="color" value="#E71224"/>
    </inkml:brush>
  </inkml:definitions>
  <inkml:trace contextRef="#ctx0" brushRef="#br0">20868 4679 24575,'-88'2'0,"-97"-5"0,177 2 0,1-1 0,-1 0 0,1 0 0,0 0 0,-1-1 0,1-1 0,-12-6 0,12 5 0,0 2 0,0-1 0,-1 1 0,1 0 0,-16-4 0,21 7 0,0 0 0,0-1 0,0 1 0,0 0 0,0 1 0,0-1 0,-1 0 0,1 0 0,0 1 0,0 0 0,0-1 0,0 1 0,0 0 0,0 0 0,0 0 0,1 0 0,-1 0 0,0 0 0,0 1 0,-1 1 0,-2 2 0,-1 1 0,1 1 0,1-1 0,-5 8 0,-9 12 0,-17 18 0,-32 51 0,60-81 0,1-1 0,0 1 0,0 0 0,2 1 0,0-1 0,0 1 0,-1 18 0,3-26 0,0 0 0,-1 0 0,0 0 0,0 0 0,0-1 0,-1 1 0,0-1 0,-1 0 0,1 0 0,-1 0 0,0-1 0,-6 5 0,4-2 0,-1 0 0,1 0 0,1 1 0,0-1 0,-7 13 0,2 2 0,6-10 0,-1 0 0,-1 0 0,0-1 0,-1 0 0,-18 21 0,-32 28 0,-3-4 0,-93 68 0,121-104 0,-64 31 0,53-31 0,7-4 0,-71 21 0,35-14 0,63-21 0,-36 14 0,-47 23 0,61-25 0,-1-2 0,-38 10 0,-32 12 0,55-18 0,38-15 0,0 1 0,0 0 0,1 1 0,-1 0 0,1 1 0,0 0 0,0 0 0,0 1 0,-10 9 0,12-8 0,0 0 0,-1 0 0,1-1 0,-1 0 0,0-1 0,-1 1 0,0-2 0,1 1 0,-20 6 0,20-9 0,1 1 0,-1 0 0,0 1 0,1 0 0,0 0 0,0 0 0,0 1 0,0 0 0,1 0 0,0 1 0,0 0 0,0 0 0,1 0 0,-9 15 0,4-10 0,0 1 0,-1-2 0,0 1 0,-1-2 0,0 1 0,-25 14 0,27-19 0,0-1 0,-1 0 0,1-1 0,-1 0 0,0-1 0,0 0 0,0 0 0,0-1 0,0-1 0,-13-1 0,-17-2 0,-55-11 0,73 10 0,-2-1 0,-37-11 0,55 14 0,-1-1 0,1 0 0,-1-1 0,1 0 0,0 0 0,1 0 0,-1-1 0,-11-10 0,-1-4 0,-1 0 0,-1 2 0,0 1 0,-1 0 0,-1 2 0,0 0 0,-36-14 0,46 23 0,-1 1 0,0 1 0,0 0 0,0 1 0,-1 0 0,-22 1 0,24 2 0,-1-2 0,1 0 0,0 0 0,-1-1 0,1-1 0,0 0 0,-20-8 0,12 1 0,1-1 0,-24-16 0,37 23 0,1-1 0,0-1 0,0 1 0,1-1 0,0 0 0,0 0 0,0 0 0,1-1 0,0 0 0,-4-8 0,6 11 0,-1 0 0,1-1 0,-1 1 0,1 1 0,-1-1 0,0 0 0,-1 1 0,1 0 0,-1-1 0,1 1 0,-1 1 0,0-1 0,0 0 0,0 1 0,-1 0 0,1 0 0,0 0 0,-10-2 0,11 4 0,0-1 0,1 1 0,-1 0 0,0 0 0,0 0 0,0 0 0,0 0 0,1 0 0,-1 1 0,0 0 0,0-1 0,1 1 0,-1 0 0,0 0 0,1 1 0,-1-1 0,1 0 0,-1 1 0,1 0 0,0-1 0,0 1 0,-1 0 0,1 0 0,1 0 0,-1 1 0,0-1 0,0 0 0,1 1 0,-1-1 0,1 1 0,0-1 0,-1 4 0,-10 27 0,2 1 0,-7 45 0,-14 43 0,7-45 0,15-43 0,-2-1 0,-2 0 0,-24 48 0,26-63 0,-3 4 0,1 0 0,1 1 0,2 0 0,0 0 0,-8 30 0,11-21 0,-2 0 0,-16 39 0,21-60 0,-2-1 0,1 0 0,-1 0 0,0 0 0,-1-1 0,0 0 0,-1-1 0,0 1 0,0-1 0,-13 9 0,-21 14 0,2 2 0,-54 57 0,77-74 0,0 0 0,-1-1 0,-1 0 0,-25 14 0,34-24 0,0-1 0,-1 0 0,0 0 0,1-1 0,-12 1 0,-16 6 0,4-1 0,21-6 0,1 0 0,-1 1 0,1 0 0,0 1 0,0 0 0,0 1 0,1 1 0,0-1 0,-20 17 0,22-15 0,0 0 0,0-1 0,-1-1 0,0 1 0,-1-1 0,1-1 0,-16 6 0,-82 21 0,99-29 0,0 1 0,1 0 0,-1 0 0,1 1 0,0 1 0,0-1 0,0 1 0,1 0 0,0 1 0,-7 8 0,-6 4 0,4-1 0,1 0 0,0 0 0,1 1 0,2 1 0,-13 24 0,12-20 0,-1 0 0,-2-1 0,-22 27 0,33-45 0,0 0 0,0 0 0,-1-1 0,1 1 0,-1-1 0,0 0 0,0-1 0,0 0 0,-1 0 0,1 0 0,-1-1 0,0 0 0,0 0 0,0 0 0,0-1 0,0 0 0,-10 0 0,-167-1 0,91-2 0,71-1 0,-1 0 0,1-1 0,0-1 0,0-1 0,1-1 0,-38-18 0,12 6 0,20 8 0,4 2 0,0 1 0,-34-8 0,13 5 0,-66-25 0,54 16 0,-186-70 0,205 74 0,0-2 0,1-1 0,1-2 0,-57-46 0,86 63 0,1-1 0,-1 0 0,1-1 0,0 1 0,0-1 0,1 0 0,-7-12 0,2 1 0,-9-33 0,16 47 0,-3-10 0,-1 0 0,-1 1 0,-1-1 0,1 2 0,-2-1 0,-17-18 0,-9-14 0,15 20 0,-26-25 0,3 2 0,20 20 0,1-2 0,2 0 0,-22-40 0,9 13 0,24 43 0,1 1 0,0-2 0,1 1 0,0-1 0,2 0 0,-1-1 0,-5-27 0,8 30 0,1 0 0,-2 1 0,0-1 0,0 1 0,-1 0 0,-11-19 0,-46-60 0,42 63 0,-7-9 0,2-1 0,1-2 0,-25-54 0,40 75 0,0 0 0,-2 1 0,-16-23 0,-6-7 0,20 23 0,0-1 0,-10-31 0,16 38 0,0-1 0,-2 2 0,0-1 0,-1 1 0,0 0 0,-17-19 0,16 24 0,-2-2 0,1 0 0,0-1 0,-12-21 0,-27-39 0,33 50 0,2 0 0,-20-38 0,28 47 0,0 0 0,-2 1 0,0 0 0,-1 0 0,0 1 0,-25-23 0,32 33 0,0-1 0,1 1 0,-1-1 0,1 0 0,0 0 0,0-1 0,1 1 0,-1-1 0,1 1 0,-2-9 0,0-7 0,-4-34 0,2 13 0,2 21 0,-2 0 0,-1 1 0,-12-28 0,11 31 0,0-1 0,2 0 0,0 0 0,-5-35 0,7-36 0,4 70 0,0-1 0,-1 0 0,-1 0 0,-1 1 0,-1-1 0,-6-20 0,-16-22 0,14 34 0,1-1 0,-7-29 0,14 46 0,1 0 0,-2 0 0,1 1 0,-2 0 0,0 0 0,-7-11 0,-49-57 0,9 11 0,46 59 0,1 0 0,0 0 0,0 0 0,1-1 0,0 0 0,0 0 0,1-1 0,1 1 0,0-1 0,0 1 0,-1-14 0,2-76 0,3 62 0,-7-56 0,4 82 0,0-1 0,-1 0 0,-1 1 0,0-1 0,0 1 0,-2 0 0,1 1 0,-10-15 0,-17-20 0,-51-57 0,-59-44 0,106 112 0,28 26 0,0 0 0,-1 1 0,0 0 0,0 0 0,-1 1 0,0 0 0,-1 1 0,-18-9 0,10 10 0,11 2 0,0 1 0,-1-1 0,1 0 0,0 0 0,0-1 0,1-1 0,-1 1 0,-8-8 0,-22-20 0,0 2 0,-2 2 0,-71-38 0,67 46 0,37 18 0,1 0 0,-1-1 0,1 1 0,0-1 0,0-1 0,0 1 0,0-1 0,1 0 0,-1-1 0,1 1 0,0-1 0,1 0 0,-1 0 0,-5-9 0,-16-25 0,18 28 0,0 0 0,1 0 0,1 0 0,0-1 0,0 0 0,1 0 0,0-1 0,1 1 0,-4-25 0,7 7 0,0 1 0,3-1 0,0 0 0,2 1 0,8-36 0,-5 16 0,-2-1 0,-3-99 0,-3 95 0,-2 25 0,0 0 0,-2 0 0,-2 0 0,0 0 0,-18-42 0,-15-13 0,29 64 0,0 0 0,2-1 0,-11-34 0,14 27 0,-1 1 0,-2 0 0,-23-48 0,24 59 0,1 1 0,0-1 0,1-1 0,1 1 0,0-1 0,1 0 0,1 0 0,-1-23 0,2 25 0,-1-1 0,0 1 0,-2 1 0,1-1 0,-12-23 0,-5-16 0,14 34 0,0 2 0,2 0 0,0-1 0,0 1 0,-2-36 0,7 50 0,-1-20 0,-1 0 0,-7-33 0,0 4 0,8 41 0,-1-1 0,0 1 0,0 0 0,-2 0 0,1 0 0,-2 0 0,-9-19 0,-91-155 0,103 182 0,-1 0 0,-1 0 0,1 0 0,0 0 0,-1 1 0,0 0 0,0 0 0,0 0 0,0 0 0,-1 0 0,1 1 0,-1 0 0,1 0 0,-1 0 0,0 1 0,1-1 0,-8 0 0,-7 0 0,0 0 0,-1 1 0,-25 3 0,27-1 0,1-1 0,-1 0 0,-23-4 0,-41-19 0,61 15 0,-1 2 0,0 0 0,-34-3 0,-223 6 0,139 6 0,-226-3 0,337 1 0,0 2 0,-36 8 0,33-5 0,-55 4 0,56-8 0,1 0 0,0 3 0,0 0 0,1 2 0,0 1 0,-32 13 0,43-12 0,0 1 0,-16 12 0,20-13 0,0 0 0,0 0 0,-31 12 0,-25-2 0,-12 5 0,59-17 0,0 0 0,0-2 0,0 0 0,-44 2 0,-97-8 0,76-1 0,-730 2 0,794 2 0,1 0 0,-42 10 0,40-6 0,0-2 0,-29 2 0,20-6 0,25-1 0,-1 1 0,0 0 0,0 0 0,1 1 0,-1 1 0,0-1 0,1 1 0,0 1 0,-1 0 0,1 0 0,-10 6 0,-39 23 0,40-23 0,0 1 0,1 1 0,0 0 0,-23 20 0,18-9 0,14-13 0,0-1 0,0 0 0,-1 0 0,0-1 0,-1 0 0,0 0 0,0-1 0,0-1 0,0 1 0,-19 5 0,-19 2 0,-60 25 0,19-9 0,58-20 0,-40 17 0,49-15 0,-30 20 0,40-22 0,-1-1 0,0 0 0,0-1 0,-1 0 0,0-1 0,0-1 0,-19 5 0,24-9 0,1 1 0,-1-1 0,1 2 0,0-1 0,0 1 0,0 0 0,0 1 0,1 0 0,-1 0 0,1 0 0,0 1 0,0 0 0,1 1 0,-1 0 0,-9 11 0,4-4 0,1 2 0,1 0 0,0 0 0,0 1 0,2 0 0,-13 33 0,14-33 0,-1 0 0,0-1 0,-14 20 0,14-24 0,1 1 0,0-1 0,1 1 0,0 0 0,1 0 0,-7 26 0,11-32 0,-11 53 0,2 0 0,-3 95 0,13-119 0,-8 56 0,7-80 0,-1 1 0,-1-1 0,0 0 0,-1 0 0,0-1 0,0 1 0,-1-1 0,-1 0 0,-7 11 0,2-5 0,-14 29 0,21-36 0,-1 0 0,1 0 0,-2-1 0,1 1 0,-1-1 0,0 0 0,-1-1 0,0 0 0,0 0 0,-15 11 0,1-4 0,0 1 0,0 1 0,2 1 0,0 1 0,1 0 0,1 1 0,-19 27 0,30-38 0,0 0 0,-1 0 0,-1-1 0,1 0 0,-1 0 0,0-1 0,0 0 0,-18 9 0,-3-1 0,-47 16 0,1-1 0,40-15 0,0-2 0,-1-1 0,-1-2 0,-60 8 0,70-14 0,14-3 0,0 2 0,0 0 0,0 0 0,0 1 0,0 1 0,1 0 0,-1 1 0,-19 10 0,20-7 0,-1-1 0,0 0 0,0-1 0,-1 0 0,0-1 0,0 0 0,0-2 0,-1 1 0,1-2 0,-22 2 0,-8 0 0,-46 11 0,65-10 0,-35 9 0,38-8 0,-45 6 0,55-11 0,0 0 0,1 0 0,-1 2 0,1-1 0,-1 1 0,1 1 0,0 0 0,0 1 0,1 0 0,-1 1 0,1-1 0,0 2 0,1 0 0,0 0 0,-16 16 0,-14 9 0,34-29 0,0 0 0,0 1 0,1-1 0,-1 1 0,1 0 0,0 0 0,0 1 0,0 0 0,0-1 0,1 1 0,0 0 0,-4 9 0,-1 6 0,4-6 0,-1 0 0,-1 0 0,0-1 0,-1 1 0,0-2 0,-17 22 0,9-14 0,1 0 0,1 1 0,1 1 0,-15 36 0,2-6 0,-28 81 0,44-112 0,1 0 0,-5 25 0,0 0 0,10-32 0,-2 0 0,0 0 0,-1 0 0,0-1 0,-10 14 0,16-27 0,-21 32 0,-25 49 0,35-60 0,0-2 0,-16 22 0,-2 1 0,21-33 0,1 1 0,-2-1 0,1-1 0,-1 0 0,0 0 0,-1 0 0,0-1 0,-16 8 0,14-8 0,1 0 0,-1 1 0,1 0 0,0 1 0,-16 18 0,18-14 0,3-6 0,1 1 0,-1-1 0,-1 0 0,1-1 0,-9 7 0,14-12 0,-1 0 0,1 0 0,-1 0 0,1 0 0,-1-1 0,1 1 0,-1 0 0,0-1 0,1 1 0,-1-1 0,0 1 0,1-1 0,-1 0 0,0 0 0,0 0 0,1 0 0,-1 0 0,0 0 0,0-1 0,1 1 0,-1 0 0,0-1 0,1 1 0,-1-1 0,0 0 0,1 1 0,-1-1 0,1 0 0,-1 0 0,1 0 0,0 0 0,-1-1 0,0 0 0,-8-9 0,1-1 0,0 0 0,0 0 0,1-1 0,1 0 0,-8-20 0,6 13 0,-1 1 0,-14-20 0,-40-57 0,-26-34 0,73 110 0,12 15 0,1 0 0,-1 0 0,1 0 0,0-1 0,1 0 0,-1 0 0,1 0 0,0 0 0,1 0 0,-3-8 0,0-24 0,1 0 0,2-1 0,5-70 0,0 23 0,-3-838 0,0 918 0,-1 0 0,1 0 0,-1 0 0,0 0 0,-1 0 0,0 0 0,0 1 0,0-1 0,0 0 0,-1 1 0,0-1 0,0 1 0,-1 0 0,1 0 0,-1 0 0,-5-4 0,-24-37 0,26 34 0,-1 1 0,0 0 0,-17-17 0,8 11 0,1-1 0,1-1 0,0 0 0,-11-22 0,2 5 0,13 21 0,-1 0 0,-22-19 0,20 19 0,-23-27 0,-30-62 0,40 59 0,21 37 0,0 0 0,-1 0 0,0 0 0,0 1 0,0 0 0,-1 0 0,0 1 0,-10-6 0,-6-2 0,-47-20 0,62 29 0,-1 0 0,1-1 0,-12-9 0,15 11 0,0-1 0,0 1 0,0 0 0,0 1 0,-1-1 0,1 1 0,-1 1 0,0-1 0,-11-2 0,-26 0 0,31 5 0,1-2 0,-1 1 0,1-2 0,0 1 0,0-2 0,-15-5 0,1-3 0,10 5 0,0-1 0,0 0 0,1 0 0,-20-17 0,28 18 0,0-1 0,0 0 0,1 0 0,1-1 0,-1 0 0,2 0 0,-6-11 0,5 7 0,-2 1 0,0 0 0,-11-15 0,-1 6 0,-40-34 0,-8-7 0,61 54 0,0-1 0,1 0 0,0 0 0,0 0 0,1 0 0,0-1 0,1 0 0,-3-13 0,2 10 0,0 0 0,0 0 0,-2 0 0,-8-16 0,0 11 0,-1 0 0,-1 1 0,0 0 0,-2 2 0,-19-16 0,-13-11 0,46 39 0,-21-21 0,-1 0 0,-2 2 0,0 2 0,-54-31 0,33 29 0,24 11 0,1 0 0,0-2 0,-32-22 0,12 6 0,0 2 0,-2 2 0,-51-20 0,97 45 0,-57-21 0,39 15 0,0-1 0,-20-11 0,32 14 0,-1 0 0,2 0 0,-1 0 0,0-1 0,1 0 0,0 0 0,0 0 0,0-1 0,-6-9 0,-13-25 0,-3 1 0,-1 1 0,-51-52 0,69 81 0,1 0 0,0-1 0,1 1 0,0-2 0,0 0 0,-11-21 0,-10-43 0,12 28 0,15 41 0,-1 0 0,0 1 0,0-1 0,0 1 0,-9-10 0,12 14 0,-1 0 0,1 0 0,-1 0 0,0 0 0,0 0 0,0 1 0,1-1 0,-1 0 0,0 1 0,0-1 0,0 0 0,0 1 0,0-1 0,0 1 0,0 0 0,0-1 0,-1 1 0,1 0 0,0-1 0,0 1 0,0 0 0,0 0 0,0 0 0,0 0 0,-1 0 0,1 0 0,0 1 0,0-1 0,0 0 0,0 0 0,0 1 0,0-1 0,0 1 0,0-1 0,0 1 0,0-1 0,0 1 0,0 0 0,0-1 0,-1 3 0,-3 2 0,1 0 0,0 0 0,0 1 0,1 0 0,0 0 0,0 0 0,-4 12 0,-10 50 0,13-49 0,-1 0 0,-7 21 0,-14 10 0,19-38 0,0 2 0,-10 25 0,17-38 0,-24 75 0,-54 119 0,72-180 0,0 0 0,1 0 0,1 0 0,-2 16 0,3-18 0,1 0 0,-1-1 0,-1 1 0,0-1 0,-1 0 0,0 0 0,-10 16 0,-26 30 0,-89 145 0,117-175 0,-16 49 0,19-45 0,-21 42 0,27-65 0,-2 0 0,1 0 0,-1-1 0,0 1 0,-1-1 0,1-1 0,-2 1 0,-13 11 0,13-13 0,0 0 0,0 1 0,1 0 0,0 1 0,1 0 0,-1 0 0,2 0 0,-1 0 0,1 1 0,0 0 0,1 0 0,0 1 0,-4 15 0,-7 13 0,-1-1 0,-22 37 0,-17 36 0,49-94 0,0 1 0,0 0 0,2 1 0,-5 33 0,6 8 0,4-46 0,-2 1 0,0 0 0,0-1 0,-1 1 0,-1 0 0,0-1 0,-10 25 0,-1-3 0,2 0 0,-15 68 0,2-3 0,19-78 76,1 0 1,1 1-1,-1 36 0,5 70-541,1-64-740,-1-39-5621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3T17:11:17.923"/>
    </inkml:context>
    <inkml:brush xml:id="br0">
      <inkml:brushProperty name="width" value="0.1" units="cm"/>
      <inkml:brushProperty name="height" value="0.1" units="cm"/>
      <inkml:brushProperty name="color" value="#E71224"/>
    </inkml:brush>
  </inkml:definitions>
  <inkml:trace contextRef="#ctx0" brushRef="#br0">380 394 24575,'-4'-4'0,"0"-1"0,1 0 0,0 0 0,0 0 0,1 0 0,-4-10 0,-9-14 0,-75-121 0,86 144 23,-1-1-1,0 1 0,0 1 0,-1-1 1,0 1-1,0-1 0,0 2 0,-8-6 1,-7-1 40,-29-13 0,36 19-305,1-1 0,1 0 1,-1-1-1,1 0 0,0-1 1,-19-16-1,16 7-6584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3T17:11:20.487"/>
    </inkml:context>
    <inkml:brush xml:id="br0">
      <inkml:brushProperty name="width" value="0.1" units="cm"/>
      <inkml:brushProperty name="height" value="0.1" units="cm"/>
      <inkml:brushProperty name="color" value="#E71224"/>
    </inkml:brush>
  </inkml:definitions>
  <inkml:trace contextRef="#ctx0" brushRef="#br0">1 287 24575,'4'0'0,"0"-1"0,1 1 0,-1-1 0,1 0 0,-1 0 0,0-1 0,0 1 0,1-1 0,-1 0 0,5-3 0,36-29 0,-9 6 0,8-3 0,67-64 0,-61 50 0,-24 24-1365,-2 5-5461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43A72-6BD7-4E2E-A883-52D30C2ACD55}" type="datetimeFigureOut">
              <a:rPr lang="en-US" smtClean="0"/>
              <a:t>10/17/2025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AF4C0-2369-45B1-8493-9FF1521099DC}" type="slidenum">
              <a:rPr lang="en-US" smtClean="0"/>
              <a:t>‹#›</a:t>
            </a:fld>
            <a:endParaRPr lang="en-US"/>
          </a:p>
        </p:txBody>
      </p:sp>
    </p:spTree>
    <p:extLst>
      <p:ext uri="{BB962C8B-B14F-4D97-AF65-F5344CB8AC3E}">
        <p14:creationId xmlns:p14="http://schemas.microsoft.com/office/powerpoint/2010/main" val="172361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222343/"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101216/m1/424/"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creativecommons.org/publicdomain/zero/1.0/deed.en" TargetMode="External"/><Relationship Id="rId5" Type="http://schemas.openxmlformats.org/officeDocument/2006/relationships/hyperlink" Target="https://en.wikipedia.org/wiki/en:Creative_Commons" TargetMode="External"/><Relationship Id="rId4" Type="http://schemas.openxmlformats.org/officeDocument/2006/relationships/hyperlink" Target="https://texashistory.unt.edu/"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story.unt.edu/ark:/67531/metapth49297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nps.gov/aboutus/disclaimer.htm" TargetMode="External"/><Relationship Id="rId3" Type="http://schemas.openxmlformats.org/officeDocument/2006/relationships/hyperlink" Target="https://en.wikipedia.org/wiki/National_Park_Service" TargetMode="External"/><Relationship Id="rId7" Type="http://schemas.openxmlformats.org/officeDocument/2006/relationships/hyperlink" Target="https://www.nps.gov/"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en.wikipedia.org/wiki/public_domain" TargetMode="External"/><Relationship Id="rId5" Type="http://schemas.openxmlformats.org/officeDocument/2006/relationships/hyperlink" Target="https://en.wikipedia.org/wiki/Federal_Government_of_the_United_States" TargetMode="External"/><Relationship Id="rId4" Type="http://schemas.openxmlformats.org/officeDocument/2006/relationships/hyperlink" Target="https://en.wikipedia.org/wiki/Work_of_the_United_States_Government" TargetMode="External"/><Relationship Id="rId9" Type="http://schemas.openxmlformats.org/officeDocument/2006/relationships/hyperlink" Target="https://commons.wikimedia.org/wiki/File:Coronado_expedition.jp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757575"/>
                </a:solidFill>
                <a:effectLst/>
                <a:highlight>
                  <a:srgbClr val="FFFFFF"/>
                </a:highlight>
                <a:latin typeface="Josefin Sans" pitchFamily="2" charset="0"/>
              </a:rPr>
              <a:t>Tarjeta</a:t>
            </a:r>
            <a:r>
              <a:rPr lang="en-US" b="0" i="0" dirty="0">
                <a:solidFill>
                  <a:srgbClr val="757575"/>
                </a:solidFill>
                <a:effectLst/>
                <a:highlight>
                  <a:srgbClr val="FFFFFF"/>
                </a:highlight>
                <a:latin typeface="Josefin Sans" pitchFamily="2" charset="0"/>
              </a:rPr>
              <a:t> Postal. [Postcard of Fernando Cortés], postcard, Date Unknown; [Mexico]. (</a:t>
            </a:r>
            <a:r>
              <a:rPr lang="en-US" b="0" i="0" u="none" strike="noStrike" dirty="0">
                <a:solidFill>
                  <a:srgbClr val="0277BD"/>
                </a:solidFill>
                <a:effectLst/>
                <a:highlight>
                  <a:srgbClr val="FFFFFF"/>
                </a:highlight>
                <a:latin typeface="Josefin Sans" pitchFamily="2" charset="0"/>
                <a:hlinkClick r:id="rId3"/>
              </a:rPr>
              <a:t>https://texashistory.unt.edu/ark:/67531/metapth222343/</a:t>
            </a:r>
            <a:r>
              <a:rPr lang="en-US" b="0" i="0" dirty="0">
                <a:solidFill>
                  <a:srgbClr val="757575"/>
                </a:solidFill>
                <a:effectLst/>
                <a:highlight>
                  <a:srgbClr val="FFFFFF"/>
                </a:highlight>
                <a:latin typeface="Josefin Sans" pitchFamily="2" charset="0"/>
              </a:rPr>
              <a:t>: accessed August 22,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a:t>
            </a:r>
            <a:r>
              <a:rPr lang="en-US" b="0" i="0" dirty="0" err="1">
                <a:solidFill>
                  <a:srgbClr val="757575"/>
                </a:solidFill>
                <a:effectLst/>
                <a:highlight>
                  <a:srgbClr val="FFFFFF"/>
                </a:highlight>
                <a:latin typeface="Josefin Sans" pitchFamily="2" charset="0"/>
              </a:rPr>
              <a:t>Hoston</a:t>
            </a:r>
            <a:r>
              <a:rPr lang="en-US" b="0" i="0" dirty="0">
                <a:solidFill>
                  <a:srgbClr val="757575"/>
                </a:solidFill>
                <a:effectLst/>
                <a:highlight>
                  <a:srgbClr val="FFFFFF"/>
                </a:highlight>
                <a:latin typeface="Josefin Sans" pitchFamily="2" charset="0"/>
              </a:rPr>
              <a:t> History Research Center at Houston Public Library.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46A7A7-5F8E-48A6-988D-18E8FA12BE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38122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highlight>
                  <a:srgbClr val="FFFFFF"/>
                </a:highlight>
                <a:latin typeface="Josefin Sans" pitchFamily="2" charset="0"/>
              </a:rPr>
              <a:t>Texas State Historical Association. The Southwestern Historical Quarterly, Volume 98, July 1994 - April, 1995, periodical, 1995; Austin, Texas. (</a:t>
            </a:r>
            <a:r>
              <a:rPr lang="en-US" b="0" i="0" u="none" strike="noStrike" dirty="0">
                <a:solidFill>
                  <a:srgbClr val="0277BD"/>
                </a:solidFill>
                <a:effectLst/>
                <a:highlight>
                  <a:srgbClr val="FFFFFF"/>
                </a:highlight>
                <a:latin typeface="Josefin Sans" pitchFamily="2" charset="0"/>
                <a:hlinkClick r:id="rId3"/>
              </a:rPr>
              <a:t>https://texashistory.unt.edu/ark:/67531/metapth101216/m1/424/</a:t>
            </a:r>
            <a:r>
              <a:rPr lang="en-US" b="0" i="0" dirty="0">
                <a:solidFill>
                  <a:srgbClr val="757575"/>
                </a:solidFill>
                <a:effectLst/>
                <a:highlight>
                  <a:srgbClr val="FFFFFF"/>
                </a:highlight>
                <a:latin typeface="Josefin Sans" pitchFamily="2" charset="0"/>
              </a:rPr>
              <a:t>: accessed August 22,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Texas State Historical Association.</a:t>
            </a:r>
          </a:p>
          <a:p>
            <a:endParaRPr lang="en-US" b="0" i="0" dirty="0">
              <a:solidFill>
                <a:srgbClr val="757575"/>
              </a:solidFill>
              <a:effectLst/>
              <a:highlight>
                <a:srgbClr val="FFFFFF"/>
              </a:highlight>
              <a:latin typeface="Josefin Sans" pitchFamily="2" charset="0"/>
            </a:endParaRPr>
          </a:p>
          <a:p>
            <a:r>
              <a:rPr lang="en-US" dirty="0"/>
              <a:t>Gulf of Mexico Topographic Location Map. </a:t>
            </a:r>
            <a:r>
              <a:rPr lang="en-US" b="0" i="0" dirty="0">
                <a:solidFill>
                  <a:srgbClr val="202122"/>
                </a:solidFill>
                <a:effectLst/>
                <a:highlight>
                  <a:srgbClr val="F8F9FA"/>
                </a:highlight>
                <a:latin typeface="Arial" panose="020B0604020202020204" pitchFamily="34" charset="0"/>
              </a:rPr>
              <a:t>This file is made available under the </a:t>
            </a:r>
            <a:r>
              <a:rPr lang="en-US" b="0" i="0" u="none" strike="noStrike" dirty="0">
                <a:solidFill>
                  <a:srgbClr val="3366BB"/>
                </a:solidFill>
                <a:effectLst/>
                <a:highlight>
                  <a:srgbClr val="F8F9FA"/>
                </a:highlight>
                <a:latin typeface="Arial" panose="020B0604020202020204" pitchFamily="34" charset="0"/>
                <a:hlinkClick r:id="rId5" tooltip="w:en:Creative Commons"/>
              </a:rPr>
              <a:t>Creative Commons</a:t>
            </a:r>
            <a:r>
              <a:rPr lang="en-US" b="0" i="0" dirty="0">
                <a:solidFill>
                  <a:srgbClr val="202122"/>
                </a:solidFill>
                <a:effectLst/>
                <a:highlight>
                  <a:srgbClr val="F8F9FA"/>
                </a:highlight>
                <a:latin typeface="Arial" panose="020B0604020202020204" pitchFamily="34" charset="0"/>
              </a:rPr>
              <a:t> </a:t>
            </a:r>
            <a:r>
              <a:rPr lang="en-US" b="0" i="0" u="none" strike="noStrike" dirty="0">
                <a:solidFill>
                  <a:srgbClr val="3366BB"/>
                </a:solidFill>
                <a:effectLst/>
                <a:latin typeface="Arial" panose="020B0604020202020204" pitchFamily="34" charset="0"/>
                <a:hlinkClick r:id="rId6"/>
              </a:rPr>
              <a:t>CC0 1.0 Universal Public Domain Dedication</a:t>
            </a:r>
            <a:r>
              <a:rPr lang="en-US" b="0" i="0" dirty="0">
                <a:solidFill>
                  <a:srgbClr val="202122"/>
                </a:solidFill>
                <a:effectLst/>
                <a:highlight>
                  <a:srgbClr val="F8F9FA"/>
                </a:highlight>
                <a:latin typeface="Arial" panose="020B0604020202020204" pitchFamily="34" charset="0"/>
              </a:rPr>
              <a:t>. Wikimedia Commons. https://commons.wikimedia.org/wiki/File:Gulf_of_Mexico_topographic_location_map.png </a:t>
            </a:r>
            <a:endParaRPr lang="en-US" dirty="0"/>
          </a:p>
        </p:txBody>
      </p:sp>
      <p:sp>
        <p:nvSpPr>
          <p:cNvPr id="4" name="Slide Number Placeholder 3"/>
          <p:cNvSpPr>
            <a:spLocks noGrp="1"/>
          </p:cNvSpPr>
          <p:nvPr>
            <p:ph type="sldNum" sz="quarter" idx="5"/>
          </p:nvPr>
        </p:nvSpPr>
        <p:spPr/>
        <p:txBody>
          <a:bodyPr/>
          <a:lstStyle/>
          <a:p>
            <a:fld id="{E16AF4C0-2369-45B1-8493-9FF1521099DC}" type="slidenum">
              <a:rPr lang="en-US" smtClean="0"/>
              <a:t>8</a:t>
            </a:fld>
            <a:endParaRPr lang="en-US"/>
          </a:p>
        </p:txBody>
      </p:sp>
    </p:spTree>
    <p:extLst>
      <p:ext uri="{BB962C8B-B14F-4D97-AF65-F5344CB8AC3E}">
        <p14:creationId xmlns:p14="http://schemas.microsoft.com/office/powerpoint/2010/main" val="1881937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dirty="0">
                <a:solidFill>
                  <a:srgbClr val="000000"/>
                </a:solidFill>
                <a:effectLst/>
                <a:latin typeface="Times New Roman" panose="02020603050405020304" pitchFamily="18" charset="0"/>
              </a:rPr>
              <a:t>Route of Cabeza de Vaca. </a:t>
            </a:r>
            <a:r>
              <a:rPr lang="en-US" sz="1800" b="0" i="0" u="none" strike="noStrike" dirty="0">
                <a:solidFill>
                  <a:srgbClr val="000000"/>
                </a:solidFill>
                <a:effectLst/>
                <a:latin typeface="Times New Roman" panose="02020603050405020304" pitchFamily="18" charset="0"/>
              </a:rPr>
              <a:t>The Portal to Texas History. </a:t>
            </a:r>
            <a:r>
              <a:rPr lang="en-US" sz="1800" b="0" i="0" u="sng" strike="noStrike" dirty="0">
                <a:solidFill>
                  <a:srgbClr val="1155CC"/>
                </a:solidFill>
                <a:effectLst/>
                <a:latin typeface="Times New Roman" panose="02020603050405020304" pitchFamily="18" charset="0"/>
                <a:hlinkClick r:id="rId3"/>
              </a:rPr>
              <a:t>https://texashistory.unt.edu/ark:/67531/metapth492978/</a:t>
            </a:r>
            <a:r>
              <a:rPr lang="en-US" sz="1800" b="0" i="0" u="none" strike="noStrike" dirty="0">
                <a:solidFill>
                  <a:srgbClr val="000000"/>
                </a:solidFill>
                <a:effectLst/>
                <a:latin typeface="Times New Roman" panose="02020603050405020304" pitchFamily="18" charset="0"/>
              </a:rPr>
              <a:t>. Red line added to the route to emphasize the route taken. </a:t>
            </a:r>
            <a:endParaRPr lang="en-US" dirty="0"/>
          </a:p>
        </p:txBody>
      </p:sp>
      <p:sp>
        <p:nvSpPr>
          <p:cNvPr id="4" name="Slide Number Placeholder 3"/>
          <p:cNvSpPr>
            <a:spLocks noGrp="1"/>
          </p:cNvSpPr>
          <p:nvPr>
            <p:ph type="sldNum" sz="quarter" idx="5"/>
          </p:nvPr>
        </p:nvSpPr>
        <p:spPr/>
        <p:txBody>
          <a:bodyPr/>
          <a:lstStyle/>
          <a:p>
            <a:fld id="{E16AF4C0-2369-45B1-8493-9FF1521099DC}" type="slidenum">
              <a:rPr lang="en-US" smtClean="0"/>
              <a:t>12</a:t>
            </a:fld>
            <a:endParaRPr lang="en-US"/>
          </a:p>
        </p:txBody>
      </p:sp>
    </p:spTree>
    <p:extLst>
      <p:ext uri="{BB962C8B-B14F-4D97-AF65-F5344CB8AC3E}">
        <p14:creationId xmlns:p14="http://schemas.microsoft.com/office/powerpoint/2010/main" val="1639782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dirty="0">
                <a:solidFill>
                  <a:srgbClr val="000000"/>
                </a:solidFill>
                <a:effectLst/>
                <a:latin typeface="Times New Roman" panose="02020603050405020304" pitchFamily="18" charset="0"/>
              </a:rPr>
              <a:t>Coronado Expedition. </a:t>
            </a:r>
            <a:r>
              <a:rPr lang="en-US" sz="1800" b="0" i="0" u="none" strike="noStrike" dirty="0">
                <a:solidFill>
                  <a:srgbClr val="000000"/>
                </a:solidFill>
                <a:effectLst/>
                <a:latin typeface="Times New Roman" panose="02020603050405020304" pitchFamily="18" charset="0"/>
              </a:rPr>
              <a:t>Wikimedia Commons. </a:t>
            </a:r>
            <a:r>
              <a:rPr lang="en-US" sz="2800" b="0" i="1" dirty="0">
                <a:solidFill>
                  <a:srgbClr val="202122"/>
                </a:solidFill>
                <a:effectLst/>
                <a:highlight>
                  <a:srgbClr val="F7F8FF"/>
                </a:highlight>
                <a:latin typeface="Arial" panose="020B0604020202020204" pitchFamily="34" charset="0"/>
              </a:rPr>
              <a:t>This image or media file contains material based on a work of a </a:t>
            </a:r>
            <a:r>
              <a:rPr lang="en-US" sz="2800" b="0" i="1" u="none" strike="noStrike" dirty="0">
                <a:solidFill>
                  <a:srgbClr val="3366BB"/>
                </a:solidFill>
                <a:effectLst/>
                <a:highlight>
                  <a:srgbClr val="F7F8FF"/>
                </a:highlight>
                <a:latin typeface="Arial" panose="020B0604020202020204" pitchFamily="34" charset="0"/>
                <a:hlinkClick r:id="rId3" tooltip="w:National Park Service"/>
              </a:rPr>
              <a:t>National Park Service</a:t>
            </a:r>
            <a:r>
              <a:rPr lang="en-US" sz="2800" b="0" i="1" dirty="0">
                <a:solidFill>
                  <a:srgbClr val="202122"/>
                </a:solidFill>
                <a:effectLst/>
                <a:highlight>
                  <a:srgbClr val="F7F8FF"/>
                </a:highlight>
                <a:latin typeface="Arial" panose="020B0604020202020204" pitchFamily="34" charset="0"/>
              </a:rPr>
              <a:t> employee, created as part of that person's official duties. As a </a:t>
            </a:r>
            <a:r>
              <a:rPr lang="en-US" sz="2800" b="0" i="1" u="none" strike="noStrike" dirty="0">
                <a:solidFill>
                  <a:srgbClr val="3366BB"/>
                </a:solidFill>
                <a:effectLst/>
                <a:highlight>
                  <a:srgbClr val="F7F8FF"/>
                </a:highlight>
                <a:latin typeface="Arial" panose="020B0604020202020204" pitchFamily="34" charset="0"/>
                <a:hlinkClick r:id="rId4" tooltip="w:Work of the United States Government"/>
              </a:rPr>
              <a:t>work</a:t>
            </a:r>
            <a:r>
              <a:rPr lang="en-US" sz="2800" b="0" i="1" dirty="0">
                <a:solidFill>
                  <a:srgbClr val="202122"/>
                </a:solidFill>
                <a:effectLst/>
                <a:highlight>
                  <a:srgbClr val="F7F8FF"/>
                </a:highlight>
                <a:latin typeface="Arial" panose="020B0604020202020204" pitchFamily="34" charset="0"/>
              </a:rPr>
              <a:t> of the </a:t>
            </a:r>
            <a:r>
              <a:rPr lang="en-US" sz="2800" b="0" i="1" u="none" strike="noStrike" dirty="0">
                <a:solidFill>
                  <a:srgbClr val="3366BB"/>
                </a:solidFill>
                <a:effectLst/>
                <a:highlight>
                  <a:srgbClr val="F7F8FF"/>
                </a:highlight>
                <a:latin typeface="Arial" panose="020B0604020202020204" pitchFamily="34" charset="0"/>
                <a:hlinkClick r:id="rId5" tooltip="w:Federal Government of the United States"/>
              </a:rPr>
              <a:t>U.S. federal government</a:t>
            </a:r>
            <a:r>
              <a:rPr lang="en-US" sz="2800" b="0" i="1" dirty="0">
                <a:solidFill>
                  <a:srgbClr val="202122"/>
                </a:solidFill>
                <a:effectLst/>
                <a:highlight>
                  <a:srgbClr val="F7F8FF"/>
                </a:highlight>
                <a:latin typeface="Arial" panose="020B0604020202020204" pitchFamily="34" charset="0"/>
              </a:rPr>
              <a:t>, such work is in the </a:t>
            </a:r>
            <a:r>
              <a:rPr lang="en-US" sz="2800" b="1" i="1" u="none" strike="noStrike" dirty="0">
                <a:solidFill>
                  <a:srgbClr val="3366BB"/>
                </a:solidFill>
                <a:effectLst/>
                <a:highlight>
                  <a:srgbClr val="F7F8FF"/>
                </a:highlight>
                <a:latin typeface="Arial" panose="020B0604020202020204" pitchFamily="34" charset="0"/>
                <a:hlinkClick r:id="rId6" tooltip="w:public domain"/>
              </a:rPr>
              <a:t>public domain</a:t>
            </a:r>
            <a:r>
              <a:rPr lang="en-US" sz="2800" b="0" i="1" dirty="0">
                <a:solidFill>
                  <a:srgbClr val="202122"/>
                </a:solidFill>
                <a:effectLst/>
                <a:highlight>
                  <a:srgbClr val="F7F8FF"/>
                </a:highlight>
                <a:latin typeface="Arial" panose="020B0604020202020204" pitchFamily="34" charset="0"/>
              </a:rPr>
              <a:t> in the United States. See the </a:t>
            </a:r>
            <a:r>
              <a:rPr lang="en-US" sz="2800" b="0" i="1" u="none" strike="noStrike" dirty="0">
                <a:solidFill>
                  <a:srgbClr val="3366BB"/>
                </a:solidFill>
                <a:effectLst/>
                <a:highlight>
                  <a:srgbClr val="F7F8FF"/>
                </a:highlight>
                <a:latin typeface="Arial" panose="020B0604020202020204" pitchFamily="34" charset="0"/>
                <a:hlinkClick r:id="rId7"/>
              </a:rPr>
              <a:t>NPS website</a:t>
            </a:r>
            <a:r>
              <a:rPr lang="en-US" sz="2800" b="0" i="1" dirty="0">
                <a:solidFill>
                  <a:srgbClr val="202122"/>
                </a:solidFill>
                <a:effectLst/>
                <a:highlight>
                  <a:srgbClr val="F7F8FF"/>
                </a:highlight>
                <a:latin typeface="Arial" panose="020B0604020202020204" pitchFamily="34" charset="0"/>
              </a:rPr>
              <a:t> and </a:t>
            </a:r>
            <a:r>
              <a:rPr lang="en-US" sz="2800" b="0" i="1" u="none" strike="noStrike" dirty="0">
                <a:solidFill>
                  <a:srgbClr val="3366BB"/>
                </a:solidFill>
                <a:effectLst/>
                <a:highlight>
                  <a:srgbClr val="F7F8FF"/>
                </a:highlight>
                <a:latin typeface="Arial" panose="020B0604020202020204" pitchFamily="34" charset="0"/>
                <a:hlinkClick r:id="rId8"/>
              </a:rPr>
              <a:t>NPS copyright policy</a:t>
            </a:r>
            <a:r>
              <a:rPr lang="en-US" sz="2800" b="0" i="1" dirty="0">
                <a:solidFill>
                  <a:srgbClr val="202122"/>
                </a:solidFill>
                <a:effectLst/>
                <a:highlight>
                  <a:srgbClr val="F7F8FF"/>
                </a:highlight>
                <a:latin typeface="Arial" panose="020B0604020202020204" pitchFamily="34" charset="0"/>
              </a:rPr>
              <a:t> for more information.</a:t>
            </a:r>
            <a:r>
              <a:rPr lang="en-US" sz="1800" b="0" i="0" u="none" strike="noStrike" dirty="0">
                <a:solidFill>
                  <a:srgbClr val="000000"/>
                </a:solidFill>
                <a:effectLst/>
                <a:latin typeface="Times New Roman" panose="02020603050405020304" pitchFamily="18" charset="0"/>
              </a:rPr>
              <a:t> </a:t>
            </a:r>
            <a:r>
              <a:rPr lang="en-US" sz="1800" b="0" i="0" u="sng" strike="noStrike" dirty="0">
                <a:solidFill>
                  <a:srgbClr val="1155CC"/>
                </a:solidFill>
                <a:effectLst/>
                <a:latin typeface="Times New Roman" panose="02020603050405020304" pitchFamily="18" charset="0"/>
                <a:hlinkClick r:id="rId9"/>
              </a:rPr>
              <a:t>https://commons.wikimedia.org/wiki/File:Coronado_expedition.jpg</a:t>
            </a:r>
            <a:r>
              <a:rPr lang="en-US" sz="1800" b="0" i="0" u="none" strike="noStrike"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E16AF4C0-2369-45B1-8493-9FF1521099DC}" type="slidenum">
              <a:rPr lang="en-US" smtClean="0"/>
              <a:t>14</a:t>
            </a:fld>
            <a:endParaRPr lang="en-US"/>
          </a:p>
        </p:txBody>
      </p:sp>
    </p:spTree>
    <p:extLst>
      <p:ext uri="{BB962C8B-B14F-4D97-AF65-F5344CB8AC3E}">
        <p14:creationId xmlns:p14="http://schemas.microsoft.com/office/powerpoint/2010/main" val="238620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49248-1167-0FA0-A64C-4C19DC19E2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BD5B47-9714-151D-1381-79A239E4CF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990866-7264-D16F-89B7-330AA824CF29}"/>
              </a:ext>
            </a:extLst>
          </p:cNvPr>
          <p:cNvSpPr>
            <a:spLocks noGrp="1"/>
          </p:cNvSpPr>
          <p:nvPr>
            <p:ph type="dt" sz="half" idx="10"/>
          </p:nvPr>
        </p:nvSpPr>
        <p:spPr/>
        <p:txBody>
          <a:bodyPr/>
          <a:lstStyle/>
          <a:p>
            <a:fld id="{207D0C6F-EF58-4074-AD1B-4751AF0CB8D8}" type="datetimeFigureOut">
              <a:rPr lang="en-US" smtClean="0"/>
              <a:t>10/17/2025</a:t>
            </a:fld>
            <a:endParaRPr lang="en-US"/>
          </a:p>
        </p:txBody>
      </p:sp>
      <p:sp>
        <p:nvSpPr>
          <p:cNvPr id="5" name="Footer Placeholder 4">
            <a:extLst>
              <a:ext uri="{FF2B5EF4-FFF2-40B4-BE49-F238E27FC236}">
                <a16:creationId xmlns:a16="http://schemas.microsoft.com/office/drawing/2014/main" id="{054A6A49-1306-9C6B-EB20-0F00028E09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EC3A5-8F18-D666-4DF3-E8D9B8C9F46A}"/>
              </a:ext>
            </a:extLst>
          </p:cNvPr>
          <p:cNvSpPr>
            <a:spLocks noGrp="1"/>
          </p:cNvSpPr>
          <p:nvPr>
            <p:ph type="sldNum" sz="quarter" idx="12"/>
          </p:nvPr>
        </p:nvSpPr>
        <p:spPr/>
        <p:txBody>
          <a:bodyPr/>
          <a:lstStyle/>
          <a:p>
            <a:fld id="{30043215-40F2-4277-8034-92956B63A561}" type="slidenum">
              <a:rPr lang="en-US" smtClean="0"/>
              <a:t>‹#›</a:t>
            </a:fld>
            <a:endParaRPr lang="en-US"/>
          </a:p>
        </p:txBody>
      </p:sp>
    </p:spTree>
    <p:extLst>
      <p:ext uri="{BB962C8B-B14F-4D97-AF65-F5344CB8AC3E}">
        <p14:creationId xmlns:p14="http://schemas.microsoft.com/office/powerpoint/2010/main" val="114643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60A9F-EDC0-F42A-7254-C669744EA1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146126-55E8-B62E-0FC5-E28C1E3F8C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F7CA34-5FC1-8584-02A1-19F69EF72E94}"/>
              </a:ext>
            </a:extLst>
          </p:cNvPr>
          <p:cNvSpPr>
            <a:spLocks noGrp="1"/>
          </p:cNvSpPr>
          <p:nvPr>
            <p:ph type="dt" sz="half" idx="10"/>
          </p:nvPr>
        </p:nvSpPr>
        <p:spPr/>
        <p:txBody>
          <a:bodyPr/>
          <a:lstStyle/>
          <a:p>
            <a:fld id="{207D0C6F-EF58-4074-AD1B-4751AF0CB8D8}" type="datetimeFigureOut">
              <a:rPr lang="en-US" smtClean="0"/>
              <a:t>10/17/2025</a:t>
            </a:fld>
            <a:endParaRPr lang="en-US"/>
          </a:p>
        </p:txBody>
      </p:sp>
      <p:sp>
        <p:nvSpPr>
          <p:cNvPr id="5" name="Footer Placeholder 4">
            <a:extLst>
              <a:ext uri="{FF2B5EF4-FFF2-40B4-BE49-F238E27FC236}">
                <a16:creationId xmlns:a16="http://schemas.microsoft.com/office/drawing/2014/main" id="{168EE08F-6684-92AD-49F6-D29BA5774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44CCF-E9EE-6FF1-948B-01500ACE2D89}"/>
              </a:ext>
            </a:extLst>
          </p:cNvPr>
          <p:cNvSpPr>
            <a:spLocks noGrp="1"/>
          </p:cNvSpPr>
          <p:nvPr>
            <p:ph type="sldNum" sz="quarter" idx="12"/>
          </p:nvPr>
        </p:nvSpPr>
        <p:spPr/>
        <p:txBody>
          <a:bodyPr/>
          <a:lstStyle/>
          <a:p>
            <a:fld id="{30043215-40F2-4277-8034-92956B63A561}" type="slidenum">
              <a:rPr lang="en-US" smtClean="0"/>
              <a:t>‹#›</a:t>
            </a:fld>
            <a:endParaRPr lang="en-US"/>
          </a:p>
        </p:txBody>
      </p:sp>
    </p:spTree>
    <p:extLst>
      <p:ext uri="{BB962C8B-B14F-4D97-AF65-F5344CB8AC3E}">
        <p14:creationId xmlns:p14="http://schemas.microsoft.com/office/powerpoint/2010/main" val="1235367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4ACD9-703D-AC23-EA09-911C10D779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CBA08C-6756-E05F-AA89-3F855D9CAD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3D16BB-6830-7A3D-1B31-BA64079005CA}"/>
              </a:ext>
            </a:extLst>
          </p:cNvPr>
          <p:cNvSpPr>
            <a:spLocks noGrp="1"/>
          </p:cNvSpPr>
          <p:nvPr>
            <p:ph type="dt" sz="half" idx="10"/>
          </p:nvPr>
        </p:nvSpPr>
        <p:spPr/>
        <p:txBody>
          <a:bodyPr/>
          <a:lstStyle/>
          <a:p>
            <a:fld id="{207D0C6F-EF58-4074-AD1B-4751AF0CB8D8}" type="datetimeFigureOut">
              <a:rPr lang="en-US" smtClean="0"/>
              <a:t>10/17/2025</a:t>
            </a:fld>
            <a:endParaRPr lang="en-US"/>
          </a:p>
        </p:txBody>
      </p:sp>
      <p:sp>
        <p:nvSpPr>
          <p:cNvPr id="5" name="Footer Placeholder 4">
            <a:extLst>
              <a:ext uri="{FF2B5EF4-FFF2-40B4-BE49-F238E27FC236}">
                <a16:creationId xmlns:a16="http://schemas.microsoft.com/office/drawing/2014/main" id="{1CF3E9E0-5FC7-CCB1-3F9F-1CD79AFCBB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D7E7FB-2FF2-0B88-5BF7-B1D681923B27}"/>
              </a:ext>
            </a:extLst>
          </p:cNvPr>
          <p:cNvSpPr>
            <a:spLocks noGrp="1"/>
          </p:cNvSpPr>
          <p:nvPr>
            <p:ph type="sldNum" sz="quarter" idx="12"/>
          </p:nvPr>
        </p:nvSpPr>
        <p:spPr/>
        <p:txBody>
          <a:bodyPr/>
          <a:lstStyle/>
          <a:p>
            <a:fld id="{30043215-40F2-4277-8034-92956B63A561}" type="slidenum">
              <a:rPr lang="en-US" smtClean="0"/>
              <a:t>‹#›</a:t>
            </a:fld>
            <a:endParaRPr lang="en-US"/>
          </a:p>
        </p:txBody>
      </p:sp>
    </p:spTree>
    <p:extLst>
      <p:ext uri="{BB962C8B-B14F-4D97-AF65-F5344CB8AC3E}">
        <p14:creationId xmlns:p14="http://schemas.microsoft.com/office/powerpoint/2010/main" val="1461735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118E-67FF-DB74-CD3E-4AA52B4A3C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726F93-75BC-5986-3BF1-F4D859F50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D7F858-2769-E5BE-B10C-7DE4293C434C}"/>
              </a:ext>
            </a:extLst>
          </p:cNvPr>
          <p:cNvSpPr>
            <a:spLocks noGrp="1"/>
          </p:cNvSpPr>
          <p:nvPr>
            <p:ph type="dt" sz="half" idx="10"/>
          </p:nvPr>
        </p:nvSpPr>
        <p:spPr/>
        <p:txBody>
          <a:bodyPr/>
          <a:lstStyle/>
          <a:p>
            <a:fld id="{359898E3-56FB-4C46-82D2-B0509E395835}" type="datetimeFigureOut">
              <a:rPr lang="en-US" smtClean="0"/>
              <a:t>10/17/2025</a:t>
            </a:fld>
            <a:endParaRPr lang="en-US"/>
          </a:p>
        </p:txBody>
      </p:sp>
      <p:sp>
        <p:nvSpPr>
          <p:cNvPr id="5" name="Footer Placeholder 4">
            <a:extLst>
              <a:ext uri="{FF2B5EF4-FFF2-40B4-BE49-F238E27FC236}">
                <a16:creationId xmlns:a16="http://schemas.microsoft.com/office/drawing/2014/main" id="{061A99E8-D50A-20FC-FCB2-588E76E2B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332D3-5A48-BBAA-2BEC-AB3B03A748B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634310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6A24-C40C-4B90-F79F-90E41FE2AA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0058F-314D-8125-6346-6871F43D5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100F5-FF25-A1F4-F784-7D5624F48CD0}"/>
              </a:ext>
            </a:extLst>
          </p:cNvPr>
          <p:cNvSpPr>
            <a:spLocks noGrp="1"/>
          </p:cNvSpPr>
          <p:nvPr>
            <p:ph type="dt" sz="half" idx="10"/>
          </p:nvPr>
        </p:nvSpPr>
        <p:spPr/>
        <p:txBody>
          <a:bodyPr/>
          <a:lstStyle/>
          <a:p>
            <a:fld id="{359898E3-56FB-4C46-82D2-B0509E395835}" type="datetimeFigureOut">
              <a:rPr lang="en-US" smtClean="0"/>
              <a:t>10/17/2025</a:t>
            </a:fld>
            <a:endParaRPr lang="en-US"/>
          </a:p>
        </p:txBody>
      </p:sp>
      <p:sp>
        <p:nvSpPr>
          <p:cNvPr id="5" name="Footer Placeholder 4">
            <a:extLst>
              <a:ext uri="{FF2B5EF4-FFF2-40B4-BE49-F238E27FC236}">
                <a16:creationId xmlns:a16="http://schemas.microsoft.com/office/drawing/2014/main" id="{2E38B0F7-5E38-9B23-C404-828BD9329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14E0-4857-8C61-2EB0-50E46B6CC2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693651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2FD9-6B47-DC62-0B0C-5F4CDB2DD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92707E-DCFF-884A-DA7C-994409B185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16664D-7972-AFE6-C9AC-E9BB23373638}"/>
              </a:ext>
            </a:extLst>
          </p:cNvPr>
          <p:cNvSpPr>
            <a:spLocks noGrp="1"/>
          </p:cNvSpPr>
          <p:nvPr>
            <p:ph type="dt" sz="half" idx="10"/>
          </p:nvPr>
        </p:nvSpPr>
        <p:spPr/>
        <p:txBody>
          <a:bodyPr/>
          <a:lstStyle/>
          <a:p>
            <a:fld id="{359898E3-56FB-4C46-82D2-B0509E395835}" type="datetimeFigureOut">
              <a:rPr lang="en-US" smtClean="0"/>
              <a:t>10/17/2025</a:t>
            </a:fld>
            <a:endParaRPr lang="en-US"/>
          </a:p>
        </p:txBody>
      </p:sp>
      <p:sp>
        <p:nvSpPr>
          <p:cNvPr id="5" name="Footer Placeholder 4">
            <a:extLst>
              <a:ext uri="{FF2B5EF4-FFF2-40B4-BE49-F238E27FC236}">
                <a16:creationId xmlns:a16="http://schemas.microsoft.com/office/drawing/2014/main" id="{AA289BBE-35A0-7305-8941-263F46520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E2D6D-3BE9-9F54-D7E7-FC76BDBF6DB7}"/>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4237062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FC5-419D-F646-6419-3A38393C0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74D6A-D5C4-C427-C548-4083264DB5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5C45-451D-DE9C-62C2-39A6CC2097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AD90B-EE52-7EE1-E432-DE137B36EF18}"/>
              </a:ext>
            </a:extLst>
          </p:cNvPr>
          <p:cNvSpPr>
            <a:spLocks noGrp="1"/>
          </p:cNvSpPr>
          <p:nvPr>
            <p:ph type="dt" sz="half" idx="10"/>
          </p:nvPr>
        </p:nvSpPr>
        <p:spPr/>
        <p:txBody>
          <a:bodyPr/>
          <a:lstStyle/>
          <a:p>
            <a:fld id="{359898E3-56FB-4C46-82D2-B0509E395835}" type="datetimeFigureOut">
              <a:rPr lang="en-US" smtClean="0"/>
              <a:t>10/17/2025</a:t>
            </a:fld>
            <a:endParaRPr lang="en-US"/>
          </a:p>
        </p:txBody>
      </p:sp>
      <p:sp>
        <p:nvSpPr>
          <p:cNvPr id="6" name="Footer Placeholder 5">
            <a:extLst>
              <a:ext uri="{FF2B5EF4-FFF2-40B4-BE49-F238E27FC236}">
                <a16:creationId xmlns:a16="http://schemas.microsoft.com/office/drawing/2014/main" id="{2E946B80-7AE8-DF05-064C-704BC17A4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AD0855-7D38-28A7-773F-D4B53A3DB0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4235944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AC72-F99A-E845-3A1F-6A8716D880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B23B81-EEB7-D9A5-D8B0-BB3FD7A78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86E16D-3840-81AD-FA0E-6A584B0BC8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514BD-6267-993E-15DA-B4485710A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B68CF5-2AEA-C3F1-5E7E-B0CDEEB6C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3A60F0-379A-AFE7-9485-5AC2074A94B1}"/>
              </a:ext>
            </a:extLst>
          </p:cNvPr>
          <p:cNvSpPr>
            <a:spLocks noGrp="1"/>
          </p:cNvSpPr>
          <p:nvPr>
            <p:ph type="dt" sz="half" idx="10"/>
          </p:nvPr>
        </p:nvSpPr>
        <p:spPr/>
        <p:txBody>
          <a:bodyPr/>
          <a:lstStyle/>
          <a:p>
            <a:fld id="{359898E3-56FB-4C46-82D2-B0509E395835}" type="datetimeFigureOut">
              <a:rPr lang="en-US" smtClean="0"/>
              <a:t>10/17/2025</a:t>
            </a:fld>
            <a:endParaRPr lang="en-US"/>
          </a:p>
        </p:txBody>
      </p:sp>
      <p:sp>
        <p:nvSpPr>
          <p:cNvPr id="8" name="Footer Placeholder 7">
            <a:extLst>
              <a:ext uri="{FF2B5EF4-FFF2-40B4-BE49-F238E27FC236}">
                <a16:creationId xmlns:a16="http://schemas.microsoft.com/office/drawing/2014/main" id="{6419532D-C328-0347-7770-4E29566A70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A5643A-2C84-390D-98DF-08EA00AD31A6}"/>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47889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C325-073A-15A6-B396-211D75A92A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DFD385-26B1-6A31-898B-A7339BAFD758}"/>
              </a:ext>
            </a:extLst>
          </p:cNvPr>
          <p:cNvSpPr>
            <a:spLocks noGrp="1"/>
          </p:cNvSpPr>
          <p:nvPr>
            <p:ph type="dt" sz="half" idx="10"/>
          </p:nvPr>
        </p:nvSpPr>
        <p:spPr/>
        <p:txBody>
          <a:bodyPr/>
          <a:lstStyle/>
          <a:p>
            <a:fld id="{359898E3-56FB-4C46-82D2-B0509E395835}" type="datetimeFigureOut">
              <a:rPr lang="en-US" smtClean="0"/>
              <a:t>10/17/2025</a:t>
            </a:fld>
            <a:endParaRPr lang="en-US"/>
          </a:p>
        </p:txBody>
      </p:sp>
      <p:sp>
        <p:nvSpPr>
          <p:cNvPr id="4" name="Footer Placeholder 3">
            <a:extLst>
              <a:ext uri="{FF2B5EF4-FFF2-40B4-BE49-F238E27FC236}">
                <a16:creationId xmlns:a16="http://schemas.microsoft.com/office/drawing/2014/main" id="{75F794BC-C5C5-77DA-B667-4AF00241F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E43E86-8501-EB05-E2D2-5AA1E3F49771}"/>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420628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A0636-B025-C43F-846A-11AC72A4D23C}"/>
              </a:ext>
            </a:extLst>
          </p:cNvPr>
          <p:cNvSpPr>
            <a:spLocks noGrp="1"/>
          </p:cNvSpPr>
          <p:nvPr>
            <p:ph type="dt" sz="half" idx="10"/>
          </p:nvPr>
        </p:nvSpPr>
        <p:spPr/>
        <p:txBody>
          <a:bodyPr/>
          <a:lstStyle/>
          <a:p>
            <a:fld id="{359898E3-56FB-4C46-82D2-B0509E395835}" type="datetimeFigureOut">
              <a:rPr lang="en-US" smtClean="0"/>
              <a:t>10/17/2025</a:t>
            </a:fld>
            <a:endParaRPr lang="en-US"/>
          </a:p>
        </p:txBody>
      </p:sp>
      <p:sp>
        <p:nvSpPr>
          <p:cNvPr id="3" name="Footer Placeholder 2">
            <a:extLst>
              <a:ext uri="{FF2B5EF4-FFF2-40B4-BE49-F238E27FC236}">
                <a16:creationId xmlns:a16="http://schemas.microsoft.com/office/drawing/2014/main" id="{CAF8094F-BB09-E91B-4F91-F7F57BCC82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6AFEAB-A1AD-12BF-14E3-E35E8626350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022460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6838-3EE8-DE0B-A15D-743CDBB0F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CD2EA6-C5FE-1CB9-F637-BA4221B5F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DD41C2-C434-4CAD-B02A-EFC4E63D1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90EDF0-926F-7A6B-D472-30642A8FA73E}"/>
              </a:ext>
            </a:extLst>
          </p:cNvPr>
          <p:cNvSpPr>
            <a:spLocks noGrp="1"/>
          </p:cNvSpPr>
          <p:nvPr>
            <p:ph type="dt" sz="half" idx="10"/>
          </p:nvPr>
        </p:nvSpPr>
        <p:spPr/>
        <p:txBody>
          <a:bodyPr/>
          <a:lstStyle/>
          <a:p>
            <a:fld id="{359898E3-56FB-4C46-82D2-B0509E395835}" type="datetimeFigureOut">
              <a:rPr lang="en-US" smtClean="0"/>
              <a:t>10/17/2025</a:t>
            </a:fld>
            <a:endParaRPr lang="en-US"/>
          </a:p>
        </p:txBody>
      </p:sp>
      <p:sp>
        <p:nvSpPr>
          <p:cNvPr id="6" name="Footer Placeholder 5">
            <a:extLst>
              <a:ext uri="{FF2B5EF4-FFF2-40B4-BE49-F238E27FC236}">
                <a16:creationId xmlns:a16="http://schemas.microsoft.com/office/drawing/2014/main" id="{A4039CED-E0F2-4EB2-9A87-558BB4C7C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2ECBB-62FB-594D-CE57-ECB5C1A49220}"/>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78812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6B51B-543F-D24C-AFD7-BD5A183AF1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DD96C9-7911-6304-69A0-3A328E85F7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64233-1969-3BA3-E124-3C932AD68F46}"/>
              </a:ext>
            </a:extLst>
          </p:cNvPr>
          <p:cNvSpPr>
            <a:spLocks noGrp="1"/>
          </p:cNvSpPr>
          <p:nvPr>
            <p:ph type="dt" sz="half" idx="10"/>
          </p:nvPr>
        </p:nvSpPr>
        <p:spPr/>
        <p:txBody>
          <a:bodyPr/>
          <a:lstStyle/>
          <a:p>
            <a:fld id="{207D0C6F-EF58-4074-AD1B-4751AF0CB8D8}" type="datetimeFigureOut">
              <a:rPr lang="en-US" smtClean="0"/>
              <a:t>10/17/2025</a:t>
            </a:fld>
            <a:endParaRPr lang="en-US"/>
          </a:p>
        </p:txBody>
      </p:sp>
      <p:sp>
        <p:nvSpPr>
          <p:cNvPr id="5" name="Footer Placeholder 4">
            <a:extLst>
              <a:ext uri="{FF2B5EF4-FFF2-40B4-BE49-F238E27FC236}">
                <a16:creationId xmlns:a16="http://schemas.microsoft.com/office/drawing/2014/main" id="{6135C891-2A65-C853-BECA-89B4788A0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ABF2E-9640-8070-B42F-B47201DBA889}"/>
              </a:ext>
            </a:extLst>
          </p:cNvPr>
          <p:cNvSpPr>
            <a:spLocks noGrp="1"/>
          </p:cNvSpPr>
          <p:nvPr>
            <p:ph type="sldNum" sz="quarter" idx="12"/>
          </p:nvPr>
        </p:nvSpPr>
        <p:spPr/>
        <p:txBody>
          <a:bodyPr/>
          <a:lstStyle/>
          <a:p>
            <a:fld id="{30043215-40F2-4277-8034-92956B63A561}" type="slidenum">
              <a:rPr lang="en-US" smtClean="0"/>
              <a:t>‹#›</a:t>
            </a:fld>
            <a:endParaRPr lang="en-US"/>
          </a:p>
        </p:txBody>
      </p:sp>
    </p:spTree>
    <p:extLst>
      <p:ext uri="{BB962C8B-B14F-4D97-AF65-F5344CB8AC3E}">
        <p14:creationId xmlns:p14="http://schemas.microsoft.com/office/powerpoint/2010/main" val="246457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A024-2FCE-E34E-F9CD-E7B21D960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50C396-A8B2-FDBD-9D34-42BB72741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69B3DD-0EEB-113C-80AE-701E5C73B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CA1C99-6367-F139-3F8E-6B083956F15B}"/>
              </a:ext>
            </a:extLst>
          </p:cNvPr>
          <p:cNvSpPr>
            <a:spLocks noGrp="1"/>
          </p:cNvSpPr>
          <p:nvPr>
            <p:ph type="dt" sz="half" idx="10"/>
          </p:nvPr>
        </p:nvSpPr>
        <p:spPr/>
        <p:txBody>
          <a:bodyPr/>
          <a:lstStyle/>
          <a:p>
            <a:fld id="{359898E3-56FB-4C46-82D2-B0509E395835}" type="datetimeFigureOut">
              <a:rPr lang="en-US" smtClean="0"/>
              <a:t>10/17/2025</a:t>
            </a:fld>
            <a:endParaRPr lang="en-US"/>
          </a:p>
        </p:txBody>
      </p:sp>
      <p:sp>
        <p:nvSpPr>
          <p:cNvPr id="6" name="Footer Placeholder 5">
            <a:extLst>
              <a:ext uri="{FF2B5EF4-FFF2-40B4-BE49-F238E27FC236}">
                <a16:creationId xmlns:a16="http://schemas.microsoft.com/office/drawing/2014/main" id="{FC4797B0-2866-EB64-EBAC-FDEBFBD0A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B9E4A-0379-D687-1CA7-F9E3381BDE75}"/>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127808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B869-C5B0-CBA3-E22D-3733C320F2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B43B3-A950-2F38-5BCA-7070B5C2B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5A635-A366-62B6-8C7D-49AFD638155E}"/>
              </a:ext>
            </a:extLst>
          </p:cNvPr>
          <p:cNvSpPr>
            <a:spLocks noGrp="1"/>
          </p:cNvSpPr>
          <p:nvPr>
            <p:ph type="dt" sz="half" idx="10"/>
          </p:nvPr>
        </p:nvSpPr>
        <p:spPr/>
        <p:txBody>
          <a:bodyPr/>
          <a:lstStyle/>
          <a:p>
            <a:fld id="{359898E3-56FB-4C46-82D2-B0509E395835}" type="datetimeFigureOut">
              <a:rPr lang="en-US" smtClean="0"/>
              <a:t>10/17/2025</a:t>
            </a:fld>
            <a:endParaRPr lang="en-US"/>
          </a:p>
        </p:txBody>
      </p:sp>
      <p:sp>
        <p:nvSpPr>
          <p:cNvPr id="5" name="Footer Placeholder 4">
            <a:extLst>
              <a:ext uri="{FF2B5EF4-FFF2-40B4-BE49-F238E27FC236}">
                <a16:creationId xmlns:a16="http://schemas.microsoft.com/office/drawing/2014/main" id="{AE06B186-6C0F-6E94-8A7C-C5FBA7C6E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69ADD-8BBF-DE02-9473-58EC5A84B53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633365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00ED2A-5D03-FA42-4F0E-6A7F17371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7351D-A6F3-E648-2471-97BE8065C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98881-6151-512B-F630-F40F15ADFE6A}"/>
              </a:ext>
            </a:extLst>
          </p:cNvPr>
          <p:cNvSpPr>
            <a:spLocks noGrp="1"/>
          </p:cNvSpPr>
          <p:nvPr>
            <p:ph type="dt" sz="half" idx="10"/>
          </p:nvPr>
        </p:nvSpPr>
        <p:spPr/>
        <p:txBody>
          <a:bodyPr/>
          <a:lstStyle/>
          <a:p>
            <a:fld id="{359898E3-56FB-4C46-82D2-B0509E395835}" type="datetimeFigureOut">
              <a:rPr lang="en-US" smtClean="0"/>
              <a:t>10/17/2025</a:t>
            </a:fld>
            <a:endParaRPr lang="en-US"/>
          </a:p>
        </p:txBody>
      </p:sp>
      <p:sp>
        <p:nvSpPr>
          <p:cNvPr id="5" name="Footer Placeholder 4">
            <a:extLst>
              <a:ext uri="{FF2B5EF4-FFF2-40B4-BE49-F238E27FC236}">
                <a16:creationId xmlns:a16="http://schemas.microsoft.com/office/drawing/2014/main" id="{14E355B4-6539-1D23-0789-89C07C4D6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2798C-A992-C6D3-8E02-9942B4882B2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910263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10/17/2025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502234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10/17/2025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196690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10/17/2025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590513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10/17/2025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871012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10/17/2025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217753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10/17/2025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387896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10/17/2025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71857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2BF9F-C192-323B-4B95-72F625631D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888B70-65A3-6B4C-D695-71BF0B6BF6D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B4CF4E-D1A6-B04F-888E-B734D518F950}"/>
              </a:ext>
            </a:extLst>
          </p:cNvPr>
          <p:cNvSpPr>
            <a:spLocks noGrp="1"/>
          </p:cNvSpPr>
          <p:nvPr>
            <p:ph type="dt" sz="half" idx="10"/>
          </p:nvPr>
        </p:nvSpPr>
        <p:spPr/>
        <p:txBody>
          <a:bodyPr/>
          <a:lstStyle/>
          <a:p>
            <a:fld id="{207D0C6F-EF58-4074-AD1B-4751AF0CB8D8}" type="datetimeFigureOut">
              <a:rPr lang="en-US" smtClean="0"/>
              <a:t>10/17/2025</a:t>
            </a:fld>
            <a:endParaRPr lang="en-US"/>
          </a:p>
        </p:txBody>
      </p:sp>
      <p:sp>
        <p:nvSpPr>
          <p:cNvPr id="5" name="Footer Placeholder 4">
            <a:extLst>
              <a:ext uri="{FF2B5EF4-FFF2-40B4-BE49-F238E27FC236}">
                <a16:creationId xmlns:a16="http://schemas.microsoft.com/office/drawing/2014/main" id="{0563DEFD-DE3E-B38D-BFA5-9EC2AA0C67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3D5A93-606A-509A-3C09-A522CEAF6A0A}"/>
              </a:ext>
            </a:extLst>
          </p:cNvPr>
          <p:cNvSpPr>
            <a:spLocks noGrp="1"/>
          </p:cNvSpPr>
          <p:nvPr>
            <p:ph type="sldNum" sz="quarter" idx="12"/>
          </p:nvPr>
        </p:nvSpPr>
        <p:spPr/>
        <p:txBody>
          <a:bodyPr/>
          <a:lstStyle/>
          <a:p>
            <a:fld id="{30043215-40F2-4277-8034-92956B63A561}" type="slidenum">
              <a:rPr lang="en-US" smtClean="0"/>
              <a:t>‹#›</a:t>
            </a:fld>
            <a:endParaRPr lang="en-US"/>
          </a:p>
        </p:txBody>
      </p:sp>
    </p:spTree>
    <p:extLst>
      <p:ext uri="{BB962C8B-B14F-4D97-AF65-F5344CB8AC3E}">
        <p14:creationId xmlns:p14="http://schemas.microsoft.com/office/powerpoint/2010/main" val="1971147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10/17/2025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589439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10/17/2025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994583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10/17/2025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6715871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10/17/2025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009262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9AAA1-F0BA-CD3E-BC41-11B5D8D49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001396-176C-052A-9DD1-21D38FC285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FAD82E-0DF9-56EE-ED3D-386F6B06F1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0D0D1D-C62E-AA0C-3896-6D788C05AE03}"/>
              </a:ext>
            </a:extLst>
          </p:cNvPr>
          <p:cNvSpPr>
            <a:spLocks noGrp="1"/>
          </p:cNvSpPr>
          <p:nvPr>
            <p:ph type="dt" sz="half" idx="10"/>
          </p:nvPr>
        </p:nvSpPr>
        <p:spPr/>
        <p:txBody>
          <a:bodyPr/>
          <a:lstStyle/>
          <a:p>
            <a:fld id="{207D0C6F-EF58-4074-AD1B-4751AF0CB8D8}" type="datetimeFigureOut">
              <a:rPr lang="en-US" smtClean="0"/>
              <a:t>10/17/2025</a:t>
            </a:fld>
            <a:endParaRPr lang="en-US"/>
          </a:p>
        </p:txBody>
      </p:sp>
      <p:sp>
        <p:nvSpPr>
          <p:cNvPr id="6" name="Footer Placeholder 5">
            <a:extLst>
              <a:ext uri="{FF2B5EF4-FFF2-40B4-BE49-F238E27FC236}">
                <a16:creationId xmlns:a16="http://schemas.microsoft.com/office/drawing/2014/main" id="{67E9D3C7-A12F-46E7-E203-9938C5A4C3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4BDC6C-AC4D-9850-CF7E-A2BA145E885E}"/>
              </a:ext>
            </a:extLst>
          </p:cNvPr>
          <p:cNvSpPr>
            <a:spLocks noGrp="1"/>
          </p:cNvSpPr>
          <p:nvPr>
            <p:ph type="sldNum" sz="quarter" idx="12"/>
          </p:nvPr>
        </p:nvSpPr>
        <p:spPr/>
        <p:txBody>
          <a:bodyPr/>
          <a:lstStyle/>
          <a:p>
            <a:fld id="{30043215-40F2-4277-8034-92956B63A561}" type="slidenum">
              <a:rPr lang="en-US" smtClean="0"/>
              <a:t>‹#›</a:t>
            </a:fld>
            <a:endParaRPr lang="en-US"/>
          </a:p>
        </p:txBody>
      </p:sp>
    </p:spTree>
    <p:extLst>
      <p:ext uri="{BB962C8B-B14F-4D97-AF65-F5344CB8AC3E}">
        <p14:creationId xmlns:p14="http://schemas.microsoft.com/office/powerpoint/2010/main" val="2273452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D1D46-760F-3764-3CC2-31B9AAE6C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9EAF0C-C53D-6B9D-914A-AD0978C83E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B5ECED-1904-057B-27FA-E591D766D8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ADE702-FD03-6DA7-995D-1825DC3DB4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DC5B92-BD1A-7044-0832-F30AD9A7F0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E3E7B7-CABF-C461-1FF4-E8FE22263121}"/>
              </a:ext>
            </a:extLst>
          </p:cNvPr>
          <p:cNvSpPr>
            <a:spLocks noGrp="1"/>
          </p:cNvSpPr>
          <p:nvPr>
            <p:ph type="dt" sz="half" idx="10"/>
          </p:nvPr>
        </p:nvSpPr>
        <p:spPr/>
        <p:txBody>
          <a:bodyPr/>
          <a:lstStyle/>
          <a:p>
            <a:fld id="{207D0C6F-EF58-4074-AD1B-4751AF0CB8D8}" type="datetimeFigureOut">
              <a:rPr lang="en-US" smtClean="0"/>
              <a:t>10/17/2025</a:t>
            </a:fld>
            <a:endParaRPr lang="en-US"/>
          </a:p>
        </p:txBody>
      </p:sp>
      <p:sp>
        <p:nvSpPr>
          <p:cNvPr id="8" name="Footer Placeholder 7">
            <a:extLst>
              <a:ext uri="{FF2B5EF4-FFF2-40B4-BE49-F238E27FC236}">
                <a16:creationId xmlns:a16="http://schemas.microsoft.com/office/drawing/2014/main" id="{418678AB-DD0E-2507-F4F5-E09CE5E97D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2EEE4A-E148-73FE-E5B4-CCCF36E73FCF}"/>
              </a:ext>
            </a:extLst>
          </p:cNvPr>
          <p:cNvSpPr>
            <a:spLocks noGrp="1"/>
          </p:cNvSpPr>
          <p:nvPr>
            <p:ph type="sldNum" sz="quarter" idx="12"/>
          </p:nvPr>
        </p:nvSpPr>
        <p:spPr/>
        <p:txBody>
          <a:bodyPr/>
          <a:lstStyle/>
          <a:p>
            <a:fld id="{30043215-40F2-4277-8034-92956B63A561}" type="slidenum">
              <a:rPr lang="en-US" smtClean="0"/>
              <a:t>‹#›</a:t>
            </a:fld>
            <a:endParaRPr lang="en-US"/>
          </a:p>
        </p:txBody>
      </p:sp>
    </p:spTree>
    <p:extLst>
      <p:ext uri="{BB962C8B-B14F-4D97-AF65-F5344CB8AC3E}">
        <p14:creationId xmlns:p14="http://schemas.microsoft.com/office/powerpoint/2010/main" val="2106123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157C6-E015-26FA-8A77-BB74840FF8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A72A78-DE06-2C71-EC36-61BF91264A31}"/>
              </a:ext>
            </a:extLst>
          </p:cNvPr>
          <p:cNvSpPr>
            <a:spLocks noGrp="1"/>
          </p:cNvSpPr>
          <p:nvPr>
            <p:ph type="dt" sz="half" idx="10"/>
          </p:nvPr>
        </p:nvSpPr>
        <p:spPr/>
        <p:txBody>
          <a:bodyPr/>
          <a:lstStyle/>
          <a:p>
            <a:fld id="{207D0C6F-EF58-4074-AD1B-4751AF0CB8D8}" type="datetimeFigureOut">
              <a:rPr lang="en-US" smtClean="0"/>
              <a:t>10/17/2025</a:t>
            </a:fld>
            <a:endParaRPr lang="en-US"/>
          </a:p>
        </p:txBody>
      </p:sp>
      <p:sp>
        <p:nvSpPr>
          <p:cNvPr id="4" name="Footer Placeholder 3">
            <a:extLst>
              <a:ext uri="{FF2B5EF4-FFF2-40B4-BE49-F238E27FC236}">
                <a16:creationId xmlns:a16="http://schemas.microsoft.com/office/drawing/2014/main" id="{03F59628-572C-1C5E-E9C9-970BBCF492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178D0B-5EA3-21CC-CB65-3FEF49B14489}"/>
              </a:ext>
            </a:extLst>
          </p:cNvPr>
          <p:cNvSpPr>
            <a:spLocks noGrp="1"/>
          </p:cNvSpPr>
          <p:nvPr>
            <p:ph type="sldNum" sz="quarter" idx="12"/>
          </p:nvPr>
        </p:nvSpPr>
        <p:spPr/>
        <p:txBody>
          <a:bodyPr/>
          <a:lstStyle/>
          <a:p>
            <a:fld id="{30043215-40F2-4277-8034-92956B63A561}" type="slidenum">
              <a:rPr lang="en-US" smtClean="0"/>
              <a:t>‹#›</a:t>
            </a:fld>
            <a:endParaRPr lang="en-US"/>
          </a:p>
        </p:txBody>
      </p:sp>
    </p:spTree>
    <p:extLst>
      <p:ext uri="{BB962C8B-B14F-4D97-AF65-F5344CB8AC3E}">
        <p14:creationId xmlns:p14="http://schemas.microsoft.com/office/powerpoint/2010/main" val="2763075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6B0F75-34B1-3D69-519F-1C18EDCB1A00}"/>
              </a:ext>
            </a:extLst>
          </p:cNvPr>
          <p:cNvSpPr>
            <a:spLocks noGrp="1"/>
          </p:cNvSpPr>
          <p:nvPr>
            <p:ph type="dt" sz="half" idx="10"/>
          </p:nvPr>
        </p:nvSpPr>
        <p:spPr/>
        <p:txBody>
          <a:bodyPr/>
          <a:lstStyle/>
          <a:p>
            <a:fld id="{207D0C6F-EF58-4074-AD1B-4751AF0CB8D8}" type="datetimeFigureOut">
              <a:rPr lang="en-US" smtClean="0"/>
              <a:t>10/17/2025</a:t>
            </a:fld>
            <a:endParaRPr lang="en-US"/>
          </a:p>
        </p:txBody>
      </p:sp>
      <p:sp>
        <p:nvSpPr>
          <p:cNvPr id="3" name="Footer Placeholder 2">
            <a:extLst>
              <a:ext uri="{FF2B5EF4-FFF2-40B4-BE49-F238E27FC236}">
                <a16:creationId xmlns:a16="http://schemas.microsoft.com/office/drawing/2014/main" id="{C912EDFE-8765-275C-E783-606702C589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3F1BA2-37D4-F29A-6E35-3D156119AD63}"/>
              </a:ext>
            </a:extLst>
          </p:cNvPr>
          <p:cNvSpPr>
            <a:spLocks noGrp="1"/>
          </p:cNvSpPr>
          <p:nvPr>
            <p:ph type="sldNum" sz="quarter" idx="12"/>
          </p:nvPr>
        </p:nvSpPr>
        <p:spPr/>
        <p:txBody>
          <a:bodyPr/>
          <a:lstStyle/>
          <a:p>
            <a:fld id="{30043215-40F2-4277-8034-92956B63A561}" type="slidenum">
              <a:rPr lang="en-US" smtClean="0"/>
              <a:t>‹#›</a:t>
            </a:fld>
            <a:endParaRPr lang="en-US"/>
          </a:p>
        </p:txBody>
      </p:sp>
    </p:spTree>
    <p:extLst>
      <p:ext uri="{BB962C8B-B14F-4D97-AF65-F5344CB8AC3E}">
        <p14:creationId xmlns:p14="http://schemas.microsoft.com/office/powerpoint/2010/main" val="441936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BCF67-9935-7442-AFA3-DC079F1F36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B8A826-8523-058B-3722-84EAB363E3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183142-66A1-35ED-354D-B8DBB2BF1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D7EBF-431B-801E-1F63-3C563D9DC67A}"/>
              </a:ext>
            </a:extLst>
          </p:cNvPr>
          <p:cNvSpPr>
            <a:spLocks noGrp="1"/>
          </p:cNvSpPr>
          <p:nvPr>
            <p:ph type="dt" sz="half" idx="10"/>
          </p:nvPr>
        </p:nvSpPr>
        <p:spPr/>
        <p:txBody>
          <a:bodyPr/>
          <a:lstStyle/>
          <a:p>
            <a:fld id="{207D0C6F-EF58-4074-AD1B-4751AF0CB8D8}" type="datetimeFigureOut">
              <a:rPr lang="en-US" smtClean="0"/>
              <a:t>10/17/2025</a:t>
            </a:fld>
            <a:endParaRPr lang="en-US"/>
          </a:p>
        </p:txBody>
      </p:sp>
      <p:sp>
        <p:nvSpPr>
          <p:cNvPr id="6" name="Footer Placeholder 5">
            <a:extLst>
              <a:ext uri="{FF2B5EF4-FFF2-40B4-BE49-F238E27FC236}">
                <a16:creationId xmlns:a16="http://schemas.microsoft.com/office/drawing/2014/main" id="{86CF229E-7D97-A037-618C-C31D4E616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E28D1A-92A0-C5DB-C992-2F51D373A05E}"/>
              </a:ext>
            </a:extLst>
          </p:cNvPr>
          <p:cNvSpPr>
            <a:spLocks noGrp="1"/>
          </p:cNvSpPr>
          <p:nvPr>
            <p:ph type="sldNum" sz="quarter" idx="12"/>
          </p:nvPr>
        </p:nvSpPr>
        <p:spPr/>
        <p:txBody>
          <a:bodyPr/>
          <a:lstStyle/>
          <a:p>
            <a:fld id="{30043215-40F2-4277-8034-92956B63A561}" type="slidenum">
              <a:rPr lang="en-US" smtClean="0"/>
              <a:t>‹#›</a:t>
            </a:fld>
            <a:endParaRPr lang="en-US"/>
          </a:p>
        </p:txBody>
      </p:sp>
    </p:spTree>
    <p:extLst>
      <p:ext uri="{BB962C8B-B14F-4D97-AF65-F5344CB8AC3E}">
        <p14:creationId xmlns:p14="http://schemas.microsoft.com/office/powerpoint/2010/main" val="257188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525D-CDC1-DAF5-B9E0-9EA4F9B398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682228-25FA-EA60-0EDA-657C0BE1C7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91EE89-67E3-D773-DBAD-BE071C2DCE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2051B0-7741-A573-C192-515D3625FA22}"/>
              </a:ext>
            </a:extLst>
          </p:cNvPr>
          <p:cNvSpPr>
            <a:spLocks noGrp="1"/>
          </p:cNvSpPr>
          <p:nvPr>
            <p:ph type="dt" sz="half" idx="10"/>
          </p:nvPr>
        </p:nvSpPr>
        <p:spPr/>
        <p:txBody>
          <a:bodyPr/>
          <a:lstStyle/>
          <a:p>
            <a:fld id="{207D0C6F-EF58-4074-AD1B-4751AF0CB8D8}" type="datetimeFigureOut">
              <a:rPr lang="en-US" smtClean="0"/>
              <a:t>10/17/2025</a:t>
            </a:fld>
            <a:endParaRPr lang="en-US"/>
          </a:p>
        </p:txBody>
      </p:sp>
      <p:sp>
        <p:nvSpPr>
          <p:cNvPr id="6" name="Footer Placeholder 5">
            <a:extLst>
              <a:ext uri="{FF2B5EF4-FFF2-40B4-BE49-F238E27FC236}">
                <a16:creationId xmlns:a16="http://schemas.microsoft.com/office/drawing/2014/main" id="{FD1F639A-92B7-7A4A-640E-59B69EE3E0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ECDF70-2B3F-26CC-7CC7-0AE8C470E46B}"/>
              </a:ext>
            </a:extLst>
          </p:cNvPr>
          <p:cNvSpPr>
            <a:spLocks noGrp="1"/>
          </p:cNvSpPr>
          <p:nvPr>
            <p:ph type="sldNum" sz="quarter" idx="12"/>
          </p:nvPr>
        </p:nvSpPr>
        <p:spPr/>
        <p:txBody>
          <a:bodyPr/>
          <a:lstStyle/>
          <a:p>
            <a:fld id="{30043215-40F2-4277-8034-92956B63A561}" type="slidenum">
              <a:rPr lang="en-US" smtClean="0"/>
              <a:t>‹#›</a:t>
            </a:fld>
            <a:endParaRPr lang="en-US"/>
          </a:p>
        </p:txBody>
      </p:sp>
    </p:spTree>
    <p:extLst>
      <p:ext uri="{BB962C8B-B14F-4D97-AF65-F5344CB8AC3E}">
        <p14:creationId xmlns:p14="http://schemas.microsoft.com/office/powerpoint/2010/main" val="1141531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B04B5A-C4CC-46C9-64FB-63AF4D3A78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062D8F-A4F2-27CB-46D3-5DDC777FEA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5C1E0-52D9-9209-13F1-BE3B87A4F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07D0C6F-EF58-4074-AD1B-4751AF0CB8D8}" type="datetimeFigureOut">
              <a:rPr lang="en-US" smtClean="0"/>
              <a:t>10/17/2025</a:t>
            </a:fld>
            <a:endParaRPr lang="en-US"/>
          </a:p>
        </p:txBody>
      </p:sp>
      <p:sp>
        <p:nvSpPr>
          <p:cNvPr id="5" name="Footer Placeholder 4">
            <a:extLst>
              <a:ext uri="{FF2B5EF4-FFF2-40B4-BE49-F238E27FC236}">
                <a16:creationId xmlns:a16="http://schemas.microsoft.com/office/drawing/2014/main" id="{56F91A83-8F29-00CF-0475-C64F9A481D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48FC318-C74E-97C4-851F-A88CBF5688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043215-40F2-4277-8034-92956B63A561}" type="slidenum">
              <a:rPr lang="en-US" smtClean="0"/>
              <a:t>‹#›</a:t>
            </a:fld>
            <a:endParaRPr lang="en-US"/>
          </a:p>
        </p:txBody>
      </p:sp>
    </p:spTree>
    <p:extLst>
      <p:ext uri="{BB962C8B-B14F-4D97-AF65-F5344CB8AC3E}">
        <p14:creationId xmlns:p14="http://schemas.microsoft.com/office/powerpoint/2010/main" val="1814604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8FA6A-D21B-EF31-6CED-122188617B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BE7EA2-3D77-F040-9755-B3CBDE09E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857C9-E837-8BB7-EFB3-780DF32C0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9898E3-56FB-4C46-82D2-B0509E395835}" type="datetimeFigureOut">
              <a:rPr lang="en-US" smtClean="0"/>
              <a:t>10/17/2025</a:t>
            </a:fld>
            <a:endParaRPr lang="en-US"/>
          </a:p>
        </p:txBody>
      </p:sp>
      <p:sp>
        <p:nvSpPr>
          <p:cNvPr id="5" name="Footer Placeholder 4">
            <a:extLst>
              <a:ext uri="{FF2B5EF4-FFF2-40B4-BE49-F238E27FC236}">
                <a16:creationId xmlns:a16="http://schemas.microsoft.com/office/drawing/2014/main" id="{3184878E-A89D-BCFB-F0C9-89DB8FCA3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911281-8CDA-CE81-F032-58B09752C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C23F80-6D39-4679-BCBE-2C7A69BC6B8A}" type="slidenum">
              <a:rPr lang="en-US" smtClean="0"/>
              <a:t>‹#›</a:t>
            </a:fld>
            <a:endParaRPr lang="en-US"/>
          </a:p>
        </p:txBody>
      </p:sp>
    </p:spTree>
    <p:extLst>
      <p:ext uri="{BB962C8B-B14F-4D97-AF65-F5344CB8AC3E}">
        <p14:creationId xmlns:p14="http://schemas.microsoft.com/office/powerpoint/2010/main" val="3281637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10/17/2025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24712742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2.emf"/><Relationship Id="rId1" Type="http://schemas.openxmlformats.org/officeDocument/2006/relationships/slideLayout" Target="../slideLayouts/slideLayout26.xml"/><Relationship Id="rId6" Type="http://schemas.openxmlformats.org/officeDocument/2006/relationships/customXml" Target="../ink/ink1.xml"/><Relationship Id="rId5" Type="http://schemas.openxmlformats.org/officeDocument/2006/relationships/image" Target="../media/image13.png"/><Relationship Id="rId10" Type="http://schemas.openxmlformats.org/officeDocument/2006/relationships/image" Target="../media/image7.svg"/><Relationship Id="rId4" Type="http://schemas.openxmlformats.org/officeDocument/2006/relationships/image" Target="../media/image4.emf"/><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emf"/><Relationship Id="rId7" Type="http://schemas.openxmlformats.org/officeDocument/2006/relationships/customXml" Target="../ink/ink3.xml"/><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4.png"/><Relationship Id="rId11" Type="http://schemas.openxmlformats.org/officeDocument/2006/relationships/customXml" Target="../ink/ink5.xml"/><Relationship Id="rId5" Type="http://schemas.openxmlformats.org/officeDocument/2006/relationships/image" Target="../media/image4.emf"/><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customXml" Target="../ink/ink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15.png"/><Relationship Id="rId5" Type="http://schemas.openxmlformats.org/officeDocument/2006/relationships/image" Target="../media/image4.emf"/><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26.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4.emf"/><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6.xml"/><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emf"/><Relationship Id="rId1" Type="http://schemas.openxmlformats.org/officeDocument/2006/relationships/slideLayout" Target="../slideLayouts/slideLayout26.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6.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Layout" Target="../slideLayouts/slideLayout26.xml"/><Relationship Id="rId6"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4.em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643468" y="379143"/>
            <a:ext cx="5253954" cy="2810371"/>
          </a:xfrm>
        </p:spPr>
        <p:txBody>
          <a:bodyPr>
            <a:normAutofit/>
          </a:bodyPr>
          <a:lstStyle/>
          <a:p>
            <a:pPr algn="l"/>
            <a:r>
              <a:rPr lang="en-US" sz="5400" b="1" i="1" dirty="0">
                <a:solidFill>
                  <a:schemeClr val="bg2">
                    <a:lumMod val="50000"/>
                  </a:schemeClr>
                </a:solidFill>
              </a:rPr>
              <a:t>Unit 2:</a:t>
            </a:r>
            <a:br>
              <a:rPr lang="en-US" sz="5400" b="1" i="1" dirty="0"/>
            </a:br>
            <a:r>
              <a:rPr lang="en-US" sz="5400" b="1" dirty="0"/>
              <a:t>Age of Contact</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643467" y="3429000"/>
            <a:ext cx="4951790" cy="3049859"/>
          </a:xfrm>
        </p:spPr>
        <p:txBody>
          <a:bodyPr>
            <a:normAutofit/>
          </a:bodyPr>
          <a:lstStyle/>
          <a:p>
            <a:pPr algn="l"/>
            <a:r>
              <a:rPr lang="en-US" sz="3200" b="1" i="1">
                <a:solidFill>
                  <a:schemeClr val="bg2">
                    <a:lumMod val="50000"/>
                  </a:schemeClr>
                </a:solidFill>
              </a:rPr>
              <a:t>Lesson 7: </a:t>
            </a:r>
            <a:endParaRPr lang="en-US" sz="3200" b="1" i="1" dirty="0">
              <a:solidFill>
                <a:schemeClr val="bg2">
                  <a:lumMod val="50000"/>
                </a:schemeClr>
              </a:solidFill>
            </a:endParaRPr>
          </a:p>
          <a:p>
            <a:pPr algn="l"/>
            <a:r>
              <a:rPr lang="en-US" sz="4000" b="1" i="1" dirty="0"/>
              <a:t>The Search for Gold </a:t>
            </a:r>
          </a:p>
          <a:p>
            <a:pPr algn="l"/>
            <a:r>
              <a:rPr lang="en-US" sz="3200" i="1" dirty="0"/>
              <a:t>Guided Notes </a:t>
            </a:r>
          </a:p>
          <a:p>
            <a:pPr algn="l"/>
            <a:r>
              <a:rPr lang="en-US" sz="2800" i="1" dirty="0"/>
              <a:t>Day 2</a:t>
            </a:r>
          </a:p>
        </p:txBody>
      </p:sp>
      <p:pic>
        <p:nvPicPr>
          <p:cNvPr id="8" name="Picture 2" descr="Primary view of object titled '[Postcard of Fernando Cortés]'.">
            <a:extLst>
              <a:ext uri="{FF2B5EF4-FFF2-40B4-BE49-F238E27FC236}">
                <a16:creationId xmlns:a16="http://schemas.microsoft.com/office/drawing/2014/main" id="{C8CAF677-A999-864B-2533-541B507FF9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57" t="8559" r="6035" b="26390"/>
          <a:stretch/>
        </p:blipFill>
        <p:spPr bwMode="auto">
          <a:xfrm>
            <a:off x="6395573" y="0"/>
            <a:ext cx="5796427"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D5BBBB6-7C63-ECAE-D9F2-45C4D871C814}"/>
              </a:ext>
            </a:extLst>
          </p:cNvPr>
          <p:cNvSpPr txBox="1"/>
          <p:nvPr/>
        </p:nvSpPr>
        <p:spPr>
          <a:xfrm>
            <a:off x="5736778" y="6478859"/>
            <a:ext cx="2307771" cy="400110"/>
          </a:xfrm>
          <a:prstGeom prst="rect">
            <a:avLst/>
          </a:prstGeom>
          <a:noFill/>
        </p:spPr>
        <p:txBody>
          <a:bodyPr wrap="square" rtlCol="0">
            <a:spAutoFit/>
          </a:bodyPr>
          <a:lstStyle/>
          <a:p>
            <a:r>
              <a:rPr lang="en-US" sz="2000" i="1" dirty="0">
                <a:latin typeface="Gotham book"/>
              </a:rPr>
              <a:t>Hern</a:t>
            </a:r>
            <a:r>
              <a:rPr lang="en-US" sz="2000" b="0" i="1" dirty="0">
                <a:solidFill>
                  <a:srgbClr val="000000"/>
                </a:solidFill>
                <a:effectLst/>
                <a:latin typeface="Gotham book"/>
              </a:rPr>
              <a:t>á</a:t>
            </a:r>
            <a:r>
              <a:rPr lang="en-US" sz="2000" i="1" dirty="0">
                <a:latin typeface="Gotham book"/>
              </a:rPr>
              <a:t>n Cort</a:t>
            </a:r>
            <a:r>
              <a:rPr lang="en-US" sz="2000" b="0" i="1" dirty="0">
                <a:solidFill>
                  <a:srgbClr val="000000"/>
                </a:solidFill>
                <a:effectLst/>
                <a:latin typeface="Gotham book"/>
              </a:rPr>
              <a:t>és</a:t>
            </a:r>
            <a:endParaRPr lang="en-US" sz="2000" i="1" dirty="0">
              <a:latin typeface="Gotham book"/>
            </a:endParaRPr>
          </a:p>
        </p:txBody>
      </p:sp>
    </p:spTree>
    <p:extLst>
      <p:ext uri="{BB962C8B-B14F-4D97-AF65-F5344CB8AC3E}">
        <p14:creationId xmlns:p14="http://schemas.microsoft.com/office/powerpoint/2010/main" val="212628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60855" y="6494606"/>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121B3CF3-64D2-A77C-F731-CFA60F70877C}"/>
              </a:ext>
            </a:extLst>
          </p:cNvPr>
          <p:cNvSpPr txBox="1"/>
          <p:nvPr/>
        </p:nvSpPr>
        <p:spPr>
          <a:xfrm>
            <a:off x="1986123" y="55411"/>
            <a:ext cx="9140824" cy="646331"/>
          </a:xfrm>
          <a:prstGeom prst="rect">
            <a:avLst/>
          </a:prstGeom>
          <a:noFill/>
        </p:spPr>
        <p:txBody>
          <a:bodyPr wrap="square" rtlCol="0">
            <a:spAutoFit/>
          </a:bodyPr>
          <a:lstStyle/>
          <a:p>
            <a:pPr algn="ctr"/>
            <a:r>
              <a:rPr lang="en-US" sz="3600" b="1" dirty="0">
                <a:latin typeface="Gotham book"/>
              </a:rPr>
              <a:t>Map of </a:t>
            </a:r>
            <a:r>
              <a:rPr lang="en-US" sz="3600" b="1" i="0" dirty="0">
                <a:solidFill>
                  <a:srgbClr val="000000"/>
                </a:solidFill>
                <a:effectLst/>
                <a:latin typeface="Gotham book"/>
              </a:rPr>
              <a:t>Cortés’ Expedition</a:t>
            </a:r>
            <a:endParaRPr lang="en-US" sz="3600" dirty="0">
              <a:latin typeface="Gotham book"/>
            </a:endParaRPr>
          </a:p>
        </p:txBody>
      </p:sp>
      <p:sp>
        <p:nvSpPr>
          <p:cNvPr id="4" name="Title 5">
            <a:extLst>
              <a:ext uri="{FF2B5EF4-FFF2-40B4-BE49-F238E27FC236}">
                <a16:creationId xmlns:a16="http://schemas.microsoft.com/office/drawing/2014/main" id="{C2021929-CE03-E3B1-2A71-8EB6319B37AC}"/>
              </a:ext>
            </a:extLst>
          </p:cNvPr>
          <p:cNvSpPr txBox="1">
            <a:spLocks noGrp="1"/>
          </p:cNvSpPr>
          <p:nvPr>
            <p:ph type="title"/>
          </p:nvPr>
        </p:nvSpPr>
        <p:spPr>
          <a:xfrm>
            <a:off x="1523994" y="625128"/>
            <a:ext cx="4572005" cy="5586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0" i="0" dirty="0">
                <a:solidFill>
                  <a:srgbClr val="C00000"/>
                </a:solidFill>
                <a:effectLst/>
                <a:latin typeface="Arial" panose="020B0604020202020204" pitchFamily="34" charset="0"/>
              </a:rPr>
              <a:t>1519</a:t>
            </a:r>
            <a:endParaRPr lang="en-US" sz="3200" dirty="0">
              <a:solidFill>
                <a:srgbClr val="C00000"/>
              </a:solidFill>
              <a:latin typeface="Gotham Medium"/>
            </a:endParaRPr>
          </a:p>
        </p:txBody>
      </p:sp>
      <p:sp>
        <p:nvSpPr>
          <p:cNvPr id="9" name="Title 5">
            <a:extLst>
              <a:ext uri="{FF2B5EF4-FFF2-40B4-BE49-F238E27FC236}">
                <a16:creationId xmlns:a16="http://schemas.microsoft.com/office/drawing/2014/main" id="{7EE4C71B-0A08-595C-B1BF-A9FCC5F77583}"/>
              </a:ext>
            </a:extLst>
          </p:cNvPr>
          <p:cNvSpPr txBox="1">
            <a:spLocks/>
          </p:cNvSpPr>
          <p:nvPr/>
        </p:nvSpPr>
        <p:spPr>
          <a:xfrm>
            <a:off x="7026980" y="673436"/>
            <a:ext cx="4329458" cy="48859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900" dirty="0">
                <a:solidFill>
                  <a:srgbClr val="0070C0"/>
                </a:solidFill>
                <a:latin typeface="Arial" panose="020B0604020202020204" pitchFamily="34" charset="0"/>
              </a:rPr>
              <a:t>1521</a:t>
            </a:r>
            <a:endParaRPr lang="en-US" sz="3200" dirty="0">
              <a:solidFill>
                <a:srgbClr val="0070C0"/>
              </a:solidFill>
              <a:latin typeface="Gotham Medium"/>
            </a:endParaRPr>
          </a:p>
        </p:txBody>
      </p:sp>
      <p:pic>
        <p:nvPicPr>
          <p:cNvPr id="10" name="Picture 4" descr="A map of the geography of Mexico showing the location of the Aztec empire and the capital city of Tenochtitlan">
            <a:extLst>
              <a:ext uri="{FF2B5EF4-FFF2-40B4-BE49-F238E27FC236}">
                <a16:creationId xmlns:a16="http://schemas.microsoft.com/office/drawing/2014/main" id="{2338E98D-0937-A4B5-21A7-B36A2BBCE4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847" y="1136354"/>
            <a:ext cx="5666572" cy="4113714"/>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F54FD663-C780-099F-41F0-1040E1D792DA}"/>
              </a:ext>
              <a:ext uri="{C183D7F6-B498-43B3-948B-1728B52AA6E4}">
                <adec:decorative xmlns:adec="http://schemas.microsoft.com/office/drawing/2017/decorative" val="1"/>
              </a:ext>
            </a:extLst>
          </p:cNvPr>
          <p:cNvSpPr/>
          <p:nvPr/>
        </p:nvSpPr>
        <p:spPr>
          <a:xfrm rot="1562391">
            <a:off x="856185" y="3653716"/>
            <a:ext cx="1797758" cy="1216401"/>
          </a:xfrm>
          <a:prstGeom prst="ellipse">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239DE18-B895-FF57-5B5D-27356BED6AEF}"/>
              </a:ext>
              <a:ext uri="{C183D7F6-B498-43B3-948B-1728B52AA6E4}">
                <adec:decorative xmlns:adec="http://schemas.microsoft.com/office/drawing/2017/decorative" val="1"/>
              </a:ext>
            </a:extLst>
          </p:cNvPr>
          <p:cNvSpPr txBox="1"/>
          <p:nvPr/>
        </p:nvSpPr>
        <p:spPr>
          <a:xfrm>
            <a:off x="972302" y="4139244"/>
            <a:ext cx="1731057" cy="400110"/>
          </a:xfrm>
          <a:prstGeom prst="rect">
            <a:avLst/>
          </a:prstGeom>
          <a:noFill/>
        </p:spPr>
        <p:txBody>
          <a:bodyPr wrap="square" rtlCol="0">
            <a:spAutoFit/>
          </a:bodyPr>
          <a:lstStyle/>
          <a:p>
            <a:r>
              <a:rPr lang="en-US" sz="2000" b="1" dirty="0"/>
              <a:t>Tenochtitlan</a:t>
            </a:r>
          </a:p>
        </p:txBody>
      </p:sp>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005031AE-3C1A-1494-5E2D-5F75E7EB04F1}"/>
                  </a:ext>
                  <a:ext uri="{C183D7F6-B498-43B3-948B-1728B52AA6E4}">
                    <adec:decorative xmlns:adec="http://schemas.microsoft.com/office/drawing/2017/decorative" val="1"/>
                  </a:ext>
                </a:extLst>
              </p14:cNvPr>
              <p14:cNvContentPartPr/>
              <p14:nvPr/>
            </p14:nvContentPartPr>
            <p14:xfrm>
              <a:off x="1677119" y="3111127"/>
              <a:ext cx="3195612" cy="904407"/>
            </p14:xfrm>
          </p:contentPart>
        </mc:Choice>
        <mc:Fallback xmlns="">
          <p:pic>
            <p:nvPicPr>
              <p:cNvPr id="15" name="Ink 14">
                <a:extLst>
                  <a:ext uri="{FF2B5EF4-FFF2-40B4-BE49-F238E27FC236}">
                    <a16:creationId xmlns:a16="http://schemas.microsoft.com/office/drawing/2014/main" id="{005031AE-3C1A-1494-5E2D-5F75E7EB04F1}"/>
                  </a:ext>
                  <a:ext uri="{C183D7F6-B498-43B3-948B-1728B52AA6E4}">
                    <adec:decorative xmlns:adec="http://schemas.microsoft.com/office/drawing/2017/decorative" val="1"/>
                  </a:ext>
                </a:extLst>
              </p:cNvPr>
              <p:cNvPicPr/>
              <p:nvPr/>
            </p:nvPicPr>
            <p:blipFill>
              <a:blip r:embed="rId7"/>
              <a:stretch>
                <a:fillRect/>
              </a:stretch>
            </p:blipFill>
            <p:spPr>
              <a:xfrm>
                <a:off x="1641116" y="3075124"/>
                <a:ext cx="3267258" cy="976054"/>
              </a:xfrm>
              <a:prstGeom prst="rect">
                <a:avLst/>
              </a:prstGeom>
            </p:spPr>
          </p:pic>
        </mc:Fallback>
      </mc:AlternateContent>
      <p:sp>
        <p:nvSpPr>
          <p:cNvPr id="16" name="TextBox 15">
            <a:extLst>
              <a:ext uri="{FF2B5EF4-FFF2-40B4-BE49-F238E27FC236}">
                <a16:creationId xmlns:a16="http://schemas.microsoft.com/office/drawing/2014/main" id="{B8166894-CD90-F437-2BAE-C34F9DFE2311}"/>
              </a:ext>
              <a:ext uri="{C183D7F6-B498-43B3-948B-1728B52AA6E4}">
                <adec:decorative xmlns:adec="http://schemas.microsoft.com/office/drawing/2017/decorative" val="1"/>
              </a:ext>
            </a:extLst>
          </p:cNvPr>
          <p:cNvSpPr txBox="1"/>
          <p:nvPr/>
        </p:nvSpPr>
        <p:spPr>
          <a:xfrm rot="20403291">
            <a:off x="2387168" y="2944928"/>
            <a:ext cx="1791644" cy="400110"/>
          </a:xfrm>
          <a:prstGeom prst="rect">
            <a:avLst/>
          </a:prstGeom>
          <a:noFill/>
        </p:spPr>
        <p:txBody>
          <a:bodyPr wrap="square" rtlCol="0">
            <a:spAutoFit/>
          </a:bodyPr>
          <a:lstStyle/>
          <a:p>
            <a:r>
              <a:rPr lang="en-US" sz="2000" b="1" i="0" dirty="0">
                <a:solidFill>
                  <a:srgbClr val="000000"/>
                </a:solidFill>
                <a:effectLst/>
                <a:latin typeface="Gotham book"/>
              </a:rPr>
              <a:t>Cortés</a:t>
            </a:r>
            <a:r>
              <a:rPr lang="en-US" sz="2000" b="1" dirty="0"/>
              <a:t>’ Route</a:t>
            </a:r>
          </a:p>
        </p:txBody>
      </p:sp>
      <p:sp>
        <p:nvSpPr>
          <p:cNvPr id="17" name="TextBox 16">
            <a:extLst>
              <a:ext uri="{FF2B5EF4-FFF2-40B4-BE49-F238E27FC236}">
                <a16:creationId xmlns:a16="http://schemas.microsoft.com/office/drawing/2014/main" id="{93857984-E875-AC8E-6367-DA2819D8E482}"/>
              </a:ext>
              <a:ext uri="{C183D7F6-B498-43B3-948B-1728B52AA6E4}">
                <adec:decorative xmlns:adec="http://schemas.microsoft.com/office/drawing/2017/decorative" val="1"/>
              </a:ext>
            </a:extLst>
          </p:cNvPr>
          <p:cNvSpPr txBox="1"/>
          <p:nvPr/>
        </p:nvSpPr>
        <p:spPr>
          <a:xfrm>
            <a:off x="1231600" y="1536245"/>
            <a:ext cx="1141058" cy="646331"/>
          </a:xfrm>
          <a:prstGeom prst="rect">
            <a:avLst/>
          </a:prstGeom>
          <a:noFill/>
        </p:spPr>
        <p:txBody>
          <a:bodyPr wrap="square" rtlCol="0">
            <a:spAutoFit/>
          </a:bodyPr>
          <a:lstStyle/>
          <a:p>
            <a:pPr algn="ctr"/>
            <a:r>
              <a:rPr lang="en-US" dirty="0"/>
              <a:t>Present-day Texas</a:t>
            </a:r>
          </a:p>
        </p:txBody>
      </p:sp>
      <p:sp>
        <p:nvSpPr>
          <p:cNvPr id="18" name="TextBox 17">
            <a:extLst>
              <a:ext uri="{FF2B5EF4-FFF2-40B4-BE49-F238E27FC236}">
                <a16:creationId xmlns:a16="http://schemas.microsoft.com/office/drawing/2014/main" id="{12E57688-9CA9-B02A-E472-CE3CD4F8A713}"/>
              </a:ext>
              <a:ext uri="{C183D7F6-B498-43B3-948B-1728B52AA6E4}">
                <adec:decorative xmlns:adec="http://schemas.microsoft.com/office/drawing/2017/decorative" val="1"/>
              </a:ext>
            </a:extLst>
          </p:cNvPr>
          <p:cNvSpPr txBox="1"/>
          <p:nvPr/>
        </p:nvSpPr>
        <p:spPr>
          <a:xfrm rot="4154519">
            <a:off x="4395811" y="1956233"/>
            <a:ext cx="1127021" cy="584775"/>
          </a:xfrm>
          <a:prstGeom prst="rect">
            <a:avLst/>
          </a:prstGeom>
          <a:noFill/>
        </p:spPr>
        <p:txBody>
          <a:bodyPr wrap="square" rtlCol="0">
            <a:spAutoFit/>
          </a:bodyPr>
          <a:lstStyle/>
          <a:p>
            <a:pPr algn="ctr"/>
            <a:r>
              <a:rPr lang="en-US" sz="1600" dirty="0"/>
              <a:t>Present-day Florida</a:t>
            </a:r>
          </a:p>
        </p:txBody>
      </p:sp>
      <p:sp>
        <p:nvSpPr>
          <p:cNvPr id="19" name="TextBox 18">
            <a:extLst>
              <a:ext uri="{FF2B5EF4-FFF2-40B4-BE49-F238E27FC236}">
                <a16:creationId xmlns:a16="http://schemas.microsoft.com/office/drawing/2014/main" id="{38B7B449-E8C1-C73F-ADBB-CF0234E6BCA8}"/>
              </a:ext>
              <a:ext uri="{C183D7F6-B498-43B3-948B-1728B52AA6E4}">
                <adec:decorative xmlns:adec="http://schemas.microsoft.com/office/drawing/2017/decorative" val="1"/>
              </a:ext>
            </a:extLst>
          </p:cNvPr>
          <p:cNvSpPr txBox="1"/>
          <p:nvPr/>
        </p:nvSpPr>
        <p:spPr>
          <a:xfrm>
            <a:off x="2300917" y="2382612"/>
            <a:ext cx="2185268" cy="400110"/>
          </a:xfrm>
          <a:prstGeom prst="rect">
            <a:avLst/>
          </a:prstGeom>
          <a:noFill/>
        </p:spPr>
        <p:txBody>
          <a:bodyPr wrap="square" rtlCol="0">
            <a:spAutoFit/>
          </a:bodyPr>
          <a:lstStyle/>
          <a:p>
            <a:pPr algn="ctr"/>
            <a:r>
              <a:rPr lang="en-US" sz="2000" dirty="0"/>
              <a:t>Gulf of Mexico</a:t>
            </a:r>
          </a:p>
        </p:txBody>
      </p:sp>
      <p:sp>
        <p:nvSpPr>
          <p:cNvPr id="20" name="TextBox 19">
            <a:extLst>
              <a:ext uri="{FF2B5EF4-FFF2-40B4-BE49-F238E27FC236}">
                <a16:creationId xmlns:a16="http://schemas.microsoft.com/office/drawing/2014/main" id="{6B7E5F46-6B76-C281-EC8F-EA8870C0AA17}"/>
              </a:ext>
              <a:ext uri="{C183D7F6-B498-43B3-948B-1728B52AA6E4}">
                <adec:decorative xmlns:adec="http://schemas.microsoft.com/office/drawing/2017/decorative" val="1"/>
              </a:ext>
            </a:extLst>
          </p:cNvPr>
          <p:cNvSpPr txBox="1"/>
          <p:nvPr/>
        </p:nvSpPr>
        <p:spPr>
          <a:xfrm>
            <a:off x="638488" y="2722877"/>
            <a:ext cx="1347635" cy="646331"/>
          </a:xfrm>
          <a:prstGeom prst="rect">
            <a:avLst/>
          </a:prstGeom>
          <a:noFill/>
        </p:spPr>
        <p:txBody>
          <a:bodyPr wrap="square" rtlCol="0">
            <a:spAutoFit/>
          </a:bodyPr>
          <a:lstStyle/>
          <a:p>
            <a:pPr algn="ctr"/>
            <a:r>
              <a:rPr lang="en-US" dirty="0"/>
              <a:t>Present-day Mexico</a:t>
            </a:r>
          </a:p>
        </p:txBody>
      </p:sp>
      <p:sp>
        <p:nvSpPr>
          <p:cNvPr id="21" name="Star: 5 Points 20">
            <a:extLst>
              <a:ext uri="{FF2B5EF4-FFF2-40B4-BE49-F238E27FC236}">
                <a16:creationId xmlns:a16="http://schemas.microsoft.com/office/drawing/2014/main" id="{721D884C-9C94-BF9E-A9A9-3A4260221F10}"/>
              </a:ext>
              <a:ext uri="{C183D7F6-B498-43B3-948B-1728B52AA6E4}">
                <adec:decorative xmlns:adec="http://schemas.microsoft.com/office/drawing/2017/decorative" val="1"/>
              </a:ext>
            </a:extLst>
          </p:cNvPr>
          <p:cNvSpPr/>
          <p:nvPr/>
        </p:nvSpPr>
        <p:spPr>
          <a:xfrm>
            <a:off x="1448626" y="3894567"/>
            <a:ext cx="389205" cy="313528"/>
          </a:xfrm>
          <a:prstGeom prst="star5">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C741D83-4167-74A9-6F1F-96F3DE0498DC}"/>
              </a:ext>
              <a:ext uri="{C183D7F6-B498-43B3-948B-1728B52AA6E4}">
                <adec:decorative xmlns:adec="http://schemas.microsoft.com/office/drawing/2017/decorative" val="1"/>
              </a:ext>
            </a:extLst>
          </p:cNvPr>
          <p:cNvSpPr txBox="1"/>
          <p:nvPr/>
        </p:nvSpPr>
        <p:spPr>
          <a:xfrm>
            <a:off x="2864655" y="4320891"/>
            <a:ext cx="1657902" cy="830997"/>
          </a:xfrm>
          <a:prstGeom prst="rect">
            <a:avLst/>
          </a:prstGeom>
          <a:noFill/>
        </p:spPr>
        <p:txBody>
          <a:bodyPr wrap="square" rtlCol="0">
            <a:spAutoFit/>
          </a:bodyPr>
          <a:lstStyle/>
          <a:p>
            <a:r>
              <a:rPr lang="en-US" sz="2400" b="1" dirty="0"/>
              <a:t>Aztec Empire</a:t>
            </a:r>
          </a:p>
        </p:txBody>
      </p:sp>
      <p:cxnSp>
        <p:nvCxnSpPr>
          <p:cNvPr id="23" name="Straight Connector 22">
            <a:extLst>
              <a:ext uri="{FF2B5EF4-FFF2-40B4-BE49-F238E27FC236}">
                <a16:creationId xmlns:a16="http://schemas.microsoft.com/office/drawing/2014/main" id="{1FF00BAF-F19E-2E2F-8482-37478B8B557D}"/>
              </a:ext>
              <a:ext uri="{C183D7F6-B498-43B3-948B-1728B52AA6E4}">
                <adec:decorative xmlns:adec="http://schemas.microsoft.com/office/drawing/2017/decorative" val="1"/>
              </a:ext>
            </a:extLst>
          </p:cNvPr>
          <p:cNvCxnSpPr>
            <a:stCxn id="22" idx="1"/>
            <a:endCxn id="13" idx="6"/>
          </p:cNvCxnSpPr>
          <p:nvPr/>
        </p:nvCxnSpPr>
        <p:spPr>
          <a:xfrm flipH="1" flipV="1">
            <a:off x="2562697" y="4656521"/>
            <a:ext cx="301958" cy="798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4" descr="A map of the geography of Mexico showing the location of the region Cortes claimed as New Spain and the replacement of Tenochtitlan with Mexico City">
            <a:extLst>
              <a:ext uri="{FF2B5EF4-FFF2-40B4-BE49-F238E27FC236}">
                <a16:creationId xmlns:a16="http://schemas.microsoft.com/office/drawing/2014/main" id="{028A1C0C-FF2E-8152-C0E9-B904C18E14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7005" y="1136354"/>
            <a:ext cx="5666572" cy="4113714"/>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5" name="Oval 24">
            <a:extLst>
              <a:ext uri="{FF2B5EF4-FFF2-40B4-BE49-F238E27FC236}">
                <a16:creationId xmlns:a16="http://schemas.microsoft.com/office/drawing/2014/main" id="{DD67492E-E9B9-29AE-8D9E-D4F8AF6625D8}"/>
              </a:ext>
              <a:ext uri="{C183D7F6-B498-43B3-948B-1728B52AA6E4}">
                <adec:decorative xmlns:adec="http://schemas.microsoft.com/office/drawing/2017/decorative" val="1"/>
              </a:ext>
            </a:extLst>
          </p:cNvPr>
          <p:cNvSpPr/>
          <p:nvPr/>
        </p:nvSpPr>
        <p:spPr>
          <a:xfrm rot="1562391">
            <a:off x="6654343" y="3653716"/>
            <a:ext cx="1797758" cy="1216401"/>
          </a:xfrm>
          <a:prstGeom prst="ellipse">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2ED6F9E-946B-527F-9521-32DAA6CA15AE}"/>
              </a:ext>
              <a:ext uri="{C183D7F6-B498-43B3-948B-1728B52AA6E4}">
                <adec:decorative xmlns:adec="http://schemas.microsoft.com/office/drawing/2017/decorative" val="1"/>
              </a:ext>
            </a:extLst>
          </p:cNvPr>
          <p:cNvSpPr txBox="1"/>
          <p:nvPr/>
        </p:nvSpPr>
        <p:spPr>
          <a:xfrm>
            <a:off x="6770460" y="4139244"/>
            <a:ext cx="1731057" cy="400110"/>
          </a:xfrm>
          <a:prstGeom prst="rect">
            <a:avLst/>
          </a:prstGeom>
          <a:noFill/>
        </p:spPr>
        <p:txBody>
          <a:bodyPr wrap="square" rtlCol="0">
            <a:spAutoFit/>
          </a:bodyPr>
          <a:lstStyle/>
          <a:p>
            <a:r>
              <a:rPr lang="en-US" sz="2000" b="1" dirty="0"/>
              <a:t>Mexico City</a:t>
            </a:r>
          </a:p>
        </p:txBody>
      </p:sp>
      <mc:AlternateContent xmlns:mc="http://schemas.openxmlformats.org/markup-compatibility/2006" xmlns:p14="http://schemas.microsoft.com/office/powerpoint/2010/main">
        <mc:Choice Requires="p14">
          <p:contentPart p14:bwMode="auto" r:id="rId8">
            <p14:nvContentPartPr>
              <p14:cNvPr id="27" name="Ink 26">
                <a:extLst>
                  <a:ext uri="{FF2B5EF4-FFF2-40B4-BE49-F238E27FC236}">
                    <a16:creationId xmlns:a16="http://schemas.microsoft.com/office/drawing/2014/main" id="{16ED95F3-4D33-038C-A54F-9A26002C8745}"/>
                  </a:ext>
                  <a:ext uri="{C183D7F6-B498-43B3-948B-1728B52AA6E4}">
                    <adec:decorative xmlns:adec="http://schemas.microsoft.com/office/drawing/2017/decorative" val="1"/>
                  </a:ext>
                </a:extLst>
              </p14:cNvPr>
              <p14:cNvContentPartPr/>
              <p14:nvPr/>
            </p14:nvContentPartPr>
            <p14:xfrm>
              <a:off x="7475277" y="3111127"/>
              <a:ext cx="3195612" cy="904407"/>
            </p14:xfrm>
          </p:contentPart>
        </mc:Choice>
        <mc:Fallback xmlns="">
          <p:pic>
            <p:nvPicPr>
              <p:cNvPr id="27" name="Ink 26">
                <a:extLst>
                  <a:ext uri="{FF2B5EF4-FFF2-40B4-BE49-F238E27FC236}">
                    <a16:creationId xmlns:a16="http://schemas.microsoft.com/office/drawing/2014/main" id="{16ED95F3-4D33-038C-A54F-9A26002C8745}"/>
                  </a:ext>
                  <a:ext uri="{C183D7F6-B498-43B3-948B-1728B52AA6E4}">
                    <adec:decorative xmlns:adec="http://schemas.microsoft.com/office/drawing/2017/decorative" val="1"/>
                  </a:ext>
                </a:extLst>
              </p:cNvPr>
              <p:cNvPicPr/>
              <p:nvPr/>
            </p:nvPicPr>
            <p:blipFill>
              <a:blip r:embed="rId7"/>
              <a:stretch>
                <a:fillRect/>
              </a:stretch>
            </p:blipFill>
            <p:spPr>
              <a:xfrm>
                <a:off x="7439274" y="3075124"/>
                <a:ext cx="3267258" cy="976054"/>
              </a:xfrm>
              <a:prstGeom prst="rect">
                <a:avLst/>
              </a:prstGeom>
            </p:spPr>
          </p:pic>
        </mc:Fallback>
      </mc:AlternateContent>
      <p:sp>
        <p:nvSpPr>
          <p:cNvPr id="28" name="TextBox 27">
            <a:extLst>
              <a:ext uri="{FF2B5EF4-FFF2-40B4-BE49-F238E27FC236}">
                <a16:creationId xmlns:a16="http://schemas.microsoft.com/office/drawing/2014/main" id="{7799B5A8-AA4E-3D27-61AC-4398A282432E}"/>
              </a:ext>
              <a:ext uri="{C183D7F6-B498-43B3-948B-1728B52AA6E4}">
                <adec:decorative xmlns:adec="http://schemas.microsoft.com/office/drawing/2017/decorative" val="1"/>
              </a:ext>
            </a:extLst>
          </p:cNvPr>
          <p:cNvSpPr txBox="1"/>
          <p:nvPr/>
        </p:nvSpPr>
        <p:spPr>
          <a:xfrm rot="20403291">
            <a:off x="8185326" y="2944928"/>
            <a:ext cx="1791644" cy="400110"/>
          </a:xfrm>
          <a:prstGeom prst="rect">
            <a:avLst/>
          </a:prstGeom>
          <a:noFill/>
        </p:spPr>
        <p:txBody>
          <a:bodyPr wrap="square" rtlCol="0">
            <a:spAutoFit/>
          </a:bodyPr>
          <a:lstStyle/>
          <a:p>
            <a:r>
              <a:rPr lang="en-US" sz="2000" b="1" i="0" dirty="0">
                <a:solidFill>
                  <a:srgbClr val="000000"/>
                </a:solidFill>
                <a:effectLst/>
                <a:latin typeface="Gotham book"/>
              </a:rPr>
              <a:t>Cortés</a:t>
            </a:r>
            <a:r>
              <a:rPr lang="en-US" sz="2000" b="1" dirty="0"/>
              <a:t>’ Route</a:t>
            </a:r>
          </a:p>
        </p:txBody>
      </p:sp>
      <p:sp>
        <p:nvSpPr>
          <p:cNvPr id="29" name="TextBox 28">
            <a:extLst>
              <a:ext uri="{FF2B5EF4-FFF2-40B4-BE49-F238E27FC236}">
                <a16:creationId xmlns:a16="http://schemas.microsoft.com/office/drawing/2014/main" id="{F0BC0DE6-558E-309D-BF94-D6F732E2283E}"/>
              </a:ext>
              <a:ext uri="{C183D7F6-B498-43B3-948B-1728B52AA6E4}">
                <adec:decorative xmlns:adec="http://schemas.microsoft.com/office/drawing/2017/decorative" val="1"/>
              </a:ext>
            </a:extLst>
          </p:cNvPr>
          <p:cNvSpPr txBox="1"/>
          <p:nvPr/>
        </p:nvSpPr>
        <p:spPr>
          <a:xfrm>
            <a:off x="7029758" y="1536245"/>
            <a:ext cx="1141058" cy="646331"/>
          </a:xfrm>
          <a:prstGeom prst="rect">
            <a:avLst/>
          </a:prstGeom>
          <a:noFill/>
        </p:spPr>
        <p:txBody>
          <a:bodyPr wrap="square" rtlCol="0">
            <a:spAutoFit/>
          </a:bodyPr>
          <a:lstStyle/>
          <a:p>
            <a:pPr algn="ctr"/>
            <a:r>
              <a:rPr lang="en-US" dirty="0"/>
              <a:t>Present-day Texas</a:t>
            </a:r>
          </a:p>
        </p:txBody>
      </p:sp>
      <p:sp>
        <p:nvSpPr>
          <p:cNvPr id="30" name="TextBox 29">
            <a:extLst>
              <a:ext uri="{FF2B5EF4-FFF2-40B4-BE49-F238E27FC236}">
                <a16:creationId xmlns:a16="http://schemas.microsoft.com/office/drawing/2014/main" id="{D693B9AA-AF91-4B08-BA14-5042E98F088D}"/>
              </a:ext>
              <a:ext uri="{C183D7F6-B498-43B3-948B-1728B52AA6E4}">
                <adec:decorative xmlns:adec="http://schemas.microsoft.com/office/drawing/2017/decorative" val="1"/>
              </a:ext>
            </a:extLst>
          </p:cNvPr>
          <p:cNvSpPr txBox="1"/>
          <p:nvPr/>
        </p:nvSpPr>
        <p:spPr>
          <a:xfrm rot="4154519">
            <a:off x="10193969" y="1956233"/>
            <a:ext cx="1127021" cy="584775"/>
          </a:xfrm>
          <a:prstGeom prst="rect">
            <a:avLst/>
          </a:prstGeom>
          <a:noFill/>
        </p:spPr>
        <p:txBody>
          <a:bodyPr wrap="square" rtlCol="0">
            <a:spAutoFit/>
          </a:bodyPr>
          <a:lstStyle/>
          <a:p>
            <a:pPr algn="ctr"/>
            <a:r>
              <a:rPr lang="en-US" sz="1600" dirty="0"/>
              <a:t>Present-day Florida</a:t>
            </a:r>
          </a:p>
        </p:txBody>
      </p:sp>
      <p:sp>
        <p:nvSpPr>
          <p:cNvPr id="31" name="TextBox 30">
            <a:extLst>
              <a:ext uri="{FF2B5EF4-FFF2-40B4-BE49-F238E27FC236}">
                <a16:creationId xmlns:a16="http://schemas.microsoft.com/office/drawing/2014/main" id="{088E15BA-58BA-1454-9CB4-3CCC948DE590}"/>
              </a:ext>
              <a:ext uri="{C183D7F6-B498-43B3-948B-1728B52AA6E4}">
                <adec:decorative xmlns:adec="http://schemas.microsoft.com/office/drawing/2017/decorative" val="1"/>
              </a:ext>
            </a:extLst>
          </p:cNvPr>
          <p:cNvSpPr txBox="1"/>
          <p:nvPr/>
        </p:nvSpPr>
        <p:spPr>
          <a:xfrm>
            <a:off x="8099075" y="2382612"/>
            <a:ext cx="2185268" cy="400110"/>
          </a:xfrm>
          <a:prstGeom prst="rect">
            <a:avLst/>
          </a:prstGeom>
          <a:noFill/>
        </p:spPr>
        <p:txBody>
          <a:bodyPr wrap="square" rtlCol="0">
            <a:spAutoFit/>
          </a:bodyPr>
          <a:lstStyle/>
          <a:p>
            <a:pPr algn="ctr"/>
            <a:r>
              <a:rPr lang="en-US" sz="2000" dirty="0"/>
              <a:t>Gulf of Mexico</a:t>
            </a:r>
          </a:p>
        </p:txBody>
      </p:sp>
      <p:sp>
        <p:nvSpPr>
          <p:cNvPr id="32" name="TextBox 31">
            <a:extLst>
              <a:ext uri="{FF2B5EF4-FFF2-40B4-BE49-F238E27FC236}">
                <a16:creationId xmlns:a16="http://schemas.microsoft.com/office/drawing/2014/main" id="{CACD0BA2-8C1F-4F76-6FE3-FC3C42216BE0}"/>
              </a:ext>
              <a:ext uri="{C183D7F6-B498-43B3-948B-1728B52AA6E4}">
                <adec:decorative xmlns:adec="http://schemas.microsoft.com/office/drawing/2017/decorative" val="1"/>
              </a:ext>
            </a:extLst>
          </p:cNvPr>
          <p:cNvSpPr txBox="1"/>
          <p:nvPr/>
        </p:nvSpPr>
        <p:spPr>
          <a:xfrm>
            <a:off x="6436646" y="2722877"/>
            <a:ext cx="1347635" cy="646331"/>
          </a:xfrm>
          <a:prstGeom prst="rect">
            <a:avLst/>
          </a:prstGeom>
          <a:noFill/>
        </p:spPr>
        <p:txBody>
          <a:bodyPr wrap="square" rtlCol="0">
            <a:spAutoFit/>
          </a:bodyPr>
          <a:lstStyle/>
          <a:p>
            <a:pPr algn="ctr"/>
            <a:r>
              <a:rPr lang="en-US" dirty="0"/>
              <a:t>Present-day Mexico</a:t>
            </a:r>
          </a:p>
        </p:txBody>
      </p:sp>
      <p:sp>
        <p:nvSpPr>
          <p:cNvPr id="33" name="Star: 5 Points 32">
            <a:extLst>
              <a:ext uri="{FF2B5EF4-FFF2-40B4-BE49-F238E27FC236}">
                <a16:creationId xmlns:a16="http://schemas.microsoft.com/office/drawing/2014/main" id="{FC265773-2F74-DA82-D62C-22A447D75455}"/>
              </a:ext>
              <a:ext uri="{C183D7F6-B498-43B3-948B-1728B52AA6E4}">
                <adec:decorative xmlns:adec="http://schemas.microsoft.com/office/drawing/2017/decorative" val="1"/>
              </a:ext>
            </a:extLst>
          </p:cNvPr>
          <p:cNvSpPr/>
          <p:nvPr/>
        </p:nvSpPr>
        <p:spPr>
          <a:xfrm>
            <a:off x="7246784" y="3894567"/>
            <a:ext cx="389205" cy="313528"/>
          </a:xfrm>
          <a:prstGeom prst="star5">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C01B44-96FF-16BA-DC03-E93D15CE3011}"/>
              </a:ext>
              <a:ext uri="{C183D7F6-B498-43B3-948B-1728B52AA6E4}">
                <adec:decorative xmlns:adec="http://schemas.microsoft.com/office/drawing/2017/decorative" val="1"/>
              </a:ext>
            </a:extLst>
          </p:cNvPr>
          <p:cNvSpPr txBox="1"/>
          <p:nvPr/>
        </p:nvSpPr>
        <p:spPr>
          <a:xfrm>
            <a:off x="8662813" y="4320891"/>
            <a:ext cx="1657902" cy="461665"/>
          </a:xfrm>
          <a:prstGeom prst="rect">
            <a:avLst/>
          </a:prstGeom>
          <a:noFill/>
        </p:spPr>
        <p:txBody>
          <a:bodyPr wrap="square" rtlCol="0">
            <a:spAutoFit/>
          </a:bodyPr>
          <a:lstStyle/>
          <a:p>
            <a:r>
              <a:rPr lang="en-US" sz="2400" b="1" dirty="0"/>
              <a:t>New Spain</a:t>
            </a:r>
          </a:p>
        </p:txBody>
      </p:sp>
      <p:cxnSp>
        <p:nvCxnSpPr>
          <p:cNvPr id="35" name="Straight Connector 34">
            <a:extLst>
              <a:ext uri="{FF2B5EF4-FFF2-40B4-BE49-F238E27FC236}">
                <a16:creationId xmlns:a16="http://schemas.microsoft.com/office/drawing/2014/main" id="{39864A76-DF2A-ED45-1D7C-EEDE01AD9CF4}"/>
              </a:ext>
              <a:ext uri="{C183D7F6-B498-43B3-948B-1728B52AA6E4}">
                <adec:decorative xmlns:adec="http://schemas.microsoft.com/office/drawing/2017/decorative" val="1"/>
              </a:ext>
            </a:extLst>
          </p:cNvPr>
          <p:cNvCxnSpPr>
            <a:stCxn id="34" idx="1"/>
            <a:endCxn id="25" idx="6"/>
          </p:cNvCxnSpPr>
          <p:nvPr/>
        </p:nvCxnSpPr>
        <p:spPr>
          <a:xfrm flipH="1">
            <a:off x="8360855" y="4551724"/>
            <a:ext cx="301958" cy="1047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Graphic 35">
            <a:extLst>
              <a:ext uri="{FF2B5EF4-FFF2-40B4-BE49-F238E27FC236}">
                <a16:creationId xmlns:a16="http://schemas.microsoft.com/office/drawing/2014/main" id="{4DB966C9-6C41-D104-FC48-46EDF8B2F7F6}"/>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41302" y="5398368"/>
            <a:ext cx="1071092" cy="1071092"/>
          </a:xfrm>
          <a:prstGeom prst="rect">
            <a:avLst/>
          </a:prstGeom>
        </p:spPr>
      </p:pic>
      <p:sp>
        <p:nvSpPr>
          <p:cNvPr id="37" name="TextBox 36">
            <a:extLst>
              <a:ext uri="{FF2B5EF4-FFF2-40B4-BE49-F238E27FC236}">
                <a16:creationId xmlns:a16="http://schemas.microsoft.com/office/drawing/2014/main" id="{BEB802F7-DB31-6C04-34A2-1E02D25A95D6}"/>
              </a:ext>
            </a:extLst>
          </p:cNvPr>
          <p:cNvSpPr txBox="1"/>
          <p:nvPr/>
        </p:nvSpPr>
        <p:spPr>
          <a:xfrm>
            <a:off x="2713676" y="5401702"/>
            <a:ext cx="8413271" cy="954107"/>
          </a:xfrm>
          <a:prstGeom prst="rect">
            <a:avLst/>
          </a:prstGeom>
          <a:noFill/>
        </p:spPr>
        <p:txBody>
          <a:bodyPr wrap="square" rtlCol="0">
            <a:spAutoFit/>
          </a:bodyPr>
          <a:lstStyle/>
          <a:p>
            <a:pPr algn="ctr"/>
            <a:r>
              <a:rPr lang="en-US" sz="2800" dirty="0">
                <a:solidFill>
                  <a:srgbClr val="00B050"/>
                </a:solidFill>
              </a:rPr>
              <a:t>What significant differences do you observe between the two maps? </a:t>
            </a:r>
            <a:r>
              <a:rPr lang="en-US" sz="2800" dirty="0">
                <a:solidFill>
                  <a:srgbClr val="7030A0"/>
                </a:solidFill>
              </a:rPr>
              <a:t>What caused these changes? </a:t>
            </a:r>
          </a:p>
        </p:txBody>
      </p:sp>
    </p:spTree>
    <p:extLst>
      <p:ext uri="{BB962C8B-B14F-4D97-AF65-F5344CB8AC3E}">
        <p14:creationId xmlns:p14="http://schemas.microsoft.com/office/powerpoint/2010/main" val="4275008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88459" y="6489548"/>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A732AF83-0278-4A8B-D571-DBEE2D28BE60}"/>
              </a:ext>
            </a:extLst>
          </p:cNvPr>
          <p:cNvSpPr txBox="1">
            <a:spLocks noGrp="1"/>
          </p:cNvSpPr>
          <p:nvPr>
            <p:ph type="title"/>
          </p:nvPr>
        </p:nvSpPr>
        <p:spPr>
          <a:xfrm>
            <a:off x="1641483" y="-146541"/>
            <a:ext cx="6629495" cy="9688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i="0" dirty="0">
                <a:solidFill>
                  <a:srgbClr val="004F8A"/>
                </a:solidFill>
                <a:effectLst/>
                <a:latin typeface="Gotham book"/>
              </a:rPr>
              <a:t>Cabeza de Vaca</a:t>
            </a:r>
            <a:endParaRPr lang="en-US" sz="19900" b="1" dirty="0">
              <a:solidFill>
                <a:srgbClr val="004F8A"/>
              </a:solidFill>
              <a:latin typeface="Gotham book"/>
            </a:endParaRPr>
          </a:p>
        </p:txBody>
      </p:sp>
      <p:graphicFrame>
        <p:nvGraphicFramePr>
          <p:cNvPr id="10" name="Table 9">
            <a:extLst>
              <a:ext uri="{FF2B5EF4-FFF2-40B4-BE49-F238E27FC236}">
                <a16:creationId xmlns:a16="http://schemas.microsoft.com/office/drawing/2014/main" id="{1602BA5D-6102-0DF8-5DCE-C7029435A19D}"/>
              </a:ext>
            </a:extLst>
          </p:cNvPr>
          <p:cNvGraphicFramePr>
            <a:graphicFrameLocks noGrp="1"/>
          </p:cNvGraphicFramePr>
          <p:nvPr>
            <p:extLst>
              <p:ext uri="{D42A27DB-BD31-4B8C-83A1-F6EECF244321}">
                <p14:modId xmlns:p14="http://schemas.microsoft.com/office/powerpoint/2010/main" val="929657935"/>
              </p:ext>
            </p:extLst>
          </p:nvPr>
        </p:nvGraphicFramePr>
        <p:xfrm>
          <a:off x="7817995" y="150367"/>
          <a:ext cx="4091552" cy="2517444"/>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2">
                  <a:extLst>
                    <a:ext uri="{9D8B030D-6E8A-4147-A177-3AD203B41FA5}">
                      <a16:colId xmlns:a16="http://schemas.microsoft.com/office/drawing/2014/main" val="985832744"/>
                    </a:ext>
                  </a:extLst>
                </a:gridCol>
              </a:tblGrid>
              <a:tr h="597204">
                <a:tc>
                  <a:txBody>
                    <a:bodyPr/>
                    <a:lstStyle/>
                    <a:p>
                      <a:pPr algn="ctr"/>
                      <a:r>
                        <a:rPr lang="en-US" sz="3200" dirty="0"/>
                        <a:t>Key Information</a:t>
                      </a:r>
                    </a:p>
                  </a:txBody>
                  <a:tcPr/>
                </a:tc>
                <a:extLst>
                  <a:ext uri="{0D108BD9-81ED-4DB2-BD59-A6C34878D82A}">
                    <a16:rowId xmlns:a16="http://schemas.microsoft.com/office/drawing/2014/main" val="3836395769"/>
                  </a:ext>
                </a:extLst>
              </a:tr>
              <a:tr h="1603023">
                <a:tc>
                  <a:txBody>
                    <a:bodyPr/>
                    <a:lstStyle/>
                    <a:p>
                      <a:pPr marL="342900" indent="-342900">
                        <a:buFont typeface="Arial" panose="020B0604020202020204" pitchFamily="34" charset="0"/>
                        <a:buChar char="•"/>
                      </a:pPr>
                      <a:r>
                        <a:rPr lang="en-US" sz="2400" dirty="0"/>
                        <a:t>Lost from Florida to Texas.</a:t>
                      </a:r>
                    </a:p>
                    <a:p>
                      <a:pPr marL="342900" indent="-342900">
                        <a:buFont typeface="Arial" panose="020B0604020202020204" pitchFamily="34" charset="0"/>
                        <a:buChar char="•"/>
                      </a:pPr>
                      <a:r>
                        <a:rPr lang="en-US" sz="2400" dirty="0"/>
                        <a:t>Lived with Texas Indians for 8 years</a:t>
                      </a:r>
                    </a:p>
                    <a:p>
                      <a:pPr marL="342900" indent="-342900">
                        <a:buFont typeface="Arial" panose="020B0604020202020204" pitchFamily="34" charset="0"/>
                        <a:buChar char="•"/>
                      </a:pPr>
                      <a:r>
                        <a:rPr lang="en-US" sz="2400" dirty="0"/>
                        <a:t>Explored and escaped to Mexico City</a:t>
                      </a:r>
                    </a:p>
                  </a:txBody>
                  <a:tcPr/>
                </a:tc>
                <a:extLst>
                  <a:ext uri="{0D108BD9-81ED-4DB2-BD59-A6C34878D82A}">
                    <a16:rowId xmlns:a16="http://schemas.microsoft.com/office/drawing/2014/main" val="3580396997"/>
                  </a:ext>
                </a:extLst>
              </a:tr>
            </a:tbl>
          </a:graphicData>
        </a:graphic>
      </p:graphicFrame>
      <p:graphicFrame>
        <p:nvGraphicFramePr>
          <p:cNvPr id="13" name="Table 12">
            <a:extLst>
              <a:ext uri="{FF2B5EF4-FFF2-40B4-BE49-F238E27FC236}">
                <a16:creationId xmlns:a16="http://schemas.microsoft.com/office/drawing/2014/main" id="{BDA260DB-75F5-B446-E0AD-E5FCF90133C4}"/>
              </a:ext>
            </a:extLst>
          </p:cNvPr>
          <p:cNvGraphicFramePr>
            <a:graphicFrameLocks noGrp="1"/>
          </p:cNvGraphicFramePr>
          <p:nvPr>
            <p:extLst>
              <p:ext uri="{D42A27DB-BD31-4B8C-83A1-F6EECF244321}">
                <p14:modId xmlns:p14="http://schemas.microsoft.com/office/powerpoint/2010/main" val="2257979727"/>
              </p:ext>
            </p:extLst>
          </p:nvPr>
        </p:nvGraphicFramePr>
        <p:xfrm>
          <a:off x="7804218" y="2748002"/>
          <a:ext cx="4091553" cy="1676400"/>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3">
                  <a:extLst>
                    <a:ext uri="{9D8B030D-6E8A-4147-A177-3AD203B41FA5}">
                      <a16:colId xmlns:a16="http://schemas.microsoft.com/office/drawing/2014/main" val="516787571"/>
                    </a:ext>
                  </a:extLst>
                </a:gridCol>
              </a:tblGrid>
              <a:tr h="370840">
                <a:tc>
                  <a:txBody>
                    <a:bodyPr/>
                    <a:lstStyle/>
                    <a:p>
                      <a:pPr algn="ctr"/>
                      <a:r>
                        <a:rPr lang="en-US" sz="3200" dirty="0"/>
                        <a:t>Significance</a:t>
                      </a:r>
                    </a:p>
                  </a:txBody>
                  <a:tcPr/>
                </a:tc>
                <a:extLst>
                  <a:ext uri="{0D108BD9-81ED-4DB2-BD59-A6C34878D82A}">
                    <a16:rowId xmlns:a16="http://schemas.microsoft.com/office/drawing/2014/main" val="3187616621"/>
                  </a:ext>
                </a:extLst>
              </a:tr>
              <a:tr h="370840">
                <a:tc>
                  <a:txBody>
                    <a:bodyPr/>
                    <a:lstStyle/>
                    <a:p>
                      <a:r>
                        <a:rPr lang="en-US" sz="2200" dirty="0"/>
                        <a:t>Cabeza de Vaca’s claims of cities of gold inspired more conquistadors to explore Texas.</a:t>
                      </a:r>
                    </a:p>
                  </a:txBody>
                  <a:tcPr/>
                </a:tc>
                <a:extLst>
                  <a:ext uri="{0D108BD9-81ED-4DB2-BD59-A6C34878D82A}">
                    <a16:rowId xmlns:a16="http://schemas.microsoft.com/office/drawing/2014/main" val="2637453561"/>
                  </a:ext>
                </a:extLst>
              </a:tr>
            </a:tbl>
          </a:graphicData>
        </a:graphic>
      </p:graphicFrame>
      <p:graphicFrame>
        <p:nvGraphicFramePr>
          <p:cNvPr id="14" name="Table 13">
            <a:extLst>
              <a:ext uri="{FF2B5EF4-FFF2-40B4-BE49-F238E27FC236}">
                <a16:creationId xmlns:a16="http://schemas.microsoft.com/office/drawing/2014/main" id="{E3D1F956-2FDF-9C25-C491-7CC70500ACCE}"/>
              </a:ext>
            </a:extLst>
          </p:cNvPr>
          <p:cNvGraphicFramePr>
            <a:graphicFrameLocks noGrp="1"/>
          </p:cNvGraphicFramePr>
          <p:nvPr>
            <p:extLst>
              <p:ext uri="{D42A27DB-BD31-4B8C-83A1-F6EECF244321}">
                <p14:modId xmlns:p14="http://schemas.microsoft.com/office/powerpoint/2010/main" val="129746121"/>
              </p:ext>
            </p:extLst>
          </p:nvPr>
        </p:nvGraphicFramePr>
        <p:xfrm>
          <a:off x="7794647" y="4503586"/>
          <a:ext cx="4110694" cy="1963379"/>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110694">
                  <a:extLst>
                    <a:ext uri="{9D8B030D-6E8A-4147-A177-3AD203B41FA5}">
                      <a16:colId xmlns:a16="http://schemas.microsoft.com/office/drawing/2014/main" val="1560003369"/>
                    </a:ext>
                  </a:extLst>
                </a:gridCol>
              </a:tblGrid>
              <a:tr h="591779">
                <a:tc>
                  <a:txBody>
                    <a:bodyPr/>
                    <a:lstStyle/>
                    <a:p>
                      <a:pPr algn="ctr"/>
                      <a:r>
                        <a:rPr lang="en-US" sz="3200" dirty="0"/>
                        <a:t>Essential Question</a:t>
                      </a:r>
                    </a:p>
                  </a:txBody>
                  <a:tcPr/>
                </a:tc>
                <a:extLst>
                  <a:ext uri="{0D108BD9-81ED-4DB2-BD59-A6C34878D82A}">
                    <a16:rowId xmlns:a16="http://schemas.microsoft.com/office/drawing/2014/main" val="2672338486"/>
                  </a:ext>
                </a:extLst>
              </a:tr>
              <a:tr h="742204">
                <a:tc>
                  <a:txBody>
                    <a:bodyPr/>
                    <a:lstStyle/>
                    <a:p>
                      <a:r>
                        <a:rPr lang="en-US" sz="2100" dirty="0"/>
                        <a:t>Do you think it was reasonable for the conquistadors to believe there were “Cities of Gold” in Texas?  Why or why not? </a:t>
                      </a:r>
                    </a:p>
                  </a:txBody>
                  <a:tcPr/>
                </a:tc>
                <a:extLst>
                  <a:ext uri="{0D108BD9-81ED-4DB2-BD59-A6C34878D82A}">
                    <a16:rowId xmlns:a16="http://schemas.microsoft.com/office/drawing/2014/main" val="1986572904"/>
                  </a:ext>
                </a:extLst>
              </a:tr>
            </a:tbl>
          </a:graphicData>
        </a:graphic>
      </p:graphicFrame>
      <p:pic>
        <p:nvPicPr>
          <p:cNvPr id="15" name="Graphic 14">
            <a:extLst>
              <a:ext uri="{FF2B5EF4-FFF2-40B4-BE49-F238E27FC236}">
                <a16:creationId xmlns:a16="http://schemas.microsoft.com/office/drawing/2014/main" id="{E803B27C-8FDD-9632-C691-145004A3A70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66207" y="1898158"/>
            <a:ext cx="925793" cy="925793"/>
          </a:xfrm>
          <a:prstGeom prst="rect">
            <a:avLst/>
          </a:prstGeom>
        </p:spPr>
      </p:pic>
      <p:pic>
        <p:nvPicPr>
          <p:cNvPr id="16" name="Graphic 15">
            <a:extLst>
              <a:ext uri="{FF2B5EF4-FFF2-40B4-BE49-F238E27FC236}">
                <a16:creationId xmlns:a16="http://schemas.microsoft.com/office/drawing/2014/main" id="{85AD10F2-1276-88AF-6577-B4BB4ECC50D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70921" y="3755826"/>
            <a:ext cx="925793" cy="925793"/>
          </a:xfrm>
          <a:prstGeom prst="rect">
            <a:avLst/>
          </a:prstGeom>
        </p:spPr>
      </p:pic>
      <p:pic>
        <p:nvPicPr>
          <p:cNvPr id="17" name="Graphic 16">
            <a:extLst>
              <a:ext uri="{FF2B5EF4-FFF2-40B4-BE49-F238E27FC236}">
                <a16:creationId xmlns:a16="http://schemas.microsoft.com/office/drawing/2014/main" id="{66275395-6414-DA20-1AA2-897B622835E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90664" y="5748421"/>
            <a:ext cx="925793" cy="925793"/>
          </a:xfrm>
          <a:prstGeom prst="rect">
            <a:avLst/>
          </a:prstGeom>
        </p:spPr>
      </p:pic>
      <p:sp>
        <p:nvSpPr>
          <p:cNvPr id="2" name="TextBox 1">
            <a:extLst>
              <a:ext uri="{FF2B5EF4-FFF2-40B4-BE49-F238E27FC236}">
                <a16:creationId xmlns:a16="http://schemas.microsoft.com/office/drawing/2014/main" id="{B9303F3F-20B0-17B7-C82C-01D19C94FD81}"/>
              </a:ext>
            </a:extLst>
          </p:cNvPr>
          <p:cNvSpPr txBox="1"/>
          <p:nvPr/>
        </p:nvSpPr>
        <p:spPr>
          <a:xfrm>
            <a:off x="1641475" y="702545"/>
            <a:ext cx="6012383" cy="6163226"/>
          </a:xfrm>
          <a:prstGeom prst="rect">
            <a:avLst/>
          </a:prstGeom>
          <a:noFill/>
        </p:spPr>
        <p:txBody>
          <a:bodyPr wrap="square" rtlCol="0">
            <a:spAutoFit/>
          </a:bodyPr>
          <a:lstStyle/>
          <a:p>
            <a:r>
              <a:rPr lang="en-US" sz="2200" dirty="0">
                <a:solidFill>
                  <a:srgbClr val="00B050"/>
                </a:solidFill>
              </a:rPr>
              <a:t>In 1528, another group of conquistadors set sail for Mexico City, hoping to follow in </a:t>
            </a:r>
            <a:r>
              <a:rPr lang="en-US" sz="2200" b="0" i="0" dirty="0">
                <a:solidFill>
                  <a:srgbClr val="00B050"/>
                </a:solidFill>
                <a:effectLst/>
                <a:latin typeface="Gotham book"/>
              </a:rPr>
              <a:t>Cortés’ footsteps. </a:t>
            </a:r>
            <a:r>
              <a:rPr lang="en-US" sz="2200" b="0" i="0" dirty="0">
                <a:solidFill>
                  <a:srgbClr val="7030A0"/>
                </a:solidFill>
                <a:effectLst/>
                <a:latin typeface="Gotham book"/>
              </a:rPr>
              <a:t>They became lost almost immediately, landing in Florida rather than New Spain. </a:t>
            </a:r>
            <a:r>
              <a:rPr lang="en-US" sz="2200" b="0" i="0" dirty="0">
                <a:solidFill>
                  <a:schemeClr val="accent2">
                    <a:lumMod val="75000"/>
                  </a:schemeClr>
                </a:solidFill>
                <a:effectLst/>
                <a:latin typeface="Gotham book"/>
              </a:rPr>
              <a:t>They quickly found themselves stranded and starving in Florida.</a:t>
            </a:r>
          </a:p>
          <a:p>
            <a:endParaRPr lang="en-US" sz="1000" dirty="0">
              <a:solidFill>
                <a:srgbClr val="004F8A"/>
              </a:solidFill>
              <a:latin typeface="Gotham book"/>
            </a:endParaRPr>
          </a:p>
          <a:p>
            <a:r>
              <a:rPr lang="en-US" sz="2200" dirty="0">
                <a:solidFill>
                  <a:schemeClr val="accent6">
                    <a:lumMod val="75000"/>
                  </a:schemeClr>
                </a:solidFill>
                <a:latin typeface="Gotham book"/>
              </a:rPr>
              <a:t>They made rafts, hoping to sail south to other Spanish settlements. Instead, the few survivors including de Vaca, and an African man called Estevanico, eventually landed in Texas. </a:t>
            </a:r>
            <a:r>
              <a:rPr lang="en-US" sz="2200" dirty="0">
                <a:solidFill>
                  <a:srgbClr val="C00000"/>
                </a:solidFill>
                <a:latin typeface="Gotham book"/>
              </a:rPr>
              <a:t>Over the course of the next eight years, Cabeza de Vaca and Estevanico lived among various Texas Indian tribes, even at times being held captive. </a:t>
            </a:r>
          </a:p>
          <a:p>
            <a:endParaRPr lang="en-US" sz="1050" dirty="0">
              <a:solidFill>
                <a:srgbClr val="004F8A"/>
              </a:solidFill>
              <a:latin typeface="Gotham book"/>
            </a:endParaRPr>
          </a:p>
          <a:p>
            <a:r>
              <a:rPr lang="en-US" sz="2200" dirty="0">
                <a:solidFill>
                  <a:srgbClr val="7030A0"/>
                </a:solidFill>
                <a:latin typeface="Gotham book"/>
              </a:rPr>
              <a:t>Cabeza de Vaca and Estevanico eventually escaped and made it to Mexico City in 1536</a:t>
            </a:r>
            <a:r>
              <a:rPr lang="en-US" sz="2200" dirty="0">
                <a:solidFill>
                  <a:srgbClr val="004F8A"/>
                </a:solidFill>
                <a:latin typeface="Gotham book"/>
              </a:rPr>
              <a:t>. </a:t>
            </a:r>
            <a:r>
              <a:rPr lang="en-US" sz="2200" dirty="0">
                <a:solidFill>
                  <a:schemeClr val="accent2">
                    <a:lumMod val="75000"/>
                  </a:schemeClr>
                </a:solidFill>
                <a:latin typeface="Gotham book"/>
              </a:rPr>
              <a:t>He wrote a book called </a:t>
            </a:r>
            <a:r>
              <a:rPr lang="en-US" sz="2200" i="1" dirty="0">
                <a:solidFill>
                  <a:schemeClr val="accent2">
                    <a:lumMod val="75000"/>
                  </a:schemeClr>
                </a:solidFill>
                <a:latin typeface="Gotham book"/>
              </a:rPr>
              <a:t>La R</a:t>
            </a:r>
            <a:r>
              <a:rPr lang="en-US" sz="2200" b="0" i="1" dirty="0">
                <a:solidFill>
                  <a:schemeClr val="accent2">
                    <a:lumMod val="75000"/>
                  </a:schemeClr>
                </a:solidFill>
                <a:effectLst/>
                <a:latin typeface="Gotham book"/>
              </a:rPr>
              <a:t>elación</a:t>
            </a:r>
            <a:r>
              <a:rPr lang="en-US" sz="2200" dirty="0">
                <a:solidFill>
                  <a:schemeClr val="accent2">
                    <a:lumMod val="75000"/>
                  </a:schemeClr>
                </a:solidFill>
                <a:latin typeface="Gotham book"/>
              </a:rPr>
              <a:t> about his time as the first European explorer in Texas. In it, he included tales of </a:t>
            </a:r>
            <a:r>
              <a:rPr lang="en-US" sz="2200" b="0" i="1" dirty="0">
                <a:solidFill>
                  <a:schemeClr val="accent2">
                    <a:lumMod val="75000"/>
                  </a:schemeClr>
                </a:solidFill>
                <a:effectLst/>
                <a:latin typeface="Gotham book"/>
              </a:rPr>
              <a:t>Cíbola: </a:t>
            </a:r>
            <a:r>
              <a:rPr lang="en-US" sz="2200" b="0" dirty="0">
                <a:solidFill>
                  <a:schemeClr val="accent2">
                    <a:lumMod val="75000"/>
                  </a:schemeClr>
                </a:solidFill>
                <a:effectLst/>
                <a:latin typeface="Gotham book"/>
              </a:rPr>
              <a:t>the seven </a:t>
            </a:r>
            <a:r>
              <a:rPr lang="en-US" sz="2200" dirty="0">
                <a:solidFill>
                  <a:schemeClr val="accent2">
                    <a:lumMod val="75000"/>
                  </a:schemeClr>
                </a:solidFill>
                <a:latin typeface="Gotham book"/>
              </a:rPr>
              <a:t>cities of gold. </a:t>
            </a:r>
          </a:p>
        </p:txBody>
      </p:sp>
    </p:spTree>
    <p:extLst>
      <p:ext uri="{BB962C8B-B14F-4D97-AF65-F5344CB8AC3E}">
        <p14:creationId xmlns:p14="http://schemas.microsoft.com/office/powerpoint/2010/main" val="203334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80">
                                          <p:stCondLst>
                                            <p:cond delay="0"/>
                                          </p:stCondLst>
                                        </p:cTn>
                                        <p:tgtEl>
                                          <p:spTgt spid="15"/>
                                        </p:tgtEl>
                                      </p:cBhvr>
                                    </p:animEffect>
                                    <p:anim calcmode="lin" valueType="num">
                                      <p:cBhvr>
                                        <p:cTn id="2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0" dur="26">
                                          <p:stCondLst>
                                            <p:cond delay="650"/>
                                          </p:stCondLst>
                                        </p:cTn>
                                        <p:tgtEl>
                                          <p:spTgt spid="15"/>
                                        </p:tgtEl>
                                      </p:cBhvr>
                                      <p:to x="100000" y="60000"/>
                                    </p:animScale>
                                    <p:animScale>
                                      <p:cBhvr>
                                        <p:cTn id="31" dur="166" decel="50000">
                                          <p:stCondLst>
                                            <p:cond delay="676"/>
                                          </p:stCondLst>
                                        </p:cTn>
                                        <p:tgtEl>
                                          <p:spTgt spid="15"/>
                                        </p:tgtEl>
                                      </p:cBhvr>
                                      <p:to x="100000" y="100000"/>
                                    </p:animScale>
                                    <p:animScale>
                                      <p:cBhvr>
                                        <p:cTn id="32" dur="26">
                                          <p:stCondLst>
                                            <p:cond delay="1312"/>
                                          </p:stCondLst>
                                        </p:cTn>
                                        <p:tgtEl>
                                          <p:spTgt spid="15"/>
                                        </p:tgtEl>
                                      </p:cBhvr>
                                      <p:to x="100000" y="80000"/>
                                    </p:animScale>
                                    <p:animScale>
                                      <p:cBhvr>
                                        <p:cTn id="33" dur="166" decel="50000">
                                          <p:stCondLst>
                                            <p:cond delay="1338"/>
                                          </p:stCondLst>
                                        </p:cTn>
                                        <p:tgtEl>
                                          <p:spTgt spid="15"/>
                                        </p:tgtEl>
                                      </p:cBhvr>
                                      <p:to x="100000" y="100000"/>
                                    </p:animScale>
                                    <p:animScale>
                                      <p:cBhvr>
                                        <p:cTn id="34" dur="26">
                                          <p:stCondLst>
                                            <p:cond delay="1642"/>
                                          </p:stCondLst>
                                        </p:cTn>
                                        <p:tgtEl>
                                          <p:spTgt spid="15"/>
                                        </p:tgtEl>
                                      </p:cBhvr>
                                      <p:to x="100000" y="90000"/>
                                    </p:animScale>
                                    <p:animScale>
                                      <p:cBhvr>
                                        <p:cTn id="35" dur="166" decel="50000">
                                          <p:stCondLst>
                                            <p:cond delay="1668"/>
                                          </p:stCondLst>
                                        </p:cTn>
                                        <p:tgtEl>
                                          <p:spTgt spid="15"/>
                                        </p:tgtEl>
                                      </p:cBhvr>
                                      <p:to x="100000" y="100000"/>
                                    </p:animScale>
                                    <p:animScale>
                                      <p:cBhvr>
                                        <p:cTn id="36" dur="26">
                                          <p:stCondLst>
                                            <p:cond delay="1808"/>
                                          </p:stCondLst>
                                        </p:cTn>
                                        <p:tgtEl>
                                          <p:spTgt spid="15"/>
                                        </p:tgtEl>
                                      </p:cBhvr>
                                      <p:to x="100000" y="95000"/>
                                    </p:animScale>
                                    <p:animScale>
                                      <p:cBhvr>
                                        <p:cTn id="37" dur="166" decel="50000">
                                          <p:stCondLst>
                                            <p:cond delay="1834"/>
                                          </p:stCondLst>
                                        </p:cTn>
                                        <p:tgtEl>
                                          <p:spTgt spid="15"/>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80">
                                          <p:stCondLst>
                                            <p:cond delay="0"/>
                                          </p:stCondLst>
                                        </p:cTn>
                                        <p:tgtEl>
                                          <p:spTgt spid="13"/>
                                        </p:tgtEl>
                                      </p:cBhvr>
                                    </p:animEffect>
                                    <p:anim calcmode="lin" valueType="num">
                                      <p:cBhvr>
                                        <p:cTn id="4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8" dur="26">
                                          <p:stCondLst>
                                            <p:cond delay="650"/>
                                          </p:stCondLst>
                                        </p:cTn>
                                        <p:tgtEl>
                                          <p:spTgt spid="13"/>
                                        </p:tgtEl>
                                      </p:cBhvr>
                                      <p:to x="100000" y="60000"/>
                                    </p:animScale>
                                    <p:animScale>
                                      <p:cBhvr>
                                        <p:cTn id="49" dur="166" decel="50000">
                                          <p:stCondLst>
                                            <p:cond delay="676"/>
                                          </p:stCondLst>
                                        </p:cTn>
                                        <p:tgtEl>
                                          <p:spTgt spid="13"/>
                                        </p:tgtEl>
                                      </p:cBhvr>
                                      <p:to x="100000" y="100000"/>
                                    </p:animScale>
                                    <p:animScale>
                                      <p:cBhvr>
                                        <p:cTn id="50" dur="26">
                                          <p:stCondLst>
                                            <p:cond delay="1312"/>
                                          </p:stCondLst>
                                        </p:cTn>
                                        <p:tgtEl>
                                          <p:spTgt spid="13"/>
                                        </p:tgtEl>
                                      </p:cBhvr>
                                      <p:to x="100000" y="80000"/>
                                    </p:animScale>
                                    <p:animScale>
                                      <p:cBhvr>
                                        <p:cTn id="51" dur="166" decel="50000">
                                          <p:stCondLst>
                                            <p:cond delay="1338"/>
                                          </p:stCondLst>
                                        </p:cTn>
                                        <p:tgtEl>
                                          <p:spTgt spid="13"/>
                                        </p:tgtEl>
                                      </p:cBhvr>
                                      <p:to x="100000" y="100000"/>
                                    </p:animScale>
                                    <p:animScale>
                                      <p:cBhvr>
                                        <p:cTn id="52" dur="26">
                                          <p:stCondLst>
                                            <p:cond delay="1642"/>
                                          </p:stCondLst>
                                        </p:cTn>
                                        <p:tgtEl>
                                          <p:spTgt spid="13"/>
                                        </p:tgtEl>
                                      </p:cBhvr>
                                      <p:to x="100000" y="90000"/>
                                    </p:animScale>
                                    <p:animScale>
                                      <p:cBhvr>
                                        <p:cTn id="53" dur="166" decel="50000">
                                          <p:stCondLst>
                                            <p:cond delay="1668"/>
                                          </p:stCondLst>
                                        </p:cTn>
                                        <p:tgtEl>
                                          <p:spTgt spid="13"/>
                                        </p:tgtEl>
                                      </p:cBhvr>
                                      <p:to x="100000" y="100000"/>
                                    </p:animScale>
                                    <p:animScale>
                                      <p:cBhvr>
                                        <p:cTn id="54" dur="26">
                                          <p:stCondLst>
                                            <p:cond delay="1808"/>
                                          </p:stCondLst>
                                        </p:cTn>
                                        <p:tgtEl>
                                          <p:spTgt spid="13"/>
                                        </p:tgtEl>
                                      </p:cBhvr>
                                      <p:to x="100000" y="95000"/>
                                    </p:animScale>
                                    <p:animScale>
                                      <p:cBhvr>
                                        <p:cTn id="55" dur="166" decel="50000">
                                          <p:stCondLst>
                                            <p:cond delay="1834"/>
                                          </p:stCondLst>
                                        </p:cTn>
                                        <p:tgtEl>
                                          <p:spTgt spid="13"/>
                                        </p:tgtEl>
                                      </p:cBhvr>
                                      <p:to x="100000" y="100000"/>
                                    </p:animScale>
                                  </p:childTnLst>
                                </p:cTn>
                              </p:par>
                            </p:childTnLst>
                          </p:cTn>
                        </p:par>
                        <p:par>
                          <p:cTn id="56" fill="hold">
                            <p:stCondLst>
                              <p:cond delay="2000"/>
                            </p:stCondLst>
                            <p:childTnLst>
                              <p:par>
                                <p:cTn id="57" presetID="26"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80">
                                          <p:stCondLst>
                                            <p:cond delay="0"/>
                                          </p:stCondLst>
                                        </p:cTn>
                                        <p:tgtEl>
                                          <p:spTgt spid="16"/>
                                        </p:tgtEl>
                                      </p:cBhvr>
                                    </p:animEffect>
                                    <p:anim calcmode="lin" valueType="num">
                                      <p:cBhvr>
                                        <p:cTn id="6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5" dur="26">
                                          <p:stCondLst>
                                            <p:cond delay="650"/>
                                          </p:stCondLst>
                                        </p:cTn>
                                        <p:tgtEl>
                                          <p:spTgt spid="16"/>
                                        </p:tgtEl>
                                      </p:cBhvr>
                                      <p:to x="100000" y="60000"/>
                                    </p:animScale>
                                    <p:animScale>
                                      <p:cBhvr>
                                        <p:cTn id="66" dur="166" decel="50000">
                                          <p:stCondLst>
                                            <p:cond delay="676"/>
                                          </p:stCondLst>
                                        </p:cTn>
                                        <p:tgtEl>
                                          <p:spTgt spid="16"/>
                                        </p:tgtEl>
                                      </p:cBhvr>
                                      <p:to x="100000" y="100000"/>
                                    </p:animScale>
                                    <p:animScale>
                                      <p:cBhvr>
                                        <p:cTn id="67" dur="26">
                                          <p:stCondLst>
                                            <p:cond delay="1312"/>
                                          </p:stCondLst>
                                        </p:cTn>
                                        <p:tgtEl>
                                          <p:spTgt spid="16"/>
                                        </p:tgtEl>
                                      </p:cBhvr>
                                      <p:to x="100000" y="80000"/>
                                    </p:animScale>
                                    <p:animScale>
                                      <p:cBhvr>
                                        <p:cTn id="68" dur="166" decel="50000">
                                          <p:stCondLst>
                                            <p:cond delay="1338"/>
                                          </p:stCondLst>
                                        </p:cTn>
                                        <p:tgtEl>
                                          <p:spTgt spid="16"/>
                                        </p:tgtEl>
                                      </p:cBhvr>
                                      <p:to x="100000" y="100000"/>
                                    </p:animScale>
                                    <p:animScale>
                                      <p:cBhvr>
                                        <p:cTn id="69" dur="26">
                                          <p:stCondLst>
                                            <p:cond delay="1642"/>
                                          </p:stCondLst>
                                        </p:cTn>
                                        <p:tgtEl>
                                          <p:spTgt spid="16"/>
                                        </p:tgtEl>
                                      </p:cBhvr>
                                      <p:to x="100000" y="90000"/>
                                    </p:animScale>
                                    <p:animScale>
                                      <p:cBhvr>
                                        <p:cTn id="70" dur="166" decel="50000">
                                          <p:stCondLst>
                                            <p:cond delay="1668"/>
                                          </p:stCondLst>
                                        </p:cTn>
                                        <p:tgtEl>
                                          <p:spTgt spid="16"/>
                                        </p:tgtEl>
                                      </p:cBhvr>
                                      <p:to x="100000" y="100000"/>
                                    </p:animScale>
                                    <p:animScale>
                                      <p:cBhvr>
                                        <p:cTn id="71" dur="26">
                                          <p:stCondLst>
                                            <p:cond delay="1808"/>
                                          </p:stCondLst>
                                        </p:cTn>
                                        <p:tgtEl>
                                          <p:spTgt spid="16"/>
                                        </p:tgtEl>
                                      </p:cBhvr>
                                      <p:to x="100000" y="95000"/>
                                    </p:animScale>
                                    <p:animScale>
                                      <p:cBhvr>
                                        <p:cTn id="72" dur="166" decel="50000">
                                          <p:stCondLst>
                                            <p:cond delay="1834"/>
                                          </p:stCondLst>
                                        </p:cTn>
                                        <p:tgtEl>
                                          <p:spTgt spid="16"/>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down)">
                                      <p:cBhvr>
                                        <p:cTn id="77" dur="580">
                                          <p:stCondLst>
                                            <p:cond delay="0"/>
                                          </p:stCondLst>
                                        </p:cTn>
                                        <p:tgtEl>
                                          <p:spTgt spid="14"/>
                                        </p:tgtEl>
                                      </p:cBhvr>
                                    </p:animEffect>
                                    <p:anim calcmode="lin" valueType="num">
                                      <p:cBhvr>
                                        <p:cTn id="7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3" dur="26">
                                          <p:stCondLst>
                                            <p:cond delay="650"/>
                                          </p:stCondLst>
                                        </p:cTn>
                                        <p:tgtEl>
                                          <p:spTgt spid="14"/>
                                        </p:tgtEl>
                                      </p:cBhvr>
                                      <p:to x="100000" y="60000"/>
                                    </p:animScale>
                                    <p:animScale>
                                      <p:cBhvr>
                                        <p:cTn id="84" dur="166" decel="50000">
                                          <p:stCondLst>
                                            <p:cond delay="676"/>
                                          </p:stCondLst>
                                        </p:cTn>
                                        <p:tgtEl>
                                          <p:spTgt spid="14"/>
                                        </p:tgtEl>
                                      </p:cBhvr>
                                      <p:to x="100000" y="100000"/>
                                    </p:animScale>
                                    <p:animScale>
                                      <p:cBhvr>
                                        <p:cTn id="85" dur="26">
                                          <p:stCondLst>
                                            <p:cond delay="1312"/>
                                          </p:stCondLst>
                                        </p:cTn>
                                        <p:tgtEl>
                                          <p:spTgt spid="14"/>
                                        </p:tgtEl>
                                      </p:cBhvr>
                                      <p:to x="100000" y="80000"/>
                                    </p:animScale>
                                    <p:animScale>
                                      <p:cBhvr>
                                        <p:cTn id="86" dur="166" decel="50000">
                                          <p:stCondLst>
                                            <p:cond delay="1338"/>
                                          </p:stCondLst>
                                        </p:cTn>
                                        <p:tgtEl>
                                          <p:spTgt spid="14"/>
                                        </p:tgtEl>
                                      </p:cBhvr>
                                      <p:to x="100000" y="100000"/>
                                    </p:animScale>
                                    <p:animScale>
                                      <p:cBhvr>
                                        <p:cTn id="87" dur="26">
                                          <p:stCondLst>
                                            <p:cond delay="1642"/>
                                          </p:stCondLst>
                                        </p:cTn>
                                        <p:tgtEl>
                                          <p:spTgt spid="14"/>
                                        </p:tgtEl>
                                      </p:cBhvr>
                                      <p:to x="100000" y="90000"/>
                                    </p:animScale>
                                    <p:animScale>
                                      <p:cBhvr>
                                        <p:cTn id="88" dur="166" decel="50000">
                                          <p:stCondLst>
                                            <p:cond delay="1668"/>
                                          </p:stCondLst>
                                        </p:cTn>
                                        <p:tgtEl>
                                          <p:spTgt spid="14"/>
                                        </p:tgtEl>
                                      </p:cBhvr>
                                      <p:to x="100000" y="100000"/>
                                    </p:animScale>
                                    <p:animScale>
                                      <p:cBhvr>
                                        <p:cTn id="89" dur="26">
                                          <p:stCondLst>
                                            <p:cond delay="1808"/>
                                          </p:stCondLst>
                                        </p:cTn>
                                        <p:tgtEl>
                                          <p:spTgt spid="14"/>
                                        </p:tgtEl>
                                      </p:cBhvr>
                                      <p:to x="100000" y="95000"/>
                                    </p:animScale>
                                    <p:animScale>
                                      <p:cBhvr>
                                        <p:cTn id="90" dur="166" decel="50000">
                                          <p:stCondLst>
                                            <p:cond delay="1834"/>
                                          </p:stCondLst>
                                        </p:cTn>
                                        <p:tgtEl>
                                          <p:spTgt spid="14"/>
                                        </p:tgtEl>
                                      </p:cBhvr>
                                      <p:to x="100000" y="100000"/>
                                    </p:animScale>
                                  </p:childTnLst>
                                </p:cTn>
                              </p:par>
                            </p:childTnLst>
                          </p:cTn>
                        </p:par>
                        <p:par>
                          <p:cTn id="91" fill="hold">
                            <p:stCondLst>
                              <p:cond delay="2000"/>
                            </p:stCondLst>
                            <p:childTnLst>
                              <p:par>
                                <p:cTn id="92" presetID="26" presetClass="entr" presetSubtype="0" fill="hold"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wipe(down)">
                                      <p:cBhvr>
                                        <p:cTn id="94" dur="580">
                                          <p:stCondLst>
                                            <p:cond delay="0"/>
                                          </p:stCondLst>
                                        </p:cTn>
                                        <p:tgtEl>
                                          <p:spTgt spid="17"/>
                                        </p:tgtEl>
                                      </p:cBhvr>
                                    </p:animEffect>
                                    <p:anim calcmode="lin" valueType="num">
                                      <p:cBhvr>
                                        <p:cTn id="9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00" dur="26">
                                          <p:stCondLst>
                                            <p:cond delay="650"/>
                                          </p:stCondLst>
                                        </p:cTn>
                                        <p:tgtEl>
                                          <p:spTgt spid="17"/>
                                        </p:tgtEl>
                                      </p:cBhvr>
                                      <p:to x="100000" y="60000"/>
                                    </p:animScale>
                                    <p:animScale>
                                      <p:cBhvr>
                                        <p:cTn id="101" dur="166" decel="50000">
                                          <p:stCondLst>
                                            <p:cond delay="676"/>
                                          </p:stCondLst>
                                        </p:cTn>
                                        <p:tgtEl>
                                          <p:spTgt spid="17"/>
                                        </p:tgtEl>
                                      </p:cBhvr>
                                      <p:to x="100000" y="100000"/>
                                    </p:animScale>
                                    <p:animScale>
                                      <p:cBhvr>
                                        <p:cTn id="102" dur="26">
                                          <p:stCondLst>
                                            <p:cond delay="1312"/>
                                          </p:stCondLst>
                                        </p:cTn>
                                        <p:tgtEl>
                                          <p:spTgt spid="17"/>
                                        </p:tgtEl>
                                      </p:cBhvr>
                                      <p:to x="100000" y="80000"/>
                                    </p:animScale>
                                    <p:animScale>
                                      <p:cBhvr>
                                        <p:cTn id="103" dur="166" decel="50000">
                                          <p:stCondLst>
                                            <p:cond delay="1338"/>
                                          </p:stCondLst>
                                        </p:cTn>
                                        <p:tgtEl>
                                          <p:spTgt spid="17"/>
                                        </p:tgtEl>
                                      </p:cBhvr>
                                      <p:to x="100000" y="100000"/>
                                    </p:animScale>
                                    <p:animScale>
                                      <p:cBhvr>
                                        <p:cTn id="104" dur="26">
                                          <p:stCondLst>
                                            <p:cond delay="1642"/>
                                          </p:stCondLst>
                                        </p:cTn>
                                        <p:tgtEl>
                                          <p:spTgt spid="17"/>
                                        </p:tgtEl>
                                      </p:cBhvr>
                                      <p:to x="100000" y="90000"/>
                                    </p:animScale>
                                    <p:animScale>
                                      <p:cBhvr>
                                        <p:cTn id="105" dur="166" decel="50000">
                                          <p:stCondLst>
                                            <p:cond delay="1668"/>
                                          </p:stCondLst>
                                        </p:cTn>
                                        <p:tgtEl>
                                          <p:spTgt spid="17"/>
                                        </p:tgtEl>
                                      </p:cBhvr>
                                      <p:to x="100000" y="100000"/>
                                    </p:animScale>
                                    <p:animScale>
                                      <p:cBhvr>
                                        <p:cTn id="106" dur="26">
                                          <p:stCondLst>
                                            <p:cond delay="1808"/>
                                          </p:stCondLst>
                                        </p:cTn>
                                        <p:tgtEl>
                                          <p:spTgt spid="17"/>
                                        </p:tgtEl>
                                      </p:cBhvr>
                                      <p:to x="100000" y="95000"/>
                                    </p:animScale>
                                    <p:animScale>
                                      <p:cBhvr>
                                        <p:cTn id="107"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55799" y="647866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12" name="Title 5">
            <a:extLst>
              <a:ext uri="{FF2B5EF4-FFF2-40B4-BE49-F238E27FC236}">
                <a16:creationId xmlns:a16="http://schemas.microsoft.com/office/drawing/2014/main" id="{38EDB2C2-3372-48DF-A685-9A05E9BB395B}"/>
              </a:ext>
            </a:extLst>
          </p:cNvPr>
          <p:cNvSpPr txBox="1">
            <a:spLocks noGrp="1"/>
          </p:cNvSpPr>
          <p:nvPr>
            <p:ph type="title"/>
          </p:nvPr>
        </p:nvSpPr>
        <p:spPr>
          <a:xfrm>
            <a:off x="1544503" y="-79956"/>
            <a:ext cx="10626984" cy="7078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100" dirty="0">
                <a:solidFill>
                  <a:srgbClr val="322E50"/>
                </a:solidFill>
                <a:latin typeface="Gotham Medium" pitchFamily="2" charset="0"/>
              </a:rPr>
              <a:t>Cabeza de Vaca’s Approximate Route through Texas, 1528 - 1536</a:t>
            </a:r>
            <a:endParaRPr lang="en-US" sz="3100" dirty="0">
              <a:latin typeface="Gotham Medium"/>
            </a:endParaRPr>
          </a:p>
        </p:txBody>
      </p:sp>
      <p:pic>
        <p:nvPicPr>
          <p:cNvPr id="2050" name="Picture 2" descr="A map showing present-day Texas and the route the Cabeza de Vaca took through Texas to return to Mexico. ">
            <a:extLst>
              <a:ext uri="{FF2B5EF4-FFF2-40B4-BE49-F238E27FC236}">
                <a16:creationId xmlns:a16="http://schemas.microsoft.com/office/drawing/2014/main" id="{4AB4B803-5A12-034A-F18A-D38AEBE8A5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982" y="832372"/>
            <a:ext cx="8352036" cy="5193252"/>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F8EA2EF3-C9B0-A259-74EA-1650145C13B2}"/>
                  </a:ext>
                  <a:ext uri="{C183D7F6-B498-43B3-948B-1728B52AA6E4}">
                    <adec:decorative xmlns:adec="http://schemas.microsoft.com/office/drawing/2017/decorative" val="1"/>
                  </a:ext>
                </a:extLst>
              </p14:cNvPr>
              <p14:cNvContentPartPr/>
              <p14:nvPr/>
            </p14:nvContentPartPr>
            <p14:xfrm>
              <a:off x="1914857" y="1777166"/>
              <a:ext cx="7512480" cy="2709000"/>
            </p14:xfrm>
          </p:contentPart>
        </mc:Choice>
        <mc:Fallback xmlns="">
          <p:pic>
            <p:nvPicPr>
              <p:cNvPr id="2" name="Ink 1">
                <a:extLst>
                  <a:ext uri="{FF2B5EF4-FFF2-40B4-BE49-F238E27FC236}">
                    <a16:creationId xmlns:a16="http://schemas.microsoft.com/office/drawing/2014/main" id="{F8EA2EF3-C9B0-A259-74EA-1650145C13B2}"/>
                  </a:ext>
                  <a:ext uri="{C183D7F6-B498-43B3-948B-1728B52AA6E4}">
                    <adec:decorative xmlns:adec="http://schemas.microsoft.com/office/drawing/2017/decorative" val="1"/>
                  </a:ext>
                </a:extLst>
              </p:cNvPr>
              <p:cNvPicPr/>
              <p:nvPr/>
            </p:nvPicPr>
            <p:blipFill>
              <a:blip r:embed="rId8"/>
              <a:stretch>
                <a:fillRect/>
              </a:stretch>
            </p:blipFill>
            <p:spPr>
              <a:xfrm>
                <a:off x="1896857" y="1759166"/>
                <a:ext cx="7548120" cy="2744640"/>
              </a:xfrm>
              <a:prstGeom prst="rect">
                <a:avLst/>
              </a:prstGeom>
            </p:spPr>
          </p:pic>
        </mc:Fallback>
      </mc:AlternateContent>
      <p:grpSp>
        <p:nvGrpSpPr>
          <p:cNvPr id="9" name="Group 8">
            <a:extLst>
              <a:ext uri="{FF2B5EF4-FFF2-40B4-BE49-F238E27FC236}">
                <a16:creationId xmlns:a16="http://schemas.microsoft.com/office/drawing/2014/main" id="{F1DDD3D7-14AD-1391-3ABC-8B4FF3AB3897}"/>
              </a:ext>
              <a:ext uri="{C183D7F6-B498-43B3-948B-1728B52AA6E4}">
                <adec:decorative xmlns:adec="http://schemas.microsoft.com/office/drawing/2017/decorative" val="1"/>
              </a:ext>
            </a:extLst>
          </p:cNvPr>
          <p:cNvGrpSpPr/>
          <p:nvPr/>
        </p:nvGrpSpPr>
        <p:grpSpPr>
          <a:xfrm>
            <a:off x="1779137" y="2612006"/>
            <a:ext cx="276480" cy="141840"/>
            <a:chOff x="1779137" y="2612006"/>
            <a:chExt cx="276480" cy="141840"/>
          </a:xfrm>
        </p:grpSpPr>
        <mc:AlternateContent xmlns:mc="http://schemas.openxmlformats.org/markup-compatibility/2006" xmlns:p14="http://schemas.microsoft.com/office/powerpoint/2010/main">
          <mc:Choice Requires="p14">
            <p:contentPart p14:bwMode="auto" r:id="rId9">
              <p14:nvContentPartPr>
                <p14:cNvPr id="3" name="Ink 2">
                  <a:extLst>
                    <a:ext uri="{FF2B5EF4-FFF2-40B4-BE49-F238E27FC236}">
                      <a16:creationId xmlns:a16="http://schemas.microsoft.com/office/drawing/2014/main" id="{4A533F67-6548-5D71-57E2-4D787F377601}"/>
                    </a:ext>
                  </a:extLst>
                </p14:cNvPr>
                <p14:cNvContentPartPr/>
                <p14:nvPr/>
              </p14:nvContentPartPr>
              <p14:xfrm>
                <a:off x="1779137" y="2612006"/>
                <a:ext cx="137160" cy="141840"/>
              </p14:xfrm>
            </p:contentPart>
          </mc:Choice>
          <mc:Fallback xmlns="">
            <p:pic>
              <p:nvPicPr>
                <p:cNvPr id="3" name="Ink 2">
                  <a:extLst>
                    <a:ext uri="{FF2B5EF4-FFF2-40B4-BE49-F238E27FC236}">
                      <a16:creationId xmlns:a16="http://schemas.microsoft.com/office/drawing/2014/main" id="{4A533F67-6548-5D71-57E2-4D787F377601}"/>
                    </a:ext>
                  </a:extLst>
                </p:cNvPr>
                <p:cNvPicPr/>
                <p:nvPr/>
              </p:nvPicPr>
              <p:blipFill>
                <a:blip r:embed="rId10"/>
                <a:stretch>
                  <a:fillRect/>
                </a:stretch>
              </p:blipFill>
              <p:spPr>
                <a:xfrm>
                  <a:off x="1761137" y="2594366"/>
                  <a:ext cx="172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3">
                  <a:extLst>
                    <a:ext uri="{FF2B5EF4-FFF2-40B4-BE49-F238E27FC236}">
                      <a16:creationId xmlns:a16="http://schemas.microsoft.com/office/drawing/2014/main" id="{EDEC14F7-9D6C-774A-ED1B-F8A724426C38}"/>
                    </a:ext>
                  </a:extLst>
                </p14:cNvPr>
                <p14:cNvContentPartPr/>
                <p14:nvPr/>
              </p14:nvContentPartPr>
              <p14:xfrm>
                <a:off x="1915577" y="2640086"/>
                <a:ext cx="140040" cy="103320"/>
              </p14:xfrm>
            </p:contentPart>
          </mc:Choice>
          <mc:Fallback xmlns="">
            <p:pic>
              <p:nvPicPr>
                <p:cNvPr id="4" name="Ink 3">
                  <a:extLst>
                    <a:ext uri="{FF2B5EF4-FFF2-40B4-BE49-F238E27FC236}">
                      <a16:creationId xmlns:a16="http://schemas.microsoft.com/office/drawing/2014/main" id="{EDEC14F7-9D6C-774A-ED1B-F8A724426C38}"/>
                    </a:ext>
                  </a:extLst>
                </p:cNvPr>
                <p:cNvPicPr/>
                <p:nvPr/>
              </p:nvPicPr>
              <p:blipFill>
                <a:blip r:embed="rId12"/>
                <a:stretch>
                  <a:fillRect/>
                </a:stretch>
              </p:blipFill>
              <p:spPr>
                <a:xfrm>
                  <a:off x="1897937" y="2622446"/>
                  <a:ext cx="175680" cy="138960"/>
                </a:xfrm>
                <a:prstGeom prst="rect">
                  <a:avLst/>
                </a:prstGeom>
              </p:spPr>
            </p:pic>
          </mc:Fallback>
        </mc:AlternateContent>
      </p:grpSp>
      <p:sp>
        <p:nvSpPr>
          <p:cNvPr id="10" name="TextBox 9">
            <a:extLst>
              <a:ext uri="{FF2B5EF4-FFF2-40B4-BE49-F238E27FC236}">
                <a16:creationId xmlns:a16="http://schemas.microsoft.com/office/drawing/2014/main" id="{69FD395B-1833-A923-857F-F84FB873ED33}"/>
              </a:ext>
            </a:extLst>
          </p:cNvPr>
          <p:cNvSpPr txBox="1"/>
          <p:nvPr/>
        </p:nvSpPr>
        <p:spPr>
          <a:xfrm>
            <a:off x="1250470" y="6124483"/>
            <a:ext cx="6477000" cy="707886"/>
          </a:xfrm>
          <a:prstGeom prst="rect">
            <a:avLst/>
          </a:prstGeom>
          <a:noFill/>
        </p:spPr>
        <p:txBody>
          <a:bodyPr wrap="square" rtlCol="0">
            <a:spAutoFit/>
          </a:bodyPr>
          <a:lstStyle/>
          <a:p>
            <a:pPr lvl="1" algn="ctr"/>
            <a:r>
              <a:rPr lang="en-US" sz="2000" i="1" dirty="0"/>
              <a:t>The Route of Cabeza de Vaca</a:t>
            </a:r>
            <a:endParaRPr lang="en-US" sz="2000" dirty="0"/>
          </a:p>
          <a:p>
            <a:pPr lvl="1" algn="ctr"/>
            <a:r>
              <a:rPr lang="en-US" sz="2000" dirty="0"/>
              <a:t>The Portal to Texas History, University of North Texas</a:t>
            </a:r>
          </a:p>
        </p:txBody>
      </p:sp>
    </p:spTree>
    <p:extLst>
      <p:ext uri="{BB962C8B-B14F-4D97-AF65-F5344CB8AC3E}">
        <p14:creationId xmlns:p14="http://schemas.microsoft.com/office/powerpoint/2010/main" val="1749823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88459" y="6489548"/>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A732AF83-0278-4A8B-D571-DBEE2D28BE60}"/>
              </a:ext>
            </a:extLst>
          </p:cNvPr>
          <p:cNvSpPr txBox="1">
            <a:spLocks noGrp="1"/>
          </p:cNvSpPr>
          <p:nvPr>
            <p:ph type="title"/>
          </p:nvPr>
        </p:nvSpPr>
        <p:spPr>
          <a:xfrm>
            <a:off x="1574900" y="-168313"/>
            <a:ext cx="6629495" cy="9688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0" i="0" dirty="0">
                <a:solidFill>
                  <a:srgbClr val="004F8A"/>
                </a:solidFill>
                <a:effectLst/>
                <a:highlight>
                  <a:srgbClr val="FFFFFF"/>
                </a:highlight>
                <a:latin typeface="Roboto" panose="02000000000000000000" pitchFamily="2" charset="0"/>
              </a:rPr>
              <a:t> </a:t>
            </a:r>
            <a:r>
              <a:rPr lang="en-US" sz="3200" b="1" i="0" dirty="0">
                <a:solidFill>
                  <a:srgbClr val="004F8A"/>
                </a:solidFill>
                <a:effectLst/>
                <a:highlight>
                  <a:srgbClr val="FFFFFF"/>
                </a:highlight>
                <a:latin typeface="Roboto" panose="02000000000000000000" pitchFamily="2" charset="0"/>
              </a:rPr>
              <a:t>Francisco</a:t>
            </a:r>
            <a:r>
              <a:rPr lang="en-US" sz="3200" b="0" i="0" dirty="0">
                <a:solidFill>
                  <a:srgbClr val="004F8A"/>
                </a:solidFill>
                <a:effectLst/>
                <a:highlight>
                  <a:srgbClr val="FFFFFF"/>
                </a:highlight>
                <a:latin typeface="Roboto" panose="02000000000000000000" pitchFamily="2" charset="0"/>
              </a:rPr>
              <a:t> </a:t>
            </a:r>
            <a:r>
              <a:rPr lang="en-US" sz="3200" b="1" i="0" dirty="0">
                <a:solidFill>
                  <a:srgbClr val="004F8A"/>
                </a:solidFill>
                <a:effectLst/>
                <a:highlight>
                  <a:srgbClr val="FFFFFF"/>
                </a:highlight>
                <a:latin typeface="Roboto" panose="02000000000000000000" pitchFamily="2" charset="0"/>
              </a:rPr>
              <a:t>Vázquez</a:t>
            </a:r>
            <a:r>
              <a:rPr lang="en-US" sz="3200" b="0" i="0" dirty="0">
                <a:solidFill>
                  <a:srgbClr val="004F8A"/>
                </a:solidFill>
                <a:effectLst/>
                <a:highlight>
                  <a:srgbClr val="FFFFFF"/>
                </a:highlight>
                <a:latin typeface="Roboto" panose="02000000000000000000" pitchFamily="2" charset="0"/>
              </a:rPr>
              <a:t> </a:t>
            </a:r>
            <a:r>
              <a:rPr lang="en-US" sz="3200" b="1" i="0" dirty="0">
                <a:solidFill>
                  <a:srgbClr val="004F8A"/>
                </a:solidFill>
                <a:effectLst/>
                <a:highlight>
                  <a:srgbClr val="FFFFFF"/>
                </a:highlight>
                <a:latin typeface="Roboto" panose="02000000000000000000" pitchFamily="2" charset="0"/>
              </a:rPr>
              <a:t>de</a:t>
            </a:r>
            <a:r>
              <a:rPr lang="en-US" sz="3200" b="0" i="0" dirty="0">
                <a:solidFill>
                  <a:srgbClr val="004F8A"/>
                </a:solidFill>
                <a:effectLst/>
                <a:highlight>
                  <a:srgbClr val="FFFFFF"/>
                </a:highlight>
                <a:latin typeface="Roboto" panose="02000000000000000000" pitchFamily="2" charset="0"/>
              </a:rPr>
              <a:t> </a:t>
            </a:r>
            <a:r>
              <a:rPr lang="en-US" sz="3200" b="1" i="0" dirty="0">
                <a:solidFill>
                  <a:srgbClr val="004F8A"/>
                </a:solidFill>
                <a:effectLst/>
                <a:highlight>
                  <a:srgbClr val="FFFFFF"/>
                </a:highlight>
                <a:latin typeface="Roboto" panose="02000000000000000000" pitchFamily="2" charset="0"/>
              </a:rPr>
              <a:t>Coronado</a:t>
            </a:r>
            <a:endParaRPr lang="en-US" sz="49600" b="1" dirty="0">
              <a:solidFill>
                <a:srgbClr val="004F8A"/>
              </a:solidFill>
              <a:latin typeface="Gotham book"/>
            </a:endParaRPr>
          </a:p>
        </p:txBody>
      </p:sp>
      <p:graphicFrame>
        <p:nvGraphicFramePr>
          <p:cNvPr id="10" name="Table 9">
            <a:extLst>
              <a:ext uri="{FF2B5EF4-FFF2-40B4-BE49-F238E27FC236}">
                <a16:creationId xmlns:a16="http://schemas.microsoft.com/office/drawing/2014/main" id="{1602BA5D-6102-0DF8-5DCE-C7029435A19D}"/>
              </a:ext>
            </a:extLst>
          </p:cNvPr>
          <p:cNvGraphicFramePr>
            <a:graphicFrameLocks noGrp="1"/>
          </p:cNvGraphicFramePr>
          <p:nvPr>
            <p:extLst>
              <p:ext uri="{D42A27DB-BD31-4B8C-83A1-F6EECF244321}">
                <p14:modId xmlns:p14="http://schemas.microsoft.com/office/powerpoint/2010/main" val="107957519"/>
              </p:ext>
            </p:extLst>
          </p:nvPr>
        </p:nvGraphicFramePr>
        <p:xfrm>
          <a:off x="7817995" y="433399"/>
          <a:ext cx="4091552" cy="2200227"/>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2">
                  <a:extLst>
                    <a:ext uri="{9D8B030D-6E8A-4147-A177-3AD203B41FA5}">
                      <a16:colId xmlns:a16="http://schemas.microsoft.com/office/drawing/2014/main" val="985832744"/>
                    </a:ext>
                  </a:extLst>
                </a:gridCol>
              </a:tblGrid>
              <a:tr h="597204">
                <a:tc>
                  <a:txBody>
                    <a:bodyPr/>
                    <a:lstStyle/>
                    <a:p>
                      <a:pPr algn="ctr"/>
                      <a:r>
                        <a:rPr lang="en-US" sz="3200" dirty="0"/>
                        <a:t>Key Information</a:t>
                      </a:r>
                    </a:p>
                  </a:txBody>
                  <a:tcPr/>
                </a:tc>
                <a:extLst>
                  <a:ext uri="{0D108BD9-81ED-4DB2-BD59-A6C34878D82A}">
                    <a16:rowId xmlns:a16="http://schemas.microsoft.com/office/drawing/2014/main" val="3836395769"/>
                  </a:ext>
                </a:extLst>
              </a:tr>
              <a:tr h="1603023">
                <a:tc>
                  <a:txBody>
                    <a:bodyPr/>
                    <a:lstStyle/>
                    <a:p>
                      <a:pPr marL="342900" indent="-342900">
                        <a:buFont typeface="Arial" panose="020B0604020202020204" pitchFamily="34" charset="0"/>
                        <a:buChar char="•"/>
                      </a:pPr>
                      <a:r>
                        <a:rPr lang="en-US" sz="2400" dirty="0"/>
                        <a:t>Explored the American southwest in search of gold.</a:t>
                      </a:r>
                    </a:p>
                    <a:p>
                      <a:pPr marL="342900" indent="-342900">
                        <a:buFont typeface="Arial" panose="020B0604020202020204" pitchFamily="34" charset="0"/>
                        <a:buChar char="•"/>
                      </a:pPr>
                      <a:r>
                        <a:rPr lang="en-US" sz="2400" dirty="0"/>
                        <a:t>1</a:t>
                      </a:r>
                      <a:r>
                        <a:rPr lang="en-US" sz="2400" baseline="30000" dirty="0"/>
                        <a:t>st</a:t>
                      </a:r>
                      <a:r>
                        <a:rPr lang="en-US" sz="2400" dirty="0"/>
                        <a:t> European to see the Grand Canyon.</a:t>
                      </a:r>
                    </a:p>
                  </a:txBody>
                  <a:tcPr/>
                </a:tc>
                <a:extLst>
                  <a:ext uri="{0D108BD9-81ED-4DB2-BD59-A6C34878D82A}">
                    <a16:rowId xmlns:a16="http://schemas.microsoft.com/office/drawing/2014/main" val="3580396997"/>
                  </a:ext>
                </a:extLst>
              </a:tr>
            </a:tbl>
          </a:graphicData>
        </a:graphic>
      </p:graphicFrame>
      <p:graphicFrame>
        <p:nvGraphicFramePr>
          <p:cNvPr id="13" name="Table 12">
            <a:extLst>
              <a:ext uri="{FF2B5EF4-FFF2-40B4-BE49-F238E27FC236}">
                <a16:creationId xmlns:a16="http://schemas.microsoft.com/office/drawing/2014/main" id="{BDA260DB-75F5-B446-E0AD-E5FCF90133C4}"/>
              </a:ext>
            </a:extLst>
          </p:cNvPr>
          <p:cNvGraphicFramePr>
            <a:graphicFrameLocks noGrp="1"/>
          </p:cNvGraphicFramePr>
          <p:nvPr>
            <p:extLst>
              <p:ext uri="{D42A27DB-BD31-4B8C-83A1-F6EECF244321}">
                <p14:modId xmlns:p14="http://schemas.microsoft.com/office/powerpoint/2010/main" val="944775333"/>
              </p:ext>
            </p:extLst>
          </p:nvPr>
        </p:nvGraphicFramePr>
        <p:xfrm>
          <a:off x="7804218" y="2748002"/>
          <a:ext cx="4091553" cy="1767840"/>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3">
                  <a:extLst>
                    <a:ext uri="{9D8B030D-6E8A-4147-A177-3AD203B41FA5}">
                      <a16:colId xmlns:a16="http://schemas.microsoft.com/office/drawing/2014/main" val="516787571"/>
                    </a:ext>
                  </a:extLst>
                </a:gridCol>
              </a:tblGrid>
              <a:tr h="370840">
                <a:tc>
                  <a:txBody>
                    <a:bodyPr/>
                    <a:lstStyle/>
                    <a:p>
                      <a:pPr algn="ctr"/>
                      <a:r>
                        <a:rPr lang="en-US" sz="3200" dirty="0"/>
                        <a:t>Significance</a:t>
                      </a:r>
                    </a:p>
                  </a:txBody>
                  <a:tcPr/>
                </a:tc>
                <a:extLst>
                  <a:ext uri="{0D108BD9-81ED-4DB2-BD59-A6C34878D82A}">
                    <a16:rowId xmlns:a16="http://schemas.microsoft.com/office/drawing/2014/main" val="3187616621"/>
                  </a:ext>
                </a:extLst>
              </a:tr>
              <a:tr h="370840">
                <a:tc>
                  <a:txBody>
                    <a:bodyPr/>
                    <a:lstStyle/>
                    <a:p>
                      <a:r>
                        <a:rPr lang="en-US" sz="2400" dirty="0"/>
                        <a:t>His expedition was considered a failure because he found no gold.</a:t>
                      </a:r>
                    </a:p>
                  </a:txBody>
                  <a:tcPr/>
                </a:tc>
                <a:extLst>
                  <a:ext uri="{0D108BD9-81ED-4DB2-BD59-A6C34878D82A}">
                    <a16:rowId xmlns:a16="http://schemas.microsoft.com/office/drawing/2014/main" val="2637453561"/>
                  </a:ext>
                </a:extLst>
              </a:tr>
            </a:tbl>
          </a:graphicData>
        </a:graphic>
      </p:graphicFrame>
      <p:graphicFrame>
        <p:nvGraphicFramePr>
          <p:cNvPr id="14" name="Table 13">
            <a:extLst>
              <a:ext uri="{FF2B5EF4-FFF2-40B4-BE49-F238E27FC236}">
                <a16:creationId xmlns:a16="http://schemas.microsoft.com/office/drawing/2014/main" id="{E3D1F956-2FDF-9C25-C491-7CC70500ACCE}"/>
              </a:ext>
            </a:extLst>
          </p:cNvPr>
          <p:cNvGraphicFramePr>
            <a:graphicFrameLocks noGrp="1"/>
          </p:cNvGraphicFramePr>
          <p:nvPr>
            <p:extLst>
              <p:ext uri="{D42A27DB-BD31-4B8C-83A1-F6EECF244321}">
                <p14:modId xmlns:p14="http://schemas.microsoft.com/office/powerpoint/2010/main" val="2252787181"/>
              </p:ext>
            </p:extLst>
          </p:nvPr>
        </p:nvGraphicFramePr>
        <p:xfrm>
          <a:off x="7784215" y="4606782"/>
          <a:ext cx="4110694" cy="1643339"/>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110694">
                  <a:extLst>
                    <a:ext uri="{9D8B030D-6E8A-4147-A177-3AD203B41FA5}">
                      <a16:colId xmlns:a16="http://schemas.microsoft.com/office/drawing/2014/main" val="1560003369"/>
                    </a:ext>
                  </a:extLst>
                </a:gridCol>
              </a:tblGrid>
              <a:tr h="591779">
                <a:tc>
                  <a:txBody>
                    <a:bodyPr/>
                    <a:lstStyle/>
                    <a:p>
                      <a:pPr algn="ctr"/>
                      <a:r>
                        <a:rPr lang="en-US" sz="3200" dirty="0"/>
                        <a:t>Essential Question</a:t>
                      </a:r>
                    </a:p>
                  </a:txBody>
                  <a:tcPr/>
                </a:tc>
                <a:extLst>
                  <a:ext uri="{0D108BD9-81ED-4DB2-BD59-A6C34878D82A}">
                    <a16:rowId xmlns:a16="http://schemas.microsoft.com/office/drawing/2014/main" val="2672338486"/>
                  </a:ext>
                </a:extLst>
              </a:tr>
              <a:tr h="742204">
                <a:tc>
                  <a:txBody>
                    <a:bodyPr/>
                    <a:lstStyle/>
                    <a:p>
                      <a:r>
                        <a:rPr lang="en-US" sz="2100" dirty="0"/>
                        <a:t>What are some possible reasons an American Indian might lead the Spanish in search of gold?</a:t>
                      </a:r>
                    </a:p>
                  </a:txBody>
                  <a:tcPr/>
                </a:tc>
                <a:extLst>
                  <a:ext uri="{0D108BD9-81ED-4DB2-BD59-A6C34878D82A}">
                    <a16:rowId xmlns:a16="http://schemas.microsoft.com/office/drawing/2014/main" val="1986572904"/>
                  </a:ext>
                </a:extLst>
              </a:tr>
            </a:tbl>
          </a:graphicData>
        </a:graphic>
      </p:graphicFrame>
      <p:pic>
        <p:nvPicPr>
          <p:cNvPr id="15" name="Graphic 14">
            <a:extLst>
              <a:ext uri="{FF2B5EF4-FFF2-40B4-BE49-F238E27FC236}">
                <a16:creationId xmlns:a16="http://schemas.microsoft.com/office/drawing/2014/main" id="{E803B27C-8FDD-9632-C691-145004A3A70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66207" y="1898158"/>
            <a:ext cx="925793" cy="925793"/>
          </a:xfrm>
          <a:prstGeom prst="rect">
            <a:avLst/>
          </a:prstGeom>
        </p:spPr>
      </p:pic>
      <p:pic>
        <p:nvPicPr>
          <p:cNvPr id="16" name="Graphic 15">
            <a:extLst>
              <a:ext uri="{FF2B5EF4-FFF2-40B4-BE49-F238E27FC236}">
                <a16:creationId xmlns:a16="http://schemas.microsoft.com/office/drawing/2014/main" id="{85AD10F2-1276-88AF-6577-B4BB4ECC50D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70921" y="3755826"/>
            <a:ext cx="925793" cy="925793"/>
          </a:xfrm>
          <a:prstGeom prst="rect">
            <a:avLst/>
          </a:prstGeom>
        </p:spPr>
      </p:pic>
      <p:pic>
        <p:nvPicPr>
          <p:cNvPr id="17" name="Graphic 16">
            <a:extLst>
              <a:ext uri="{FF2B5EF4-FFF2-40B4-BE49-F238E27FC236}">
                <a16:creationId xmlns:a16="http://schemas.microsoft.com/office/drawing/2014/main" id="{66275395-6414-DA20-1AA2-897B622835E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90664" y="5748421"/>
            <a:ext cx="925793" cy="925793"/>
          </a:xfrm>
          <a:prstGeom prst="rect">
            <a:avLst/>
          </a:prstGeom>
        </p:spPr>
      </p:pic>
      <p:sp>
        <p:nvSpPr>
          <p:cNvPr id="2" name="TextBox 1">
            <a:extLst>
              <a:ext uri="{FF2B5EF4-FFF2-40B4-BE49-F238E27FC236}">
                <a16:creationId xmlns:a16="http://schemas.microsoft.com/office/drawing/2014/main" id="{B9303F3F-20B0-17B7-C82C-01D19C94FD81}"/>
              </a:ext>
            </a:extLst>
          </p:cNvPr>
          <p:cNvSpPr txBox="1"/>
          <p:nvPr/>
        </p:nvSpPr>
        <p:spPr>
          <a:xfrm>
            <a:off x="1602471" y="820940"/>
            <a:ext cx="6104137" cy="5940088"/>
          </a:xfrm>
          <a:prstGeom prst="rect">
            <a:avLst/>
          </a:prstGeom>
          <a:noFill/>
        </p:spPr>
        <p:txBody>
          <a:bodyPr wrap="square" rtlCol="0">
            <a:spAutoFit/>
          </a:bodyPr>
          <a:lstStyle/>
          <a:p>
            <a:r>
              <a:rPr lang="en-US" sz="2200" dirty="0">
                <a:solidFill>
                  <a:srgbClr val="00B050"/>
                </a:solidFill>
              </a:rPr>
              <a:t>Francisco </a:t>
            </a:r>
            <a:r>
              <a:rPr lang="en-US" sz="2100" dirty="0">
                <a:solidFill>
                  <a:srgbClr val="00B050"/>
                </a:solidFill>
                <a:latin typeface="Gotham book"/>
              </a:rPr>
              <a:t>V</a:t>
            </a:r>
            <a:r>
              <a:rPr lang="en-US" sz="2100" b="0" i="0" dirty="0">
                <a:solidFill>
                  <a:srgbClr val="00B050"/>
                </a:solidFill>
                <a:effectLst/>
                <a:latin typeface="Gotham book"/>
              </a:rPr>
              <a:t>ázquez de Coronado was a wealthy governor of a province of New Spain. </a:t>
            </a:r>
            <a:r>
              <a:rPr lang="en-US" sz="2100" dirty="0">
                <a:solidFill>
                  <a:srgbClr val="C00000"/>
                </a:solidFill>
              </a:rPr>
              <a:t>In 1540, he </a:t>
            </a:r>
            <a:r>
              <a:rPr lang="en-US" sz="2100" b="0" i="0" dirty="0">
                <a:solidFill>
                  <a:srgbClr val="C00000"/>
                </a:solidFill>
                <a:effectLst/>
                <a:latin typeface="Gotham book"/>
              </a:rPr>
              <a:t>set out in search of </a:t>
            </a:r>
            <a:r>
              <a:rPr lang="en-US" sz="2100" b="0" i="1" dirty="0">
                <a:solidFill>
                  <a:srgbClr val="C00000"/>
                </a:solidFill>
                <a:effectLst/>
                <a:latin typeface="Gotham book"/>
              </a:rPr>
              <a:t>Cíbola, </a:t>
            </a:r>
            <a:r>
              <a:rPr lang="en-US" sz="2100" dirty="0">
                <a:solidFill>
                  <a:srgbClr val="C00000"/>
                </a:solidFill>
                <a:latin typeface="Gotham book"/>
              </a:rPr>
              <a:t>or </a:t>
            </a:r>
            <a:r>
              <a:rPr lang="en-US" sz="2100" b="0" i="0" dirty="0">
                <a:solidFill>
                  <a:srgbClr val="C00000"/>
                </a:solidFill>
                <a:effectLst/>
                <a:latin typeface="Gotham book"/>
              </a:rPr>
              <a:t>“</a:t>
            </a:r>
            <a:r>
              <a:rPr lang="en-US" sz="2100" dirty="0">
                <a:solidFill>
                  <a:srgbClr val="C00000"/>
                </a:solidFill>
                <a:latin typeface="Gotham book"/>
              </a:rPr>
              <a:t>the seven </a:t>
            </a:r>
            <a:r>
              <a:rPr lang="en-US" sz="2100" b="0" i="0" dirty="0">
                <a:solidFill>
                  <a:srgbClr val="C00000"/>
                </a:solidFill>
                <a:effectLst/>
                <a:latin typeface="Gotham book"/>
              </a:rPr>
              <a:t>cities of gold” that Cabeza de Vaca had written about in his book. </a:t>
            </a:r>
            <a:r>
              <a:rPr lang="en-US" sz="2100" b="0" i="1" dirty="0">
                <a:solidFill>
                  <a:srgbClr val="C00000"/>
                </a:solidFill>
                <a:effectLst/>
                <a:latin typeface="Gotham book"/>
              </a:rPr>
              <a:t> </a:t>
            </a:r>
          </a:p>
          <a:p>
            <a:endParaRPr lang="en-US" sz="1000" i="1" dirty="0">
              <a:solidFill>
                <a:srgbClr val="00B050"/>
              </a:solidFill>
              <a:latin typeface="Gotham book"/>
            </a:endParaRPr>
          </a:p>
          <a:p>
            <a:r>
              <a:rPr lang="en-US" sz="2100" b="0" i="0" dirty="0">
                <a:solidFill>
                  <a:schemeClr val="accent5">
                    <a:lumMod val="75000"/>
                  </a:schemeClr>
                </a:solidFill>
                <a:effectLst/>
                <a:latin typeface="Gotham book"/>
              </a:rPr>
              <a:t>He made the journey with t</a:t>
            </a:r>
            <a:r>
              <a:rPr lang="en-US" sz="2100" dirty="0">
                <a:solidFill>
                  <a:schemeClr val="accent5">
                    <a:lumMod val="75000"/>
                  </a:schemeClr>
                </a:solidFill>
                <a:latin typeface="Gotham book"/>
              </a:rPr>
              <a:t>hree hundred other Spaniards, approximately 1000 American Indians, and various livestock. </a:t>
            </a:r>
            <a:r>
              <a:rPr lang="en-US" sz="2100" dirty="0">
                <a:solidFill>
                  <a:schemeClr val="accent2">
                    <a:lumMod val="75000"/>
                  </a:schemeClr>
                </a:solidFill>
                <a:latin typeface="Gotham book"/>
              </a:rPr>
              <a:t>He and his men searched for two years. They encountered numerous American Indian tribes including the Tigua and the Zuni Pueblo people. </a:t>
            </a:r>
            <a:r>
              <a:rPr lang="en-US" sz="2100" dirty="0">
                <a:solidFill>
                  <a:srgbClr val="7030A0"/>
                </a:solidFill>
                <a:latin typeface="Gotham book"/>
              </a:rPr>
              <a:t>He is credited as the first European to explore the American southwest and to see the Grand Canyon. </a:t>
            </a:r>
          </a:p>
          <a:p>
            <a:endParaRPr lang="en-US" sz="1200" dirty="0">
              <a:solidFill>
                <a:srgbClr val="00B050"/>
              </a:solidFill>
              <a:latin typeface="Gotham book"/>
            </a:endParaRPr>
          </a:p>
          <a:p>
            <a:r>
              <a:rPr lang="en-US" sz="2100" dirty="0">
                <a:solidFill>
                  <a:srgbClr val="C00000"/>
                </a:solidFill>
                <a:latin typeface="Gotham book"/>
              </a:rPr>
              <a:t>During his expedition, an American Indian, who the conquistadors referred to as “The Turk,” led Coronado and his men on their quest for gold. </a:t>
            </a:r>
            <a:r>
              <a:rPr lang="en-US" sz="2100" dirty="0">
                <a:solidFill>
                  <a:srgbClr val="00B050"/>
                </a:solidFill>
                <a:latin typeface="Gotham book"/>
              </a:rPr>
              <a:t>When Coronado ultimately failed to find any gold, he had “The Turk” executed. He eventually returned to New Spain, having failed to find any gold north of Mexico.</a:t>
            </a:r>
          </a:p>
        </p:txBody>
      </p:sp>
    </p:spTree>
    <p:extLst>
      <p:ext uri="{BB962C8B-B14F-4D97-AF65-F5344CB8AC3E}">
        <p14:creationId xmlns:p14="http://schemas.microsoft.com/office/powerpoint/2010/main" val="49815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80">
                                          <p:stCondLst>
                                            <p:cond delay="0"/>
                                          </p:stCondLst>
                                        </p:cTn>
                                        <p:tgtEl>
                                          <p:spTgt spid="15"/>
                                        </p:tgtEl>
                                      </p:cBhvr>
                                    </p:animEffect>
                                    <p:anim calcmode="lin" valueType="num">
                                      <p:cBhvr>
                                        <p:cTn id="2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0" dur="26">
                                          <p:stCondLst>
                                            <p:cond delay="650"/>
                                          </p:stCondLst>
                                        </p:cTn>
                                        <p:tgtEl>
                                          <p:spTgt spid="15"/>
                                        </p:tgtEl>
                                      </p:cBhvr>
                                      <p:to x="100000" y="60000"/>
                                    </p:animScale>
                                    <p:animScale>
                                      <p:cBhvr>
                                        <p:cTn id="31" dur="166" decel="50000">
                                          <p:stCondLst>
                                            <p:cond delay="676"/>
                                          </p:stCondLst>
                                        </p:cTn>
                                        <p:tgtEl>
                                          <p:spTgt spid="15"/>
                                        </p:tgtEl>
                                      </p:cBhvr>
                                      <p:to x="100000" y="100000"/>
                                    </p:animScale>
                                    <p:animScale>
                                      <p:cBhvr>
                                        <p:cTn id="32" dur="26">
                                          <p:stCondLst>
                                            <p:cond delay="1312"/>
                                          </p:stCondLst>
                                        </p:cTn>
                                        <p:tgtEl>
                                          <p:spTgt spid="15"/>
                                        </p:tgtEl>
                                      </p:cBhvr>
                                      <p:to x="100000" y="80000"/>
                                    </p:animScale>
                                    <p:animScale>
                                      <p:cBhvr>
                                        <p:cTn id="33" dur="166" decel="50000">
                                          <p:stCondLst>
                                            <p:cond delay="1338"/>
                                          </p:stCondLst>
                                        </p:cTn>
                                        <p:tgtEl>
                                          <p:spTgt spid="15"/>
                                        </p:tgtEl>
                                      </p:cBhvr>
                                      <p:to x="100000" y="100000"/>
                                    </p:animScale>
                                    <p:animScale>
                                      <p:cBhvr>
                                        <p:cTn id="34" dur="26">
                                          <p:stCondLst>
                                            <p:cond delay="1642"/>
                                          </p:stCondLst>
                                        </p:cTn>
                                        <p:tgtEl>
                                          <p:spTgt spid="15"/>
                                        </p:tgtEl>
                                      </p:cBhvr>
                                      <p:to x="100000" y="90000"/>
                                    </p:animScale>
                                    <p:animScale>
                                      <p:cBhvr>
                                        <p:cTn id="35" dur="166" decel="50000">
                                          <p:stCondLst>
                                            <p:cond delay="1668"/>
                                          </p:stCondLst>
                                        </p:cTn>
                                        <p:tgtEl>
                                          <p:spTgt spid="15"/>
                                        </p:tgtEl>
                                      </p:cBhvr>
                                      <p:to x="100000" y="100000"/>
                                    </p:animScale>
                                    <p:animScale>
                                      <p:cBhvr>
                                        <p:cTn id="36" dur="26">
                                          <p:stCondLst>
                                            <p:cond delay="1808"/>
                                          </p:stCondLst>
                                        </p:cTn>
                                        <p:tgtEl>
                                          <p:spTgt spid="15"/>
                                        </p:tgtEl>
                                      </p:cBhvr>
                                      <p:to x="100000" y="95000"/>
                                    </p:animScale>
                                    <p:animScale>
                                      <p:cBhvr>
                                        <p:cTn id="37" dur="166" decel="50000">
                                          <p:stCondLst>
                                            <p:cond delay="1834"/>
                                          </p:stCondLst>
                                        </p:cTn>
                                        <p:tgtEl>
                                          <p:spTgt spid="15"/>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80">
                                          <p:stCondLst>
                                            <p:cond delay="0"/>
                                          </p:stCondLst>
                                        </p:cTn>
                                        <p:tgtEl>
                                          <p:spTgt spid="13"/>
                                        </p:tgtEl>
                                      </p:cBhvr>
                                    </p:animEffect>
                                    <p:anim calcmode="lin" valueType="num">
                                      <p:cBhvr>
                                        <p:cTn id="4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8" dur="26">
                                          <p:stCondLst>
                                            <p:cond delay="650"/>
                                          </p:stCondLst>
                                        </p:cTn>
                                        <p:tgtEl>
                                          <p:spTgt spid="13"/>
                                        </p:tgtEl>
                                      </p:cBhvr>
                                      <p:to x="100000" y="60000"/>
                                    </p:animScale>
                                    <p:animScale>
                                      <p:cBhvr>
                                        <p:cTn id="49" dur="166" decel="50000">
                                          <p:stCondLst>
                                            <p:cond delay="676"/>
                                          </p:stCondLst>
                                        </p:cTn>
                                        <p:tgtEl>
                                          <p:spTgt spid="13"/>
                                        </p:tgtEl>
                                      </p:cBhvr>
                                      <p:to x="100000" y="100000"/>
                                    </p:animScale>
                                    <p:animScale>
                                      <p:cBhvr>
                                        <p:cTn id="50" dur="26">
                                          <p:stCondLst>
                                            <p:cond delay="1312"/>
                                          </p:stCondLst>
                                        </p:cTn>
                                        <p:tgtEl>
                                          <p:spTgt spid="13"/>
                                        </p:tgtEl>
                                      </p:cBhvr>
                                      <p:to x="100000" y="80000"/>
                                    </p:animScale>
                                    <p:animScale>
                                      <p:cBhvr>
                                        <p:cTn id="51" dur="166" decel="50000">
                                          <p:stCondLst>
                                            <p:cond delay="1338"/>
                                          </p:stCondLst>
                                        </p:cTn>
                                        <p:tgtEl>
                                          <p:spTgt spid="13"/>
                                        </p:tgtEl>
                                      </p:cBhvr>
                                      <p:to x="100000" y="100000"/>
                                    </p:animScale>
                                    <p:animScale>
                                      <p:cBhvr>
                                        <p:cTn id="52" dur="26">
                                          <p:stCondLst>
                                            <p:cond delay="1642"/>
                                          </p:stCondLst>
                                        </p:cTn>
                                        <p:tgtEl>
                                          <p:spTgt spid="13"/>
                                        </p:tgtEl>
                                      </p:cBhvr>
                                      <p:to x="100000" y="90000"/>
                                    </p:animScale>
                                    <p:animScale>
                                      <p:cBhvr>
                                        <p:cTn id="53" dur="166" decel="50000">
                                          <p:stCondLst>
                                            <p:cond delay="1668"/>
                                          </p:stCondLst>
                                        </p:cTn>
                                        <p:tgtEl>
                                          <p:spTgt spid="13"/>
                                        </p:tgtEl>
                                      </p:cBhvr>
                                      <p:to x="100000" y="100000"/>
                                    </p:animScale>
                                    <p:animScale>
                                      <p:cBhvr>
                                        <p:cTn id="54" dur="26">
                                          <p:stCondLst>
                                            <p:cond delay="1808"/>
                                          </p:stCondLst>
                                        </p:cTn>
                                        <p:tgtEl>
                                          <p:spTgt spid="13"/>
                                        </p:tgtEl>
                                      </p:cBhvr>
                                      <p:to x="100000" y="95000"/>
                                    </p:animScale>
                                    <p:animScale>
                                      <p:cBhvr>
                                        <p:cTn id="55" dur="166" decel="50000">
                                          <p:stCondLst>
                                            <p:cond delay="1834"/>
                                          </p:stCondLst>
                                        </p:cTn>
                                        <p:tgtEl>
                                          <p:spTgt spid="13"/>
                                        </p:tgtEl>
                                      </p:cBhvr>
                                      <p:to x="100000" y="100000"/>
                                    </p:animScale>
                                  </p:childTnLst>
                                </p:cTn>
                              </p:par>
                            </p:childTnLst>
                          </p:cTn>
                        </p:par>
                        <p:par>
                          <p:cTn id="56" fill="hold">
                            <p:stCondLst>
                              <p:cond delay="2000"/>
                            </p:stCondLst>
                            <p:childTnLst>
                              <p:par>
                                <p:cTn id="57" presetID="26"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80">
                                          <p:stCondLst>
                                            <p:cond delay="0"/>
                                          </p:stCondLst>
                                        </p:cTn>
                                        <p:tgtEl>
                                          <p:spTgt spid="16"/>
                                        </p:tgtEl>
                                      </p:cBhvr>
                                    </p:animEffect>
                                    <p:anim calcmode="lin" valueType="num">
                                      <p:cBhvr>
                                        <p:cTn id="6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5" dur="26">
                                          <p:stCondLst>
                                            <p:cond delay="650"/>
                                          </p:stCondLst>
                                        </p:cTn>
                                        <p:tgtEl>
                                          <p:spTgt spid="16"/>
                                        </p:tgtEl>
                                      </p:cBhvr>
                                      <p:to x="100000" y="60000"/>
                                    </p:animScale>
                                    <p:animScale>
                                      <p:cBhvr>
                                        <p:cTn id="66" dur="166" decel="50000">
                                          <p:stCondLst>
                                            <p:cond delay="676"/>
                                          </p:stCondLst>
                                        </p:cTn>
                                        <p:tgtEl>
                                          <p:spTgt spid="16"/>
                                        </p:tgtEl>
                                      </p:cBhvr>
                                      <p:to x="100000" y="100000"/>
                                    </p:animScale>
                                    <p:animScale>
                                      <p:cBhvr>
                                        <p:cTn id="67" dur="26">
                                          <p:stCondLst>
                                            <p:cond delay="1312"/>
                                          </p:stCondLst>
                                        </p:cTn>
                                        <p:tgtEl>
                                          <p:spTgt spid="16"/>
                                        </p:tgtEl>
                                      </p:cBhvr>
                                      <p:to x="100000" y="80000"/>
                                    </p:animScale>
                                    <p:animScale>
                                      <p:cBhvr>
                                        <p:cTn id="68" dur="166" decel="50000">
                                          <p:stCondLst>
                                            <p:cond delay="1338"/>
                                          </p:stCondLst>
                                        </p:cTn>
                                        <p:tgtEl>
                                          <p:spTgt spid="16"/>
                                        </p:tgtEl>
                                      </p:cBhvr>
                                      <p:to x="100000" y="100000"/>
                                    </p:animScale>
                                    <p:animScale>
                                      <p:cBhvr>
                                        <p:cTn id="69" dur="26">
                                          <p:stCondLst>
                                            <p:cond delay="1642"/>
                                          </p:stCondLst>
                                        </p:cTn>
                                        <p:tgtEl>
                                          <p:spTgt spid="16"/>
                                        </p:tgtEl>
                                      </p:cBhvr>
                                      <p:to x="100000" y="90000"/>
                                    </p:animScale>
                                    <p:animScale>
                                      <p:cBhvr>
                                        <p:cTn id="70" dur="166" decel="50000">
                                          <p:stCondLst>
                                            <p:cond delay="1668"/>
                                          </p:stCondLst>
                                        </p:cTn>
                                        <p:tgtEl>
                                          <p:spTgt spid="16"/>
                                        </p:tgtEl>
                                      </p:cBhvr>
                                      <p:to x="100000" y="100000"/>
                                    </p:animScale>
                                    <p:animScale>
                                      <p:cBhvr>
                                        <p:cTn id="71" dur="26">
                                          <p:stCondLst>
                                            <p:cond delay="1808"/>
                                          </p:stCondLst>
                                        </p:cTn>
                                        <p:tgtEl>
                                          <p:spTgt spid="16"/>
                                        </p:tgtEl>
                                      </p:cBhvr>
                                      <p:to x="100000" y="95000"/>
                                    </p:animScale>
                                    <p:animScale>
                                      <p:cBhvr>
                                        <p:cTn id="72" dur="166" decel="50000">
                                          <p:stCondLst>
                                            <p:cond delay="1834"/>
                                          </p:stCondLst>
                                        </p:cTn>
                                        <p:tgtEl>
                                          <p:spTgt spid="16"/>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down)">
                                      <p:cBhvr>
                                        <p:cTn id="77" dur="580">
                                          <p:stCondLst>
                                            <p:cond delay="0"/>
                                          </p:stCondLst>
                                        </p:cTn>
                                        <p:tgtEl>
                                          <p:spTgt spid="14"/>
                                        </p:tgtEl>
                                      </p:cBhvr>
                                    </p:animEffect>
                                    <p:anim calcmode="lin" valueType="num">
                                      <p:cBhvr>
                                        <p:cTn id="7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3" dur="26">
                                          <p:stCondLst>
                                            <p:cond delay="650"/>
                                          </p:stCondLst>
                                        </p:cTn>
                                        <p:tgtEl>
                                          <p:spTgt spid="14"/>
                                        </p:tgtEl>
                                      </p:cBhvr>
                                      <p:to x="100000" y="60000"/>
                                    </p:animScale>
                                    <p:animScale>
                                      <p:cBhvr>
                                        <p:cTn id="84" dur="166" decel="50000">
                                          <p:stCondLst>
                                            <p:cond delay="676"/>
                                          </p:stCondLst>
                                        </p:cTn>
                                        <p:tgtEl>
                                          <p:spTgt spid="14"/>
                                        </p:tgtEl>
                                      </p:cBhvr>
                                      <p:to x="100000" y="100000"/>
                                    </p:animScale>
                                    <p:animScale>
                                      <p:cBhvr>
                                        <p:cTn id="85" dur="26">
                                          <p:stCondLst>
                                            <p:cond delay="1312"/>
                                          </p:stCondLst>
                                        </p:cTn>
                                        <p:tgtEl>
                                          <p:spTgt spid="14"/>
                                        </p:tgtEl>
                                      </p:cBhvr>
                                      <p:to x="100000" y="80000"/>
                                    </p:animScale>
                                    <p:animScale>
                                      <p:cBhvr>
                                        <p:cTn id="86" dur="166" decel="50000">
                                          <p:stCondLst>
                                            <p:cond delay="1338"/>
                                          </p:stCondLst>
                                        </p:cTn>
                                        <p:tgtEl>
                                          <p:spTgt spid="14"/>
                                        </p:tgtEl>
                                      </p:cBhvr>
                                      <p:to x="100000" y="100000"/>
                                    </p:animScale>
                                    <p:animScale>
                                      <p:cBhvr>
                                        <p:cTn id="87" dur="26">
                                          <p:stCondLst>
                                            <p:cond delay="1642"/>
                                          </p:stCondLst>
                                        </p:cTn>
                                        <p:tgtEl>
                                          <p:spTgt spid="14"/>
                                        </p:tgtEl>
                                      </p:cBhvr>
                                      <p:to x="100000" y="90000"/>
                                    </p:animScale>
                                    <p:animScale>
                                      <p:cBhvr>
                                        <p:cTn id="88" dur="166" decel="50000">
                                          <p:stCondLst>
                                            <p:cond delay="1668"/>
                                          </p:stCondLst>
                                        </p:cTn>
                                        <p:tgtEl>
                                          <p:spTgt spid="14"/>
                                        </p:tgtEl>
                                      </p:cBhvr>
                                      <p:to x="100000" y="100000"/>
                                    </p:animScale>
                                    <p:animScale>
                                      <p:cBhvr>
                                        <p:cTn id="89" dur="26">
                                          <p:stCondLst>
                                            <p:cond delay="1808"/>
                                          </p:stCondLst>
                                        </p:cTn>
                                        <p:tgtEl>
                                          <p:spTgt spid="14"/>
                                        </p:tgtEl>
                                      </p:cBhvr>
                                      <p:to x="100000" y="95000"/>
                                    </p:animScale>
                                    <p:animScale>
                                      <p:cBhvr>
                                        <p:cTn id="90" dur="166" decel="50000">
                                          <p:stCondLst>
                                            <p:cond delay="1834"/>
                                          </p:stCondLst>
                                        </p:cTn>
                                        <p:tgtEl>
                                          <p:spTgt spid="14"/>
                                        </p:tgtEl>
                                      </p:cBhvr>
                                      <p:to x="100000" y="100000"/>
                                    </p:animScale>
                                  </p:childTnLst>
                                </p:cTn>
                              </p:par>
                            </p:childTnLst>
                          </p:cTn>
                        </p:par>
                        <p:par>
                          <p:cTn id="91" fill="hold">
                            <p:stCondLst>
                              <p:cond delay="2000"/>
                            </p:stCondLst>
                            <p:childTnLst>
                              <p:par>
                                <p:cTn id="92" presetID="26" presetClass="entr" presetSubtype="0" fill="hold"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wipe(down)">
                                      <p:cBhvr>
                                        <p:cTn id="94" dur="580">
                                          <p:stCondLst>
                                            <p:cond delay="0"/>
                                          </p:stCondLst>
                                        </p:cTn>
                                        <p:tgtEl>
                                          <p:spTgt spid="17"/>
                                        </p:tgtEl>
                                      </p:cBhvr>
                                    </p:animEffect>
                                    <p:anim calcmode="lin" valueType="num">
                                      <p:cBhvr>
                                        <p:cTn id="9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00" dur="26">
                                          <p:stCondLst>
                                            <p:cond delay="650"/>
                                          </p:stCondLst>
                                        </p:cTn>
                                        <p:tgtEl>
                                          <p:spTgt spid="17"/>
                                        </p:tgtEl>
                                      </p:cBhvr>
                                      <p:to x="100000" y="60000"/>
                                    </p:animScale>
                                    <p:animScale>
                                      <p:cBhvr>
                                        <p:cTn id="101" dur="166" decel="50000">
                                          <p:stCondLst>
                                            <p:cond delay="676"/>
                                          </p:stCondLst>
                                        </p:cTn>
                                        <p:tgtEl>
                                          <p:spTgt spid="17"/>
                                        </p:tgtEl>
                                      </p:cBhvr>
                                      <p:to x="100000" y="100000"/>
                                    </p:animScale>
                                    <p:animScale>
                                      <p:cBhvr>
                                        <p:cTn id="102" dur="26">
                                          <p:stCondLst>
                                            <p:cond delay="1312"/>
                                          </p:stCondLst>
                                        </p:cTn>
                                        <p:tgtEl>
                                          <p:spTgt spid="17"/>
                                        </p:tgtEl>
                                      </p:cBhvr>
                                      <p:to x="100000" y="80000"/>
                                    </p:animScale>
                                    <p:animScale>
                                      <p:cBhvr>
                                        <p:cTn id="103" dur="166" decel="50000">
                                          <p:stCondLst>
                                            <p:cond delay="1338"/>
                                          </p:stCondLst>
                                        </p:cTn>
                                        <p:tgtEl>
                                          <p:spTgt spid="17"/>
                                        </p:tgtEl>
                                      </p:cBhvr>
                                      <p:to x="100000" y="100000"/>
                                    </p:animScale>
                                    <p:animScale>
                                      <p:cBhvr>
                                        <p:cTn id="104" dur="26">
                                          <p:stCondLst>
                                            <p:cond delay="1642"/>
                                          </p:stCondLst>
                                        </p:cTn>
                                        <p:tgtEl>
                                          <p:spTgt spid="17"/>
                                        </p:tgtEl>
                                      </p:cBhvr>
                                      <p:to x="100000" y="90000"/>
                                    </p:animScale>
                                    <p:animScale>
                                      <p:cBhvr>
                                        <p:cTn id="105" dur="166" decel="50000">
                                          <p:stCondLst>
                                            <p:cond delay="1668"/>
                                          </p:stCondLst>
                                        </p:cTn>
                                        <p:tgtEl>
                                          <p:spTgt spid="17"/>
                                        </p:tgtEl>
                                      </p:cBhvr>
                                      <p:to x="100000" y="100000"/>
                                    </p:animScale>
                                    <p:animScale>
                                      <p:cBhvr>
                                        <p:cTn id="106" dur="26">
                                          <p:stCondLst>
                                            <p:cond delay="1808"/>
                                          </p:stCondLst>
                                        </p:cTn>
                                        <p:tgtEl>
                                          <p:spTgt spid="17"/>
                                        </p:tgtEl>
                                      </p:cBhvr>
                                      <p:to x="100000" y="95000"/>
                                    </p:animScale>
                                    <p:animScale>
                                      <p:cBhvr>
                                        <p:cTn id="107"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12" name="Title 5">
            <a:extLst>
              <a:ext uri="{FF2B5EF4-FFF2-40B4-BE49-F238E27FC236}">
                <a16:creationId xmlns:a16="http://schemas.microsoft.com/office/drawing/2014/main" id="{38EDB2C2-3372-48DF-A685-9A05E9BB395B}"/>
              </a:ext>
            </a:extLst>
          </p:cNvPr>
          <p:cNvSpPr txBox="1">
            <a:spLocks noGrp="1"/>
          </p:cNvSpPr>
          <p:nvPr>
            <p:ph type="title"/>
          </p:nvPr>
        </p:nvSpPr>
        <p:spPr>
          <a:xfrm>
            <a:off x="1885950" y="-79957"/>
            <a:ext cx="10285536" cy="1070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Gotham Medium"/>
              </a:rPr>
              <a:t>Map of Coronado’s Route, 1540 - 1542</a:t>
            </a:r>
          </a:p>
        </p:txBody>
      </p:sp>
      <p:pic>
        <p:nvPicPr>
          <p:cNvPr id="1026" name="Picture 2" descr="A map of the route taken by Francisco Vazquez de Coronado on his expedition from 1540 to 1542">
            <a:extLst>
              <a:ext uri="{FF2B5EF4-FFF2-40B4-BE49-F238E27FC236}">
                <a16:creationId xmlns:a16="http://schemas.microsoft.com/office/drawing/2014/main" id="{1629A5A0-71FE-53BF-808E-3268CA9704F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14" t="-1" r="14103" b="1142"/>
          <a:stretch/>
        </p:blipFill>
        <p:spPr bwMode="auto">
          <a:xfrm>
            <a:off x="2108329" y="1304216"/>
            <a:ext cx="9223699" cy="4748315"/>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97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38EDB2C2-3372-48DF-A685-9A05E9BB395B}"/>
              </a:ext>
            </a:extLst>
          </p:cNvPr>
          <p:cNvSpPr txBox="1">
            <a:spLocks noGrp="1"/>
          </p:cNvSpPr>
          <p:nvPr>
            <p:ph type="title"/>
          </p:nvPr>
        </p:nvSpPr>
        <p:spPr>
          <a:xfrm>
            <a:off x="1885950" y="-79957"/>
            <a:ext cx="10285536" cy="158344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dirty="0">
                <a:solidFill>
                  <a:srgbClr val="322E50"/>
                </a:solidFill>
                <a:latin typeface="Gotham Medium" pitchFamily="2" charset="0"/>
                <a:cs typeface="Gotham Medium" pitchFamily="2" charset="0"/>
              </a:rPr>
              <a:t>Exit Ticket</a:t>
            </a:r>
            <a:br>
              <a:rPr lang="en-US" sz="6600" dirty="0">
                <a:solidFill>
                  <a:srgbClr val="322E50"/>
                </a:solidFill>
                <a:latin typeface="Gotham Medium" pitchFamily="2" charset="0"/>
                <a:cs typeface="Gotham Medium" pitchFamily="2" charset="0"/>
              </a:rPr>
            </a:br>
            <a:r>
              <a:rPr lang="en-US" sz="4400" dirty="0">
                <a:latin typeface="Gotham Medium"/>
              </a:rPr>
              <a:t>Follow the directions to complete your warm-up</a:t>
            </a:r>
          </a:p>
        </p:txBody>
      </p:sp>
      <p:sp>
        <p:nvSpPr>
          <p:cNvPr id="14" name="TextBox 13">
            <a:extLst>
              <a:ext uri="{FF2B5EF4-FFF2-40B4-BE49-F238E27FC236}">
                <a16:creationId xmlns:a16="http://schemas.microsoft.com/office/drawing/2014/main" id="{AE2A8A37-D9E0-5A14-43BC-D31AB53A82C4}"/>
              </a:ext>
            </a:extLst>
          </p:cNvPr>
          <p:cNvSpPr txBox="1"/>
          <p:nvPr/>
        </p:nvSpPr>
        <p:spPr>
          <a:xfrm>
            <a:off x="2847627" y="1719106"/>
            <a:ext cx="5060296" cy="48013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002060"/>
                </a:solidFill>
                <a:effectLst/>
                <a:uLnTx/>
                <a:uFillTx/>
                <a:latin typeface="Calibri" panose="020F0502020204030204"/>
                <a:ea typeface="+mn-ea"/>
                <a:cs typeface="+mn-cs"/>
              </a:rPr>
              <a:t>Consider the significant effect of three of the events we discussed in class today.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Write your response on your warm-up.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B050"/>
                </a:solidFill>
                <a:effectLst/>
                <a:uLnTx/>
                <a:uFillTx/>
                <a:latin typeface="Calibri" panose="020F0502020204030204"/>
                <a:ea typeface="+mn-ea"/>
                <a:cs typeface="+mn-cs"/>
              </a:rPr>
              <a:t>Discuss with a partner  </a:t>
            </a:r>
          </a:p>
        </p:txBody>
      </p:sp>
      <p:pic>
        <p:nvPicPr>
          <p:cNvPr id="15" name="Graphic 14">
            <a:extLst>
              <a:ext uri="{FF2B5EF4-FFF2-40B4-BE49-F238E27FC236}">
                <a16:creationId xmlns:a16="http://schemas.microsoft.com/office/drawing/2014/main" id="{6D82653A-FB34-D49C-1CBF-212B7AC439A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73897" y="1958592"/>
            <a:ext cx="1071092" cy="1071092"/>
          </a:xfrm>
          <a:prstGeom prst="rect">
            <a:avLst/>
          </a:prstGeom>
        </p:spPr>
      </p:pic>
      <p:pic>
        <p:nvPicPr>
          <p:cNvPr id="16" name="Graphic 15">
            <a:extLst>
              <a:ext uri="{FF2B5EF4-FFF2-40B4-BE49-F238E27FC236}">
                <a16:creationId xmlns:a16="http://schemas.microsoft.com/office/drawing/2014/main" id="{8F161DEC-99B7-1032-5315-5126007ED36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73897" y="5219328"/>
            <a:ext cx="1071092" cy="1071092"/>
          </a:xfrm>
          <a:prstGeom prst="rect">
            <a:avLst/>
          </a:prstGeom>
        </p:spPr>
      </p:pic>
      <p:pic>
        <p:nvPicPr>
          <p:cNvPr id="17" name="Graphic 16">
            <a:extLst>
              <a:ext uri="{FF2B5EF4-FFF2-40B4-BE49-F238E27FC236}">
                <a16:creationId xmlns:a16="http://schemas.microsoft.com/office/drawing/2014/main" id="{12C79970-0CFD-5DBD-F96D-C07D2F6B7E6C}"/>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46546" y="3981263"/>
            <a:ext cx="925793" cy="925793"/>
          </a:xfrm>
          <a:prstGeom prst="rect">
            <a:avLst/>
          </a:prstGeom>
        </p:spPr>
      </p:pic>
      <p:sp>
        <p:nvSpPr>
          <p:cNvPr id="2" name="Callout: Down Arrow 1">
            <a:extLst>
              <a:ext uri="{FF2B5EF4-FFF2-40B4-BE49-F238E27FC236}">
                <a16:creationId xmlns:a16="http://schemas.microsoft.com/office/drawing/2014/main" id="{45323FEB-4934-18D4-7D6E-291C58622F57}"/>
              </a:ext>
            </a:extLst>
          </p:cNvPr>
          <p:cNvSpPr/>
          <p:nvPr/>
        </p:nvSpPr>
        <p:spPr>
          <a:xfrm>
            <a:off x="8490857" y="1873600"/>
            <a:ext cx="2667000" cy="2373922"/>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dirty="0"/>
              <a:t>Cause</a:t>
            </a:r>
          </a:p>
        </p:txBody>
      </p:sp>
      <p:sp>
        <p:nvSpPr>
          <p:cNvPr id="3" name="Rectangle 2">
            <a:extLst>
              <a:ext uri="{FF2B5EF4-FFF2-40B4-BE49-F238E27FC236}">
                <a16:creationId xmlns:a16="http://schemas.microsoft.com/office/drawing/2014/main" id="{E0B6B6D7-8E20-1DBA-7538-795877EB3682}"/>
              </a:ext>
            </a:extLst>
          </p:cNvPr>
          <p:cNvSpPr/>
          <p:nvPr/>
        </p:nvSpPr>
        <p:spPr>
          <a:xfrm>
            <a:off x="8528957" y="4373808"/>
            <a:ext cx="2590800" cy="16910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dirty="0"/>
              <a:t>Effect</a:t>
            </a:r>
            <a:endParaRPr lang="en-US" dirty="0"/>
          </a:p>
        </p:txBody>
      </p:sp>
    </p:spTree>
    <p:extLst>
      <p:ext uri="{BB962C8B-B14F-4D97-AF65-F5344CB8AC3E}">
        <p14:creationId xmlns:p14="http://schemas.microsoft.com/office/powerpoint/2010/main" val="1286073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8308510" y="647893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43ED4920-A314-C832-2A0D-1BE434B25E38}"/>
              </a:ext>
            </a:extLst>
          </p:cNvPr>
          <p:cNvSpPr txBox="1">
            <a:spLocks noGrp="1"/>
          </p:cNvSpPr>
          <p:nvPr>
            <p:ph type="title"/>
          </p:nvPr>
        </p:nvSpPr>
        <p:spPr>
          <a:xfrm>
            <a:off x="1948337" y="133433"/>
            <a:ext cx="8405949"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300" dirty="0">
                <a:solidFill>
                  <a:schemeClr val="bg1"/>
                </a:solidFill>
                <a:latin typeface="Gotham Medium"/>
              </a:rPr>
              <a:t>Share with the class </a:t>
            </a:r>
            <a:r>
              <a:rPr lang="en-US" sz="7300" dirty="0">
                <a:solidFill>
                  <a:schemeClr val="bg2">
                    <a:lumMod val="25000"/>
                  </a:schemeClr>
                </a:solidFill>
                <a:latin typeface="Gotham Medium"/>
              </a:rPr>
              <a:t>3</a:t>
            </a:r>
            <a:endParaRPr lang="en-US" sz="2800" dirty="0">
              <a:solidFill>
                <a:schemeClr val="bg2">
                  <a:lumMod val="25000"/>
                </a:schemeClr>
              </a:solidFill>
              <a:latin typeface="Gotham Medium"/>
            </a:endParaRPr>
          </a:p>
        </p:txBody>
      </p:sp>
      <p:sp>
        <p:nvSpPr>
          <p:cNvPr id="6" name="Speech Bubble: Rectangle with Corners Rounded 5">
            <a:extLst>
              <a:ext uri="{FF2B5EF4-FFF2-40B4-BE49-F238E27FC236}">
                <a16:creationId xmlns:a16="http://schemas.microsoft.com/office/drawing/2014/main" id="{C8EE2F8C-2D85-FAC7-AB6D-6DE476A140B6}"/>
              </a:ext>
            </a:extLst>
          </p:cNvPr>
          <p:cNvSpPr/>
          <p:nvPr/>
        </p:nvSpPr>
        <p:spPr>
          <a:xfrm>
            <a:off x="3000270" y="1675190"/>
            <a:ext cx="8523513" cy="1380310"/>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One effect of Pineda’s map of the Gulf of Mexico is ________.</a:t>
            </a:r>
          </a:p>
        </p:txBody>
      </p:sp>
      <p:pic>
        <p:nvPicPr>
          <p:cNvPr id="11" name="Graphic 10">
            <a:extLst>
              <a:ext uri="{FF2B5EF4-FFF2-40B4-BE49-F238E27FC236}">
                <a16:creationId xmlns:a16="http://schemas.microsoft.com/office/drawing/2014/main" id="{CCBACD64-9386-8056-1EFA-A1EF9055EA1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2390" y="1861314"/>
            <a:ext cx="1071092" cy="1071092"/>
          </a:xfrm>
          <a:prstGeom prst="rect">
            <a:avLst/>
          </a:prstGeom>
        </p:spPr>
      </p:pic>
      <p:sp>
        <p:nvSpPr>
          <p:cNvPr id="2" name="Speech Bubble: Rectangle with Corners Rounded 1">
            <a:extLst>
              <a:ext uri="{FF2B5EF4-FFF2-40B4-BE49-F238E27FC236}">
                <a16:creationId xmlns:a16="http://schemas.microsoft.com/office/drawing/2014/main" id="{7375364D-8CC4-0120-1281-420F3CDD91F6}"/>
              </a:ext>
            </a:extLst>
          </p:cNvPr>
          <p:cNvSpPr/>
          <p:nvPr/>
        </p:nvSpPr>
        <p:spPr>
          <a:xfrm>
            <a:off x="668217" y="3279977"/>
            <a:ext cx="8523513" cy="1380310"/>
          </a:xfrm>
          <a:prstGeom prst="wedgeRoundRectCallout">
            <a:avLst>
              <a:gd name="adj1" fmla="val 63774"/>
              <a:gd name="adj2" fmla="val 28472"/>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One effect of Cortez conquering the Aztecs is ________.</a:t>
            </a:r>
          </a:p>
        </p:txBody>
      </p:sp>
      <p:pic>
        <p:nvPicPr>
          <p:cNvPr id="12" name="Graphic 11">
            <a:extLst>
              <a:ext uri="{FF2B5EF4-FFF2-40B4-BE49-F238E27FC236}">
                <a16:creationId xmlns:a16="http://schemas.microsoft.com/office/drawing/2014/main" id="{FCA4BD61-92C8-6DD7-FC4D-6B9899502BA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99767" y="3476209"/>
            <a:ext cx="1071092" cy="1071092"/>
          </a:xfrm>
          <a:prstGeom prst="rect">
            <a:avLst/>
          </a:prstGeom>
        </p:spPr>
      </p:pic>
      <p:sp>
        <p:nvSpPr>
          <p:cNvPr id="13" name="Speech Bubble: Rectangle with Corners Rounded 12">
            <a:extLst>
              <a:ext uri="{FF2B5EF4-FFF2-40B4-BE49-F238E27FC236}">
                <a16:creationId xmlns:a16="http://schemas.microsoft.com/office/drawing/2014/main" id="{91301109-547E-C31D-51CC-C7781B171D71}"/>
              </a:ext>
            </a:extLst>
          </p:cNvPr>
          <p:cNvSpPr/>
          <p:nvPr/>
        </p:nvSpPr>
        <p:spPr>
          <a:xfrm>
            <a:off x="3196219" y="4891519"/>
            <a:ext cx="8523513" cy="1380310"/>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One effect of Cabeza de Vaca’s claims of a city of gold is ________.</a:t>
            </a:r>
          </a:p>
        </p:txBody>
      </p:sp>
      <p:pic>
        <p:nvPicPr>
          <p:cNvPr id="14" name="Graphic 13">
            <a:extLst>
              <a:ext uri="{FF2B5EF4-FFF2-40B4-BE49-F238E27FC236}">
                <a16:creationId xmlns:a16="http://schemas.microsoft.com/office/drawing/2014/main" id="{F71D6C46-5388-5E7E-0DB5-1771150E9E9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7245" y="5200737"/>
            <a:ext cx="1071092" cy="1071092"/>
          </a:xfrm>
          <a:prstGeom prst="rect">
            <a:avLst/>
          </a:prstGeom>
        </p:spPr>
      </p:pic>
    </p:spTree>
    <p:extLst>
      <p:ext uri="{BB962C8B-B14F-4D97-AF65-F5344CB8AC3E}">
        <p14:creationId xmlns:p14="http://schemas.microsoft.com/office/powerpoint/2010/main" val="985012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38EDB2C2-3372-48DF-A685-9A05E9BB395B}"/>
              </a:ext>
            </a:extLst>
          </p:cNvPr>
          <p:cNvSpPr txBox="1">
            <a:spLocks noGrp="1"/>
          </p:cNvSpPr>
          <p:nvPr>
            <p:ph type="title"/>
          </p:nvPr>
        </p:nvSpPr>
        <p:spPr>
          <a:xfrm>
            <a:off x="1885950" y="-79957"/>
            <a:ext cx="10285536" cy="158344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dirty="0">
                <a:solidFill>
                  <a:srgbClr val="322E50"/>
                </a:solidFill>
                <a:latin typeface="Gotham Medium" pitchFamily="2" charset="0"/>
                <a:cs typeface="Gotham Medium" pitchFamily="2" charset="0"/>
              </a:rPr>
              <a:t>Warm-up</a:t>
            </a:r>
            <a:br>
              <a:rPr lang="en-US" sz="6600" dirty="0">
                <a:solidFill>
                  <a:srgbClr val="322E50"/>
                </a:solidFill>
                <a:latin typeface="Gotham Medium" pitchFamily="2" charset="0"/>
                <a:cs typeface="Gotham Medium" pitchFamily="2" charset="0"/>
              </a:rPr>
            </a:br>
            <a:r>
              <a:rPr lang="en-US" sz="4400" dirty="0">
                <a:latin typeface="Gotham Medium"/>
              </a:rPr>
              <a:t>Follow the directions to complete your warm-up</a:t>
            </a:r>
          </a:p>
        </p:txBody>
      </p:sp>
      <p:sp>
        <p:nvSpPr>
          <p:cNvPr id="14" name="TextBox 13">
            <a:extLst>
              <a:ext uri="{FF2B5EF4-FFF2-40B4-BE49-F238E27FC236}">
                <a16:creationId xmlns:a16="http://schemas.microsoft.com/office/drawing/2014/main" id="{AE2A8A37-D9E0-5A14-43BC-D31AB53A82C4}"/>
              </a:ext>
            </a:extLst>
          </p:cNvPr>
          <p:cNvSpPr txBox="1"/>
          <p:nvPr/>
        </p:nvSpPr>
        <p:spPr>
          <a:xfrm>
            <a:off x="2847627" y="1719106"/>
            <a:ext cx="5060296"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002060"/>
                </a:solidFill>
                <a:effectLst/>
                <a:uLnTx/>
                <a:uFillTx/>
                <a:latin typeface="Calibri" panose="020F0502020204030204"/>
                <a:ea typeface="+mn-ea"/>
                <a:cs typeface="+mn-cs"/>
              </a:rPr>
              <a:t>Consider items that help you travel today compared to in the 1400s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Write your response on your warm-up.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B050"/>
                </a:solidFill>
                <a:effectLst/>
                <a:uLnTx/>
                <a:uFillTx/>
                <a:latin typeface="Calibri" panose="020F0502020204030204"/>
                <a:ea typeface="+mn-ea"/>
                <a:cs typeface="+mn-cs"/>
              </a:rPr>
              <a:t>Discuss with a partner  </a:t>
            </a:r>
          </a:p>
        </p:txBody>
      </p:sp>
      <p:pic>
        <p:nvPicPr>
          <p:cNvPr id="13" name="Picture 12" descr="Magnifying glass and question mark">
            <a:extLst>
              <a:ext uri="{FF2B5EF4-FFF2-40B4-BE49-F238E27FC236}">
                <a16:creationId xmlns:a16="http://schemas.microsoft.com/office/drawing/2014/main" id="{85247DD4-135A-C3E1-6645-712F0D8A4502}"/>
              </a:ext>
            </a:extLst>
          </p:cNvPr>
          <p:cNvPicPr>
            <a:picLocks noChangeAspect="1"/>
          </p:cNvPicPr>
          <p:nvPr/>
        </p:nvPicPr>
        <p:blipFill rotWithShape="1">
          <a:blip r:embed="rId5">
            <a:extLst>
              <a:ext uri="{28A0092B-C50C-407E-A947-70E740481C1C}">
                <a14:useLocalDpi xmlns:a14="http://schemas.microsoft.com/office/drawing/2010/main" val="0"/>
              </a:ext>
            </a:extLst>
          </a:blip>
          <a:srcRect l="24285" t="7619" r="22945"/>
          <a:stretch/>
        </p:blipFill>
        <p:spPr>
          <a:xfrm>
            <a:off x="8350942" y="2155371"/>
            <a:ext cx="3237988" cy="3188678"/>
          </a:xfrm>
          <a:prstGeom prst="rect">
            <a:avLst/>
          </a:prstGeom>
          <a:effectLst>
            <a:outerShdw blurRad="50800" dist="50800" dir="8160000" algn="ctr" rotWithShape="0">
              <a:srgbClr val="000000">
                <a:alpha val="43137"/>
              </a:srgbClr>
            </a:outerShdw>
          </a:effectLst>
        </p:spPr>
      </p:pic>
      <p:pic>
        <p:nvPicPr>
          <p:cNvPr id="15" name="Graphic 14">
            <a:extLst>
              <a:ext uri="{FF2B5EF4-FFF2-40B4-BE49-F238E27FC236}">
                <a16:creationId xmlns:a16="http://schemas.microsoft.com/office/drawing/2014/main" id="{6D82653A-FB34-D49C-1CBF-212B7AC439A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73897" y="1958592"/>
            <a:ext cx="1071092" cy="1071092"/>
          </a:xfrm>
          <a:prstGeom prst="rect">
            <a:avLst/>
          </a:prstGeom>
        </p:spPr>
      </p:pic>
      <p:pic>
        <p:nvPicPr>
          <p:cNvPr id="16" name="Graphic 15">
            <a:extLst>
              <a:ext uri="{FF2B5EF4-FFF2-40B4-BE49-F238E27FC236}">
                <a16:creationId xmlns:a16="http://schemas.microsoft.com/office/drawing/2014/main" id="{8F161DEC-99B7-1032-5315-5126007ED36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73897" y="5219328"/>
            <a:ext cx="1071092" cy="1071092"/>
          </a:xfrm>
          <a:prstGeom prst="rect">
            <a:avLst/>
          </a:prstGeom>
        </p:spPr>
      </p:pic>
      <p:pic>
        <p:nvPicPr>
          <p:cNvPr id="17" name="Graphic 16">
            <a:extLst>
              <a:ext uri="{FF2B5EF4-FFF2-40B4-BE49-F238E27FC236}">
                <a16:creationId xmlns:a16="http://schemas.microsoft.com/office/drawing/2014/main" id="{12C79970-0CFD-5DBD-F96D-C07D2F6B7E6C}"/>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46546" y="3981263"/>
            <a:ext cx="925793" cy="925793"/>
          </a:xfrm>
          <a:prstGeom prst="rect">
            <a:avLst/>
          </a:prstGeom>
        </p:spPr>
      </p:pic>
    </p:spTree>
    <p:extLst>
      <p:ext uri="{BB962C8B-B14F-4D97-AF65-F5344CB8AC3E}">
        <p14:creationId xmlns:p14="http://schemas.microsoft.com/office/powerpoint/2010/main" val="708356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43ED4920-A314-C832-2A0D-1BE434B25E38}"/>
              </a:ext>
            </a:extLst>
          </p:cNvPr>
          <p:cNvSpPr txBox="1">
            <a:spLocks noGrp="1"/>
          </p:cNvSpPr>
          <p:nvPr>
            <p:ph type="title"/>
          </p:nvPr>
        </p:nvSpPr>
        <p:spPr>
          <a:xfrm>
            <a:off x="1948337" y="133433"/>
            <a:ext cx="8405949"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300" dirty="0">
                <a:solidFill>
                  <a:schemeClr val="bg1"/>
                </a:solidFill>
                <a:latin typeface="Gotham Medium"/>
              </a:rPr>
              <a:t>Share with the class</a:t>
            </a:r>
            <a:endParaRPr lang="en-US" sz="2800" dirty="0">
              <a:solidFill>
                <a:schemeClr val="bg1"/>
              </a:solidFill>
              <a:latin typeface="Gotham Medium"/>
            </a:endParaRPr>
          </a:p>
        </p:txBody>
      </p:sp>
      <p:sp>
        <p:nvSpPr>
          <p:cNvPr id="6" name="Speech Bubble: Rectangle with Corners Rounded 5">
            <a:extLst>
              <a:ext uri="{FF2B5EF4-FFF2-40B4-BE49-F238E27FC236}">
                <a16:creationId xmlns:a16="http://schemas.microsoft.com/office/drawing/2014/main" id="{C8EE2F8C-2D85-FAC7-AB6D-6DE476A140B6}"/>
              </a:ext>
            </a:extLst>
          </p:cNvPr>
          <p:cNvSpPr/>
          <p:nvPr/>
        </p:nvSpPr>
        <p:spPr>
          <a:xfrm>
            <a:off x="3156859" y="1959430"/>
            <a:ext cx="8523513" cy="3918856"/>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An item that helps people travel today is ____________, </a:t>
            </a:r>
            <a:r>
              <a:rPr kumimoji="0" lang="en-US" sz="4400" b="0"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Times New Roman" panose="02020603050405020304" pitchFamily="18" charset="0"/>
                <a:cs typeface="Times New Roman" panose="02020603050405020304" pitchFamily="18" charset="0"/>
              </a:rPr>
              <a:t>while</a:t>
            </a:r>
            <a:r>
              <a:rPr kumimoji="0" lang="en-US" sz="4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 an item that might have helped people travel in the 1400s was ___________.</a:t>
            </a:r>
          </a:p>
        </p:txBody>
      </p:sp>
      <p:pic>
        <p:nvPicPr>
          <p:cNvPr id="11" name="Graphic 10">
            <a:extLst>
              <a:ext uri="{FF2B5EF4-FFF2-40B4-BE49-F238E27FC236}">
                <a16:creationId xmlns:a16="http://schemas.microsoft.com/office/drawing/2014/main" id="{CCBACD64-9386-8056-1EFA-A1EF9055EA1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8347" y="3841131"/>
            <a:ext cx="1524003" cy="1524003"/>
          </a:xfrm>
          <a:prstGeom prst="rect">
            <a:avLst/>
          </a:prstGeom>
        </p:spPr>
      </p:pic>
    </p:spTree>
    <p:extLst>
      <p:ext uri="{BB962C8B-B14F-4D97-AF65-F5344CB8AC3E}">
        <p14:creationId xmlns:p14="http://schemas.microsoft.com/office/powerpoint/2010/main" val="3465227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43ED4920-A314-C832-2A0D-1BE434B25E38}"/>
              </a:ext>
            </a:extLst>
          </p:cNvPr>
          <p:cNvSpPr txBox="1">
            <a:spLocks noGrp="1"/>
          </p:cNvSpPr>
          <p:nvPr>
            <p:ph type="title"/>
          </p:nvPr>
        </p:nvSpPr>
        <p:spPr>
          <a:xfrm>
            <a:off x="1948337" y="133433"/>
            <a:ext cx="8405949"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300" dirty="0">
                <a:solidFill>
                  <a:schemeClr val="bg1"/>
                </a:solidFill>
                <a:latin typeface="Gotham Medium"/>
              </a:rPr>
              <a:t>Share with the class </a:t>
            </a:r>
            <a:r>
              <a:rPr lang="en-US" sz="7300" dirty="0">
                <a:solidFill>
                  <a:schemeClr val="bg2">
                    <a:lumMod val="25000"/>
                  </a:schemeClr>
                </a:solidFill>
                <a:latin typeface="Gotham Medium"/>
              </a:rPr>
              <a:t>2</a:t>
            </a:r>
            <a:endParaRPr lang="en-US" sz="2800" dirty="0">
              <a:solidFill>
                <a:schemeClr val="bg2">
                  <a:lumMod val="25000"/>
                </a:schemeClr>
              </a:solidFill>
              <a:latin typeface="Gotham Medium"/>
            </a:endParaRPr>
          </a:p>
        </p:txBody>
      </p:sp>
      <p:pic>
        <p:nvPicPr>
          <p:cNvPr id="3" name="Graphic 2">
            <a:extLst>
              <a:ext uri="{FF2B5EF4-FFF2-40B4-BE49-F238E27FC236}">
                <a16:creationId xmlns:a16="http://schemas.microsoft.com/office/drawing/2014/main" id="{DA59F008-7EEC-2B33-BA5B-D33396B3E5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1954" y="3476209"/>
            <a:ext cx="925793" cy="925793"/>
          </a:xfrm>
          <a:prstGeom prst="rect">
            <a:avLst/>
          </a:prstGeom>
        </p:spPr>
      </p:pic>
      <p:sp>
        <p:nvSpPr>
          <p:cNvPr id="6" name="Speech Bubble: Rectangle with Corners Rounded 5">
            <a:extLst>
              <a:ext uri="{FF2B5EF4-FFF2-40B4-BE49-F238E27FC236}">
                <a16:creationId xmlns:a16="http://schemas.microsoft.com/office/drawing/2014/main" id="{C8EE2F8C-2D85-FAC7-AB6D-6DE476A140B6}"/>
              </a:ext>
            </a:extLst>
          </p:cNvPr>
          <p:cNvSpPr/>
          <p:nvPr/>
        </p:nvSpPr>
        <p:spPr>
          <a:xfrm>
            <a:off x="3156859" y="1959430"/>
            <a:ext cx="8523513" cy="3918856"/>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An item they would not have had access to in the 1400s is _________. This could have made travel more difficult because __________. </a:t>
            </a:r>
          </a:p>
        </p:txBody>
      </p:sp>
      <p:pic>
        <p:nvPicPr>
          <p:cNvPr id="11" name="Graphic 10">
            <a:extLst>
              <a:ext uri="{FF2B5EF4-FFF2-40B4-BE49-F238E27FC236}">
                <a16:creationId xmlns:a16="http://schemas.microsoft.com/office/drawing/2014/main" id="{CCBACD64-9386-8056-1EFA-A1EF9055EA1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8347" y="3841131"/>
            <a:ext cx="1524003" cy="1524003"/>
          </a:xfrm>
          <a:prstGeom prst="rect">
            <a:avLst/>
          </a:prstGeom>
        </p:spPr>
      </p:pic>
    </p:spTree>
    <p:extLst>
      <p:ext uri="{BB962C8B-B14F-4D97-AF65-F5344CB8AC3E}">
        <p14:creationId xmlns:p14="http://schemas.microsoft.com/office/powerpoint/2010/main" val="2854200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271E54FE-3228-FC83-2DD5-6D5162FC7096}"/>
              </a:ext>
            </a:extLst>
          </p:cNvPr>
          <p:cNvSpPr txBox="1">
            <a:spLocks noGrp="1"/>
          </p:cNvSpPr>
          <p:nvPr>
            <p:ph type="title"/>
          </p:nvPr>
        </p:nvSpPr>
        <p:spPr>
          <a:xfrm>
            <a:off x="1935479" y="13062"/>
            <a:ext cx="8240486"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a:t>
            </a:r>
          </a:p>
        </p:txBody>
      </p:sp>
      <p:sp>
        <p:nvSpPr>
          <p:cNvPr id="2" name="TextBox 1">
            <a:extLst>
              <a:ext uri="{FF2B5EF4-FFF2-40B4-BE49-F238E27FC236}">
                <a16:creationId xmlns:a16="http://schemas.microsoft.com/office/drawing/2014/main" id="{3A5CE043-7D6D-0005-11A2-0CC564E0D17E}"/>
              </a:ext>
            </a:extLst>
          </p:cNvPr>
          <p:cNvSpPr txBox="1"/>
          <p:nvPr/>
        </p:nvSpPr>
        <p:spPr>
          <a:xfrm>
            <a:off x="1045029" y="1611083"/>
            <a:ext cx="10363200" cy="47089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What were some of the difficulties of the first Spanish explorers in the Americas, </a:t>
            </a:r>
            <a:r>
              <a:rPr kumimoji="0" lang="en-US" sz="6000" b="1" i="1" u="none" strike="noStrike" kern="1200" cap="none" spc="0" normalizeH="0" baseline="0" noProof="0" dirty="0">
                <a:ln>
                  <a:noFill/>
                </a:ln>
                <a:solidFill>
                  <a:srgbClr val="002060"/>
                </a:solidFill>
                <a:effectLst/>
                <a:uLnTx/>
                <a:uFillTx/>
                <a:latin typeface="Calibri" panose="020F0502020204030204"/>
                <a:ea typeface="+mn-ea"/>
                <a:cs typeface="+mn-cs"/>
              </a:rPr>
              <a:t>and</a:t>
            </a: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 were they successful at achieving their goals? </a:t>
            </a:r>
          </a:p>
        </p:txBody>
      </p:sp>
    </p:spTree>
    <p:extLst>
      <p:ext uri="{BB962C8B-B14F-4D97-AF65-F5344CB8AC3E}">
        <p14:creationId xmlns:p14="http://schemas.microsoft.com/office/powerpoint/2010/main" val="3174107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C6CC9DF-77CB-675E-BB9A-652A235CC727}"/>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dirty="0">
                <a:solidFill>
                  <a:schemeClr val="bg1"/>
                </a:solidFill>
                <a:latin typeface="Gotham Medium"/>
              </a:rPr>
              <a:t>In today’s lesson…</a:t>
            </a:r>
          </a:p>
        </p:txBody>
      </p:sp>
      <p:sp>
        <p:nvSpPr>
          <p:cNvPr id="2" name="TextBox 1">
            <a:extLst>
              <a:ext uri="{FF2B5EF4-FFF2-40B4-BE49-F238E27FC236}">
                <a16:creationId xmlns:a16="http://schemas.microsoft.com/office/drawing/2014/main" id="{FC58F755-2814-BAC0-DB9A-A059B16CACA3}"/>
              </a:ext>
            </a:extLst>
          </p:cNvPr>
          <p:cNvSpPr txBox="1"/>
          <p:nvPr/>
        </p:nvSpPr>
        <p:spPr>
          <a:xfrm>
            <a:off x="533401" y="1556651"/>
            <a:ext cx="10907486" cy="5016758"/>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4472C4">
                    <a:lumMod val="50000"/>
                  </a:srgbClr>
                </a:solidFill>
                <a:effectLst/>
                <a:uLnTx/>
                <a:uFillTx/>
                <a:latin typeface="Calibri" panose="020F0502020204030204"/>
                <a:ea typeface="+mn-ea"/>
                <a:cs typeface="+mn-cs"/>
              </a:rPr>
              <a:t>We will</a:t>
            </a:r>
            <a:r>
              <a:rPr kumimoji="0" lang="en-US" sz="4000" b="1" i="1" strike="noStrike" kern="1200" cap="none" spc="0" normalizeH="0" baseline="0" noProof="0" dirty="0">
                <a:ln>
                  <a:noFill/>
                </a:ln>
                <a:solidFill>
                  <a:srgbClr val="4472C4">
                    <a:lumMod val="50000"/>
                  </a:srgbClr>
                </a:solidFill>
                <a:effectLst/>
                <a:uLnTx/>
                <a:uFillTx/>
                <a:latin typeface="Calibri" panose="020F0502020204030204"/>
                <a:ea typeface="+mn-ea"/>
                <a:cs typeface="+mn-cs"/>
              </a:rPr>
              <a:t> </a:t>
            </a:r>
            <a:r>
              <a:rPr kumimoji="0" lang="en-US" sz="4000" strike="noStrike" kern="1200" cap="none" spc="0" normalizeH="0" baseline="0" noProof="0" dirty="0">
                <a:ln>
                  <a:noFill/>
                </a:ln>
                <a:solidFill>
                  <a:srgbClr val="4472C4">
                    <a:lumMod val="50000"/>
                  </a:srgbClr>
                </a:solidFill>
                <a:effectLst/>
                <a:uLnTx/>
                <a:uFillTx/>
                <a:latin typeface="Calibri" panose="020F0502020204030204"/>
                <a:ea typeface="+mn-ea"/>
                <a:cs typeface="+mn-cs"/>
              </a:rPr>
              <a:t>examine four of the first significant Spanish explorers to the Americas. We will be able to explain their significance in history and if they were success at achieving their goals.</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I will</a:t>
            </a:r>
            <a:r>
              <a:rPr kumimoji="0" lang="en-US" sz="4000" b="1" i="1"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complete my guided note-taking chart including writing key information, the significance of each </a:t>
            </a:r>
            <a:r>
              <a:rPr lang="en-US" sz="4000" dirty="0">
                <a:solidFill>
                  <a:srgbClr val="C00000"/>
                </a:solidFill>
                <a:latin typeface="Calibri" panose="020F0502020204030204"/>
              </a:rPr>
              <a:t>topic, and responding to an essential question about each topic.</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697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88459" y="6489548"/>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A732AF83-0278-4A8B-D571-DBEE2D28BE60}"/>
              </a:ext>
            </a:extLst>
          </p:cNvPr>
          <p:cNvSpPr txBox="1">
            <a:spLocks noGrp="1"/>
          </p:cNvSpPr>
          <p:nvPr>
            <p:ph type="title"/>
          </p:nvPr>
        </p:nvSpPr>
        <p:spPr>
          <a:xfrm>
            <a:off x="1641483" y="-146541"/>
            <a:ext cx="6629495" cy="9688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i="0" dirty="0">
                <a:solidFill>
                  <a:srgbClr val="004F8A"/>
                </a:solidFill>
                <a:effectLst/>
                <a:highlight>
                  <a:srgbClr val="FFFFFF"/>
                </a:highlight>
                <a:latin typeface="Gotham Book"/>
              </a:rPr>
              <a:t>Alonso Álvarez de Pineda</a:t>
            </a:r>
            <a:endParaRPr lang="en-US" sz="4400" b="1" dirty="0">
              <a:solidFill>
                <a:srgbClr val="004F8A"/>
              </a:solidFill>
              <a:latin typeface="Gotham Book"/>
            </a:endParaRPr>
          </a:p>
        </p:txBody>
      </p:sp>
      <p:sp>
        <p:nvSpPr>
          <p:cNvPr id="18" name="TextBox 17">
            <a:extLst>
              <a:ext uri="{FF2B5EF4-FFF2-40B4-BE49-F238E27FC236}">
                <a16:creationId xmlns:a16="http://schemas.microsoft.com/office/drawing/2014/main" id="{41FB01C3-4EE2-B12C-F87F-C46489E0E9D4}"/>
              </a:ext>
            </a:extLst>
          </p:cNvPr>
          <p:cNvSpPr txBox="1"/>
          <p:nvPr/>
        </p:nvSpPr>
        <p:spPr>
          <a:xfrm>
            <a:off x="1730829" y="822291"/>
            <a:ext cx="5696153" cy="5386090"/>
          </a:xfrm>
          <a:prstGeom prst="rect">
            <a:avLst/>
          </a:prstGeom>
          <a:noFill/>
        </p:spPr>
        <p:txBody>
          <a:bodyPr wrap="square" rtlCol="0">
            <a:spAutoFit/>
          </a:bodyPr>
          <a:lstStyle/>
          <a:p>
            <a:r>
              <a:rPr lang="en-US" sz="2400" dirty="0">
                <a:solidFill>
                  <a:schemeClr val="accent6">
                    <a:lumMod val="75000"/>
                  </a:schemeClr>
                </a:solidFill>
              </a:rPr>
              <a:t>When the Spanish conquistadors first began exploring North and South America, one of the biggest obstacles they faced was that they had no idea where they were going or what they might find in these new lands.</a:t>
            </a:r>
          </a:p>
          <a:p>
            <a:endParaRPr lang="en-US" sz="1600" dirty="0"/>
          </a:p>
          <a:p>
            <a:r>
              <a:rPr lang="en-US" sz="2400" dirty="0">
                <a:solidFill>
                  <a:srgbClr val="7030A0"/>
                </a:solidFill>
              </a:rPr>
              <a:t>In 1519, a man named </a:t>
            </a:r>
            <a:r>
              <a:rPr lang="en-US" sz="2400" b="0" i="0" dirty="0">
                <a:solidFill>
                  <a:srgbClr val="7030A0"/>
                </a:solidFill>
                <a:effectLst/>
                <a:latin typeface="Gotham Book"/>
              </a:rPr>
              <a:t>Á</a:t>
            </a:r>
            <a:r>
              <a:rPr lang="en-US" sz="2400" dirty="0">
                <a:solidFill>
                  <a:srgbClr val="7030A0"/>
                </a:solidFill>
              </a:rPr>
              <a:t>lonso Alvarez de Pineda helped overcome this obstacle in one part of the Americas by creating the first  known map of the Gulf of Mexico.</a:t>
            </a:r>
          </a:p>
          <a:p>
            <a:endParaRPr lang="en-US" sz="1600" dirty="0"/>
          </a:p>
          <a:p>
            <a:r>
              <a:rPr lang="en-US" sz="2400" dirty="0">
                <a:solidFill>
                  <a:srgbClr val="C00000"/>
                </a:solidFill>
              </a:rPr>
              <a:t>Explorers who came after him would have a better point of reference, and at least some knowledge of where they were headed and what they might find there as a result.</a:t>
            </a:r>
          </a:p>
        </p:txBody>
      </p:sp>
      <p:graphicFrame>
        <p:nvGraphicFramePr>
          <p:cNvPr id="10" name="Table 9">
            <a:extLst>
              <a:ext uri="{FF2B5EF4-FFF2-40B4-BE49-F238E27FC236}">
                <a16:creationId xmlns:a16="http://schemas.microsoft.com/office/drawing/2014/main" id="{1602BA5D-6102-0DF8-5DCE-C7029435A19D}"/>
              </a:ext>
            </a:extLst>
          </p:cNvPr>
          <p:cNvGraphicFramePr>
            <a:graphicFrameLocks noGrp="1"/>
          </p:cNvGraphicFramePr>
          <p:nvPr>
            <p:extLst>
              <p:ext uri="{D42A27DB-BD31-4B8C-83A1-F6EECF244321}">
                <p14:modId xmlns:p14="http://schemas.microsoft.com/office/powerpoint/2010/main" val="3021225190"/>
              </p:ext>
            </p:extLst>
          </p:nvPr>
        </p:nvGraphicFramePr>
        <p:xfrm>
          <a:off x="7817995" y="150367"/>
          <a:ext cx="4091552" cy="2380284"/>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2">
                  <a:extLst>
                    <a:ext uri="{9D8B030D-6E8A-4147-A177-3AD203B41FA5}">
                      <a16:colId xmlns:a16="http://schemas.microsoft.com/office/drawing/2014/main" val="985832744"/>
                    </a:ext>
                  </a:extLst>
                </a:gridCol>
              </a:tblGrid>
              <a:tr h="597204">
                <a:tc>
                  <a:txBody>
                    <a:bodyPr/>
                    <a:lstStyle/>
                    <a:p>
                      <a:pPr algn="ctr"/>
                      <a:r>
                        <a:rPr lang="en-US" sz="3200" dirty="0"/>
                        <a:t>Key Information</a:t>
                      </a:r>
                    </a:p>
                  </a:txBody>
                  <a:tcPr/>
                </a:tc>
                <a:extLst>
                  <a:ext uri="{0D108BD9-81ED-4DB2-BD59-A6C34878D82A}">
                    <a16:rowId xmlns:a16="http://schemas.microsoft.com/office/drawing/2014/main" val="3836395769"/>
                  </a:ext>
                </a:extLst>
              </a:tr>
              <a:tr h="1603023">
                <a:tc>
                  <a:txBody>
                    <a:bodyPr/>
                    <a:lstStyle/>
                    <a:p>
                      <a:pPr marL="457200" indent="-457200">
                        <a:buFont typeface="Arial" panose="020B0604020202020204" pitchFamily="34" charset="0"/>
                        <a:buChar char="•"/>
                      </a:pPr>
                      <a:r>
                        <a:rPr lang="en-US" sz="2700" dirty="0"/>
                        <a:t>1519</a:t>
                      </a:r>
                    </a:p>
                    <a:p>
                      <a:pPr marL="457200" indent="-457200">
                        <a:buFont typeface="Arial" panose="020B0604020202020204" pitchFamily="34" charset="0"/>
                        <a:buChar char="•"/>
                      </a:pPr>
                      <a:r>
                        <a:rPr lang="en-US" sz="2800" dirty="0"/>
                        <a:t>Created the 1</a:t>
                      </a:r>
                      <a:r>
                        <a:rPr lang="en-US" sz="2800" baseline="30000" dirty="0"/>
                        <a:t>st</a:t>
                      </a:r>
                      <a:r>
                        <a:rPr lang="en-US" sz="2800" dirty="0"/>
                        <a:t> known map of the Gulf of Mexico</a:t>
                      </a:r>
                    </a:p>
                  </a:txBody>
                  <a:tcPr/>
                </a:tc>
                <a:extLst>
                  <a:ext uri="{0D108BD9-81ED-4DB2-BD59-A6C34878D82A}">
                    <a16:rowId xmlns:a16="http://schemas.microsoft.com/office/drawing/2014/main" val="3580396997"/>
                  </a:ext>
                </a:extLst>
              </a:tr>
            </a:tbl>
          </a:graphicData>
        </a:graphic>
      </p:graphicFrame>
      <p:graphicFrame>
        <p:nvGraphicFramePr>
          <p:cNvPr id="13" name="Table 12">
            <a:extLst>
              <a:ext uri="{FF2B5EF4-FFF2-40B4-BE49-F238E27FC236}">
                <a16:creationId xmlns:a16="http://schemas.microsoft.com/office/drawing/2014/main" id="{BDA260DB-75F5-B446-E0AD-E5FCF90133C4}"/>
              </a:ext>
            </a:extLst>
          </p:cNvPr>
          <p:cNvGraphicFramePr>
            <a:graphicFrameLocks noGrp="1"/>
          </p:cNvGraphicFramePr>
          <p:nvPr>
            <p:extLst>
              <p:ext uri="{D42A27DB-BD31-4B8C-83A1-F6EECF244321}">
                <p14:modId xmlns:p14="http://schemas.microsoft.com/office/powerpoint/2010/main" val="4130459991"/>
              </p:ext>
            </p:extLst>
          </p:nvPr>
        </p:nvGraphicFramePr>
        <p:xfrm>
          <a:off x="7804218" y="2599727"/>
          <a:ext cx="4091553" cy="1950720"/>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3">
                  <a:extLst>
                    <a:ext uri="{9D8B030D-6E8A-4147-A177-3AD203B41FA5}">
                      <a16:colId xmlns:a16="http://schemas.microsoft.com/office/drawing/2014/main" val="516787571"/>
                    </a:ext>
                  </a:extLst>
                </a:gridCol>
              </a:tblGrid>
              <a:tr h="370840">
                <a:tc>
                  <a:txBody>
                    <a:bodyPr/>
                    <a:lstStyle/>
                    <a:p>
                      <a:pPr algn="ctr"/>
                      <a:r>
                        <a:rPr lang="en-US" sz="3200" dirty="0"/>
                        <a:t>Significance</a:t>
                      </a:r>
                    </a:p>
                  </a:txBody>
                  <a:tcPr/>
                </a:tc>
                <a:extLst>
                  <a:ext uri="{0D108BD9-81ED-4DB2-BD59-A6C34878D82A}">
                    <a16:rowId xmlns:a16="http://schemas.microsoft.com/office/drawing/2014/main" val="3187616621"/>
                  </a:ext>
                </a:extLst>
              </a:tr>
              <a:tr h="370840">
                <a:tc>
                  <a:txBody>
                    <a:bodyPr/>
                    <a:lstStyle/>
                    <a:p>
                      <a:r>
                        <a:rPr lang="en-US" sz="2800" dirty="0"/>
                        <a:t>Provides more information about the geography of the Americas</a:t>
                      </a:r>
                    </a:p>
                  </a:txBody>
                  <a:tcPr/>
                </a:tc>
                <a:extLst>
                  <a:ext uri="{0D108BD9-81ED-4DB2-BD59-A6C34878D82A}">
                    <a16:rowId xmlns:a16="http://schemas.microsoft.com/office/drawing/2014/main" val="2637453561"/>
                  </a:ext>
                </a:extLst>
              </a:tr>
            </a:tbl>
          </a:graphicData>
        </a:graphic>
      </p:graphicFrame>
      <p:graphicFrame>
        <p:nvGraphicFramePr>
          <p:cNvPr id="14" name="Table 13">
            <a:extLst>
              <a:ext uri="{FF2B5EF4-FFF2-40B4-BE49-F238E27FC236}">
                <a16:creationId xmlns:a16="http://schemas.microsoft.com/office/drawing/2014/main" id="{E3D1F956-2FDF-9C25-C491-7CC70500ACCE}"/>
              </a:ext>
            </a:extLst>
          </p:cNvPr>
          <p:cNvGraphicFramePr>
            <a:graphicFrameLocks noGrp="1"/>
          </p:cNvGraphicFramePr>
          <p:nvPr>
            <p:extLst>
              <p:ext uri="{D42A27DB-BD31-4B8C-83A1-F6EECF244321}">
                <p14:modId xmlns:p14="http://schemas.microsoft.com/office/powerpoint/2010/main" val="4200987409"/>
              </p:ext>
            </p:extLst>
          </p:nvPr>
        </p:nvGraphicFramePr>
        <p:xfrm>
          <a:off x="7817995" y="4646494"/>
          <a:ext cx="4110694" cy="1767840"/>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110694">
                  <a:extLst>
                    <a:ext uri="{9D8B030D-6E8A-4147-A177-3AD203B41FA5}">
                      <a16:colId xmlns:a16="http://schemas.microsoft.com/office/drawing/2014/main" val="1560003369"/>
                    </a:ext>
                  </a:extLst>
                </a:gridCol>
              </a:tblGrid>
              <a:tr h="187061">
                <a:tc>
                  <a:txBody>
                    <a:bodyPr/>
                    <a:lstStyle/>
                    <a:p>
                      <a:pPr algn="ctr"/>
                      <a:r>
                        <a:rPr lang="en-US" sz="3200" dirty="0"/>
                        <a:t>Essential Question</a:t>
                      </a:r>
                    </a:p>
                  </a:txBody>
                  <a:tcPr/>
                </a:tc>
                <a:extLst>
                  <a:ext uri="{0D108BD9-81ED-4DB2-BD59-A6C34878D82A}">
                    <a16:rowId xmlns:a16="http://schemas.microsoft.com/office/drawing/2014/main" val="2672338486"/>
                  </a:ext>
                </a:extLst>
              </a:tr>
              <a:tr h="742204">
                <a:tc>
                  <a:txBody>
                    <a:bodyPr/>
                    <a:lstStyle/>
                    <a:p>
                      <a:r>
                        <a:rPr lang="en-US" sz="2400" dirty="0"/>
                        <a:t>Without modern technology like GPS, how do you think Pineda made his map? </a:t>
                      </a:r>
                    </a:p>
                  </a:txBody>
                  <a:tcPr/>
                </a:tc>
                <a:extLst>
                  <a:ext uri="{0D108BD9-81ED-4DB2-BD59-A6C34878D82A}">
                    <a16:rowId xmlns:a16="http://schemas.microsoft.com/office/drawing/2014/main" val="1986572904"/>
                  </a:ext>
                </a:extLst>
              </a:tr>
            </a:tbl>
          </a:graphicData>
        </a:graphic>
      </p:graphicFrame>
      <p:pic>
        <p:nvPicPr>
          <p:cNvPr id="15" name="Graphic 14">
            <a:extLst>
              <a:ext uri="{FF2B5EF4-FFF2-40B4-BE49-F238E27FC236}">
                <a16:creationId xmlns:a16="http://schemas.microsoft.com/office/drawing/2014/main" id="{E803B27C-8FDD-9632-C691-145004A3A70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47891" y="1542887"/>
            <a:ext cx="925793" cy="925793"/>
          </a:xfrm>
          <a:prstGeom prst="rect">
            <a:avLst/>
          </a:prstGeom>
        </p:spPr>
      </p:pic>
      <p:pic>
        <p:nvPicPr>
          <p:cNvPr id="16" name="Graphic 15">
            <a:extLst>
              <a:ext uri="{FF2B5EF4-FFF2-40B4-BE49-F238E27FC236}">
                <a16:creationId xmlns:a16="http://schemas.microsoft.com/office/drawing/2014/main" id="{85AD10F2-1276-88AF-6577-B4BB4ECC50D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70921" y="3755826"/>
            <a:ext cx="925793" cy="925793"/>
          </a:xfrm>
          <a:prstGeom prst="rect">
            <a:avLst/>
          </a:prstGeom>
        </p:spPr>
      </p:pic>
      <p:pic>
        <p:nvPicPr>
          <p:cNvPr id="17" name="Graphic 16">
            <a:extLst>
              <a:ext uri="{FF2B5EF4-FFF2-40B4-BE49-F238E27FC236}">
                <a16:creationId xmlns:a16="http://schemas.microsoft.com/office/drawing/2014/main" id="{66275395-6414-DA20-1AA2-897B622835E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45694" y="5661586"/>
            <a:ext cx="925793" cy="925793"/>
          </a:xfrm>
          <a:prstGeom prst="rect">
            <a:avLst/>
          </a:prstGeom>
        </p:spPr>
      </p:pic>
    </p:spTree>
    <p:extLst>
      <p:ext uri="{BB962C8B-B14F-4D97-AF65-F5344CB8AC3E}">
        <p14:creationId xmlns:p14="http://schemas.microsoft.com/office/powerpoint/2010/main" val="78513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80">
                                          <p:stCondLst>
                                            <p:cond delay="0"/>
                                          </p:stCondLst>
                                        </p:cTn>
                                        <p:tgtEl>
                                          <p:spTgt spid="15"/>
                                        </p:tgtEl>
                                      </p:cBhvr>
                                    </p:animEffect>
                                    <p:anim calcmode="lin" valueType="num">
                                      <p:cBhvr>
                                        <p:cTn id="2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0" dur="26">
                                          <p:stCondLst>
                                            <p:cond delay="650"/>
                                          </p:stCondLst>
                                        </p:cTn>
                                        <p:tgtEl>
                                          <p:spTgt spid="15"/>
                                        </p:tgtEl>
                                      </p:cBhvr>
                                      <p:to x="100000" y="60000"/>
                                    </p:animScale>
                                    <p:animScale>
                                      <p:cBhvr>
                                        <p:cTn id="31" dur="166" decel="50000">
                                          <p:stCondLst>
                                            <p:cond delay="676"/>
                                          </p:stCondLst>
                                        </p:cTn>
                                        <p:tgtEl>
                                          <p:spTgt spid="15"/>
                                        </p:tgtEl>
                                      </p:cBhvr>
                                      <p:to x="100000" y="100000"/>
                                    </p:animScale>
                                    <p:animScale>
                                      <p:cBhvr>
                                        <p:cTn id="32" dur="26">
                                          <p:stCondLst>
                                            <p:cond delay="1312"/>
                                          </p:stCondLst>
                                        </p:cTn>
                                        <p:tgtEl>
                                          <p:spTgt spid="15"/>
                                        </p:tgtEl>
                                      </p:cBhvr>
                                      <p:to x="100000" y="80000"/>
                                    </p:animScale>
                                    <p:animScale>
                                      <p:cBhvr>
                                        <p:cTn id="33" dur="166" decel="50000">
                                          <p:stCondLst>
                                            <p:cond delay="1338"/>
                                          </p:stCondLst>
                                        </p:cTn>
                                        <p:tgtEl>
                                          <p:spTgt spid="15"/>
                                        </p:tgtEl>
                                      </p:cBhvr>
                                      <p:to x="100000" y="100000"/>
                                    </p:animScale>
                                    <p:animScale>
                                      <p:cBhvr>
                                        <p:cTn id="34" dur="26">
                                          <p:stCondLst>
                                            <p:cond delay="1642"/>
                                          </p:stCondLst>
                                        </p:cTn>
                                        <p:tgtEl>
                                          <p:spTgt spid="15"/>
                                        </p:tgtEl>
                                      </p:cBhvr>
                                      <p:to x="100000" y="90000"/>
                                    </p:animScale>
                                    <p:animScale>
                                      <p:cBhvr>
                                        <p:cTn id="35" dur="166" decel="50000">
                                          <p:stCondLst>
                                            <p:cond delay="1668"/>
                                          </p:stCondLst>
                                        </p:cTn>
                                        <p:tgtEl>
                                          <p:spTgt spid="15"/>
                                        </p:tgtEl>
                                      </p:cBhvr>
                                      <p:to x="100000" y="100000"/>
                                    </p:animScale>
                                    <p:animScale>
                                      <p:cBhvr>
                                        <p:cTn id="36" dur="26">
                                          <p:stCondLst>
                                            <p:cond delay="1808"/>
                                          </p:stCondLst>
                                        </p:cTn>
                                        <p:tgtEl>
                                          <p:spTgt spid="15"/>
                                        </p:tgtEl>
                                      </p:cBhvr>
                                      <p:to x="100000" y="95000"/>
                                    </p:animScale>
                                    <p:animScale>
                                      <p:cBhvr>
                                        <p:cTn id="37" dur="166" decel="50000">
                                          <p:stCondLst>
                                            <p:cond delay="1834"/>
                                          </p:stCondLst>
                                        </p:cTn>
                                        <p:tgtEl>
                                          <p:spTgt spid="15"/>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80">
                                          <p:stCondLst>
                                            <p:cond delay="0"/>
                                          </p:stCondLst>
                                        </p:cTn>
                                        <p:tgtEl>
                                          <p:spTgt spid="13"/>
                                        </p:tgtEl>
                                      </p:cBhvr>
                                    </p:animEffect>
                                    <p:anim calcmode="lin" valueType="num">
                                      <p:cBhvr>
                                        <p:cTn id="4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8" dur="26">
                                          <p:stCondLst>
                                            <p:cond delay="650"/>
                                          </p:stCondLst>
                                        </p:cTn>
                                        <p:tgtEl>
                                          <p:spTgt spid="13"/>
                                        </p:tgtEl>
                                      </p:cBhvr>
                                      <p:to x="100000" y="60000"/>
                                    </p:animScale>
                                    <p:animScale>
                                      <p:cBhvr>
                                        <p:cTn id="49" dur="166" decel="50000">
                                          <p:stCondLst>
                                            <p:cond delay="676"/>
                                          </p:stCondLst>
                                        </p:cTn>
                                        <p:tgtEl>
                                          <p:spTgt spid="13"/>
                                        </p:tgtEl>
                                      </p:cBhvr>
                                      <p:to x="100000" y="100000"/>
                                    </p:animScale>
                                    <p:animScale>
                                      <p:cBhvr>
                                        <p:cTn id="50" dur="26">
                                          <p:stCondLst>
                                            <p:cond delay="1312"/>
                                          </p:stCondLst>
                                        </p:cTn>
                                        <p:tgtEl>
                                          <p:spTgt spid="13"/>
                                        </p:tgtEl>
                                      </p:cBhvr>
                                      <p:to x="100000" y="80000"/>
                                    </p:animScale>
                                    <p:animScale>
                                      <p:cBhvr>
                                        <p:cTn id="51" dur="166" decel="50000">
                                          <p:stCondLst>
                                            <p:cond delay="1338"/>
                                          </p:stCondLst>
                                        </p:cTn>
                                        <p:tgtEl>
                                          <p:spTgt spid="13"/>
                                        </p:tgtEl>
                                      </p:cBhvr>
                                      <p:to x="100000" y="100000"/>
                                    </p:animScale>
                                    <p:animScale>
                                      <p:cBhvr>
                                        <p:cTn id="52" dur="26">
                                          <p:stCondLst>
                                            <p:cond delay="1642"/>
                                          </p:stCondLst>
                                        </p:cTn>
                                        <p:tgtEl>
                                          <p:spTgt spid="13"/>
                                        </p:tgtEl>
                                      </p:cBhvr>
                                      <p:to x="100000" y="90000"/>
                                    </p:animScale>
                                    <p:animScale>
                                      <p:cBhvr>
                                        <p:cTn id="53" dur="166" decel="50000">
                                          <p:stCondLst>
                                            <p:cond delay="1668"/>
                                          </p:stCondLst>
                                        </p:cTn>
                                        <p:tgtEl>
                                          <p:spTgt spid="13"/>
                                        </p:tgtEl>
                                      </p:cBhvr>
                                      <p:to x="100000" y="100000"/>
                                    </p:animScale>
                                    <p:animScale>
                                      <p:cBhvr>
                                        <p:cTn id="54" dur="26">
                                          <p:stCondLst>
                                            <p:cond delay="1808"/>
                                          </p:stCondLst>
                                        </p:cTn>
                                        <p:tgtEl>
                                          <p:spTgt spid="13"/>
                                        </p:tgtEl>
                                      </p:cBhvr>
                                      <p:to x="100000" y="95000"/>
                                    </p:animScale>
                                    <p:animScale>
                                      <p:cBhvr>
                                        <p:cTn id="55" dur="166" decel="50000">
                                          <p:stCondLst>
                                            <p:cond delay="1834"/>
                                          </p:stCondLst>
                                        </p:cTn>
                                        <p:tgtEl>
                                          <p:spTgt spid="13"/>
                                        </p:tgtEl>
                                      </p:cBhvr>
                                      <p:to x="100000" y="100000"/>
                                    </p:animScale>
                                  </p:childTnLst>
                                </p:cTn>
                              </p:par>
                            </p:childTnLst>
                          </p:cTn>
                        </p:par>
                        <p:par>
                          <p:cTn id="56" fill="hold">
                            <p:stCondLst>
                              <p:cond delay="2000"/>
                            </p:stCondLst>
                            <p:childTnLst>
                              <p:par>
                                <p:cTn id="57" presetID="26"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80">
                                          <p:stCondLst>
                                            <p:cond delay="0"/>
                                          </p:stCondLst>
                                        </p:cTn>
                                        <p:tgtEl>
                                          <p:spTgt spid="16"/>
                                        </p:tgtEl>
                                      </p:cBhvr>
                                    </p:animEffect>
                                    <p:anim calcmode="lin" valueType="num">
                                      <p:cBhvr>
                                        <p:cTn id="6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5" dur="26">
                                          <p:stCondLst>
                                            <p:cond delay="650"/>
                                          </p:stCondLst>
                                        </p:cTn>
                                        <p:tgtEl>
                                          <p:spTgt spid="16"/>
                                        </p:tgtEl>
                                      </p:cBhvr>
                                      <p:to x="100000" y="60000"/>
                                    </p:animScale>
                                    <p:animScale>
                                      <p:cBhvr>
                                        <p:cTn id="66" dur="166" decel="50000">
                                          <p:stCondLst>
                                            <p:cond delay="676"/>
                                          </p:stCondLst>
                                        </p:cTn>
                                        <p:tgtEl>
                                          <p:spTgt spid="16"/>
                                        </p:tgtEl>
                                      </p:cBhvr>
                                      <p:to x="100000" y="100000"/>
                                    </p:animScale>
                                    <p:animScale>
                                      <p:cBhvr>
                                        <p:cTn id="67" dur="26">
                                          <p:stCondLst>
                                            <p:cond delay="1312"/>
                                          </p:stCondLst>
                                        </p:cTn>
                                        <p:tgtEl>
                                          <p:spTgt spid="16"/>
                                        </p:tgtEl>
                                      </p:cBhvr>
                                      <p:to x="100000" y="80000"/>
                                    </p:animScale>
                                    <p:animScale>
                                      <p:cBhvr>
                                        <p:cTn id="68" dur="166" decel="50000">
                                          <p:stCondLst>
                                            <p:cond delay="1338"/>
                                          </p:stCondLst>
                                        </p:cTn>
                                        <p:tgtEl>
                                          <p:spTgt spid="16"/>
                                        </p:tgtEl>
                                      </p:cBhvr>
                                      <p:to x="100000" y="100000"/>
                                    </p:animScale>
                                    <p:animScale>
                                      <p:cBhvr>
                                        <p:cTn id="69" dur="26">
                                          <p:stCondLst>
                                            <p:cond delay="1642"/>
                                          </p:stCondLst>
                                        </p:cTn>
                                        <p:tgtEl>
                                          <p:spTgt spid="16"/>
                                        </p:tgtEl>
                                      </p:cBhvr>
                                      <p:to x="100000" y="90000"/>
                                    </p:animScale>
                                    <p:animScale>
                                      <p:cBhvr>
                                        <p:cTn id="70" dur="166" decel="50000">
                                          <p:stCondLst>
                                            <p:cond delay="1668"/>
                                          </p:stCondLst>
                                        </p:cTn>
                                        <p:tgtEl>
                                          <p:spTgt spid="16"/>
                                        </p:tgtEl>
                                      </p:cBhvr>
                                      <p:to x="100000" y="100000"/>
                                    </p:animScale>
                                    <p:animScale>
                                      <p:cBhvr>
                                        <p:cTn id="71" dur="26">
                                          <p:stCondLst>
                                            <p:cond delay="1808"/>
                                          </p:stCondLst>
                                        </p:cTn>
                                        <p:tgtEl>
                                          <p:spTgt spid="16"/>
                                        </p:tgtEl>
                                      </p:cBhvr>
                                      <p:to x="100000" y="95000"/>
                                    </p:animScale>
                                    <p:animScale>
                                      <p:cBhvr>
                                        <p:cTn id="72" dur="166" decel="50000">
                                          <p:stCondLst>
                                            <p:cond delay="1834"/>
                                          </p:stCondLst>
                                        </p:cTn>
                                        <p:tgtEl>
                                          <p:spTgt spid="16"/>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down)">
                                      <p:cBhvr>
                                        <p:cTn id="77" dur="580">
                                          <p:stCondLst>
                                            <p:cond delay="0"/>
                                          </p:stCondLst>
                                        </p:cTn>
                                        <p:tgtEl>
                                          <p:spTgt spid="14"/>
                                        </p:tgtEl>
                                      </p:cBhvr>
                                    </p:animEffect>
                                    <p:anim calcmode="lin" valueType="num">
                                      <p:cBhvr>
                                        <p:cTn id="7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3" dur="26">
                                          <p:stCondLst>
                                            <p:cond delay="650"/>
                                          </p:stCondLst>
                                        </p:cTn>
                                        <p:tgtEl>
                                          <p:spTgt spid="14"/>
                                        </p:tgtEl>
                                      </p:cBhvr>
                                      <p:to x="100000" y="60000"/>
                                    </p:animScale>
                                    <p:animScale>
                                      <p:cBhvr>
                                        <p:cTn id="84" dur="166" decel="50000">
                                          <p:stCondLst>
                                            <p:cond delay="676"/>
                                          </p:stCondLst>
                                        </p:cTn>
                                        <p:tgtEl>
                                          <p:spTgt spid="14"/>
                                        </p:tgtEl>
                                      </p:cBhvr>
                                      <p:to x="100000" y="100000"/>
                                    </p:animScale>
                                    <p:animScale>
                                      <p:cBhvr>
                                        <p:cTn id="85" dur="26">
                                          <p:stCondLst>
                                            <p:cond delay="1312"/>
                                          </p:stCondLst>
                                        </p:cTn>
                                        <p:tgtEl>
                                          <p:spTgt spid="14"/>
                                        </p:tgtEl>
                                      </p:cBhvr>
                                      <p:to x="100000" y="80000"/>
                                    </p:animScale>
                                    <p:animScale>
                                      <p:cBhvr>
                                        <p:cTn id="86" dur="166" decel="50000">
                                          <p:stCondLst>
                                            <p:cond delay="1338"/>
                                          </p:stCondLst>
                                        </p:cTn>
                                        <p:tgtEl>
                                          <p:spTgt spid="14"/>
                                        </p:tgtEl>
                                      </p:cBhvr>
                                      <p:to x="100000" y="100000"/>
                                    </p:animScale>
                                    <p:animScale>
                                      <p:cBhvr>
                                        <p:cTn id="87" dur="26">
                                          <p:stCondLst>
                                            <p:cond delay="1642"/>
                                          </p:stCondLst>
                                        </p:cTn>
                                        <p:tgtEl>
                                          <p:spTgt spid="14"/>
                                        </p:tgtEl>
                                      </p:cBhvr>
                                      <p:to x="100000" y="90000"/>
                                    </p:animScale>
                                    <p:animScale>
                                      <p:cBhvr>
                                        <p:cTn id="88" dur="166" decel="50000">
                                          <p:stCondLst>
                                            <p:cond delay="1668"/>
                                          </p:stCondLst>
                                        </p:cTn>
                                        <p:tgtEl>
                                          <p:spTgt spid="14"/>
                                        </p:tgtEl>
                                      </p:cBhvr>
                                      <p:to x="100000" y="100000"/>
                                    </p:animScale>
                                    <p:animScale>
                                      <p:cBhvr>
                                        <p:cTn id="89" dur="26">
                                          <p:stCondLst>
                                            <p:cond delay="1808"/>
                                          </p:stCondLst>
                                        </p:cTn>
                                        <p:tgtEl>
                                          <p:spTgt spid="14"/>
                                        </p:tgtEl>
                                      </p:cBhvr>
                                      <p:to x="100000" y="95000"/>
                                    </p:animScale>
                                    <p:animScale>
                                      <p:cBhvr>
                                        <p:cTn id="90" dur="166" decel="50000">
                                          <p:stCondLst>
                                            <p:cond delay="1834"/>
                                          </p:stCondLst>
                                        </p:cTn>
                                        <p:tgtEl>
                                          <p:spTgt spid="14"/>
                                        </p:tgtEl>
                                      </p:cBhvr>
                                      <p:to x="100000" y="100000"/>
                                    </p:animScale>
                                  </p:childTnLst>
                                </p:cTn>
                              </p:par>
                            </p:childTnLst>
                          </p:cTn>
                        </p:par>
                        <p:par>
                          <p:cTn id="91" fill="hold">
                            <p:stCondLst>
                              <p:cond delay="2000"/>
                            </p:stCondLst>
                            <p:childTnLst>
                              <p:par>
                                <p:cTn id="92" presetID="26" presetClass="entr" presetSubtype="0" fill="hold"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wipe(down)">
                                      <p:cBhvr>
                                        <p:cTn id="94" dur="580">
                                          <p:stCondLst>
                                            <p:cond delay="0"/>
                                          </p:stCondLst>
                                        </p:cTn>
                                        <p:tgtEl>
                                          <p:spTgt spid="17"/>
                                        </p:tgtEl>
                                      </p:cBhvr>
                                    </p:animEffect>
                                    <p:anim calcmode="lin" valueType="num">
                                      <p:cBhvr>
                                        <p:cTn id="9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00" dur="26">
                                          <p:stCondLst>
                                            <p:cond delay="650"/>
                                          </p:stCondLst>
                                        </p:cTn>
                                        <p:tgtEl>
                                          <p:spTgt spid="17"/>
                                        </p:tgtEl>
                                      </p:cBhvr>
                                      <p:to x="100000" y="60000"/>
                                    </p:animScale>
                                    <p:animScale>
                                      <p:cBhvr>
                                        <p:cTn id="101" dur="166" decel="50000">
                                          <p:stCondLst>
                                            <p:cond delay="676"/>
                                          </p:stCondLst>
                                        </p:cTn>
                                        <p:tgtEl>
                                          <p:spTgt spid="17"/>
                                        </p:tgtEl>
                                      </p:cBhvr>
                                      <p:to x="100000" y="100000"/>
                                    </p:animScale>
                                    <p:animScale>
                                      <p:cBhvr>
                                        <p:cTn id="102" dur="26">
                                          <p:stCondLst>
                                            <p:cond delay="1312"/>
                                          </p:stCondLst>
                                        </p:cTn>
                                        <p:tgtEl>
                                          <p:spTgt spid="17"/>
                                        </p:tgtEl>
                                      </p:cBhvr>
                                      <p:to x="100000" y="80000"/>
                                    </p:animScale>
                                    <p:animScale>
                                      <p:cBhvr>
                                        <p:cTn id="103" dur="166" decel="50000">
                                          <p:stCondLst>
                                            <p:cond delay="1338"/>
                                          </p:stCondLst>
                                        </p:cTn>
                                        <p:tgtEl>
                                          <p:spTgt spid="17"/>
                                        </p:tgtEl>
                                      </p:cBhvr>
                                      <p:to x="100000" y="100000"/>
                                    </p:animScale>
                                    <p:animScale>
                                      <p:cBhvr>
                                        <p:cTn id="104" dur="26">
                                          <p:stCondLst>
                                            <p:cond delay="1642"/>
                                          </p:stCondLst>
                                        </p:cTn>
                                        <p:tgtEl>
                                          <p:spTgt spid="17"/>
                                        </p:tgtEl>
                                      </p:cBhvr>
                                      <p:to x="100000" y="90000"/>
                                    </p:animScale>
                                    <p:animScale>
                                      <p:cBhvr>
                                        <p:cTn id="105" dur="166" decel="50000">
                                          <p:stCondLst>
                                            <p:cond delay="1668"/>
                                          </p:stCondLst>
                                        </p:cTn>
                                        <p:tgtEl>
                                          <p:spTgt spid="17"/>
                                        </p:tgtEl>
                                      </p:cBhvr>
                                      <p:to x="100000" y="100000"/>
                                    </p:animScale>
                                    <p:animScale>
                                      <p:cBhvr>
                                        <p:cTn id="106" dur="26">
                                          <p:stCondLst>
                                            <p:cond delay="1808"/>
                                          </p:stCondLst>
                                        </p:cTn>
                                        <p:tgtEl>
                                          <p:spTgt spid="17"/>
                                        </p:tgtEl>
                                      </p:cBhvr>
                                      <p:to x="100000" y="95000"/>
                                    </p:animScale>
                                    <p:animScale>
                                      <p:cBhvr>
                                        <p:cTn id="107"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34026" y="643722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12" name="Title 5">
            <a:extLst>
              <a:ext uri="{FF2B5EF4-FFF2-40B4-BE49-F238E27FC236}">
                <a16:creationId xmlns:a16="http://schemas.microsoft.com/office/drawing/2014/main" id="{38EDB2C2-3372-48DF-A685-9A05E9BB395B}"/>
              </a:ext>
            </a:extLst>
          </p:cNvPr>
          <p:cNvSpPr txBox="1">
            <a:spLocks noGrp="1"/>
          </p:cNvSpPr>
          <p:nvPr>
            <p:ph type="title"/>
          </p:nvPr>
        </p:nvSpPr>
        <p:spPr>
          <a:xfrm>
            <a:off x="1676400" y="-79957"/>
            <a:ext cx="10495086" cy="14321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Gotham Medium"/>
              </a:rPr>
              <a:t>How does </a:t>
            </a:r>
            <a:r>
              <a:rPr lang="en-US" sz="4400" dirty="0">
                <a:solidFill>
                  <a:srgbClr val="C00000"/>
                </a:solidFill>
                <a:latin typeface="Gotham Medium"/>
              </a:rPr>
              <a:t>Pineda’s map on the left </a:t>
            </a:r>
            <a:r>
              <a:rPr lang="en-US" sz="4400" dirty="0">
                <a:latin typeface="Gotham Medium"/>
              </a:rPr>
              <a:t>compare with the actual geography of the coast? </a:t>
            </a:r>
          </a:p>
        </p:txBody>
      </p:sp>
      <p:pic>
        <p:nvPicPr>
          <p:cNvPr id="2050" name="Picture 2" descr="A photograph of the map that Pineda created of the Gulf of Mexico.">
            <a:extLst>
              <a:ext uri="{FF2B5EF4-FFF2-40B4-BE49-F238E27FC236}">
                <a16:creationId xmlns:a16="http://schemas.microsoft.com/office/drawing/2014/main" id="{F33883DC-E1A3-F257-A534-1590632BD4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935" y="1503485"/>
            <a:ext cx="5685057" cy="3972252"/>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2052" name="Picture 4" descr="An actual map of the Gulf of Mexico, for comparable reference">
            <a:extLst>
              <a:ext uri="{FF2B5EF4-FFF2-40B4-BE49-F238E27FC236}">
                <a16:creationId xmlns:a16="http://schemas.microsoft.com/office/drawing/2014/main" id="{CBC7E4FB-CE30-04E0-CE13-6324F3A664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1555177"/>
            <a:ext cx="5400506" cy="3920560"/>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A81816D-D312-FAE3-8120-E2D1DFE7D829}"/>
              </a:ext>
            </a:extLst>
          </p:cNvPr>
          <p:cNvSpPr txBox="1"/>
          <p:nvPr/>
        </p:nvSpPr>
        <p:spPr>
          <a:xfrm>
            <a:off x="1250462" y="5538806"/>
            <a:ext cx="4212772" cy="1200329"/>
          </a:xfrm>
          <a:prstGeom prst="rect">
            <a:avLst/>
          </a:prstGeom>
          <a:noFill/>
        </p:spPr>
        <p:txBody>
          <a:bodyPr wrap="square" rtlCol="0">
            <a:spAutoFit/>
          </a:bodyPr>
          <a:lstStyle/>
          <a:p>
            <a:pPr algn="ctr"/>
            <a:r>
              <a:rPr lang="en-US" sz="2400" i="1" dirty="0"/>
              <a:t>Pineda’s Map</a:t>
            </a:r>
          </a:p>
          <a:p>
            <a:pPr algn="ctr"/>
            <a:r>
              <a:rPr lang="en-US" sz="2400" i="1" dirty="0"/>
              <a:t>The Portal to Texas History</a:t>
            </a:r>
          </a:p>
          <a:p>
            <a:pPr algn="ctr"/>
            <a:r>
              <a:rPr lang="en-US" sz="2400" i="1" dirty="0"/>
              <a:t>University of North Texas</a:t>
            </a:r>
          </a:p>
        </p:txBody>
      </p:sp>
      <p:sp>
        <p:nvSpPr>
          <p:cNvPr id="3" name="TextBox 2">
            <a:extLst>
              <a:ext uri="{FF2B5EF4-FFF2-40B4-BE49-F238E27FC236}">
                <a16:creationId xmlns:a16="http://schemas.microsoft.com/office/drawing/2014/main" id="{3C21397A-3A9B-7A30-7398-467E0101090A}"/>
              </a:ext>
            </a:extLst>
          </p:cNvPr>
          <p:cNvSpPr txBox="1"/>
          <p:nvPr/>
        </p:nvSpPr>
        <p:spPr>
          <a:xfrm>
            <a:off x="6440168" y="5538806"/>
            <a:ext cx="5437338" cy="461665"/>
          </a:xfrm>
          <a:prstGeom prst="rect">
            <a:avLst/>
          </a:prstGeom>
          <a:noFill/>
        </p:spPr>
        <p:txBody>
          <a:bodyPr wrap="square" rtlCol="0">
            <a:spAutoFit/>
          </a:bodyPr>
          <a:lstStyle/>
          <a:p>
            <a:pPr algn="ctr"/>
            <a:r>
              <a:rPr lang="en-US" sz="2400" i="1" dirty="0"/>
              <a:t>Contemporary map of the Gulf of Mexico</a:t>
            </a:r>
          </a:p>
        </p:txBody>
      </p:sp>
    </p:spTree>
    <p:extLst>
      <p:ext uri="{BB962C8B-B14F-4D97-AF65-F5344CB8AC3E}">
        <p14:creationId xmlns:p14="http://schemas.microsoft.com/office/powerpoint/2010/main" val="3026773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88459" y="6489548"/>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A732AF83-0278-4A8B-D571-DBEE2D28BE60}"/>
              </a:ext>
            </a:extLst>
          </p:cNvPr>
          <p:cNvSpPr txBox="1">
            <a:spLocks noGrp="1"/>
          </p:cNvSpPr>
          <p:nvPr>
            <p:ph type="title"/>
          </p:nvPr>
        </p:nvSpPr>
        <p:spPr>
          <a:xfrm>
            <a:off x="1641483" y="-146541"/>
            <a:ext cx="6629495" cy="9688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i="0" dirty="0">
                <a:solidFill>
                  <a:srgbClr val="004F8A"/>
                </a:solidFill>
                <a:effectLst/>
                <a:latin typeface="Gotham book"/>
              </a:rPr>
              <a:t>Hernán Cortés</a:t>
            </a:r>
            <a:endParaRPr lang="en-US" sz="19900" b="1" dirty="0">
              <a:solidFill>
                <a:srgbClr val="004F8A"/>
              </a:solidFill>
              <a:latin typeface="Gotham book"/>
            </a:endParaRPr>
          </a:p>
        </p:txBody>
      </p:sp>
      <p:graphicFrame>
        <p:nvGraphicFramePr>
          <p:cNvPr id="10" name="Table 9">
            <a:extLst>
              <a:ext uri="{FF2B5EF4-FFF2-40B4-BE49-F238E27FC236}">
                <a16:creationId xmlns:a16="http://schemas.microsoft.com/office/drawing/2014/main" id="{1602BA5D-6102-0DF8-5DCE-C7029435A19D}"/>
              </a:ext>
            </a:extLst>
          </p:cNvPr>
          <p:cNvGraphicFramePr>
            <a:graphicFrameLocks noGrp="1"/>
          </p:cNvGraphicFramePr>
          <p:nvPr>
            <p:extLst>
              <p:ext uri="{D42A27DB-BD31-4B8C-83A1-F6EECF244321}">
                <p14:modId xmlns:p14="http://schemas.microsoft.com/office/powerpoint/2010/main" val="2829943892"/>
              </p:ext>
            </p:extLst>
          </p:nvPr>
        </p:nvGraphicFramePr>
        <p:xfrm>
          <a:off x="7817995" y="150367"/>
          <a:ext cx="4091552" cy="2517444"/>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2">
                  <a:extLst>
                    <a:ext uri="{9D8B030D-6E8A-4147-A177-3AD203B41FA5}">
                      <a16:colId xmlns:a16="http://schemas.microsoft.com/office/drawing/2014/main" val="985832744"/>
                    </a:ext>
                  </a:extLst>
                </a:gridCol>
              </a:tblGrid>
              <a:tr h="597204">
                <a:tc>
                  <a:txBody>
                    <a:bodyPr/>
                    <a:lstStyle/>
                    <a:p>
                      <a:pPr algn="ctr"/>
                      <a:r>
                        <a:rPr lang="en-US" sz="3200" dirty="0"/>
                        <a:t>Key Information</a:t>
                      </a:r>
                    </a:p>
                  </a:txBody>
                  <a:tcPr/>
                </a:tc>
                <a:extLst>
                  <a:ext uri="{0D108BD9-81ED-4DB2-BD59-A6C34878D82A}">
                    <a16:rowId xmlns:a16="http://schemas.microsoft.com/office/drawing/2014/main" val="3836395769"/>
                  </a:ext>
                </a:extLst>
              </a:tr>
              <a:tr h="1603023">
                <a:tc>
                  <a:txBody>
                    <a:bodyPr/>
                    <a:lstStyle/>
                    <a:p>
                      <a:pPr marL="457200" indent="-457200">
                        <a:buFont typeface="Arial" panose="020B0604020202020204" pitchFamily="34" charset="0"/>
                        <a:buChar char="•"/>
                      </a:pPr>
                      <a:r>
                        <a:rPr lang="en-US" sz="2400" dirty="0"/>
                        <a:t>Cort</a:t>
                      </a:r>
                      <a:r>
                        <a:rPr lang="en-US" sz="2400" b="0" i="0" dirty="0">
                          <a:solidFill>
                            <a:schemeClr val="tx1"/>
                          </a:solidFill>
                          <a:effectLst/>
                          <a:latin typeface="Gotham book"/>
                        </a:rPr>
                        <a:t>é</a:t>
                      </a:r>
                      <a:r>
                        <a:rPr lang="en-US" sz="2400" dirty="0"/>
                        <a:t>s conquered the Aztecs – 1519</a:t>
                      </a:r>
                    </a:p>
                    <a:p>
                      <a:pPr marL="457200" indent="-457200">
                        <a:buFont typeface="Arial" panose="020B0604020202020204" pitchFamily="34" charset="0"/>
                        <a:buChar char="•"/>
                      </a:pPr>
                      <a:r>
                        <a:rPr lang="en-US" sz="2400" dirty="0"/>
                        <a:t>Established Mexico City</a:t>
                      </a:r>
                    </a:p>
                    <a:p>
                      <a:pPr marL="457200" indent="-457200">
                        <a:buFont typeface="Arial" panose="020B0604020202020204" pitchFamily="34" charset="0"/>
                        <a:buChar char="•"/>
                      </a:pPr>
                      <a:r>
                        <a:rPr lang="en-US" sz="2400" dirty="0"/>
                        <a:t>Claimed the land for Spain: “New Spain” </a:t>
                      </a:r>
                    </a:p>
                  </a:txBody>
                  <a:tcPr/>
                </a:tc>
                <a:extLst>
                  <a:ext uri="{0D108BD9-81ED-4DB2-BD59-A6C34878D82A}">
                    <a16:rowId xmlns:a16="http://schemas.microsoft.com/office/drawing/2014/main" val="3580396997"/>
                  </a:ext>
                </a:extLst>
              </a:tr>
            </a:tbl>
          </a:graphicData>
        </a:graphic>
      </p:graphicFrame>
      <p:graphicFrame>
        <p:nvGraphicFramePr>
          <p:cNvPr id="13" name="Table 12">
            <a:extLst>
              <a:ext uri="{FF2B5EF4-FFF2-40B4-BE49-F238E27FC236}">
                <a16:creationId xmlns:a16="http://schemas.microsoft.com/office/drawing/2014/main" id="{BDA260DB-75F5-B446-E0AD-E5FCF90133C4}"/>
              </a:ext>
            </a:extLst>
          </p:cNvPr>
          <p:cNvGraphicFramePr>
            <a:graphicFrameLocks noGrp="1"/>
          </p:cNvGraphicFramePr>
          <p:nvPr>
            <p:extLst>
              <p:ext uri="{D42A27DB-BD31-4B8C-83A1-F6EECF244321}">
                <p14:modId xmlns:p14="http://schemas.microsoft.com/office/powerpoint/2010/main" val="3522394267"/>
              </p:ext>
            </p:extLst>
          </p:nvPr>
        </p:nvGraphicFramePr>
        <p:xfrm>
          <a:off x="7804218" y="2748002"/>
          <a:ext cx="4091553" cy="1676400"/>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3">
                  <a:extLst>
                    <a:ext uri="{9D8B030D-6E8A-4147-A177-3AD203B41FA5}">
                      <a16:colId xmlns:a16="http://schemas.microsoft.com/office/drawing/2014/main" val="516787571"/>
                    </a:ext>
                  </a:extLst>
                </a:gridCol>
              </a:tblGrid>
              <a:tr h="370840">
                <a:tc>
                  <a:txBody>
                    <a:bodyPr/>
                    <a:lstStyle/>
                    <a:p>
                      <a:pPr algn="ctr"/>
                      <a:r>
                        <a:rPr lang="en-US" sz="3200" dirty="0"/>
                        <a:t>Significance</a:t>
                      </a:r>
                    </a:p>
                  </a:txBody>
                  <a:tcPr/>
                </a:tc>
                <a:extLst>
                  <a:ext uri="{0D108BD9-81ED-4DB2-BD59-A6C34878D82A}">
                    <a16:rowId xmlns:a16="http://schemas.microsoft.com/office/drawing/2014/main" val="3187616621"/>
                  </a:ext>
                </a:extLst>
              </a:tr>
              <a:tr h="370840">
                <a:tc>
                  <a:txBody>
                    <a:bodyPr/>
                    <a:lstStyle/>
                    <a:p>
                      <a:r>
                        <a:rPr lang="en-US" sz="2200" dirty="0"/>
                        <a:t>Aztec gold made </a:t>
                      </a:r>
                      <a:r>
                        <a:rPr lang="en-US" sz="2000" dirty="0"/>
                        <a:t>Cort</a:t>
                      </a:r>
                      <a:r>
                        <a:rPr lang="en-US" sz="2000" b="0" i="0" dirty="0">
                          <a:solidFill>
                            <a:schemeClr val="tx1"/>
                          </a:solidFill>
                          <a:effectLst/>
                          <a:latin typeface="Gotham book"/>
                        </a:rPr>
                        <a:t>é</a:t>
                      </a:r>
                      <a:r>
                        <a:rPr lang="en-US" sz="2000" dirty="0"/>
                        <a:t>s</a:t>
                      </a:r>
                      <a:r>
                        <a:rPr lang="en-US" sz="2200" dirty="0"/>
                        <a:t> and Spain wealthy. Other conquistadors want the same success.</a:t>
                      </a:r>
                    </a:p>
                  </a:txBody>
                  <a:tcPr/>
                </a:tc>
                <a:extLst>
                  <a:ext uri="{0D108BD9-81ED-4DB2-BD59-A6C34878D82A}">
                    <a16:rowId xmlns:a16="http://schemas.microsoft.com/office/drawing/2014/main" val="2637453561"/>
                  </a:ext>
                </a:extLst>
              </a:tr>
            </a:tbl>
          </a:graphicData>
        </a:graphic>
      </p:graphicFrame>
      <p:graphicFrame>
        <p:nvGraphicFramePr>
          <p:cNvPr id="14" name="Table 13">
            <a:extLst>
              <a:ext uri="{FF2B5EF4-FFF2-40B4-BE49-F238E27FC236}">
                <a16:creationId xmlns:a16="http://schemas.microsoft.com/office/drawing/2014/main" id="{E3D1F956-2FDF-9C25-C491-7CC70500ACCE}"/>
              </a:ext>
            </a:extLst>
          </p:cNvPr>
          <p:cNvGraphicFramePr>
            <a:graphicFrameLocks noGrp="1"/>
          </p:cNvGraphicFramePr>
          <p:nvPr>
            <p:extLst>
              <p:ext uri="{D42A27DB-BD31-4B8C-83A1-F6EECF244321}">
                <p14:modId xmlns:p14="http://schemas.microsoft.com/office/powerpoint/2010/main" val="288671856"/>
              </p:ext>
            </p:extLst>
          </p:nvPr>
        </p:nvGraphicFramePr>
        <p:xfrm>
          <a:off x="7808424" y="4535825"/>
          <a:ext cx="4110694" cy="1780499"/>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110694">
                  <a:extLst>
                    <a:ext uri="{9D8B030D-6E8A-4147-A177-3AD203B41FA5}">
                      <a16:colId xmlns:a16="http://schemas.microsoft.com/office/drawing/2014/main" val="1560003369"/>
                    </a:ext>
                  </a:extLst>
                </a:gridCol>
              </a:tblGrid>
              <a:tr h="591779">
                <a:tc>
                  <a:txBody>
                    <a:bodyPr/>
                    <a:lstStyle/>
                    <a:p>
                      <a:pPr algn="ctr"/>
                      <a:r>
                        <a:rPr lang="en-US" sz="3200" dirty="0"/>
                        <a:t>Essential Question</a:t>
                      </a:r>
                    </a:p>
                  </a:txBody>
                  <a:tcPr/>
                </a:tc>
                <a:extLst>
                  <a:ext uri="{0D108BD9-81ED-4DB2-BD59-A6C34878D82A}">
                    <a16:rowId xmlns:a16="http://schemas.microsoft.com/office/drawing/2014/main" val="2672338486"/>
                  </a:ext>
                </a:extLst>
              </a:tr>
              <a:tr h="742204">
                <a:tc>
                  <a:txBody>
                    <a:bodyPr/>
                    <a:lstStyle/>
                    <a:p>
                      <a:r>
                        <a:rPr lang="en-US" sz="2400" dirty="0"/>
                        <a:t>Was Cort</a:t>
                      </a:r>
                      <a:r>
                        <a:rPr lang="en-US" sz="2400" b="0" i="0" dirty="0">
                          <a:solidFill>
                            <a:schemeClr val="tx1"/>
                          </a:solidFill>
                          <a:effectLst/>
                          <a:latin typeface="Gotham book"/>
                        </a:rPr>
                        <a:t>é</a:t>
                      </a:r>
                      <a:r>
                        <a:rPr lang="en-US" sz="2400" dirty="0"/>
                        <a:t>s successful accomplishing Spain’s primary goal for exploration? Explain.</a:t>
                      </a:r>
                    </a:p>
                  </a:txBody>
                  <a:tcPr/>
                </a:tc>
                <a:extLst>
                  <a:ext uri="{0D108BD9-81ED-4DB2-BD59-A6C34878D82A}">
                    <a16:rowId xmlns:a16="http://schemas.microsoft.com/office/drawing/2014/main" val="1986572904"/>
                  </a:ext>
                </a:extLst>
              </a:tr>
            </a:tbl>
          </a:graphicData>
        </a:graphic>
      </p:graphicFrame>
      <p:pic>
        <p:nvPicPr>
          <p:cNvPr id="15" name="Graphic 14">
            <a:extLst>
              <a:ext uri="{FF2B5EF4-FFF2-40B4-BE49-F238E27FC236}">
                <a16:creationId xmlns:a16="http://schemas.microsoft.com/office/drawing/2014/main" id="{E803B27C-8FDD-9632-C691-145004A3A70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66207" y="1898158"/>
            <a:ext cx="925793" cy="925793"/>
          </a:xfrm>
          <a:prstGeom prst="rect">
            <a:avLst/>
          </a:prstGeom>
        </p:spPr>
      </p:pic>
      <p:pic>
        <p:nvPicPr>
          <p:cNvPr id="16" name="Graphic 15">
            <a:extLst>
              <a:ext uri="{FF2B5EF4-FFF2-40B4-BE49-F238E27FC236}">
                <a16:creationId xmlns:a16="http://schemas.microsoft.com/office/drawing/2014/main" id="{85AD10F2-1276-88AF-6577-B4BB4ECC50D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70921" y="3755826"/>
            <a:ext cx="925793" cy="925793"/>
          </a:xfrm>
          <a:prstGeom prst="rect">
            <a:avLst/>
          </a:prstGeom>
        </p:spPr>
      </p:pic>
      <p:pic>
        <p:nvPicPr>
          <p:cNvPr id="17" name="Graphic 16">
            <a:extLst>
              <a:ext uri="{FF2B5EF4-FFF2-40B4-BE49-F238E27FC236}">
                <a16:creationId xmlns:a16="http://schemas.microsoft.com/office/drawing/2014/main" id="{66275395-6414-DA20-1AA2-897B622835E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90664" y="5748421"/>
            <a:ext cx="925793" cy="925793"/>
          </a:xfrm>
          <a:prstGeom prst="rect">
            <a:avLst/>
          </a:prstGeom>
        </p:spPr>
      </p:pic>
      <p:sp>
        <p:nvSpPr>
          <p:cNvPr id="2" name="TextBox 1">
            <a:extLst>
              <a:ext uri="{FF2B5EF4-FFF2-40B4-BE49-F238E27FC236}">
                <a16:creationId xmlns:a16="http://schemas.microsoft.com/office/drawing/2014/main" id="{B9303F3F-20B0-17B7-C82C-01D19C94FD81}"/>
              </a:ext>
            </a:extLst>
          </p:cNvPr>
          <p:cNvSpPr txBox="1"/>
          <p:nvPr/>
        </p:nvSpPr>
        <p:spPr>
          <a:xfrm>
            <a:off x="1641475" y="756975"/>
            <a:ext cx="6012383" cy="6186309"/>
          </a:xfrm>
          <a:prstGeom prst="rect">
            <a:avLst/>
          </a:prstGeom>
          <a:noFill/>
        </p:spPr>
        <p:txBody>
          <a:bodyPr wrap="square" rtlCol="0">
            <a:spAutoFit/>
          </a:bodyPr>
          <a:lstStyle/>
          <a:p>
            <a:r>
              <a:rPr lang="en-US" sz="2300" dirty="0">
                <a:solidFill>
                  <a:srgbClr val="004F8A"/>
                </a:solidFill>
              </a:rPr>
              <a:t>In 1519, a Spanish conquistador named </a:t>
            </a:r>
            <a:r>
              <a:rPr lang="en-US" sz="2300" b="0" i="0" dirty="0">
                <a:solidFill>
                  <a:srgbClr val="004F8A"/>
                </a:solidFill>
                <a:effectLst/>
                <a:latin typeface="Gotham book"/>
              </a:rPr>
              <a:t>Hernán Cortés traveled with more than 800 other conquistadors to what is now Mexico. </a:t>
            </a:r>
            <a:r>
              <a:rPr lang="en-US" sz="2300" b="0" i="0" dirty="0">
                <a:solidFill>
                  <a:schemeClr val="accent6">
                    <a:lumMod val="75000"/>
                  </a:schemeClr>
                </a:solidFill>
                <a:effectLst/>
                <a:latin typeface="Gotham book"/>
              </a:rPr>
              <a:t>There was a large American Indian civilization called the Aztecs who ruled much of the region. </a:t>
            </a:r>
          </a:p>
          <a:p>
            <a:endParaRPr lang="en-US" sz="1050" dirty="0">
              <a:solidFill>
                <a:srgbClr val="000000"/>
              </a:solidFill>
              <a:latin typeface="Gotham book"/>
            </a:endParaRPr>
          </a:p>
          <a:p>
            <a:r>
              <a:rPr lang="en-US" sz="2300" dirty="0">
                <a:solidFill>
                  <a:srgbClr val="C00000"/>
                </a:solidFill>
                <a:latin typeface="Gotham book"/>
              </a:rPr>
              <a:t>The Aztecs were often viewed as cruel and oppressive by the people they had conquered</a:t>
            </a:r>
            <a:r>
              <a:rPr lang="en-US" sz="2300" dirty="0">
                <a:solidFill>
                  <a:srgbClr val="000000"/>
                </a:solidFill>
                <a:latin typeface="Gotham book"/>
              </a:rPr>
              <a:t>. </a:t>
            </a:r>
            <a:r>
              <a:rPr lang="en-US" sz="2300" dirty="0">
                <a:solidFill>
                  <a:srgbClr val="0070C0"/>
                </a:solidFill>
                <a:latin typeface="Gotham book"/>
              </a:rPr>
              <a:t>For this reason, thousands of American Indians in the region worked with Cort</a:t>
            </a:r>
            <a:r>
              <a:rPr lang="en-US" sz="2300" b="0" i="0" dirty="0">
                <a:solidFill>
                  <a:srgbClr val="004F8A"/>
                </a:solidFill>
                <a:effectLst/>
                <a:latin typeface="Gotham book"/>
              </a:rPr>
              <a:t>é</a:t>
            </a:r>
            <a:r>
              <a:rPr lang="en-US" sz="2300" dirty="0">
                <a:solidFill>
                  <a:srgbClr val="0070C0"/>
                </a:solidFill>
                <a:latin typeface="Gotham book"/>
              </a:rPr>
              <a:t>s to defeat the Aztecs and conquer their capital city of Tenochtitlan.</a:t>
            </a:r>
          </a:p>
          <a:p>
            <a:endParaRPr lang="en-US" sz="1050" dirty="0">
              <a:solidFill>
                <a:srgbClr val="000000"/>
              </a:solidFill>
              <a:latin typeface="Gotham book"/>
            </a:endParaRPr>
          </a:p>
          <a:p>
            <a:r>
              <a:rPr lang="en-US" sz="2300">
                <a:solidFill>
                  <a:schemeClr val="accent2">
                    <a:lumMod val="75000"/>
                  </a:schemeClr>
                </a:solidFill>
                <a:latin typeface="Gotham book"/>
              </a:rPr>
              <a:t>By 1521</a:t>
            </a:r>
            <a:r>
              <a:rPr lang="en-US" sz="2300" dirty="0">
                <a:solidFill>
                  <a:schemeClr val="accent2">
                    <a:lumMod val="75000"/>
                  </a:schemeClr>
                </a:solidFill>
                <a:latin typeface="Gotham book"/>
              </a:rPr>
              <a:t>, Cort</a:t>
            </a:r>
            <a:r>
              <a:rPr lang="en-US" sz="2300" b="0" i="0" dirty="0">
                <a:solidFill>
                  <a:schemeClr val="accent2">
                    <a:lumMod val="75000"/>
                  </a:schemeClr>
                </a:solidFill>
                <a:effectLst/>
                <a:latin typeface="Gotham book"/>
              </a:rPr>
              <a:t>é</a:t>
            </a:r>
            <a:r>
              <a:rPr lang="en-US" sz="2300" dirty="0">
                <a:solidFill>
                  <a:schemeClr val="accent2">
                    <a:lumMod val="75000"/>
                  </a:schemeClr>
                </a:solidFill>
                <a:latin typeface="Gotham book"/>
              </a:rPr>
              <a:t>s and his men had taken control of Tenochtitlan, seizing enormous wealth and gold from the Aztecs. </a:t>
            </a:r>
            <a:r>
              <a:rPr lang="en-US" sz="2300" dirty="0">
                <a:solidFill>
                  <a:srgbClr val="7030A0"/>
                </a:solidFill>
                <a:latin typeface="Gotham book"/>
              </a:rPr>
              <a:t>Cort</a:t>
            </a:r>
            <a:r>
              <a:rPr lang="en-US" sz="2300" b="0" i="0" dirty="0">
                <a:solidFill>
                  <a:srgbClr val="7030A0"/>
                </a:solidFill>
                <a:effectLst/>
                <a:latin typeface="Gotham book"/>
              </a:rPr>
              <a:t>é</a:t>
            </a:r>
            <a:r>
              <a:rPr lang="en-US" sz="2300" dirty="0">
                <a:solidFill>
                  <a:srgbClr val="7030A0"/>
                </a:solidFill>
                <a:latin typeface="Gotham book"/>
              </a:rPr>
              <a:t>s established a new city in place of Tenochtitlan – Mexico City. He claimed the region for Spain, calling it “New Spain.”</a:t>
            </a:r>
          </a:p>
        </p:txBody>
      </p:sp>
    </p:spTree>
    <p:extLst>
      <p:ext uri="{BB962C8B-B14F-4D97-AF65-F5344CB8AC3E}">
        <p14:creationId xmlns:p14="http://schemas.microsoft.com/office/powerpoint/2010/main" val="376993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80">
                                          <p:stCondLst>
                                            <p:cond delay="0"/>
                                          </p:stCondLst>
                                        </p:cTn>
                                        <p:tgtEl>
                                          <p:spTgt spid="15"/>
                                        </p:tgtEl>
                                      </p:cBhvr>
                                    </p:animEffect>
                                    <p:anim calcmode="lin" valueType="num">
                                      <p:cBhvr>
                                        <p:cTn id="2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0" dur="26">
                                          <p:stCondLst>
                                            <p:cond delay="650"/>
                                          </p:stCondLst>
                                        </p:cTn>
                                        <p:tgtEl>
                                          <p:spTgt spid="15"/>
                                        </p:tgtEl>
                                      </p:cBhvr>
                                      <p:to x="100000" y="60000"/>
                                    </p:animScale>
                                    <p:animScale>
                                      <p:cBhvr>
                                        <p:cTn id="31" dur="166" decel="50000">
                                          <p:stCondLst>
                                            <p:cond delay="676"/>
                                          </p:stCondLst>
                                        </p:cTn>
                                        <p:tgtEl>
                                          <p:spTgt spid="15"/>
                                        </p:tgtEl>
                                      </p:cBhvr>
                                      <p:to x="100000" y="100000"/>
                                    </p:animScale>
                                    <p:animScale>
                                      <p:cBhvr>
                                        <p:cTn id="32" dur="26">
                                          <p:stCondLst>
                                            <p:cond delay="1312"/>
                                          </p:stCondLst>
                                        </p:cTn>
                                        <p:tgtEl>
                                          <p:spTgt spid="15"/>
                                        </p:tgtEl>
                                      </p:cBhvr>
                                      <p:to x="100000" y="80000"/>
                                    </p:animScale>
                                    <p:animScale>
                                      <p:cBhvr>
                                        <p:cTn id="33" dur="166" decel="50000">
                                          <p:stCondLst>
                                            <p:cond delay="1338"/>
                                          </p:stCondLst>
                                        </p:cTn>
                                        <p:tgtEl>
                                          <p:spTgt spid="15"/>
                                        </p:tgtEl>
                                      </p:cBhvr>
                                      <p:to x="100000" y="100000"/>
                                    </p:animScale>
                                    <p:animScale>
                                      <p:cBhvr>
                                        <p:cTn id="34" dur="26">
                                          <p:stCondLst>
                                            <p:cond delay="1642"/>
                                          </p:stCondLst>
                                        </p:cTn>
                                        <p:tgtEl>
                                          <p:spTgt spid="15"/>
                                        </p:tgtEl>
                                      </p:cBhvr>
                                      <p:to x="100000" y="90000"/>
                                    </p:animScale>
                                    <p:animScale>
                                      <p:cBhvr>
                                        <p:cTn id="35" dur="166" decel="50000">
                                          <p:stCondLst>
                                            <p:cond delay="1668"/>
                                          </p:stCondLst>
                                        </p:cTn>
                                        <p:tgtEl>
                                          <p:spTgt spid="15"/>
                                        </p:tgtEl>
                                      </p:cBhvr>
                                      <p:to x="100000" y="100000"/>
                                    </p:animScale>
                                    <p:animScale>
                                      <p:cBhvr>
                                        <p:cTn id="36" dur="26">
                                          <p:stCondLst>
                                            <p:cond delay="1808"/>
                                          </p:stCondLst>
                                        </p:cTn>
                                        <p:tgtEl>
                                          <p:spTgt spid="15"/>
                                        </p:tgtEl>
                                      </p:cBhvr>
                                      <p:to x="100000" y="95000"/>
                                    </p:animScale>
                                    <p:animScale>
                                      <p:cBhvr>
                                        <p:cTn id="37" dur="166" decel="50000">
                                          <p:stCondLst>
                                            <p:cond delay="1834"/>
                                          </p:stCondLst>
                                        </p:cTn>
                                        <p:tgtEl>
                                          <p:spTgt spid="15"/>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80">
                                          <p:stCondLst>
                                            <p:cond delay="0"/>
                                          </p:stCondLst>
                                        </p:cTn>
                                        <p:tgtEl>
                                          <p:spTgt spid="13"/>
                                        </p:tgtEl>
                                      </p:cBhvr>
                                    </p:animEffect>
                                    <p:anim calcmode="lin" valueType="num">
                                      <p:cBhvr>
                                        <p:cTn id="4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8" dur="26">
                                          <p:stCondLst>
                                            <p:cond delay="650"/>
                                          </p:stCondLst>
                                        </p:cTn>
                                        <p:tgtEl>
                                          <p:spTgt spid="13"/>
                                        </p:tgtEl>
                                      </p:cBhvr>
                                      <p:to x="100000" y="60000"/>
                                    </p:animScale>
                                    <p:animScale>
                                      <p:cBhvr>
                                        <p:cTn id="49" dur="166" decel="50000">
                                          <p:stCondLst>
                                            <p:cond delay="676"/>
                                          </p:stCondLst>
                                        </p:cTn>
                                        <p:tgtEl>
                                          <p:spTgt spid="13"/>
                                        </p:tgtEl>
                                      </p:cBhvr>
                                      <p:to x="100000" y="100000"/>
                                    </p:animScale>
                                    <p:animScale>
                                      <p:cBhvr>
                                        <p:cTn id="50" dur="26">
                                          <p:stCondLst>
                                            <p:cond delay="1312"/>
                                          </p:stCondLst>
                                        </p:cTn>
                                        <p:tgtEl>
                                          <p:spTgt spid="13"/>
                                        </p:tgtEl>
                                      </p:cBhvr>
                                      <p:to x="100000" y="80000"/>
                                    </p:animScale>
                                    <p:animScale>
                                      <p:cBhvr>
                                        <p:cTn id="51" dur="166" decel="50000">
                                          <p:stCondLst>
                                            <p:cond delay="1338"/>
                                          </p:stCondLst>
                                        </p:cTn>
                                        <p:tgtEl>
                                          <p:spTgt spid="13"/>
                                        </p:tgtEl>
                                      </p:cBhvr>
                                      <p:to x="100000" y="100000"/>
                                    </p:animScale>
                                    <p:animScale>
                                      <p:cBhvr>
                                        <p:cTn id="52" dur="26">
                                          <p:stCondLst>
                                            <p:cond delay="1642"/>
                                          </p:stCondLst>
                                        </p:cTn>
                                        <p:tgtEl>
                                          <p:spTgt spid="13"/>
                                        </p:tgtEl>
                                      </p:cBhvr>
                                      <p:to x="100000" y="90000"/>
                                    </p:animScale>
                                    <p:animScale>
                                      <p:cBhvr>
                                        <p:cTn id="53" dur="166" decel="50000">
                                          <p:stCondLst>
                                            <p:cond delay="1668"/>
                                          </p:stCondLst>
                                        </p:cTn>
                                        <p:tgtEl>
                                          <p:spTgt spid="13"/>
                                        </p:tgtEl>
                                      </p:cBhvr>
                                      <p:to x="100000" y="100000"/>
                                    </p:animScale>
                                    <p:animScale>
                                      <p:cBhvr>
                                        <p:cTn id="54" dur="26">
                                          <p:stCondLst>
                                            <p:cond delay="1808"/>
                                          </p:stCondLst>
                                        </p:cTn>
                                        <p:tgtEl>
                                          <p:spTgt spid="13"/>
                                        </p:tgtEl>
                                      </p:cBhvr>
                                      <p:to x="100000" y="95000"/>
                                    </p:animScale>
                                    <p:animScale>
                                      <p:cBhvr>
                                        <p:cTn id="55" dur="166" decel="50000">
                                          <p:stCondLst>
                                            <p:cond delay="1834"/>
                                          </p:stCondLst>
                                        </p:cTn>
                                        <p:tgtEl>
                                          <p:spTgt spid="13"/>
                                        </p:tgtEl>
                                      </p:cBhvr>
                                      <p:to x="100000" y="100000"/>
                                    </p:animScale>
                                  </p:childTnLst>
                                </p:cTn>
                              </p:par>
                            </p:childTnLst>
                          </p:cTn>
                        </p:par>
                        <p:par>
                          <p:cTn id="56" fill="hold">
                            <p:stCondLst>
                              <p:cond delay="2000"/>
                            </p:stCondLst>
                            <p:childTnLst>
                              <p:par>
                                <p:cTn id="57" presetID="26"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80">
                                          <p:stCondLst>
                                            <p:cond delay="0"/>
                                          </p:stCondLst>
                                        </p:cTn>
                                        <p:tgtEl>
                                          <p:spTgt spid="16"/>
                                        </p:tgtEl>
                                      </p:cBhvr>
                                    </p:animEffect>
                                    <p:anim calcmode="lin" valueType="num">
                                      <p:cBhvr>
                                        <p:cTn id="6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5" dur="26">
                                          <p:stCondLst>
                                            <p:cond delay="650"/>
                                          </p:stCondLst>
                                        </p:cTn>
                                        <p:tgtEl>
                                          <p:spTgt spid="16"/>
                                        </p:tgtEl>
                                      </p:cBhvr>
                                      <p:to x="100000" y="60000"/>
                                    </p:animScale>
                                    <p:animScale>
                                      <p:cBhvr>
                                        <p:cTn id="66" dur="166" decel="50000">
                                          <p:stCondLst>
                                            <p:cond delay="676"/>
                                          </p:stCondLst>
                                        </p:cTn>
                                        <p:tgtEl>
                                          <p:spTgt spid="16"/>
                                        </p:tgtEl>
                                      </p:cBhvr>
                                      <p:to x="100000" y="100000"/>
                                    </p:animScale>
                                    <p:animScale>
                                      <p:cBhvr>
                                        <p:cTn id="67" dur="26">
                                          <p:stCondLst>
                                            <p:cond delay="1312"/>
                                          </p:stCondLst>
                                        </p:cTn>
                                        <p:tgtEl>
                                          <p:spTgt spid="16"/>
                                        </p:tgtEl>
                                      </p:cBhvr>
                                      <p:to x="100000" y="80000"/>
                                    </p:animScale>
                                    <p:animScale>
                                      <p:cBhvr>
                                        <p:cTn id="68" dur="166" decel="50000">
                                          <p:stCondLst>
                                            <p:cond delay="1338"/>
                                          </p:stCondLst>
                                        </p:cTn>
                                        <p:tgtEl>
                                          <p:spTgt spid="16"/>
                                        </p:tgtEl>
                                      </p:cBhvr>
                                      <p:to x="100000" y="100000"/>
                                    </p:animScale>
                                    <p:animScale>
                                      <p:cBhvr>
                                        <p:cTn id="69" dur="26">
                                          <p:stCondLst>
                                            <p:cond delay="1642"/>
                                          </p:stCondLst>
                                        </p:cTn>
                                        <p:tgtEl>
                                          <p:spTgt spid="16"/>
                                        </p:tgtEl>
                                      </p:cBhvr>
                                      <p:to x="100000" y="90000"/>
                                    </p:animScale>
                                    <p:animScale>
                                      <p:cBhvr>
                                        <p:cTn id="70" dur="166" decel="50000">
                                          <p:stCondLst>
                                            <p:cond delay="1668"/>
                                          </p:stCondLst>
                                        </p:cTn>
                                        <p:tgtEl>
                                          <p:spTgt spid="16"/>
                                        </p:tgtEl>
                                      </p:cBhvr>
                                      <p:to x="100000" y="100000"/>
                                    </p:animScale>
                                    <p:animScale>
                                      <p:cBhvr>
                                        <p:cTn id="71" dur="26">
                                          <p:stCondLst>
                                            <p:cond delay="1808"/>
                                          </p:stCondLst>
                                        </p:cTn>
                                        <p:tgtEl>
                                          <p:spTgt spid="16"/>
                                        </p:tgtEl>
                                      </p:cBhvr>
                                      <p:to x="100000" y="95000"/>
                                    </p:animScale>
                                    <p:animScale>
                                      <p:cBhvr>
                                        <p:cTn id="72" dur="166" decel="50000">
                                          <p:stCondLst>
                                            <p:cond delay="1834"/>
                                          </p:stCondLst>
                                        </p:cTn>
                                        <p:tgtEl>
                                          <p:spTgt spid="16"/>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down)">
                                      <p:cBhvr>
                                        <p:cTn id="77" dur="580">
                                          <p:stCondLst>
                                            <p:cond delay="0"/>
                                          </p:stCondLst>
                                        </p:cTn>
                                        <p:tgtEl>
                                          <p:spTgt spid="14"/>
                                        </p:tgtEl>
                                      </p:cBhvr>
                                    </p:animEffect>
                                    <p:anim calcmode="lin" valueType="num">
                                      <p:cBhvr>
                                        <p:cTn id="7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3" dur="26">
                                          <p:stCondLst>
                                            <p:cond delay="650"/>
                                          </p:stCondLst>
                                        </p:cTn>
                                        <p:tgtEl>
                                          <p:spTgt spid="14"/>
                                        </p:tgtEl>
                                      </p:cBhvr>
                                      <p:to x="100000" y="60000"/>
                                    </p:animScale>
                                    <p:animScale>
                                      <p:cBhvr>
                                        <p:cTn id="84" dur="166" decel="50000">
                                          <p:stCondLst>
                                            <p:cond delay="676"/>
                                          </p:stCondLst>
                                        </p:cTn>
                                        <p:tgtEl>
                                          <p:spTgt spid="14"/>
                                        </p:tgtEl>
                                      </p:cBhvr>
                                      <p:to x="100000" y="100000"/>
                                    </p:animScale>
                                    <p:animScale>
                                      <p:cBhvr>
                                        <p:cTn id="85" dur="26">
                                          <p:stCondLst>
                                            <p:cond delay="1312"/>
                                          </p:stCondLst>
                                        </p:cTn>
                                        <p:tgtEl>
                                          <p:spTgt spid="14"/>
                                        </p:tgtEl>
                                      </p:cBhvr>
                                      <p:to x="100000" y="80000"/>
                                    </p:animScale>
                                    <p:animScale>
                                      <p:cBhvr>
                                        <p:cTn id="86" dur="166" decel="50000">
                                          <p:stCondLst>
                                            <p:cond delay="1338"/>
                                          </p:stCondLst>
                                        </p:cTn>
                                        <p:tgtEl>
                                          <p:spTgt spid="14"/>
                                        </p:tgtEl>
                                      </p:cBhvr>
                                      <p:to x="100000" y="100000"/>
                                    </p:animScale>
                                    <p:animScale>
                                      <p:cBhvr>
                                        <p:cTn id="87" dur="26">
                                          <p:stCondLst>
                                            <p:cond delay="1642"/>
                                          </p:stCondLst>
                                        </p:cTn>
                                        <p:tgtEl>
                                          <p:spTgt spid="14"/>
                                        </p:tgtEl>
                                      </p:cBhvr>
                                      <p:to x="100000" y="90000"/>
                                    </p:animScale>
                                    <p:animScale>
                                      <p:cBhvr>
                                        <p:cTn id="88" dur="166" decel="50000">
                                          <p:stCondLst>
                                            <p:cond delay="1668"/>
                                          </p:stCondLst>
                                        </p:cTn>
                                        <p:tgtEl>
                                          <p:spTgt spid="14"/>
                                        </p:tgtEl>
                                      </p:cBhvr>
                                      <p:to x="100000" y="100000"/>
                                    </p:animScale>
                                    <p:animScale>
                                      <p:cBhvr>
                                        <p:cTn id="89" dur="26">
                                          <p:stCondLst>
                                            <p:cond delay="1808"/>
                                          </p:stCondLst>
                                        </p:cTn>
                                        <p:tgtEl>
                                          <p:spTgt spid="14"/>
                                        </p:tgtEl>
                                      </p:cBhvr>
                                      <p:to x="100000" y="95000"/>
                                    </p:animScale>
                                    <p:animScale>
                                      <p:cBhvr>
                                        <p:cTn id="90" dur="166" decel="50000">
                                          <p:stCondLst>
                                            <p:cond delay="1834"/>
                                          </p:stCondLst>
                                        </p:cTn>
                                        <p:tgtEl>
                                          <p:spTgt spid="14"/>
                                        </p:tgtEl>
                                      </p:cBhvr>
                                      <p:to x="100000" y="100000"/>
                                    </p:animScale>
                                  </p:childTnLst>
                                </p:cTn>
                              </p:par>
                            </p:childTnLst>
                          </p:cTn>
                        </p:par>
                        <p:par>
                          <p:cTn id="91" fill="hold">
                            <p:stCondLst>
                              <p:cond delay="2000"/>
                            </p:stCondLst>
                            <p:childTnLst>
                              <p:par>
                                <p:cTn id="92" presetID="26" presetClass="entr" presetSubtype="0" fill="hold"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wipe(down)">
                                      <p:cBhvr>
                                        <p:cTn id="94" dur="580">
                                          <p:stCondLst>
                                            <p:cond delay="0"/>
                                          </p:stCondLst>
                                        </p:cTn>
                                        <p:tgtEl>
                                          <p:spTgt spid="17"/>
                                        </p:tgtEl>
                                      </p:cBhvr>
                                    </p:animEffect>
                                    <p:anim calcmode="lin" valueType="num">
                                      <p:cBhvr>
                                        <p:cTn id="9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00" dur="26">
                                          <p:stCondLst>
                                            <p:cond delay="650"/>
                                          </p:stCondLst>
                                        </p:cTn>
                                        <p:tgtEl>
                                          <p:spTgt spid="17"/>
                                        </p:tgtEl>
                                      </p:cBhvr>
                                      <p:to x="100000" y="60000"/>
                                    </p:animScale>
                                    <p:animScale>
                                      <p:cBhvr>
                                        <p:cTn id="101" dur="166" decel="50000">
                                          <p:stCondLst>
                                            <p:cond delay="676"/>
                                          </p:stCondLst>
                                        </p:cTn>
                                        <p:tgtEl>
                                          <p:spTgt spid="17"/>
                                        </p:tgtEl>
                                      </p:cBhvr>
                                      <p:to x="100000" y="100000"/>
                                    </p:animScale>
                                    <p:animScale>
                                      <p:cBhvr>
                                        <p:cTn id="102" dur="26">
                                          <p:stCondLst>
                                            <p:cond delay="1312"/>
                                          </p:stCondLst>
                                        </p:cTn>
                                        <p:tgtEl>
                                          <p:spTgt spid="17"/>
                                        </p:tgtEl>
                                      </p:cBhvr>
                                      <p:to x="100000" y="80000"/>
                                    </p:animScale>
                                    <p:animScale>
                                      <p:cBhvr>
                                        <p:cTn id="103" dur="166" decel="50000">
                                          <p:stCondLst>
                                            <p:cond delay="1338"/>
                                          </p:stCondLst>
                                        </p:cTn>
                                        <p:tgtEl>
                                          <p:spTgt spid="17"/>
                                        </p:tgtEl>
                                      </p:cBhvr>
                                      <p:to x="100000" y="100000"/>
                                    </p:animScale>
                                    <p:animScale>
                                      <p:cBhvr>
                                        <p:cTn id="104" dur="26">
                                          <p:stCondLst>
                                            <p:cond delay="1642"/>
                                          </p:stCondLst>
                                        </p:cTn>
                                        <p:tgtEl>
                                          <p:spTgt spid="17"/>
                                        </p:tgtEl>
                                      </p:cBhvr>
                                      <p:to x="100000" y="90000"/>
                                    </p:animScale>
                                    <p:animScale>
                                      <p:cBhvr>
                                        <p:cTn id="105" dur="166" decel="50000">
                                          <p:stCondLst>
                                            <p:cond delay="1668"/>
                                          </p:stCondLst>
                                        </p:cTn>
                                        <p:tgtEl>
                                          <p:spTgt spid="17"/>
                                        </p:tgtEl>
                                      </p:cBhvr>
                                      <p:to x="100000" y="100000"/>
                                    </p:animScale>
                                    <p:animScale>
                                      <p:cBhvr>
                                        <p:cTn id="106" dur="26">
                                          <p:stCondLst>
                                            <p:cond delay="1808"/>
                                          </p:stCondLst>
                                        </p:cTn>
                                        <p:tgtEl>
                                          <p:spTgt spid="17"/>
                                        </p:tgtEl>
                                      </p:cBhvr>
                                      <p:to x="100000" y="95000"/>
                                    </p:animScale>
                                    <p:animScale>
                                      <p:cBhvr>
                                        <p:cTn id="107"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851</TotalTime>
  <Words>1641</Words>
  <Application>Microsoft Office PowerPoint</Application>
  <PresentationFormat>Widescreen</PresentationFormat>
  <Paragraphs>142</Paragraphs>
  <Slides>16</Slides>
  <Notes>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16</vt:i4>
      </vt:variant>
    </vt:vector>
  </HeadingPairs>
  <TitlesOfParts>
    <vt:vector size="30" baseType="lpstr">
      <vt:lpstr>Aptos</vt:lpstr>
      <vt:lpstr>Aptos Display</vt:lpstr>
      <vt:lpstr>Arial</vt:lpstr>
      <vt:lpstr>Calibri</vt:lpstr>
      <vt:lpstr>Calibri Light</vt:lpstr>
      <vt:lpstr>Gotham Book</vt:lpstr>
      <vt:lpstr>Gotham Book</vt:lpstr>
      <vt:lpstr>Gotham Medium</vt:lpstr>
      <vt:lpstr>Josefin Sans</vt:lpstr>
      <vt:lpstr>Roboto</vt:lpstr>
      <vt:lpstr>Times New Roman</vt:lpstr>
      <vt:lpstr>Office Theme</vt:lpstr>
      <vt:lpstr>1_Office Theme</vt:lpstr>
      <vt:lpstr>2_Office Theme</vt:lpstr>
      <vt:lpstr>Unit 2: Age of Contact</vt:lpstr>
      <vt:lpstr>Warm-up Follow the directions to complete your warm-up</vt:lpstr>
      <vt:lpstr>Share with the class</vt:lpstr>
      <vt:lpstr>Share with the class 2</vt:lpstr>
      <vt:lpstr>Essential Question</vt:lpstr>
      <vt:lpstr>In today’s lesson…</vt:lpstr>
      <vt:lpstr>Alonso Álvarez de Pineda</vt:lpstr>
      <vt:lpstr>How does Pineda’s map on the left compare with the actual geography of the coast? </vt:lpstr>
      <vt:lpstr>Hernán Cortés</vt:lpstr>
      <vt:lpstr>1519</vt:lpstr>
      <vt:lpstr>Cabeza de Vaca</vt:lpstr>
      <vt:lpstr>Cabeza de Vaca’s Approximate Route through Texas, 1528 - 1536</vt:lpstr>
      <vt:lpstr> Francisco Vázquez de Coronado</vt:lpstr>
      <vt:lpstr>Map of Coronado’s Route, 1540 - 1542</vt:lpstr>
      <vt:lpstr>Exit Ticket Follow the directions to complete your warm-up</vt:lpstr>
      <vt:lpstr>Share with the class 3</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15</cp:revision>
  <dcterms:created xsi:type="dcterms:W3CDTF">2024-08-22T16:48:39Z</dcterms:created>
  <dcterms:modified xsi:type="dcterms:W3CDTF">2025-10-17T21:05:44Z</dcterms:modified>
</cp:coreProperties>
</file>