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10" r:id="rId4"/>
    <p:sldId id="304" r:id="rId5"/>
    <p:sldId id="311" r:id="rId6"/>
    <p:sldId id="312" r:id="rId7"/>
    <p:sldId id="313" r:id="rId8"/>
    <p:sldId id="314" r:id="rId9"/>
    <p:sldId id="315" r:id="rId10"/>
    <p:sldId id="317" r:id="rId11"/>
    <p:sldId id="316" r:id="rId12"/>
    <p:sldId id="318" r:id="rId13"/>
    <p:sldId id="319" r:id="rId14"/>
    <p:sldId id="320" r:id="rId15"/>
    <p:sldId id="281" r:id="rId16"/>
    <p:sldId id="3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15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4302B-6F46-4386-A592-72075BA6FA4D}"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86A5C-07D6-4F2C-BF6A-E3074EC55447}" type="slidenum">
              <a:rPr lang="en-US" smtClean="0"/>
              <a:t>‹#›</a:t>
            </a:fld>
            <a:endParaRPr lang="en-US"/>
          </a:p>
        </p:txBody>
      </p:sp>
    </p:spTree>
    <p:extLst>
      <p:ext uri="{BB962C8B-B14F-4D97-AF65-F5344CB8AC3E}">
        <p14:creationId xmlns:p14="http://schemas.microsoft.com/office/powerpoint/2010/main" val="382346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200668368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gov/item/9250180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item/9179596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ommons.wikimedia.org/wiki/File:Map_of_world_not_highlighted.png" TargetMode="External"/><Relationship Id="rId5" Type="http://schemas.openxmlformats.org/officeDocument/2006/relationships/hyperlink" Target="https://en.wikipedia.org/wiki/The_World_Factbook" TargetMode="External"/><Relationship Id="rId4" Type="http://schemas.openxmlformats.org/officeDocument/2006/relationships/hyperlink" Target="https://en.wikipedia.org/wiki/Central_Intelligence_Agenc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List_of_countries%27_copyright_length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ommons.wikimedia.org/wiki/File:Antonio_Jos%C3%A9_de_Mendoza_Caama%C3%B1o_y_Sotomayor.jpg" TargetMode="External"/><Relationship Id="rId5" Type="http://schemas.openxmlformats.org/officeDocument/2006/relationships/hyperlink" Target="https://commons.wikimedia.org/wiki/Commons:Copyright_tags/Country-specific_tags#United_States_of_America" TargetMode="External"/><Relationship Id="rId4" Type="http://schemas.openxmlformats.org/officeDocument/2006/relationships/hyperlink" Target="https://en.wikipedia.org/wiki/List_of_countries%27_copyright_length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err="1">
                <a:solidFill>
                  <a:srgbClr val="000000"/>
                </a:solidFill>
                <a:effectLst/>
                <a:latin typeface="Times New Roman" panose="02020603050405020304" pitchFamily="18" charset="0"/>
              </a:rPr>
              <a:t>Bouttats</a:t>
            </a:r>
            <a:r>
              <a:rPr lang="en-US" sz="1800" b="0" i="0" u="none" strike="noStrike" dirty="0">
                <a:solidFill>
                  <a:srgbClr val="000000"/>
                </a:solidFill>
                <a:effectLst/>
                <a:latin typeface="Times New Roman" panose="02020603050405020304" pitchFamily="18" charset="0"/>
              </a:rPr>
              <a:t>, Pieter Balthazar. </a:t>
            </a:r>
            <a:r>
              <a:rPr lang="en-US" sz="1800" b="0" i="1" u="none" strike="noStrike" dirty="0">
                <a:solidFill>
                  <a:srgbClr val="000000"/>
                </a:solidFill>
                <a:effectLst/>
                <a:latin typeface="Times New Roman" panose="02020603050405020304" pitchFamily="18" charset="0"/>
              </a:rPr>
              <a:t>El </a:t>
            </a:r>
            <a:r>
              <a:rPr lang="en-US" sz="1800" b="0" i="1" u="none" strike="noStrike" dirty="0" err="1">
                <a:solidFill>
                  <a:srgbClr val="000000"/>
                </a:solidFill>
                <a:effectLst/>
                <a:latin typeface="Times New Roman" panose="02020603050405020304" pitchFamily="18" charset="0"/>
              </a:rPr>
              <a:t>almirante</a:t>
            </a:r>
            <a:r>
              <a:rPr lang="en-US" sz="1800" b="0" i="1" u="none" strike="noStrike" dirty="0">
                <a:solidFill>
                  <a:srgbClr val="000000"/>
                </a:solidFill>
                <a:effectLst/>
                <a:latin typeface="Times New Roman" panose="02020603050405020304" pitchFamily="18" charset="0"/>
              </a:rPr>
              <a:t> </a:t>
            </a:r>
            <a:r>
              <a:rPr lang="en-US" sz="1800" b="0" i="1" u="none" strike="noStrike" dirty="0" err="1">
                <a:solidFill>
                  <a:srgbClr val="000000"/>
                </a:solidFill>
                <a:effectLst/>
                <a:latin typeface="Times New Roman" panose="02020603050405020304" pitchFamily="18" charset="0"/>
              </a:rPr>
              <a:t>Christoval</a:t>
            </a:r>
            <a:r>
              <a:rPr lang="en-US" sz="1800" b="0" i="1" u="none" strike="noStrike" dirty="0">
                <a:solidFill>
                  <a:srgbClr val="000000"/>
                </a:solidFill>
                <a:effectLst/>
                <a:latin typeface="Times New Roman" panose="02020603050405020304" pitchFamily="18" charset="0"/>
              </a:rPr>
              <a:t> Colon </a:t>
            </a:r>
            <a:r>
              <a:rPr lang="en-US" sz="1800" b="0" i="1" u="none" strike="noStrike" dirty="0" err="1">
                <a:solidFill>
                  <a:srgbClr val="000000"/>
                </a:solidFill>
                <a:effectLst/>
                <a:latin typeface="Times New Roman" panose="02020603050405020304" pitchFamily="18" charset="0"/>
              </a:rPr>
              <a:t>descubre</a:t>
            </a:r>
            <a:r>
              <a:rPr lang="en-US" sz="1800" b="0" i="1" u="none" strike="noStrike" dirty="0">
                <a:solidFill>
                  <a:srgbClr val="000000"/>
                </a:solidFill>
                <a:effectLst/>
                <a:latin typeface="Times New Roman" panose="02020603050405020304" pitchFamily="18" charset="0"/>
              </a:rPr>
              <a:t> la Isla </a:t>
            </a:r>
            <a:r>
              <a:rPr lang="en-US" sz="1800" b="0" i="1" u="none" strike="noStrike" dirty="0" err="1">
                <a:solidFill>
                  <a:srgbClr val="000000"/>
                </a:solidFill>
                <a:effectLst/>
                <a:latin typeface="Times New Roman" panose="02020603050405020304" pitchFamily="18" charset="0"/>
              </a:rPr>
              <a:t>Españ̃ola</a:t>
            </a:r>
            <a:r>
              <a:rPr lang="en-US" sz="1800" b="0" i="1" u="none" strike="noStrike" dirty="0">
                <a:solidFill>
                  <a:srgbClr val="000000"/>
                </a:solidFill>
                <a:effectLst/>
                <a:latin typeface="Times New Roman" panose="02020603050405020304" pitchFamily="18" charset="0"/>
              </a:rPr>
              <a:t>, </a:t>
            </a:r>
            <a:r>
              <a:rPr lang="en-US" sz="1800" b="0" i="1" u="none" strike="noStrike" dirty="0" err="1">
                <a:solidFill>
                  <a:srgbClr val="000000"/>
                </a:solidFill>
                <a:effectLst/>
                <a:latin typeface="Times New Roman" panose="02020603050405020304" pitchFamily="18" charset="0"/>
              </a:rPr>
              <a:t>ij</a:t>
            </a:r>
            <a:r>
              <a:rPr lang="en-US" sz="1800" b="0" i="1" u="none" strike="noStrike" dirty="0">
                <a:solidFill>
                  <a:srgbClr val="000000"/>
                </a:solidFill>
                <a:effectLst/>
                <a:latin typeface="Times New Roman" panose="02020603050405020304" pitchFamily="18" charset="0"/>
              </a:rPr>
              <a:t> haze </a:t>
            </a:r>
            <a:r>
              <a:rPr lang="en-US" sz="1800" b="0" i="1" u="none" strike="noStrike" dirty="0" err="1">
                <a:solidFill>
                  <a:srgbClr val="000000"/>
                </a:solidFill>
                <a:effectLst/>
                <a:latin typeface="Times New Roman" panose="02020603050405020304" pitchFamily="18" charset="0"/>
              </a:rPr>
              <a:t>poner</a:t>
            </a:r>
            <a:r>
              <a:rPr lang="en-US" sz="1800" b="0" i="1" u="none" strike="noStrike" dirty="0">
                <a:solidFill>
                  <a:srgbClr val="000000"/>
                </a:solidFill>
                <a:effectLst/>
                <a:latin typeface="Times New Roman" panose="02020603050405020304" pitchFamily="18" charset="0"/>
              </a:rPr>
              <a:t> </a:t>
            </a:r>
            <a:r>
              <a:rPr lang="en-US" sz="1800" b="0" i="1" u="none" strike="noStrike" dirty="0" err="1">
                <a:solidFill>
                  <a:srgbClr val="000000"/>
                </a:solidFill>
                <a:effectLst/>
                <a:latin typeface="Times New Roman" panose="02020603050405020304" pitchFamily="18" charset="0"/>
              </a:rPr>
              <a:t>una</a:t>
            </a:r>
            <a:r>
              <a:rPr lang="en-US" sz="1800" b="0" i="1" u="none" strike="noStrike" dirty="0">
                <a:solidFill>
                  <a:srgbClr val="000000"/>
                </a:solidFill>
                <a:effectLst/>
                <a:latin typeface="Times New Roman" panose="02020603050405020304" pitchFamily="18" charset="0"/>
              </a:rPr>
              <a:t> Cruz, etc. / P. B. </a:t>
            </a:r>
            <a:r>
              <a:rPr lang="en-US" sz="1800" b="0" i="1" u="none" strike="noStrike" dirty="0" err="1">
                <a:solidFill>
                  <a:srgbClr val="000000"/>
                </a:solidFill>
                <a:effectLst/>
                <a:latin typeface="Times New Roman" panose="02020603050405020304" pitchFamily="18" charset="0"/>
              </a:rPr>
              <a:t>Bouttats</a:t>
            </a:r>
            <a:r>
              <a:rPr lang="en-US" sz="1800" b="0" i="1" u="none" strike="noStrike" dirty="0">
                <a:solidFill>
                  <a:srgbClr val="000000"/>
                </a:solidFill>
                <a:effectLst/>
                <a:latin typeface="Times New Roman" panose="02020603050405020304" pitchFamily="18" charset="0"/>
              </a:rPr>
              <a:t> fec., Aqua </a:t>
            </a:r>
            <a:r>
              <a:rPr lang="en-US" sz="1800" b="0" i="1" u="none" strike="noStrike" dirty="0" err="1">
                <a:solidFill>
                  <a:srgbClr val="000000"/>
                </a:solidFill>
                <a:effectLst/>
                <a:latin typeface="Times New Roman" panose="02020603050405020304" pitchFamily="18" charset="0"/>
              </a:rPr>
              <a:t>forti</a:t>
            </a:r>
            <a:r>
              <a:rPr lang="en-US" sz="1800" b="0" i="0" u="none" strike="noStrike" dirty="0">
                <a:solidFill>
                  <a:srgbClr val="000000"/>
                </a:solidFill>
                <a:effectLst/>
                <a:latin typeface="Times New Roman" panose="02020603050405020304" pitchFamily="18" charset="0"/>
              </a:rPr>
              <a:t>. Hispaniola, 1728. Photograph. </a:t>
            </a:r>
            <a:r>
              <a:rPr lang="en-US" sz="1800" b="0" i="0" u="sng" strike="noStrike" dirty="0">
                <a:solidFill>
                  <a:srgbClr val="1155CC"/>
                </a:solidFill>
                <a:effectLst/>
                <a:latin typeface="Times New Roman" panose="02020603050405020304" pitchFamily="18" charset="0"/>
                <a:hlinkClick r:id="rId3"/>
              </a:rPr>
              <a:t>https://www.loc.gov/item/2006683686/</a:t>
            </a:r>
            <a:endParaRPr lang="en-US" sz="1800" b="0" i="0" u="none" strike="noStrike"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a:t>
            </a:fld>
            <a:endParaRPr lang="en-US"/>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Sugarcane at Whitney Plantation. Photo. 2021. </a:t>
            </a:r>
            <a:r>
              <a:rPr lang="en-US" b="0" i="0" dirty="0">
                <a:solidFill>
                  <a:srgbClr val="242424"/>
                </a:solidFill>
                <a:effectLst/>
                <a:highlight>
                  <a:srgbClr val="FFFFFF"/>
                </a:highlight>
                <a:latin typeface="Open Sans" panose="020B0606030504020204" pitchFamily="34" charset="0"/>
              </a:rPr>
              <a:t>Highsmith, Carol M., 1946- Carol M. Highsmith Archive. Library of Congress.</a:t>
            </a:r>
          </a:p>
          <a:p>
            <a:r>
              <a:rPr lang="en-US" dirty="0"/>
              <a:t> www.loc.gov/item/2021755936/ </a:t>
            </a:r>
          </a:p>
        </p:txBody>
      </p:sp>
      <p:sp>
        <p:nvSpPr>
          <p:cNvPr id="4" name="Slide Number Placeholder 3"/>
          <p:cNvSpPr>
            <a:spLocks noGrp="1"/>
          </p:cNvSpPr>
          <p:nvPr>
            <p:ph type="sldNum" sz="quarter" idx="5"/>
          </p:nvPr>
        </p:nvSpPr>
        <p:spPr/>
        <p:txBody>
          <a:bodyPr/>
          <a:lstStyle/>
          <a:p>
            <a:fld id="{BF886A5C-07D6-4F2C-BF6A-E3074EC55447}" type="slidenum">
              <a:rPr lang="en-US" smtClean="0"/>
              <a:t>13</a:t>
            </a:fld>
            <a:endParaRPr lang="en-US"/>
          </a:p>
        </p:txBody>
      </p:sp>
    </p:spTree>
    <p:extLst>
      <p:ext uri="{BB962C8B-B14F-4D97-AF65-F5344CB8AC3E}">
        <p14:creationId xmlns:p14="http://schemas.microsoft.com/office/powerpoint/2010/main" val="251339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6A7A7-5F8E-48A6-988D-18E8FA12BE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12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Gibbs, George. </a:t>
            </a:r>
            <a:r>
              <a:rPr lang="en-US" sz="1800" b="0" i="1" u="none" strike="noStrike" dirty="0">
                <a:solidFill>
                  <a:srgbClr val="000000"/>
                </a:solidFill>
                <a:effectLst/>
                <a:latin typeface="Times New Roman" panose="02020603050405020304" pitchFamily="18" charset="0"/>
              </a:rPr>
              <a:t>De Soto and Vitachuco</a:t>
            </a:r>
            <a:r>
              <a:rPr lang="en-US" sz="1800" b="0" i="0" u="none" strike="noStrike" dirty="0">
                <a:solidFill>
                  <a:srgbClr val="000000"/>
                </a:solidFill>
                <a:effectLst/>
                <a:latin typeface="Times New Roman" panose="02020603050405020304" pitchFamily="18" charset="0"/>
              </a:rPr>
              <a:t>. 1898. Photograph. </a:t>
            </a:r>
            <a:r>
              <a:rPr lang="en-US" sz="1800" b="0" i="0" u="sng" strike="noStrike" dirty="0">
                <a:solidFill>
                  <a:srgbClr val="1155CC"/>
                </a:solidFill>
                <a:effectLst/>
                <a:latin typeface="Times New Roman" panose="02020603050405020304" pitchFamily="18" charset="0"/>
                <a:hlinkClick r:id="rId3"/>
              </a:rPr>
              <a:t>https://www.loc.gov/item/92501803/</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6</a:t>
            </a:fld>
            <a:endParaRPr lang="en-US"/>
          </a:p>
        </p:txBody>
      </p:sp>
    </p:spTree>
    <p:extLst>
      <p:ext uri="{BB962C8B-B14F-4D97-AF65-F5344CB8AC3E}">
        <p14:creationId xmlns:p14="http://schemas.microsoft.com/office/powerpoint/2010/main" val="345260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Currier &amp; Ives. </a:t>
            </a:r>
            <a:r>
              <a:rPr lang="en-US" sz="1800" b="0" i="1" u="none" strike="noStrike" dirty="0">
                <a:solidFill>
                  <a:srgbClr val="000000"/>
                </a:solidFill>
                <a:effectLst/>
                <a:latin typeface="Times New Roman" panose="02020603050405020304" pitchFamily="18" charset="0"/>
              </a:rPr>
              <a:t>Discovery of the Mississippi: By Ferdinand De Soto, and his followers, May 1541. </a:t>
            </a:r>
            <a:r>
              <a:rPr lang="en-US" sz="1800" b="0" i="0" u="none" strike="noStrike" dirty="0">
                <a:solidFill>
                  <a:srgbClr val="000000"/>
                </a:solidFill>
                <a:effectLst/>
                <a:latin typeface="Times New Roman" panose="02020603050405020304" pitchFamily="18" charset="0"/>
              </a:rPr>
              <a:t>1876. Photograph. </a:t>
            </a:r>
            <a:r>
              <a:rPr lang="en-US" sz="1800" b="0" i="0" u="sng" strike="noStrike" dirty="0">
                <a:solidFill>
                  <a:srgbClr val="1155CC"/>
                </a:solidFill>
                <a:effectLst/>
                <a:latin typeface="Times New Roman" panose="02020603050405020304" pitchFamily="18" charset="0"/>
                <a:hlinkClick r:id="rId3"/>
              </a:rPr>
              <a:t>https://www.loc.gov/item/91795960/</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7</a:t>
            </a:fld>
            <a:endParaRPr lang="en-US"/>
          </a:p>
        </p:txBody>
      </p:sp>
    </p:spTree>
    <p:extLst>
      <p:ext uri="{BB962C8B-B14F-4D97-AF65-F5344CB8AC3E}">
        <p14:creationId xmlns:p14="http://schemas.microsoft.com/office/powerpoint/2010/main" val="312375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Orthographic map of the Americas. Dec. 2019.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3"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4" tooltip="creativecommons:by-sa/3.0/deed.en"/>
              </a:rPr>
              <a:t>Attribution-Share Alike 3.0 </a:t>
            </a:r>
            <a:r>
              <a:rPr lang="en-US" b="0" i="0" u="none" strike="noStrike" dirty="0" err="1">
                <a:solidFill>
                  <a:srgbClr val="3366BB"/>
                </a:solidFill>
                <a:effectLst/>
                <a:highlight>
                  <a:srgbClr val="F9F9F9"/>
                </a:highlight>
                <a:latin typeface="Arial" panose="020B0604020202020204" pitchFamily="34" charset="0"/>
                <a:hlinkClick r:id="rId4" tooltip="creativecommons:by-sa/3.0/deed.en"/>
              </a:rPr>
              <a:t>Unported</a:t>
            </a:r>
            <a:r>
              <a:rPr lang="en-US" b="0" i="0" dirty="0">
                <a:solidFill>
                  <a:srgbClr val="202122"/>
                </a:solidFill>
                <a:effectLst/>
                <a:highlight>
                  <a:srgbClr val="F9F9F9"/>
                </a:highlight>
                <a:latin typeface="Arial" panose="020B0604020202020204" pitchFamily="34" charset="0"/>
              </a:rPr>
              <a:t> license. https://commons.wikimedia.org/wiki/File:Americas_(orthographic_projection)_blank.svg</a:t>
            </a:r>
          </a:p>
          <a:p>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8</a:t>
            </a:fld>
            <a:endParaRPr lang="en-US"/>
          </a:p>
        </p:txBody>
      </p:sp>
    </p:spTree>
    <p:extLst>
      <p:ext uri="{BB962C8B-B14F-4D97-AF65-F5344CB8AC3E}">
        <p14:creationId xmlns:p14="http://schemas.microsoft.com/office/powerpoint/2010/main" val="383190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the world highlighting Oceana. </a:t>
            </a:r>
            <a:r>
              <a:rPr lang="en-US" b="0" i="1" dirty="0">
                <a:solidFill>
                  <a:srgbClr val="202122"/>
                </a:solidFill>
                <a:effectLst/>
                <a:highlight>
                  <a:srgbClr val="F7F8FF"/>
                </a:highlight>
                <a:latin typeface="Arial" panose="020B0604020202020204" pitchFamily="34" charset="0"/>
              </a:rPr>
              <a:t>This image is in the </a:t>
            </a:r>
            <a:r>
              <a:rPr lang="en-US" b="1" i="1" u="none" strike="noStrike" dirty="0">
                <a:solidFill>
                  <a:srgbClr val="3366BB"/>
                </a:solidFill>
                <a:effectLst/>
                <a:highlight>
                  <a:srgbClr val="F7F8FF"/>
                </a:highlight>
                <a:latin typeface="Arial" panose="020B0604020202020204" pitchFamily="34" charset="0"/>
                <a:hlinkClick r:id="rId3" tooltip="w:public domain"/>
              </a:rPr>
              <a:t>public domain</a:t>
            </a:r>
            <a:r>
              <a:rPr lang="en-US" b="0" i="1" dirty="0">
                <a:solidFill>
                  <a:srgbClr val="202122"/>
                </a:solidFill>
                <a:effectLst/>
                <a:highlight>
                  <a:srgbClr val="F7F8FF"/>
                </a:highlight>
                <a:latin typeface="Arial" panose="020B0604020202020204" pitchFamily="34" charset="0"/>
              </a:rPr>
              <a:t> because it contains materials that originally came from the United States </a:t>
            </a:r>
            <a:r>
              <a:rPr lang="en-US" b="0" i="1" u="none" strike="noStrike" dirty="0">
                <a:solidFill>
                  <a:srgbClr val="3366BB"/>
                </a:solidFill>
                <a:effectLst/>
                <a:highlight>
                  <a:srgbClr val="F7F8FF"/>
                </a:highlight>
                <a:latin typeface="Arial" panose="020B0604020202020204" pitchFamily="34" charset="0"/>
                <a:hlinkClick r:id="rId4" tooltip="w:Central Intelligence Agency"/>
              </a:rPr>
              <a:t>Central Intelligence Agency</a:t>
            </a:r>
            <a:r>
              <a:rPr lang="en-US" b="0" i="1" dirty="0">
                <a:solidFill>
                  <a:srgbClr val="202122"/>
                </a:solidFill>
                <a:effectLst/>
                <a:highlight>
                  <a:srgbClr val="F7F8FF"/>
                </a:highlight>
                <a:latin typeface="Arial" panose="020B0604020202020204" pitchFamily="34" charset="0"/>
              </a:rPr>
              <a:t>'s </a:t>
            </a:r>
            <a:r>
              <a:rPr lang="en-US" b="0" i="1" u="none" strike="noStrike" dirty="0">
                <a:solidFill>
                  <a:srgbClr val="3366BB"/>
                </a:solidFill>
                <a:effectLst/>
                <a:highlight>
                  <a:srgbClr val="F7F8FF"/>
                </a:highlight>
                <a:latin typeface="Arial" panose="020B0604020202020204" pitchFamily="34" charset="0"/>
                <a:hlinkClick r:id="rId5" tooltip="w:The World Factbook"/>
              </a:rPr>
              <a:t>World Factbook</a:t>
            </a:r>
            <a:r>
              <a:rPr lang="en-US" b="0" i="1" dirty="0">
                <a:solidFill>
                  <a:srgbClr val="202122"/>
                </a:solidFill>
                <a:effectLst/>
                <a:highlight>
                  <a:srgbClr val="F7F8FF"/>
                </a:highlight>
                <a:latin typeface="Arial" panose="020B0604020202020204" pitchFamily="34" charset="0"/>
              </a:rPr>
              <a:t>. </a:t>
            </a:r>
            <a:r>
              <a:rPr lang="en-US" dirty="0">
                <a:hlinkClick r:id="rId6"/>
              </a:rPr>
              <a:t>File:Map of world not highlighted.png - Wikimedia Commons</a:t>
            </a:r>
            <a:r>
              <a:rPr lang="en-US" dirty="0"/>
              <a:t> Edited to include items traded through the Columbian Exchange. </a:t>
            </a:r>
          </a:p>
        </p:txBody>
      </p:sp>
      <p:sp>
        <p:nvSpPr>
          <p:cNvPr id="4" name="Slide Number Placeholder 3"/>
          <p:cNvSpPr>
            <a:spLocks noGrp="1"/>
          </p:cNvSpPr>
          <p:nvPr>
            <p:ph type="sldNum" sz="quarter" idx="5"/>
          </p:nvPr>
        </p:nvSpPr>
        <p:spPr/>
        <p:txBody>
          <a:bodyPr/>
          <a:lstStyle/>
          <a:p>
            <a:fld id="{BF886A5C-07D6-4F2C-BF6A-E3074EC55447}" type="slidenum">
              <a:rPr lang="en-US" smtClean="0"/>
              <a:t>9</a:t>
            </a:fld>
            <a:endParaRPr lang="en-US"/>
          </a:p>
        </p:txBody>
      </p:sp>
    </p:spTree>
    <p:extLst>
      <p:ext uri="{BB962C8B-B14F-4D97-AF65-F5344CB8AC3E}">
        <p14:creationId xmlns:p14="http://schemas.microsoft.com/office/powerpoint/2010/main" val="3070545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highlight>
                  <a:srgbClr val="F8F9FA"/>
                </a:highlight>
                <a:latin typeface="Arial" panose="020B0604020202020204" pitchFamily="34" charset="0"/>
              </a:rPr>
              <a:t>Adalberto A. </a:t>
            </a:r>
            <a:r>
              <a:rPr lang="en-US" b="0" i="0" dirty="0" err="1">
                <a:solidFill>
                  <a:srgbClr val="202122"/>
                </a:solidFill>
                <a:effectLst/>
                <a:highlight>
                  <a:srgbClr val="F8F9FA"/>
                </a:highlight>
                <a:latin typeface="Arial" panose="020B0604020202020204" pitchFamily="34" charset="0"/>
              </a:rPr>
              <a:t>Esteva</a:t>
            </a:r>
            <a:r>
              <a:rPr lang="en-US" b="0" i="0" dirty="0">
                <a:solidFill>
                  <a:srgbClr val="202122"/>
                </a:solidFill>
                <a:effectLst/>
                <a:highlight>
                  <a:srgbClr val="F8F9FA"/>
                </a:highlight>
                <a:latin typeface="Arial" panose="020B0604020202020204" pitchFamily="34" charset="0"/>
              </a:rPr>
              <a:t>. </a:t>
            </a:r>
            <a:r>
              <a:rPr lang="en-US" dirty="0"/>
              <a:t>Artwork depicting a statue of Hernan Cortes. </a:t>
            </a:r>
            <a:r>
              <a:rPr lang="es-ES" b="0" i="0" dirty="0">
                <a:solidFill>
                  <a:srgbClr val="202122"/>
                </a:solidFill>
                <a:effectLst/>
                <a:highlight>
                  <a:srgbClr val="F8F9FA"/>
                </a:highlight>
                <a:latin typeface="Arial" panose="020B0604020202020204" pitchFamily="34" charset="0"/>
              </a:rPr>
              <a:t>Antología nacional; libro de lectura arreglado" </a:t>
            </a:r>
            <a:r>
              <a:rPr lang="es-ES" b="0" i="0" dirty="0" err="1">
                <a:solidFill>
                  <a:srgbClr val="202122"/>
                </a:solidFill>
                <a:effectLst/>
                <a:highlight>
                  <a:srgbClr val="F8F9FA"/>
                </a:highlight>
                <a:latin typeface="Arial" panose="020B0604020202020204" pitchFamily="34" charset="0"/>
              </a:rPr>
              <a:t>published</a:t>
            </a:r>
            <a:r>
              <a:rPr lang="es-ES" b="0" i="0" dirty="0">
                <a:solidFill>
                  <a:srgbClr val="202122"/>
                </a:solidFill>
                <a:effectLst/>
                <a:highlight>
                  <a:srgbClr val="F8F9FA"/>
                </a:highlight>
                <a:latin typeface="Arial" panose="020B0604020202020204" pitchFamily="34" charset="0"/>
              </a:rPr>
              <a:t> in 1906.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3"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4"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70 years or fewer</a:t>
            </a:r>
            <a:r>
              <a:rPr lang="en-US" b="0" i="0" dirty="0">
                <a:solidFill>
                  <a:srgbClr val="202122"/>
                </a:solidFill>
                <a:effectLst/>
                <a:highlight>
                  <a:srgbClr val="F7F8FF"/>
                </a:highlight>
                <a:latin typeface="Arial" panose="020B0604020202020204" pitchFamily="34" charset="0"/>
              </a:rPr>
              <a:t>. </a:t>
            </a:r>
            <a:r>
              <a:rPr lang="pt-BR" dirty="0"/>
              <a:t>Background removed by The Portal to Texas History. https://commons.wikimedia.org/wiki/File:Estatua_de_Hernan_Cortes.jpg</a:t>
            </a:r>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10</a:t>
            </a:fld>
            <a:endParaRPr lang="en-US"/>
          </a:p>
        </p:txBody>
      </p:sp>
    </p:spTree>
    <p:extLst>
      <p:ext uri="{BB962C8B-B14F-4D97-AF65-F5344CB8AC3E}">
        <p14:creationId xmlns:p14="http://schemas.microsoft.com/office/powerpoint/2010/main" val="284979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Orthographic map of the Americas. Dec. 2019.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3"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4" tooltip="creativecommons:by-sa/3.0/deed.en"/>
              </a:rPr>
              <a:t>Attribution-Share Alike 3.0 </a:t>
            </a:r>
            <a:r>
              <a:rPr lang="en-US" b="0" i="0" u="none" strike="noStrike" dirty="0" err="1">
                <a:solidFill>
                  <a:srgbClr val="3366BB"/>
                </a:solidFill>
                <a:effectLst/>
                <a:highlight>
                  <a:srgbClr val="F9F9F9"/>
                </a:highlight>
                <a:latin typeface="Arial" panose="020B0604020202020204" pitchFamily="34" charset="0"/>
                <a:hlinkClick r:id="rId4" tooltip="creativecommons:by-sa/3.0/deed.en"/>
              </a:rPr>
              <a:t>Unported</a:t>
            </a:r>
            <a:r>
              <a:rPr lang="en-US" b="0" i="0" dirty="0">
                <a:solidFill>
                  <a:srgbClr val="202122"/>
                </a:solidFill>
                <a:effectLst/>
                <a:highlight>
                  <a:srgbClr val="F9F9F9"/>
                </a:highlight>
                <a:latin typeface="Arial" panose="020B0604020202020204" pitchFamily="34" charset="0"/>
              </a:rPr>
              <a:t> license. https://commons.wikimedia.org/wiki/File:Americas_(orthographic_projection)_blank.svg </a:t>
            </a:r>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11</a:t>
            </a:fld>
            <a:endParaRPr lang="en-US"/>
          </a:p>
        </p:txBody>
      </p:sp>
    </p:spTree>
    <p:extLst>
      <p:ext uri="{BB962C8B-B14F-4D97-AF65-F5344CB8AC3E}">
        <p14:creationId xmlns:p14="http://schemas.microsoft.com/office/powerpoint/2010/main" val="218131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202122"/>
                </a:solidFill>
                <a:effectLst/>
                <a:highlight>
                  <a:srgbClr val="F8F9FA"/>
                </a:highlight>
                <a:latin typeface="Arial" panose="020B0604020202020204" pitchFamily="34" charset="0"/>
              </a:rPr>
              <a:t>Retrato del virrey José Antonio de Mendoza Caamaño y Sotomayor, Marqués de Villagarcía (1667-1746). </a:t>
            </a:r>
            <a:r>
              <a:rPr lang="es-ES" b="0" i="0" dirty="0" err="1">
                <a:solidFill>
                  <a:srgbClr val="202122"/>
                </a:solidFill>
                <a:effectLst/>
                <a:highlight>
                  <a:srgbClr val="F8F9FA"/>
                </a:highlight>
                <a:latin typeface="Arial" panose="020B0604020202020204" pitchFamily="34" charset="0"/>
              </a:rPr>
              <a:t>National</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Museum</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of</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Archaeology</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Anthropology</a:t>
            </a:r>
            <a:r>
              <a:rPr lang="es-ES" b="0" i="0" dirty="0">
                <a:solidFill>
                  <a:srgbClr val="202122"/>
                </a:solidFill>
                <a:effectLst/>
                <a:highlight>
                  <a:srgbClr val="F8F9FA"/>
                </a:highlight>
                <a:latin typeface="Arial" panose="020B0604020202020204" pitchFamily="34" charset="0"/>
              </a:rPr>
              <a:t>, and </a:t>
            </a:r>
            <a:r>
              <a:rPr lang="es-ES" b="0" i="0" dirty="0" err="1">
                <a:solidFill>
                  <a:srgbClr val="202122"/>
                </a:solidFill>
                <a:effectLst/>
                <a:highlight>
                  <a:srgbClr val="F8F9FA"/>
                </a:highlight>
                <a:latin typeface="Arial" panose="020B0604020202020204" pitchFamily="34" charset="0"/>
              </a:rPr>
              <a:t>History</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of</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Peru</a:t>
            </a:r>
            <a:r>
              <a:rPr lang="es-ES" b="0" i="0" dirty="0">
                <a:solidFill>
                  <a:srgbClr val="202122"/>
                </a:solidFill>
                <a:effectLst/>
                <a:highlight>
                  <a:srgbClr val="F8F9FA"/>
                </a:highlight>
                <a:latin typeface="Arial" panose="020B0604020202020204" pitchFamily="34" charset="0"/>
              </a:rPr>
              <a:t>.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3"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4"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Also included: a </a:t>
            </a:r>
            <a:r>
              <a:rPr lang="en-US" b="0" i="0" u="none" strike="noStrike" dirty="0">
                <a:solidFill>
                  <a:srgbClr val="0645AD"/>
                </a:solidFill>
                <a:effectLst/>
                <a:highlight>
                  <a:srgbClr val="F7F8FF"/>
                </a:highlight>
                <a:latin typeface="Arial" panose="020B0604020202020204" pitchFamily="34" charset="0"/>
                <a:hlinkClick r:id="rId5" tooltip="Commons:Copyright tags/Country-specific tags"/>
              </a:rPr>
              <a:t>United States public domain tag</a:t>
            </a:r>
            <a:r>
              <a:rPr lang="en-US" b="0" i="0" dirty="0">
                <a:solidFill>
                  <a:srgbClr val="202122"/>
                </a:solidFill>
                <a:effectLst/>
                <a:highlight>
                  <a:srgbClr val="F7F8FF"/>
                </a:highlight>
                <a:latin typeface="Arial" panose="020B0604020202020204" pitchFamily="34" charset="0"/>
              </a:rPr>
              <a:t> to indicate why this work is in the public domain in the United States. </a:t>
            </a:r>
            <a:r>
              <a:rPr lang="en-US" dirty="0">
                <a:hlinkClick r:id="rId6"/>
              </a:rPr>
              <a:t>File:Antonio José de Mendoza </a:t>
            </a:r>
            <a:r>
              <a:rPr lang="en-US" dirty="0" err="1">
                <a:hlinkClick r:id="rId6"/>
              </a:rPr>
              <a:t>Caamaño</a:t>
            </a:r>
            <a:r>
              <a:rPr lang="en-US" dirty="0">
                <a:hlinkClick r:id="rId6"/>
              </a:rPr>
              <a:t> y Sotomayor.jpg - Wikimedia Commons</a:t>
            </a:r>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12</a:t>
            </a:fld>
            <a:endParaRPr lang="en-US"/>
          </a:p>
        </p:txBody>
      </p:sp>
    </p:spTree>
    <p:extLst>
      <p:ext uri="{BB962C8B-B14F-4D97-AF65-F5344CB8AC3E}">
        <p14:creationId xmlns:p14="http://schemas.microsoft.com/office/powerpoint/2010/main" val="166174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26374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03846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84928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49430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52860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93840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9201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07343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56858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7751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5405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03110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07792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74988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264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5754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07301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8024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58483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3434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94312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2640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311329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4071010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5.sv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10.emf"/><Relationship Id="rId9"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3.svg"/><Relationship Id="rId2" Type="http://schemas.openxmlformats.org/officeDocument/2006/relationships/image" Target="../media/image10.emf"/><Relationship Id="rId1" Type="http://schemas.openxmlformats.org/officeDocument/2006/relationships/slideLayout" Target="../slideLayouts/slideLayout15.xml"/><Relationship Id="rId6" Type="http://schemas.openxmlformats.org/officeDocument/2006/relationships/image" Target="../media/image2.png"/><Relationship Id="rId11" Type="http://schemas.openxmlformats.org/officeDocument/2006/relationships/image" Target="../media/image5.svg"/><Relationship Id="rId5" Type="http://schemas.openxmlformats.org/officeDocument/2006/relationships/image" Target="../media/image13.jpg"/><Relationship Id="rId10" Type="http://schemas.openxmlformats.org/officeDocument/2006/relationships/image" Target="../media/image4.png"/><Relationship Id="rId4" Type="http://schemas.openxmlformats.org/officeDocument/2006/relationships/image" Target="../media/image12.emf"/><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643467"/>
            <a:ext cx="5147732" cy="3829395"/>
          </a:xfrm>
        </p:spPr>
        <p:txBody>
          <a:bodyPr>
            <a:normAutofit/>
          </a:bodyPr>
          <a:lstStyle/>
          <a:p>
            <a:pPr algn="l"/>
            <a:r>
              <a:rPr lang="en-US" b="1" i="1" dirty="0">
                <a:solidFill>
                  <a:schemeClr val="bg2">
                    <a:lumMod val="50000"/>
                  </a:schemeClr>
                </a:solidFill>
              </a:rPr>
              <a:t>Unit 2:</a:t>
            </a:r>
            <a:br>
              <a:rPr lang="en-US" b="1" i="1" dirty="0"/>
            </a:br>
            <a:r>
              <a:rPr lang="en-US" b="1" i="1" dirty="0"/>
              <a:t> </a:t>
            </a:r>
            <a:r>
              <a:rPr lang="en-US" b="1" dirty="0"/>
              <a:t>Age of Contact</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76030" y="4911221"/>
            <a:ext cx="4620584" cy="775494"/>
          </a:xfrm>
        </p:spPr>
        <p:txBody>
          <a:bodyPr>
            <a:noAutofit/>
          </a:bodyPr>
          <a:lstStyle/>
          <a:p>
            <a:pPr algn="l"/>
            <a:r>
              <a:rPr lang="en-US" sz="3600" b="1" i="1" dirty="0">
                <a:solidFill>
                  <a:schemeClr val="bg2">
                    <a:lumMod val="50000"/>
                  </a:schemeClr>
                </a:solidFill>
              </a:rPr>
              <a:t>Lesson 3: </a:t>
            </a:r>
          </a:p>
          <a:p>
            <a:pPr algn="l"/>
            <a:r>
              <a:rPr lang="en-US" sz="3600" b="1" i="1" dirty="0"/>
              <a:t>Vocabulary</a:t>
            </a:r>
          </a:p>
        </p:txBody>
      </p:sp>
      <p:pic>
        <p:nvPicPr>
          <p:cNvPr id="1026" name="Picture 2" descr="A painting of Christopher Columbus and his men landing on the shores of a Caribbean Island to encounter the Indigenous people there.">
            <a:extLst>
              <a:ext uri="{FF2B5EF4-FFF2-40B4-BE49-F238E27FC236}">
                <a16:creationId xmlns:a16="http://schemas.microsoft.com/office/drawing/2014/main" id="{ABD41E89-A518-F4C8-741B-ACFD87FD1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028" r="-2" b="-2"/>
          <a:stretch/>
        </p:blipFill>
        <p:spPr bwMode="auto">
          <a:xfrm>
            <a:off x="5529943" y="10"/>
            <a:ext cx="666205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53685" y="-5554948"/>
            <a:ext cx="119525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164376"/>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02656" y="118865"/>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34027" y="65222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5830519A-4512-4DD5-755B-81E1DD9E3EFF}"/>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solidFill>
                  <a:schemeClr val="bg1"/>
                </a:solidFill>
                <a:latin typeface="Gotham Medium"/>
              </a:rPr>
              <a:t>Conquistador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11" name="TextBox 10">
            <a:extLst>
              <a:ext uri="{FF2B5EF4-FFF2-40B4-BE49-F238E27FC236}">
                <a16:creationId xmlns:a16="http://schemas.microsoft.com/office/drawing/2014/main" id="{EE7605F1-2B83-18EE-4BC4-376C52E281A5}"/>
              </a:ext>
            </a:extLst>
          </p:cNvPr>
          <p:cNvSpPr txBox="1"/>
          <p:nvPr/>
        </p:nvSpPr>
        <p:spPr>
          <a:xfrm>
            <a:off x="152397" y="1186532"/>
            <a:ext cx="7990117" cy="550920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libri" panose="020F0502020204030204"/>
              </a:rPr>
              <a:t>The Spanish explorers who undertook expeditions in the Americas often had limited opportunities back home in Spain. They traveled to “the New World” primarily in search of riches.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b="0" dirty="0">
                <a:solidFill>
                  <a:srgbClr val="C00000"/>
                </a:solidFill>
                <a:latin typeface="Calibri" panose="020F0502020204030204"/>
              </a:rPr>
              <a:t>Many of these Spanish men </a:t>
            </a:r>
            <a:r>
              <a:rPr lang="en-US" sz="2400" dirty="0">
                <a:solidFill>
                  <a:srgbClr val="C00000"/>
                </a:solidFill>
                <a:latin typeface="Calibri" panose="020F0502020204030204"/>
              </a:rPr>
              <a:t>not only explored the Americas, but also claimed the land and took control of the Indigenous people they encountered through violence. For these   reasons, they are called </a:t>
            </a:r>
            <a:r>
              <a:rPr lang="en-US" sz="2400" b="1" i="1" dirty="0">
                <a:solidFill>
                  <a:srgbClr val="C00000"/>
                </a:solidFill>
                <a:latin typeface="Calibri" panose="020F0502020204030204"/>
              </a:rPr>
              <a:t>conquistadors, </a:t>
            </a:r>
            <a:r>
              <a:rPr lang="en-US" sz="2400" dirty="0">
                <a:solidFill>
                  <a:srgbClr val="C00000"/>
                </a:solidFill>
                <a:latin typeface="Calibri" panose="020F0502020204030204"/>
              </a:rPr>
              <a:t>or conquerors.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chemeClr val="accent6">
                    <a:lumMod val="75000"/>
                  </a:schemeClr>
                </a:solidFill>
                <a:latin typeface="Calibri" panose="020F0502020204030204"/>
              </a:rPr>
              <a:t>The </a:t>
            </a:r>
            <a:r>
              <a:rPr lang="en-US" sz="2400" b="1" i="1" dirty="0">
                <a:solidFill>
                  <a:schemeClr val="accent6">
                    <a:lumMod val="75000"/>
                  </a:schemeClr>
                </a:solidFill>
                <a:latin typeface="Calibri" panose="020F0502020204030204"/>
              </a:rPr>
              <a:t>conquistadors</a:t>
            </a:r>
            <a:r>
              <a:rPr lang="en-US" sz="2400" dirty="0">
                <a:solidFill>
                  <a:schemeClr val="accent6">
                    <a:lumMod val="75000"/>
                  </a:schemeClr>
                </a:solidFill>
                <a:latin typeface="Calibri" panose="020F0502020204030204"/>
              </a:rPr>
              <a:t> led expeditions across the Americas, conquering different Indigenous groups like the Inca people   of South America and the Aztecs of present-day Mexico. In both cases, they seized enormous amounts of gold and resources from the Indigenous people, making themselves and Spain very rich. The </a:t>
            </a:r>
            <a:r>
              <a:rPr lang="en-US" sz="2400" b="1" i="1" dirty="0">
                <a:solidFill>
                  <a:schemeClr val="accent6">
                    <a:lumMod val="75000"/>
                  </a:schemeClr>
                </a:solidFill>
                <a:latin typeface="Calibri" panose="020F0502020204030204"/>
              </a:rPr>
              <a:t>conquistadors </a:t>
            </a:r>
            <a:r>
              <a:rPr lang="en-US" sz="2400" dirty="0">
                <a:solidFill>
                  <a:schemeClr val="accent6">
                    <a:lumMod val="75000"/>
                  </a:schemeClr>
                </a:solidFill>
                <a:latin typeface="Calibri" panose="020F0502020204030204"/>
              </a:rPr>
              <a:t>would continue north into Texas, hoping to find wealth and resources there also.</a:t>
            </a:r>
            <a:endParaRPr kumimoji="0" lang="en-US" sz="240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13" name="Picture 12" descr="An artists rendition of a statue of Hernan Cortes in full armor riding a horse">
            <a:extLst>
              <a:ext uri="{FF2B5EF4-FFF2-40B4-BE49-F238E27FC236}">
                <a16:creationId xmlns:a16="http://schemas.microsoft.com/office/drawing/2014/main" id="{C46820BE-A993-D2D7-90BF-F439ACD749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3378" y="101452"/>
            <a:ext cx="3890279" cy="5277721"/>
          </a:xfrm>
          <a:prstGeom prst="rect">
            <a:avLst/>
          </a:prstGeom>
        </p:spPr>
      </p:pic>
      <p:sp>
        <p:nvSpPr>
          <p:cNvPr id="14" name="TextBox 13">
            <a:extLst>
              <a:ext uri="{FF2B5EF4-FFF2-40B4-BE49-F238E27FC236}">
                <a16:creationId xmlns:a16="http://schemas.microsoft.com/office/drawing/2014/main" id="{C1CCCC4C-C394-AF98-9F6F-B03070538620}"/>
              </a:ext>
            </a:extLst>
          </p:cNvPr>
          <p:cNvSpPr txBox="1"/>
          <p:nvPr/>
        </p:nvSpPr>
        <p:spPr>
          <a:xfrm>
            <a:off x="7923942" y="5379174"/>
            <a:ext cx="4366032" cy="1015663"/>
          </a:xfrm>
          <a:prstGeom prst="rect">
            <a:avLst/>
          </a:prstGeom>
          <a:noFill/>
        </p:spPr>
        <p:txBody>
          <a:bodyPr wrap="square" rtlCol="0">
            <a:spAutoFit/>
          </a:bodyPr>
          <a:lstStyle/>
          <a:p>
            <a:pPr algn="ctr"/>
            <a:r>
              <a:rPr lang="en-US" sz="2000" i="1" dirty="0"/>
              <a:t>A depiction of a conquistador named Hernan Cortes, who conquered the Aztecs.</a:t>
            </a:r>
          </a:p>
        </p:txBody>
      </p:sp>
    </p:spTree>
    <p:extLst>
      <p:ext uri="{BB962C8B-B14F-4D97-AF65-F5344CB8AC3E}">
        <p14:creationId xmlns:p14="http://schemas.microsoft.com/office/powerpoint/2010/main" val="182064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53685" y="-5554948"/>
            <a:ext cx="119525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164376"/>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02656" y="118865"/>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34027" y="65222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5830519A-4512-4DD5-755B-81E1DD9E3EFF}"/>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solidFill>
                  <a:schemeClr val="bg1"/>
                </a:solidFill>
                <a:latin typeface="Gotham Medium"/>
              </a:rPr>
              <a:t>Colonization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11" name="TextBox 10">
            <a:extLst>
              <a:ext uri="{FF2B5EF4-FFF2-40B4-BE49-F238E27FC236}">
                <a16:creationId xmlns:a16="http://schemas.microsoft.com/office/drawing/2014/main" id="{EE7605F1-2B83-18EE-4BC4-376C52E281A5}"/>
              </a:ext>
            </a:extLst>
          </p:cNvPr>
          <p:cNvSpPr txBox="1"/>
          <p:nvPr/>
        </p:nvSpPr>
        <p:spPr>
          <a:xfrm>
            <a:off x="119740" y="1175657"/>
            <a:ext cx="7237907" cy="57554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srgbClr val="002060"/>
                </a:solidFill>
                <a:latin typeface="Gotham Book"/>
              </a:rPr>
              <a:t>When the Spanish conquistadors led their expeditions throughout the Americas in search of wealth and resources, they didn’t always return home to Spain afterward. Many stayed in the lands they had explored. They claimed control of the land, the resources, and the Indigenous people in the name of Spain. This is known as </a:t>
            </a:r>
            <a:r>
              <a:rPr lang="en-US" sz="2200" b="1" i="1" dirty="0">
                <a:solidFill>
                  <a:srgbClr val="002060"/>
                </a:solidFill>
                <a:latin typeface="Gotham Book"/>
              </a:rPr>
              <a:t>colonization.</a:t>
            </a:r>
            <a:endParaRPr lang="en-US" sz="2200" dirty="0">
              <a:solidFill>
                <a:srgbClr val="002060"/>
              </a:solidFill>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200" b="0" dirty="0">
                <a:solidFill>
                  <a:srgbClr val="C00000"/>
                </a:solidFill>
                <a:latin typeface="Gotham Book"/>
              </a:rPr>
              <a:t>The Spanish </a:t>
            </a:r>
            <a:r>
              <a:rPr lang="en-US" sz="2200" b="1" i="1" dirty="0">
                <a:solidFill>
                  <a:srgbClr val="C00000"/>
                </a:solidFill>
                <a:latin typeface="Gotham Book"/>
              </a:rPr>
              <a:t>colonized</a:t>
            </a:r>
            <a:r>
              <a:rPr lang="en-US" sz="2200" b="0" dirty="0">
                <a:solidFill>
                  <a:srgbClr val="C00000"/>
                </a:solidFill>
                <a:latin typeface="Gotham Book"/>
              </a:rPr>
              <a:t> places in the Americas where they had the most success locating and seizing resources. For exampl</a:t>
            </a:r>
            <a:r>
              <a:rPr lang="en-US" sz="2200" dirty="0">
                <a:solidFill>
                  <a:srgbClr val="C00000"/>
                </a:solidFill>
                <a:latin typeface="Gotham Book"/>
              </a:rPr>
              <a:t>e, a</a:t>
            </a:r>
            <a:r>
              <a:rPr lang="en-US" sz="2200" b="0" dirty="0">
                <a:solidFill>
                  <a:srgbClr val="C00000"/>
                </a:solidFill>
                <a:latin typeface="Gotham Book"/>
              </a:rPr>
              <a:t> Spanish explorer named Hern</a:t>
            </a:r>
            <a:r>
              <a:rPr lang="en-US" sz="2200" b="0" i="0" dirty="0">
                <a:solidFill>
                  <a:srgbClr val="C00000"/>
                </a:solidFill>
                <a:effectLst/>
                <a:latin typeface="Gotham Book"/>
              </a:rPr>
              <a:t>án Cortés and his men colonized </a:t>
            </a:r>
            <a:r>
              <a:rPr lang="en-US" sz="2200" dirty="0">
                <a:solidFill>
                  <a:srgbClr val="C00000"/>
                </a:solidFill>
                <a:latin typeface="Gotham Book"/>
              </a:rPr>
              <a:t>present-day Mexico </a:t>
            </a:r>
            <a:r>
              <a:rPr lang="en-US" sz="2200" b="0" i="0" dirty="0">
                <a:solidFill>
                  <a:srgbClr val="C00000"/>
                </a:solidFill>
                <a:effectLst/>
                <a:latin typeface="Gotham Book"/>
              </a:rPr>
              <a:t>when they conquered the Aztec people. He established Mexico City where the Aztec capital of Tenochtitlan had been.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chemeClr val="accent6">
                    <a:lumMod val="75000"/>
                  </a:schemeClr>
                </a:solidFill>
                <a:effectLst/>
                <a:uLnTx/>
                <a:uFillTx/>
                <a:latin typeface="Gotham Book"/>
              </a:rPr>
              <a:t>Coloniz</a:t>
            </a:r>
            <a:r>
              <a:rPr lang="en-US" sz="2200" b="1" i="1" dirty="0" err="1">
                <a:solidFill>
                  <a:schemeClr val="accent6">
                    <a:lumMod val="75000"/>
                  </a:schemeClr>
                </a:solidFill>
                <a:latin typeface="Gotham Book"/>
              </a:rPr>
              <a:t>ing</a:t>
            </a:r>
            <a:r>
              <a:rPr lang="en-US" sz="2200" dirty="0">
                <a:solidFill>
                  <a:schemeClr val="accent6">
                    <a:lumMod val="75000"/>
                  </a:schemeClr>
                </a:solidFill>
                <a:latin typeface="Gotham Book"/>
              </a:rPr>
              <a:t> land in the Americas was part of Spain’s goals of “God, Gold, and Glory.” They intended to spread their religion to the American Indians, bring glory to Spain, and most importantly of all, gain vast amounts of wealth. </a:t>
            </a:r>
            <a:endParaRPr kumimoji="0" lang="en-US" sz="2200" u="none" strike="noStrike" kern="1200" cap="none" spc="0" normalizeH="0" baseline="0" noProof="0" dirty="0">
              <a:ln>
                <a:noFill/>
              </a:ln>
              <a:solidFill>
                <a:srgbClr val="7030A0"/>
              </a:solidFill>
              <a:effectLst/>
              <a:uLnTx/>
              <a:uFillTx/>
              <a:latin typeface="Gotham Book"/>
            </a:endParaRPr>
          </a:p>
        </p:txBody>
      </p:sp>
      <p:sp>
        <p:nvSpPr>
          <p:cNvPr id="14" name="TextBox 13">
            <a:extLst>
              <a:ext uri="{FF2B5EF4-FFF2-40B4-BE49-F238E27FC236}">
                <a16:creationId xmlns:a16="http://schemas.microsoft.com/office/drawing/2014/main" id="{C1CCCC4C-C394-AF98-9F6F-B03070538620}"/>
              </a:ext>
            </a:extLst>
          </p:cNvPr>
          <p:cNvSpPr txBox="1"/>
          <p:nvPr/>
        </p:nvSpPr>
        <p:spPr>
          <a:xfrm>
            <a:off x="8196092" y="4976394"/>
            <a:ext cx="4366032" cy="400110"/>
          </a:xfrm>
          <a:prstGeom prst="rect">
            <a:avLst/>
          </a:prstGeom>
          <a:noFill/>
        </p:spPr>
        <p:txBody>
          <a:bodyPr wrap="square" rtlCol="0">
            <a:spAutoFit/>
          </a:bodyPr>
          <a:lstStyle/>
          <a:p>
            <a:pPr algn="ctr"/>
            <a:r>
              <a:rPr lang="en-US" sz="2000" i="1" dirty="0"/>
              <a:t>A</a:t>
            </a:r>
          </a:p>
        </p:txBody>
      </p:sp>
      <p:pic>
        <p:nvPicPr>
          <p:cNvPr id="3" name="Picture 2" descr="A map of the globe showing the continents of North and South America, highlighting specifically where the Spanish explored during the Age of Contact.">
            <a:extLst>
              <a:ext uri="{FF2B5EF4-FFF2-40B4-BE49-F238E27FC236}">
                <a16:creationId xmlns:a16="http://schemas.microsoft.com/office/drawing/2014/main" id="{748ED4B2-4454-F0D1-3CF1-FE11B0146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2552" y="786385"/>
            <a:ext cx="4821739" cy="4821739"/>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EE37D6C5-B329-6BAE-833D-737667B9A76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502354">
            <a:off x="10444808" y="1182077"/>
            <a:ext cx="914400" cy="2023894"/>
          </a:xfrm>
          <a:prstGeom prst="rect">
            <a:avLst/>
          </a:prstGeom>
        </p:spPr>
      </p:pic>
      <p:sp>
        <p:nvSpPr>
          <p:cNvPr id="6" name="Oval 5" descr="A circle demonstrating where the Spanish explored in the Caribbean, Central America, and Southern North America">
            <a:extLst>
              <a:ext uri="{FF2B5EF4-FFF2-40B4-BE49-F238E27FC236}">
                <a16:creationId xmlns:a16="http://schemas.microsoft.com/office/drawing/2014/main" id="{3F8A9251-8B17-FB05-D2BC-E2370026768A}"/>
              </a:ext>
            </a:extLst>
          </p:cNvPr>
          <p:cNvSpPr/>
          <p:nvPr/>
        </p:nvSpPr>
        <p:spPr>
          <a:xfrm rot="1644316">
            <a:off x="8483253" y="2167496"/>
            <a:ext cx="2196100" cy="11952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A circle demonstrating where the Spanish explored primarily in the western portion of South America.">
            <a:extLst>
              <a:ext uri="{FF2B5EF4-FFF2-40B4-BE49-F238E27FC236}">
                <a16:creationId xmlns:a16="http://schemas.microsoft.com/office/drawing/2014/main" id="{CBE1E83B-1AD0-B7AC-2203-340E92CCC4E8}"/>
              </a:ext>
            </a:extLst>
          </p:cNvPr>
          <p:cNvSpPr/>
          <p:nvPr/>
        </p:nvSpPr>
        <p:spPr>
          <a:xfrm rot="5992255">
            <a:off x="8964940" y="3824239"/>
            <a:ext cx="2196100" cy="11952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7A5D287-902F-0E35-FE30-C23670F0C37B}"/>
              </a:ext>
            </a:extLst>
          </p:cNvPr>
          <p:cNvSpPr txBox="1"/>
          <p:nvPr/>
        </p:nvSpPr>
        <p:spPr>
          <a:xfrm>
            <a:off x="7815943" y="5606111"/>
            <a:ext cx="3643915" cy="707886"/>
          </a:xfrm>
          <a:prstGeom prst="rect">
            <a:avLst/>
          </a:prstGeom>
          <a:noFill/>
        </p:spPr>
        <p:txBody>
          <a:bodyPr wrap="square" rtlCol="0">
            <a:spAutoFit/>
          </a:bodyPr>
          <a:lstStyle/>
          <a:p>
            <a:pPr algn="ctr"/>
            <a:r>
              <a:rPr lang="en-US" sz="2000" i="1" dirty="0"/>
              <a:t>Areas of Spanish colonization in the Americas</a:t>
            </a:r>
          </a:p>
        </p:txBody>
      </p:sp>
    </p:spTree>
    <p:extLst>
      <p:ext uri="{BB962C8B-B14F-4D97-AF65-F5344CB8AC3E}">
        <p14:creationId xmlns:p14="http://schemas.microsoft.com/office/powerpoint/2010/main" val="391902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par>
                                <p:cTn id="8" presetID="6" presetClass="entr" presetSubtype="16"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3000"/>
                                        <p:tgtEl>
                                          <p:spTgt spid="6"/>
                                        </p:tgtEl>
                                      </p:cBhvr>
                                    </p:animEffect>
                                  </p:childTnLst>
                                </p:cTn>
                              </p:par>
                              <p:par>
                                <p:cTn id="11" presetID="6" presetClass="entr" presetSubtype="16" repeatCount="indefinite"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53685" y="-5554948"/>
            <a:ext cx="119525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164376"/>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47001" y="143973"/>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77571" y="65222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5830519A-4512-4DD5-755B-81E1DD9E3EFF}"/>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solidFill>
                  <a:schemeClr val="bg1"/>
                </a:solidFill>
                <a:latin typeface="Gotham Medium"/>
              </a:rPr>
              <a:t>Viceroy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11" name="TextBox 10">
            <a:extLst>
              <a:ext uri="{FF2B5EF4-FFF2-40B4-BE49-F238E27FC236}">
                <a16:creationId xmlns:a16="http://schemas.microsoft.com/office/drawing/2014/main" id="{EE7605F1-2B83-18EE-4BC4-376C52E281A5}"/>
              </a:ext>
            </a:extLst>
          </p:cNvPr>
          <p:cNvSpPr txBox="1"/>
          <p:nvPr/>
        </p:nvSpPr>
        <p:spPr>
          <a:xfrm>
            <a:off x="152398" y="1186532"/>
            <a:ext cx="7053945" cy="569386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srgbClr val="002060"/>
                </a:solidFill>
                <a:latin typeface="Calibri" panose="020F0502020204030204"/>
              </a:rPr>
              <a:t>When Spain colonized lands in the Americas, the Spanish </a:t>
            </a:r>
            <a:r>
              <a:rPr lang="en-US" sz="2200" i="1" dirty="0">
                <a:solidFill>
                  <a:srgbClr val="002060"/>
                </a:solidFill>
                <a:latin typeface="Calibri" panose="020F0502020204030204"/>
              </a:rPr>
              <a:t>monarchy* </a:t>
            </a:r>
            <a:r>
              <a:rPr lang="en-US" sz="2200" dirty="0">
                <a:solidFill>
                  <a:srgbClr val="002060"/>
                </a:solidFill>
                <a:latin typeface="Calibri" panose="020F0502020204030204"/>
              </a:rPr>
              <a:t>appointed leaders to </a:t>
            </a:r>
            <a:r>
              <a:rPr lang="en-US" sz="2200" i="1" dirty="0">
                <a:solidFill>
                  <a:srgbClr val="002060"/>
                </a:solidFill>
                <a:latin typeface="Calibri" panose="020F0502020204030204"/>
              </a:rPr>
              <a:t>oversee</a:t>
            </a:r>
            <a:r>
              <a:rPr lang="en-US" sz="2200" dirty="0">
                <a:solidFill>
                  <a:srgbClr val="002060"/>
                </a:solidFill>
                <a:latin typeface="Calibri" panose="020F0502020204030204"/>
              </a:rPr>
              <a:t>* these new colonies. The official colonial leader was, of course, the king, but he was all the way across the Atlantic Ocean. The king needed leaders living in America to oversee his colonies.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200" b="0" dirty="0">
                <a:solidFill>
                  <a:srgbClr val="C00000"/>
                </a:solidFill>
                <a:latin typeface="Calibri" panose="020F0502020204030204"/>
              </a:rPr>
              <a:t>The Spanish king and his council in the Indies (the islands that are now known as the Caribbean) </a:t>
            </a:r>
            <a:r>
              <a:rPr lang="en-US" sz="2200" b="0" i="1" dirty="0">
                <a:solidFill>
                  <a:srgbClr val="C00000"/>
                </a:solidFill>
                <a:latin typeface="Calibri" panose="020F0502020204030204"/>
              </a:rPr>
              <a:t>appointed</a:t>
            </a:r>
            <a:r>
              <a:rPr lang="en-US" sz="2200" b="0" dirty="0">
                <a:solidFill>
                  <a:srgbClr val="C00000"/>
                </a:solidFill>
                <a:latin typeface="Calibri" panose="020F0502020204030204"/>
              </a:rPr>
              <a:t>* </a:t>
            </a:r>
            <a:r>
              <a:rPr lang="en-US" sz="2200" b="1" i="1" dirty="0">
                <a:solidFill>
                  <a:srgbClr val="C00000"/>
                </a:solidFill>
                <a:latin typeface="Calibri" panose="020F0502020204030204"/>
              </a:rPr>
              <a:t>viceroys, </a:t>
            </a:r>
            <a:r>
              <a:rPr lang="en-US" sz="2200" dirty="0">
                <a:solidFill>
                  <a:srgbClr val="C00000"/>
                </a:solidFill>
                <a:latin typeface="Calibri" panose="020F0502020204030204"/>
              </a:rPr>
              <a:t>or </a:t>
            </a:r>
            <a:r>
              <a:rPr lang="en-US" sz="2200" b="0" dirty="0">
                <a:solidFill>
                  <a:srgbClr val="C00000"/>
                </a:solidFill>
                <a:latin typeface="Calibri" panose="020F0502020204030204"/>
              </a:rPr>
              <a:t>governors, </a:t>
            </a:r>
            <a:r>
              <a:rPr lang="en-US" sz="2200" dirty="0">
                <a:solidFill>
                  <a:srgbClr val="C00000"/>
                </a:solidFill>
                <a:latin typeface="Calibri" panose="020F0502020204030204"/>
              </a:rPr>
              <a:t>to oversee these colonies.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schemeClr val="accent6">
                    <a:lumMod val="75000"/>
                  </a:schemeClr>
                </a:solidFill>
                <a:latin typeface="Calibri" panose="020F0502020204030204"/>
              </a:rPr>
              <a:t>Spanish </a:t>
            </a:r>
            <a:r>
              <a:rPr lang="en-US" sz="2200" b="1" i="1" dirty="0">
                <a:solidFill>
                  <a:schemeClr val="accent6">
                    <a:lumMod val="75000"/>
                  </a:schemeClr>
                </a:solidFill>
                <a:latin typeface="Calibri" panose="020F0502020204030204"/>
              </a:rPr>
              <a:t>viceroys</a:t>
            </a:r>
            <a:r>
              <a:rPr lang="en-US" sz="2200" dirty="0">
                <a:solidFill>
                  <a:schemeClr val="accent6">
                    <a:lumMod val="75000"/>
                  </a:schemeClr>
                </a:solidFill>
                <a:latin typeface="Calibri" panose="020F0502020204030204"/>
              </a:rPr>
              <a:t> had many responsibilities while governing their colonies. They collected taxes, enforced laws, and were in charge of converting the American Indians to the Spanish religion – Catholicism.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200" dirty="0">
              <a:solidFill>
                <a:schemeClr val="accent6">
                  <a:lumMod val="75000"/>
                </a:schemeClr>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800" dirty="0">
              <a:solidFill>
                <a:schemeClr val="accent6">
                  <a:lumMod val="75000"/>
                </a:schemeClr>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i="1" dirty="0">
                <a:solidFill>
                  <a:schemeClr val="tx1">
                    <a:lumMod val="65000"/>
                    <a:lumOff val="35000"/>
                  </a:schemeClr>
                </a:solidFill>
                <a:latin typeface="Calibri" panose="020F0502020204030204"/>
              </a:rPr>
              <a:t>*</a:t>
            </a:r>
            <a:r>
              <a:rPr lang="en-US" b="1" i="1" dirty="0">
                <a:solidFill>
                  <a:schemeClr val="tx1">
                    <a:lumMod val="65000"/>
                    <a:lumOff val="35000"/>
                  </a:schemeClr>
                </a:solidFill>
                <a:latin typeface="Calibri" panose="020F0502020204030204"/>
              </a:rPr>
              <a:t>Monarchy</a:t>
            </a:r>
            <a:r>
              <a:rPr lang="en-US" i="1" dirty="0">
                <a:solidFill>
                  <a:schemeClr val="tx1">
                    <a:lumMod val="65000"/>
                    <a:lumOff val="35000"/>
                  </a:schemeClr>
                </a:solidFill>
                <a:latin typeface="Calibri" panose="020F0502020204030204"/>
              </a:rPr>
              <a:t>: Government with a king or queen    </a:t>
            </a:r>
          </a:p>
          <a:p>
            <a:pPr marL="0" marR="0" lvl="0" indent="0" defTabSz="914400" rtl="0" eaLnBrk="1" fontAlgn="auto" latinLnBrk="0" hangingPunct="1">
              <a:lnSpc>
                <a:spcPct val="100000"/>
              </a:lnSpc>
              <a:spcBef>
                <a:spcPts val="0"/>
              </a:spcBef>
              <a:spcAft>
                <a:spcPts val="0"/>
              </a:spcAft>
              <a:buClrTx/>
              <a:buSzTx/>
              <a:buFontTx/>
              <a:buNone/>
              <a:tabLst/>
              <a:defRPr/>
            </a:pPr>
            <a:r>
              <a:rPr lang="en-US" i="1" dirty="0">
                <a:solidFill>
                  <a:schemeClr val="tx1">
                    <a:lumMod val="65000"/>
                    <a:lumOff val="35000"/>
                  </a:schemeClr>
                </a:solidFill>
                <a:latin typeface="Calibri" panose="020F0502020204030204"/>
              </a:rPr>
              <a:t>*</a:t>
            </a:r>
            <a:r>
              <a:rPr lang="en-US" b="1" i="1" dirty="0">
                <a:solidFill>
                  <a:schemeClr val="tx1">
                    <a:lumMod val="65000"/>
                    <a:lumOff val="35000"/>
                  </a:schemeClr>
                </a:solidFill>
                <a:latin typeface="Calibri" panose="020F0502020204030204"/>
              </a:rPr>
              <a:t>Oversee</a:t>
            </a:r>
            <a:r>
              <a:rPr lang="en-US" i="1" dirty="0">
                <a:solidFill>
                  <a:schemeClr val="tx1">
                    <a:lumMod val="65000"/>
                    <a:lumOff val="35000"/>
                  </a:schemeClr>
                </a:solidFill>
                <a:latin typeface="Calibri" panose="020F0502020204030204"/>
              </a:rPr>
              <a:t>: Be in charge of     	</a:t>
            </a:r>
          </a:p>
          <a:p>
            <a:pPr marL="0" marR="0" lvl="0" indent="0" defTabSz="914400" rtl="0" eaLnBrk="1" fontAlgn="auto" latinLnBrk="0" hangingPunct="1">
              <a:lnSpc>
                <a:spcPct val="100000"/>
              </a:lnSpc>
              <a:spcBef>
                <a:spcPts val="0"/>
              </a:spcBef>
              <a:spcAft>
                <a:spcPts val="0"/>
              </a:spcAft>
              <a:buClrTx/>
              <a:buSzTx/>
              <a:buFontTx/>
              <a:buNone/>
              <a:tabLst/>
              <a:defRPr/>
            </a:pPr>
            <a:r>
              <a:rPr lang="en-US" i="1" dirty="0">
                <a:solidFill>
                  <a:schemeClr val="tx1">
                    <a:lumMod val="65000"/>
                    <a:lumOff val="35000"/>
                  </a:schemeClr>
                </a:solidFill>
                <a:latin typeface="Calibri" panose="020F0502020204030204"/>
              </a:rPr>
              <a:t>*</a:t>
            </a:r>
            <a:r>
              <a:rPr lang="en-US" b="1" i="1" dirty="0">
                <a:solidFill>
                  <a:schemeClr val="tx1">
                    <a:lumMod val="65000"/>
                    <a:lumOff val="35000"/>
                  </a:schemeClr>
                </a:solidFill>
                <a:latin typeface="Calibri" panose="020F0502020204030204"/>
              </a:rPr>
              <a:t>Appointed</a:t>
            </a:r>
            <a:r>
              <a:rPr lang="en-US" i="1" dirty="0">
                <a:solidFill>
                  <a:schemeClr val="tx1">
                    <a:lumMod val="65000"/>
                    <a:lumOff val="35000"/>
                  </a:schemeClr>
                </a:solidFill>
                <a:latin typeface="Calibri" panose="020F0502020204030204"/>
              </a:rPr>
              <a:t>: Officially chosen		</a:t>
            </a:r>
            <a:endParaRPr kumimoji="0" lang="en-US" i="1"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CCCC4C-C394-AF98-9F6F-B03070538620}"/>
              </a:ext>
            </a:extLst>
          </p:cNvPr>
          <p:cNvSpPr txBox="1"/>
          <p:nvPr/>
        </p:nvSpPr>
        <p:spPr>
          <a:xfrm>
            <a:off x="7500257" y="5459608"/>
            <a:ext cx="4691743" cy="1015663"/>
          </a:xfrm>
          <a:prstGeom prst="rect">
            <a:avLst/>
          </a:prstGeom>
          <a:noFill/>
        </p:spPr>
        <p:txBody>
          <a:bodyPr wrap="square" rtlCol="0">
            <a:spAutoFit/>
          </a:bodyPr>
          <a:lstStyle/>
          <a:p>
            <a:pPr algn="ctr"/>
            <a:r>
              <a:rPr lang="en-US" sz="2000" i="1" dirty="0"/>
              <a:t>Antonio de Mendoza, Viceroy of Mexico City, National Museum of Archaeology, Anthropology, and History of Peru</a:t>
            </a:r>
          </a:p>
        </p:txBody>
      </p:sp>
      <p:pic>
        <p:nvPicPr>
          <p:cNvPr id="1026" name="Picture 2" descr="A painting of Antonio de Mendoza of Mexico City.">
            <a:extLst>
              <a:ext uri="{FF2B5EF4-FFF2-40B4-BE49-F238E27FC236}">
                <a16:creationId xmlns:a16="http://schemas.microsoft.com/office/drawing/2014/main" id="{FE494D67-2FF0-A9C4-1145-D51D82F029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700" y="255814"/>
            <a:ext cx="3300685" cy="5197929"/>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4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53685" y="-5554948"/>
            <a:ext cx="119525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164376"/>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02656" y="118865"/>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34027" y="65222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5830519A-4512-4DD5-755B-81E1DD9E3EFF}"/>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solidFill>
                  <a:schemeClr val="bg1"/>
                </a:solidFill>
                <a:latin typeface="Gotham Medium"/>
              </a:rPr>
              <a:t>Plantation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11" name="TextBox 10">
            <a:extLst>
              <a:ext uri="{FF2B5EF4-FFF2-40B4-BE49-F238E27FC236}">
                <a16:creationId xmlns:a16="http://schemas.microsoft.com/office/drawing/2014/main" id="{EE7605F1-2B83-18EE-4BC4-376C52E281A5}"/>
              </a:ext>
            </a:extLst>
          </p:cNvPr>
          <p:cNvSpPr txBox="1"/>
          <p:nvPr/>
        </p:nvSpPr>
        <p:spPr>
          <a:xfrm>
            <a:off x="108853" y="1184993"/>
            <a:ext cx="7547437" cy="563231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100" dirty="0">
                <a:solidFill>
                  <a:srgbClr val="002060"/>
                </a:solidFill>
                <a:latin typeface="Calibri" panose="020F0502020204030204"/>
              </a:rPr>
              <a:t>Although the Spanish had three goals for exploration and colonization of the Americas – God, Gold, and Glory – they were most focused on gold.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100" b="0" dirty="0">
                <a:solidFill>
                  <a:srgbClr val="C00000"/>
                </a:solidFill>
                <a:latin typeface="Calibri" panose="020F0502020204030204"/>
              </a:rPr>
              <a:t>Spanish explorers were able to acquire gold in South America and modern-day Mexico, but that wasn’t the only way they gained wealth. Silver was also a very profitable resource. </a:t>
            </a:r>
            <a:r>
              <a:rPr lang="en-US" sz="2100" dirty="0">
                <a:solidFill>
                  <a:srgbClr val="C00000"/>
                </a:solidFill>
                <a:latin typeface="Calibri" panose="020F0502020204030204"/>
              </a:rPr>
              <a:t>Spain established silver mines across South America and what is now Mexico as well.</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100" dirty="0">
                <a:solidFill>
                  <a:schemeClr val="accent6">
                    <a:lumMod val="75000"/>
                  </a:schemeClr>
                </a:solidFill>
                <a:latin typeface="Calibri" panose="020F0502020204030204"/>
              </a:rPr>
              <a:t>Another way that Spain gained wealth from its American colonies was through </a:t>
            </a:r>
            <a:r>
              <a:rPr lang="en-US" sz="2100" b="1" i="1" dirty="0">
                <a:solidFill>
                  <a:schemeClr val="accent6">
                    <a:lumMod val="75000"/>
                  </a:schemeClr>
                </a:solidFill>
                <a:latin typeface="Calibri" panose="020F0502020204030204"/>
              </a:rPr>
              <a:t>plantation </a:t>
            </a:r>
            <a:r>
              <a:rPr lang="en-US" sz="2100" dirty="0">
                <a:solidFill>
                  <a:schemeClr val="accent6">
                    <a:lumMod val="75000"/>
                  </a:schemeClr>
                </a:solidFill>
                <a:latin typeface="Calibri" panose="020F0502020204030204"/>
              </a:rPr>
              <a:t>agriculture. </a:t>
            </a:r>
            <a:r>
              <a:rPr lang="en-US" sz="2100" b="1" i="1" dirty="0">
                <a:solidFill>
                  <a:schemeClr val="accent6">
                    <a:lumMod val="75000"/>
                  </a:schemeClr>
                </a:solidFill>
                <a:latin typeface="Calibri" panose="020F0502020204030204"/>
              </a:rPr>
              <a:t>Plantations </a:t>
            </a:r>
            <a:r>
              <a:rPr lang="en-US" sz="2100" dirty="0">
                <a:solidFill>
                  <a:schemeClr val="accent6">
                    <a:lumMod val="75000"/>
                  </a:schemeClr>
                </a:solidFill>
                <a:latin typeface="Calibri" panose="020F0502020204030204"/>
              </a:rPr>
              <a:t>are large farms that typically only grow one or two very profitable items known as cash crops. One very popular cash crop Spain grew on its </a:t>
            </a:r>
            <a:r>
              <a:rPr lang="en-US" sz="2100" b="1" i="1" dirty="0">
                <a:solidFill>
                  <a:schemeClr val="accent6">
                    <a:lumMod val="75000"/>
                  </a:schemeClr>
                </a:solidFill>
                <a:latin typeface="Calibri" panose="020F0502020204030204"/>
              </a:rPr>
              <a:t>plantations</a:t>
            </a:r>
            <a:r>
              <a:rPr lang="en-US" sz="2100" dirty="0">
                <a:solidFill>
                  <a:schemeClr val="accent6">
                    <a:lumMod val="75000"/>
                  </a:schemeClr>
                </a:solidFill>
                <a:latin typeface="Calibri" panose="020F0502020204030204"/>
              </a:rPr>
              <a:t> in the Americas was sugar cane.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80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100" dirty="0">
                <a:solidFill>
                  <a:srgbClr val="7030A0"/>
                </a:solidFill>
                <a:latin typeface="Calibri" panose="020F0502020204030204"/>
              </a:rPr>
              <a:t>Spain often forced American Indians to work on their </a:t>
            </a:r>
            <a:r>
              <a:rPr lang="en-US" sz="2100" b="1" i="1" dirty="0">
                <a:solidFill>
                  <a:srgbClr val="7030A0"/>
                </a:solidFill>
                <a:latin typeface="Calibri" panose="020F0502020204030204"/>
              </a:rPr>
              <a:t>plantations</a:t>
            </a:r>
            <a:r>
              <a:rPr lang="en-US" sz="2100" dirty="0">
                <a:solidFill>
                  <a:srgbClr val="7030A0"/>
                </a:solidFill>
                <a:latin typeface="Calibri" panose="020F0502020204030204"/>
              </a:rPr>
              <a:t> through a system of forced labor known as the </a:t>
            </a:r>
            <a:r>
              <a:rPr lang="en-US" sz="2100" i="1" dirty="0">
                <a:solidFill>
                  <a:srgbClr val="7030A0"/>
                </a:solidFill>
                <a:latin typeface="Calibri" panose="020F0502020204030204"/>
              </a:rPr>
              <a:t>Encomienda System. </a:t>
            </a:r>
            <a:r>
              <a:rPr lang="en-US" sz="2100" dirty="0">
                <a:solidFill>
                  <a:srgbClr val="7030A0"/>
                </a:solidFill>
                <a:latin typeface="Calibri" panose="020F0502020204030204"/>
              </a:rPr>
              <a:t>Forced Indigenous labor on </a:t>
            </a:r>
            <a:r>
              <a:rPr lang="en-US" sz="2100" b="1" i="1" dirty="0">
                <a:solidFill>
                  <a:srgbClr val="7030A0"/>
                </a:solidFill>
                <a:latin typeface="Calibri" panose="020F0502020204030204"/>
              </a:rPr>
              <a:t>plantations</a:t>
            </a:r>
            <a:r>
              <a:rPr lang="en-US" sz="2100" dirty="0">
                <a:solidFill>
                  <a:srgbClr val="7030A0"/>
                </a:solidFill>
                <a:latin typeface="Calibri" panose="020F0502020204030204"/>
              </a:rPr>
              <a:t> is one reason why Spain was able to grow incredibly wealthy during this era.</a:t>
            </a:r>
            <a:endParaRPr kumimoji="0" lang="en-US" sz="2100" i="1"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CCCC4C-C394-AF98-9F6F-B03070538620}"/>
              </a:ext>
            </a:extLst>
          </p:cNvPr>
          <p:cNvSpPr txBox="1"/>
          <p:nvPr/>
        </p:nvSpPr>
        <p:spPr>
          <a:xfrm>
            <a:off x="7613565" y="4672312"/>
            <a:ext cx="4366032" cy="1015663"/>
          </a:xfrm>
          <a:prstGeom prst="rect">
            <a:avLst/>
          </a:prstGeom>
          <a:noFill/>
        </p:spPr>
        <p:txBody>
          <a:bodyPr wrap="square" rtlCol="0">
            <a:spAutoFit/>
          </a:bodyPr>
          <a:lstStyle/>
          <a:p>
            <a:pPr algn="ctr"/>
            <a:r>
              <a:rPr lang="en-US" sz="2000" i="1" dirty="0"/>
              <a:t>Sugarcane growing at a former plantation that is now a museum.</a:t>
            </a:r>
          </a:p>
          <a:p>
            <a:pPr algn="ctr"/>
            <a:r>
              <a:rPr lang="en-US" sz="2000" i="1" dirty="0"/>
              <a:t>Library of Congress</a:t>
            </a:r>
          </a:p>
        </p:txBody>
      </p:sp>
      <p:pic>
        <p:nvPicPr>
          <p:cNvPr id="2052" name="Picture 4" descr="A photo of sugarcane growing at a former plantation ">
            <a:extLst>
              <a:ext uri="{FF2B5EF4-FFF2-40B4-BE49-F238E27FC236}">
                <a16:creationId xmlns:a16="http://schemas.microsoft.com/office/drawing/2014/main" id="{0B11A0B1-49CE-81DE-5C97-447C7F7C5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290" y="1352169"/>
            <a:ext cx="4426857" cy="3320143"/>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7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0D81DD0A-CA8A-4719-9269-D7B1D4CA270A}"/>
              </a:ext>
            </a:extLst>
          </p:cNvPr>
          <p:cNvSpPr txBox="1">
            <a:spLocks noGrp="1"/>
          </p:cNvSpPr>
          <p:nvPr>
            <p:ph type="title"/>
          </p:nvPr>
        </p:nvSpPr>
        <p:spPr>
          <a:xfrm>
            <a:off x="1895475" y="-79957"/>
            <a:ext cx="9944100" cy="10814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solidFill>
                  <a:srgbClr val="322E50"/>
                </a:solidFill>
                <a:latin typeface="Gotham Medium" pitchFamily="2" charset="0"/>
                <a:cs typeface="Gotham Medium" pitchFamily="2" charset="0"/>
              </a:rPr>
              <a:t>Exit Ticket</a:t>
            </a:r>
            <a:endParaRPr lang="en-US" sz="5400" dirty="0">
              <a:latin typeface="Gotham Medium"/>
            </a:endParaRPr>
          </a:p>
        </p:txBody>
      </p:sp>
      <p:sp>
        <p:nvSpPr>
          <p:cNvPr id="2" name="TextBox 1">
            <a:extLst>
              <a:ext uri="{FF2B5EF4-FFF2-40B4-BE49-F238E27FC236}">
                <a16:creationId xmlns:a16="http://schemas.microsoft.com/office/drawing/2014/main" id="{AA2E42A8-F001-20D8-82F5-10B8D312DF7B}"/>
              </a:ext>
            </a:extLst>
          </p:cNvPr>
          <p:cNvSpPr txBox="1"/>
          <p:nvPr/>
        </p:nvSpPr>
        <p:spPr>
          <a:xfrm>
            <a:off x="2852063" y="1001486"/>
            <a:ext cx="9231086" cy="1200329"/>
          </a:xfrm>
          <a:prstGeom prst="rect">
            <a:avLst/>
          </a:prstGeom>
          <a:noFill/>
        </p:spPr>
        <p:txBody>
          <a:bodyPr wrap="square" rtlCol="0">
            <a:spAutoFit/>
          </a:bodyPr>
          <a:lstStyle/>
          <a:p>
            <a:r>
              <a:rPr lang="en-US" sz="3600" dirty="0">
                <a:solidFill>
                  <a:srgbClr val="C00000"/>
                </a:solidFill>
              </a:rPr>
              <a:t>Highlight or circle the terms in the chart that are most likely to be related to our unit themes. </a:t>
            </a:r>
            <a:endParaRPr lang="en-US" sz="2000" dirty="0">
              <a:solidFill>
                <a:srgbClr val="C00000"/>
              </a:solidFill>
            </a:endParaRPr>
          </a:p>
        </p:txBody>
      </p:sp>
      <p:pic>
        <p:nvPicPr>
          <p:cNvPr id="6" name="Picture 5" descr="An image showing the list of terms that appear on the exit ticket for students to choose from.">
            <a:extLst>
              <a:ext uri="{FF2B5EF4-FFF2-40B4-BE49-F238E27FC236}">
                <a16:creationId xmlns:a16="http://schemas.microsoft.com/office/drawing/2014/main" id="{06783C04-FDE4-1BC0-0EC8-1C5ED257E529}"/>
              </a:ext>
            </a:extLst>
          </p:cNvPr>
          <p:cNvPicPr>
            <a:picLocks noChangeAspect="1"/>
          </p:cNvPicPr>
          <p:nvPr/>
        </p:nvPicPr>
        <p:blipFill>
          <a:blip r:embed="rId5"/>
          <a:stretch>
            <a:fillRect/>
          </a:stretch>
        </p:blipFill>
        <p:spPr>
          <a:xfrm>
            <a:off x="1996607" y="2502790"/>
            <a:ext cx="9406664" cy="1996657"/>
          </a:xfrm>
          <a:prstGeom prst="rect">
            <a:avLst/>
          </a:prstGeom>
          <a:effectLst>
            <a:outerShdw blurRad="50800" dist="50800" dir="7920000" algn="ctr" rotWithShape="0">
              <a:srgbClr val="000000">
                <a:alpha val="43137"/>
              </a:srgbClr>
            </a:outerShdw>
          </a:effectLst>
        </p:spPr>
      </p:pic>
      <p:sp>
        <p:nvSpPr>
          <p:cNvPr id="10" name="TextBox 9">
            <a:extLst>
              <a:ext uri="{FF2B5EF4-FFF2-40B4-BE49-F238E27FC236}">
                <a16:creationId xmlns:a16="http://schemas.microsoft.com/office/drawing/2014/main" id="{1B204EF4-0DB6-04A6-F94E-43C0E244C8D3}"/>
              </a:ext>
            </a:extLst>
          </p:cNvPr>
          <p:cNvSpPr txBox="1"/>
          <p:nvPr/>
        </p:nvSpPr>
        <p:spPr>
          <a:xfrm>
            <a:off x="2852063" y="5124485"/>
            <a:ext cx="9327671" cy="646331"/>
          </a:xfrm>
          <a:prstGeom prst="rect">
            <a:avLst/>
          </a:prstGeom>
          <a:noFill/>
        </p:spPr>
        <p:txBody>
          <a:bodyPr wrap="square" rtlCol="0">
            <a:spAutoFit/>
          </a:bodyPr>
          <a:lstStyle/>
          <a:p>
            <a:r>
              <a:rPr lang="en-US" sz="3600" dirty="0">
                <a:solidFill>
                  <a:srgbClr val="002060"/>
                </a:solidFill>
              </a:rPr>
              <a:t>Discuss with a partner</a:t>
            </a:r>
            <a:endParaRPr lang="en-US" sz="2000" dirty="0">
              <a:solidFill>
                <a:srgbClr val="002060"/>
              </a:solidFill>
            </a:endParaRPr>
          </a:p>
        </p:txBody>
      </p:sp>
      <p:pic>
        <p:nvPicPr>
          <p:cNvPr id="13" name="Graphic 12">
            <a:extLst>
              <a:ext uri="{FF2B5EF4-FFF2-40B4-BE49-F238E27FC236}">
                <a16:creationId xmlns:a16="http://schemas.microsoft.com/office/drawing/2014/main" id="{E889D2DC-2786-E57E-6FD8-9FB67CB2289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0003" y="1138754"/>
            <a:ext cx="925793" cy="925793"/>
          </a:xfrm>
          <a:prstGeom prst="rect">
            <a:avLst/>
          </a:prstGeom>
        </p:spPr>
      </p:pic>
      <p:pic>
        <p:nvPicPr>
          <p:cNvPr id="14" name="Graphic 13">
            <a:extLst>
              <a:ext uri="{FF2B5EF4-FFF2-40B4-BE49-F238E27FC236}">
                <a16:creationId xmlns:a16="http://schemas.microsoft.com/office/drawing/2014/main" id="{712BEE7B-DAF7-2747-D05C-493A6F0B2C5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37353" y="4929659"/>
            <a:ext cx="1071092" cy="1071092"/>
          </a:xfrm>
          <a:prstGeom prst="rect">
            <a:avLst/>
          </a:prstGeom>
        </p:spPr>
      </p:pic>
    </p:spTree>
    <p:extLst>
      <p:ext uri="{BB962C8B-B14F-4D97-AF65-F5344CB8AC3E}">
        <p14:creationId xmlns:p14="http://schemas.microsoft.com/office/powerpoint/2010/main" val="214815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0D81DD0A-CA8A-4719-9269-D7B1D4CA270A}"/>
              </a:ext>
            </a:extLst>
          </p:cNvPr>
          <p:cNvSpPr txBox="1">
            <a:spLocks noGrp="1"/>
          </p:cNvSpPr>
          <p:nvPr>
            <p:ph type="title"/>
          </p:nvPr>
        </p:nvSpPr>
        <p:spPr>
          <a:xfrm>
            <a:off x="1895475" y="-79957"/>
            <a:ext cx="9944100" cy="12447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rgbClr val="322E50"/>
                </a:solidFill>
                <a:latin typeface="Gotham Medium" pitchFamily="2" charset="0"/>
                <a:cs typeface="Gotham Medium" pitchFamily="2" charset="0"/>
              </a:rPr>
              <a:t>Share with the class </a:t>
            </a:r>
            <a:r>
              <a:rPr lang="en-US" sz="7200" dirty="0">
                <a:solidFill>
                  <a:schemeClr val="bg1"/>
                </a:solidFill>
                <a:latin typeface="Gotham Medium" pitchFamily="2" charset="0"/>
                <a:cs typeface="Gotham Medium" pitchFamily="2" charset="0"/>
              </a:rPr>
              <a:t>2</a:t>
            </a:r>
            <a:endParaRPr lang="en-US" sz="6600" dirty="0">
              <a:solidFill>
                <a:schemeClr val="bg1"/>
              </a:solidFill>
              <a:latin typeface="Gotham Medium"/>
            </a:endParaRPr>
          </a:p>
        </p:txBody>
      </p:sp>
      <p:sp>
        <p:nvSpPr>
          <p:cNvPr id="3" name="TextBox 2">
            <a:extLst>
              <a:ext uri="{FF2B5EF4-FFF2-40B4-BE49-F238E27FC236}">
                <a16:creationId xmlns:a16="http://schemas.microsoft.com/office/drawing/2014/main" id="{8DEF7C1A-C512-2B89-DCB1-8C04F5CAC16B}"/>
              </a:ext>
            </a:extLst>
          </p:cNvPr>
          <p:cNvSpPr txBox="1"/>
          <p:nvPr/>
        </p:nvSpPr>
        <p:spPr>
          <a:xfrm>
            <a:off x="1917247" y="1154198"/>
            <a:ext cx="9944100" cy="1200329"/>
          </a:xfrm>
          <a:prstGeom prst="rect">
            <a:avLst/>
          </a:prstGeom>
          <a:noFill/>
        </p:spPr>
        <p:txBody>
          <a:bodyPr wrap="square" rtlCol="0">
            <a:spAutoFit/>
          </a:bodyPr>
          <a:lstStyle/>
          <a:p>
            <a:r>
              <a:rPr lang="en-US" sz="3600" dirty="0">
                <a:solidFill>
                  <a:schemeClr val="accent1">
                    <a:lumMod val="75000"/>
                  </a:schemeClr>
                </a:solidFill>
              </a:rPr>
              <a:t>Share one term that is related to the major themes of this unit with the class.</a:t>
            </a:r>
          </a:p>
        </p:txBody>
      </p:sp>
      <p:pic>
        <p:nvPicPr>
          <p:cNvPr id="4" name="Graphic 3">
            <a:extLst>
              <a:ext uri="{FF2B5EF4-FFF2-40B4-BE49-F238E27FC236}">
                <a16:creationId xmlns:a16="http://schemas.microsoft.com/office/drawing/2014/main" id="{B4E7EAF5-FAF3-A471-DEE2-C4736DC31D4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4743" y="4360879"/>
            <a:ext cx="1071092" cy="1071092"/>
          </a:xfrm>
          <a:prstGeom prst="rect">
            <a:avLst/>
          </a:prstGeom>
        </p:spPr>
      </p:pic>
      <p:sp>
        <p:nvSpPr>
          <p:cNvPr id="6" name="Speech Bubble: Rectangle with Corners Rounded 5">
            <a:extLst>
              <a:ext uri="{FF2B5EF4-FFF2-40B4-BE49-F238E27FC236}">
                <a16:creationId xmlns:a16="http://schemas.microsoft.com/office/drawing/2014/main" id="{68975682-A7F3-7B3E-0B2A-DA3EFC604F6F}"/>
              </a:ext>
            </a:extLst>
          </p:cNvPr>
          <p:cNvSpPr/>
          <p:nvPr/>
        </p:nvSpPr>
        <p:spPr>
          <a:xfrm>
            <a:off x="4264078" y="3088035"/>
            <a:ext cx="6523665" cy="2692694"/>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44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I think the term ______ relates to our unit because ______</a:t>
            </a:r>
            <a:endPar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92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Warm-up</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2847626" y="1719106"/>
            <a:ext cx="5609135" cy="495520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What have you learned about our unit so far?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What kinds of vocabulary terms do you think we will </a:t>
            </a:r>
            <a:r>
              <a:rPr lang="en-US" sz="3600" dirty="0">
                <a:solidFill>
                  <a:schemeClr val="accent2">
                    <a:lumMod val="75000"/>
                  </a:schemeClr>
                </a:solidFill>
                <a:latin typeface="Calibri" panose="020F0502020204030204"/>
              </a:rPr>
              <a:t>see in this unit?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Write your response on your warm-up.</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13" name="Picture 12" descr="Magnifying glass and question mark">
            <a:extLst>
              <a:ext uri="{FF2B5EF4-FFF2-40B4-BE49-F238E27FC236}">
                <a16:creationId xmlns:a16="http://schemas.microsoft.com/office/drawing/2014/main" id="{85247DD4-135A-C3E1-6645-712F0D8A4502}"/>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556219" y="2231482"/>
            <a:ext cx="3237988" cy="3188678"/>
          </a:xfrm>
          <a:prstGeom prst="rect">
            <a:avLst/>
          </a:prstGeom>
          <a:effectLst>
            <a:outerShdw blurRad="50800" dist="50800" dir="8160000" algn="ctr" rotWithShape="0">
              <a:srgbClr val="000000">
                <a:alpha val="43137"/>
              </a:srgbClr>
            </a:outerShdw>
          </a:effectLst>
        </p:spPr>
      </p:pic>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7076" y="2231482"/>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9281" y="5550797"/>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22917" y="4494367"/>
            <a:ext cx="925793" cy="925793"/>
          </a:xfrm>
          <a:prstGeom prst="rect">
            <a:avLst/>
          </a:prstGeom>
        </p:spPr>
      </p:pic>
    </p:spTree>
    <p:extLst>
      <p:ext uri="{BB962C8B-B14F-4D97-AF65-F5344CB8AC3E}">
        <p14:creationId xmlns:p14="http://schemas.microsoft.com/office/powerpoint/2010/main" val="70835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156859" y="1959430"/>
            <a:ext cx="8523513" cy="3026227"/>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word or phrase I think we might learn about in this unit is _____________. </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347" y="3177103"/>
            <a:ext cx="1524003" cy="1524003"/>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2" name="TextBox 1">
            <a:extLst>
              <a:ext uri="{FF2B5EF4-FFF2-40B4-BE49-F238E27FC236}">
                <a16:creationId xmlns:a16="http://schemas.microsoft.com/office/drawing/2014/main" id="{3A5CE043-7D6D-0005-11A2-0CC564E0D17E}"/>
              </a:ext>
            </a:extLst>
          </p:cNvPr>
          <p:cNvSpPr txBox="1"/>
          <p:nvPr/>
        </p:nvSpPr>
        <p:spPr>
          <a:xfrm>
            <a:off x="1045029" y="1828800"/>
            <a:ext cx="103632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key words and phrases do we need to know within the context of our unit to be successful?</a:t>
            </a:r>
          </a:p>
        </p:txBody>
      </p:sp>
    </p:spTree>
    <p:extLst>
      <p:ext uri="{BB962C8B-B14F-4D97-AF65-F5344CB8AC3E}">
        <p14:creationId xmlns:p14="http://schemas.microsoft.com/office/powerpoint/2010/main" val="317410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br>
              <a:rPr lang="en-US" sz="8800" dirty="0">
                <a:solidFill>
                  <a:schemeClr val="bg1"/>
                </a:solidFill>
                <a:latin typeface="Gotham Medium"/>
              </a:rPr>
            </a:br>
            <a:r>
              <a:rPr lang="en-US" sz="1800" dirty="0">
                <a:solidFill>
                  <a:schemeClr val="bg1"/>
                </a:solidFill>
                <a:latin typeface="Gotham Medium"/>
              </a:rPr>
              <a:t>Day 1</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FC58F755-2814-BAC0-DB9A-A059B16CACA3}"/>
              </a:ext>
            </a:extLst>
          </p:cNvPr>
          <p:cNvSpPr txBox="1"/>
          <p:nvPr/>
        </p:nvSpPr>
        <p:spPr>
          <a:xfrm>
            <a:off x="1164771" y="1785257"/>
            <a:ext cx="10276115" cy="335476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 </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identify the </a:t>
            </a:r>
            <a:r>
              <a:rPr lang="en-US" sz="4000" dirty="0">
                <a:solidFill>
                  <a:srgbClr val="4472C4">
                    <a:lumMod val="50000"/>
                  </a:srgbClr>
                </a:solidFill>
                <a:latin typeface="Calibri" panose="020F0502020204030204"/>
              </a:rPr>
              <a:t>significant words and phrases that are connected to the major themes of our unit.</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 </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define, exemplify, and provide a visual representation of each vocabulary term. </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9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601895" y="-5603158"/>
            <a:ext cx="109883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208094"/>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72519" y="39381"/>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66685" y="6478661"/>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solidFill>
                  <a:schemeClr val="bg1"/>
                </a:solidFill>
                <a:latin typeface="Gotham Medium"/>
              </a:rPr>
              <a:t>Era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3A5CE043-7D6D-0005-11A2-0CC564E0D17E}"/>
              </a:ext>
            </a:extLst>
          </p:cNvPr>
          <p:cNvSpPr txBox="1"/>
          <p:nvPr/>
        </p:nvSpPr>
        <p:spPr>
          <a:xfrm>
            <a:off x="152398" y="1164760"/>
            <a:ext cx="7697062" cy="563231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Studying history can be difficult for us today because there is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so much of it! </a:t>
            </a:r>
            <a:r>
              <a:rPr kumimoji="0" lang="en-US" sz="2400" i="0" u="none" strike="noStrike" kern="1200" cap="none" spc="0" normalizeH="0" baseline="0" noProof="0" dirty="0">
                <a:ln>
                  <a:noFill/>
                </a:ln>
                <a:solidFill>
                  <a:srgbClr val="002060"/>
                </a:solidFill>
                <a:effectLst/>
                <a:uLnTx/>
                <a:uFillTx/>
                <a:latin typeface="Calibri" panose="020F0502020204030204"/>
                <a:ea typeface="+mn-ea"/>
                <a:cs typeface="+mn-cs"/>
              </a:rPr>
              <a:t>People have been recording their activities for thousands of years.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C00000"/>
                </a:solidFill>
                <a:effectLst/>
                <a:uLnTx/>
                <a:uFillTx/>
                <a:latin typeface="Calibri" panose="020F0502020204030204"/>
                <a:ea typeface="+mn-ea"/>
                <a:cs typeface="+mn-cs"/>
              </a:rPr>
              <a:t>One thing we do to help us better understand the past is to divide it into different </a:t>
            </a: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eras</a:t>
            </a:r>
            <a:r>
              <a:rPr kumimoji="0" lang="en-US" sz="2400" i="0" u="none" strike="noStrike" kern="1200" cap="none" spc="0" normalizeH="0" baseline="0" noProof="0" dirty="0">
                <a:ln>
                  <a:noFill/>
                </a:ln>
                <a:solidFill>
                  <a:srgbClr val="C00000"/>
                </a:solidFill>
                <a:effectLst/>
                <a:uLnTx/>
                <a:uFillTx/>
                <a:latin typeface="Calibri" panose="020F0502020204030204"/>
                <a:ea typeface="+mn-ea"/>
                <a:cs typeface="+mn-cs"/>
              </a:rPr>
              <a:t>, or periods of time that share similar characteristics.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When Spanish explorers arrived in the Americas, it began a period of new trade routes, new encounters between different cultural groups, new achievements, and new problems. This </a:t>
            </a:r>
            <a:r>
              <a:rPr lang="en-US" sz="2400" b="1" i="1" dirty="0">
                <a:solidFill>
                  <a:schemeClr val="accent6">
                    <a:lumMod val="75000"/>
                  </a:schemeClr>
                </a:solidFill>
                <a:latin typeface="Calibri" panose="020F0502020204030204"/>
              </a:rPr>
              <a:t>era</a:t>
            </a:r>
            <a:r>
              <a:rPr lang="en-US" sz="2400" dirty="0">
                <a:solidFill>
                  <a:schemeClr val="accent6">
                    <a:lumMod val="75000"/>
                  </a:schemeClr>
                </a:solidFill>
                <a:latin typeface="Calibri" panose="020F0502020204030204"/>
              </a:rPr>
              <a:t> </a:t>
            </a:r>
            <a:r>
              <a:rPr kumimoji="0" lang="en-US" sz="240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is often referred to as the </a:t>
            </a:r>
            <a:r>
              <a:rPr kumimoji="0" lang="en-US" sz="2400" b="1" i="1"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Age of Contact.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1" i="1" dirty="0">
              <a:solidFill>
                <a:schemeClr val="accent6">
                  <a:lumMod val="75000"/>
                </a:schemeClr>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7030A0"/>
                </a:solidFill>
                <a:effectLst/>
                <a:uLnTx/>
                <a:uFillTx/>
                <a:latin typeface="Calibri" panose="020F0502020204030204"/>
                <a:ea typeface="+mn-ea"/>
                <a:cs typeface="+mn-cs"/>
              </a:rPr>
              <a:t>The Age of Contact is an </a:t>
            </a:r>
            <a:r>
              <a:rPr kumimoji="0" lang="en-US" sz="2400" b="1" i="1" u="none" strike="noStrike" kern="1200" cap="none" spc="0" normalizeH="0" baseline="0" noProof="0" dirty="0">
                <a:ln>
                  <a:noFill/>
                </a:ln>
                <a:solidFill>
                  <a:srgbClr val="7030A0"/>
                </a:solidFill>
                <a:effectLst/>
                <a:uLnTx/>
                <a:uFillTx/>
                <a:latin typeface="Calibri" panose="020F0502020204030204"/>
                <a:ea typeface="+mn-ea"/>
                <a:cs typeface="+mn-cs"/>
              </a:rPr>
              <a:t>era</a:t>
            </a:r>
            <a:r>
              <a:rPr kumimoji="0" lang="en-US" sz="2400" u="none" strike="noStrike" kern="1200" cap="none" spc="0" normalizeH="0" baseline="0" noProof="0" dirty="0">
                <a:ln>
                  <a:noFill/>
                </a:ln>
                <a:solidFill>
                  <a:srgbClr val="7030A0"/>
                </a:solidFill>
                <a:effectLst/>
                <a:uLnTx/>
                <a:uFillTx/>
                <a:latin typeface="Calibri" panose="020F0502020204030204"/>
                <a:ea typeface="+mn-ea"/>
                <a:cs typeface="+mn-cs"/>
              </a:rPr>
              <a:t> of historical changes brought about primarily because of European </a:t>
            </a:r>
            <a:r>
              <a:rPr lang="en-US" sz="2400" dirty="0">
                <a:solidFill>
                  <a:srgbClr val="7030A0"/>
                </a:solidFill>
                <a:latin typeface="Calibri" panose="020F0502020204030204"/>
              </a:rPr>
              <a:t>exploration and </a:t>
            </a:r>
            <a:r>
              <a:rPr kumimoji="0" lang="en-US" sz="2400" u="none" strike="noStrike" kern="1200" cap="none" spc="0" normalizeH="0" baseline="0" noProof="0" dirty="0">
                <a:ln>
                  <a:noFill/>
                </a:ln>
                <a:solidFill>
                  <a:srgbClr val="7030A0"/>
                </a:solidFill>
                <a:effectLst/>
                <a:uLnTx/>
                <a:uFillTx/>
                <a:latin typeface="Calibri" panose="020F0502020204030204"/>
                <a:ea typeface="+mn-ea"/>
                <a:cs typeface="+mn-cs"/>
              </a:rPr>
              <a:t>contact between European explorers and American Indians. </a:t>
            </a:r>
            <a:endParaRPr kumimoji="0" lang="en-US" sz="2400" b="1" i="1"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2050" name="Picture 2" descr="A painting by George Gibbs depicting a meeting between the Spanish explorer Hernando de Soto with a Floridian American Indian named Vitachuco.">
            <a:extLst>
              <a:ext uri="{FF2B5EF4-FFF2-40B4-BE49-F238E27FC236}">
                <a16:creationId xmlns:a16="http://schemas.microsoft.com/office/drawing/2014/main" id="{9704DC98-1B12-9F14-0615-66F991836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5823" y="118304"/>
            <a:ext cx="3363054" cy="5254393"/>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494B74-F71E-7840-8A79-AA1C6FFC1B25}"/>
              </a:ext>
            </a:extLst>
          </p:cNvPr>
          <p:cNvSpPr txBox="1"/>
          <p:nvPr/>
        </p:nvSpPr>
        <p:spPr>
          <a:xfrm>
            <a:off x="7684393" y="5440544"/>
            <a:ext cx="4405914" cy="923330"/>
          </a:xfrm>
          <a:prstGeom prst="rect">
            <a:avLst/>
          </a:prstGeom>
          <a:noFill/>
        </p:spPr>
        <p:txBody>
          <a:bodyPr wrap="square" rtlCol="0">
            <a:spAutoFit/>
          </a:bodyPr>
          <a:lstStyle/>
          <a:p>
            <a:pPr algn="ctr"/>
            <a:r>
              <a:rPr lang="en-US" i="1" dirty="0"/>
              <a:t>A painting of the Spanish explorer Hernando de Soto with the American Indian, Vitachuco.</a:t>
            </a:r>
          </a:p>
          <a:p>
            <a:pPr algn="ctr"/>
            <a:r>
              <a:rPr lang="en-US" i="1" dirty="0"/>
              <a:t>Library of Congress.</a:t>
            </a:r>
          </a:p>
        </p:txBody>
      </p:sp>
    </p:spTree>
    <p:extLst>
      <p:ext uri="{BB962C8B-B14F-4D97-AF65-F5344CB8AC3E}">
        <p14:creationId xmlns:p14="http://schemas.microsoft.com/office/powerpoint/2010/main" val="73273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601895" y="-5603158"/>
            <a:ext cx="109883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208094"/>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13542" y="41751"/>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66685" y="6478661"/>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solidFill>
                  <a:schemeClr val="bg1"/>
                </a:solidFill>
                <a:latin typeface="Gotham Medium"/>
              </a:rPr>
              <a:t>Exploration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3A5CE043-7D6D-0005-11A2-0CC564E0D17E}"/>
              </a:ext>
            </a:extLst>
          </p:cNvPr>
          <p:cNvSpPr txBox="1"/>
          <p:nvPr/>
        </p:nvSpPr>
        <p:spPr>
          <a:xfrm>
            <a:off x="152399" y="1164760"/>
            <a:ext cx="6019802" cy="550920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One characteristic of the Age of Contact is Spain’s continued desire to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explore</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the Americas. </a:t>
            </a:r>
            <a:r>
              <a:rPr kumimoji="0" lang="en-US" sz="2400" b="1" i="1" u="none" strike="noStrike" kern="1200" cap="none" spc="0" normalizeH="0" baseline="0" noProof="0" dirty="0">
                <a:ln>
                  <a:noFill/>
                </a:ln>
                <a:solidFill>
                  <a:srgbClr val="002060"/>
                </a:solidFill>
                <a:effectLst/>
                <a:uLnTx/>
                <a:uFillTx/>
                <a:latin typeface="Calibri" panose="020F0502020204030204"/>
                <a:ea typeface="+mn-ea"/>
                <a:cs typeface="+mn-cs"/>
              </a:rPr>
              <a:t>Exploration</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is t</a:t>
            </a:r>
            <a:r>
              <a:rPr lang="en-US" sz="2400" dirty="0">
                <a:solidFill>
                  <a:srgbClr val="002060"/>
                </a:solidFill>
                <a:latin typeface="Calibri" panose="020F0502020204030204"/>
              </a:rPr>
              <a:t>raveling in order to discover new places, people, or resources.</a:t>
            </a:r>
            <a:endParaRPr kumimoji="0" lang="en-US" sz="240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rgbClr val="C00000"/>
                </a:solidFill>
                <a:latin typeface="Calibri" panose="020F0502020204030204"/>
              </a:rPr>
              <a:t>When the Spanish arrived in the Americas, the land was totally unknown to them. Many European </a:t>
            </a:r>
            <a:r>
              <a:rPr lang="en-US" sz="2400" b="1" i="1" dirty="0">
                <a:solidFill>
                  <a:srgbClr val="C00000"/>
                </a:solidFill>
                <a:latin typeface="Calibri" panose="020F0502020204030204"/>
              </a:rPr>
              <a:t>explorers</a:t>
            </a:r>
            <a:r>
              <a:rPr lang="en-US" sz="2400" dirty="0">
                <a:solidFill>
                  <a:srgbClr val="C00000"/>
                </a:solidFill>
                <a:latin typeface="Calibri" panose="020F0502020204030204"/>
              </a:rPr>
              <a:t> called the Americas </a:t>
            </a:r>
            <a:r>
              <a:rPr lang="en-US" sz="2400" b="1" i="1" dirty="0">
                <a:solidFill>
                  <a:srgbClr val="C00000"/>
                </a:solidFill>
                <a:latin typeface="Calibri" panose="020F0502020204030204"/>
              </a:rPr>
              <a:t>“The New World” </a:t>
            </a:r>
            <a:r>
              <a:rPr lang="en-US" sz="2400" dirty="0">
                <a:solidFill>
                  <a:srgbClr val="C00000"/>
                </a:solidFill>
                <a:latin typeface="Calibri" panose="020F0502020204030204"/>
              </a:rPr>
              <a:t>because they had never even heard of it before Christopher Columbus landed in the Caribbean in 1492.</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chemeClr val="accent6">
                    <a:lumMod val="50000"/>
                  </a:schemeClr>
                </a:solidFill>
                <a:latin typeface="Calibri" panose="020F0502020204030204"/>
              </a:rPr>
              <a:t>Spanish </a:t>
            </a:r>
            <a:r>
              <a:rPr lang="en-US" sz="2400" b="1" i="1" dirty="0">
                <a:solidFill>
                  <a:schemeClr val="accent6">
                    <a:lumMod val="50000"/>
                  </a:schemeClr>
                </a:solidFill>
                <a:latin typeface="Calibri" panose="020F0502020204030204"/>
              </a:rPr>
              <a:t>exploration</a:t>
            </a:r>
            <a:r>
              <a:rPr lang="en-US" sz="2400" dirty="0">
                <a:solidFill>
                  <a:schemeClr val="accent6">
                    <a:lumMod val="50000"/>
                  </a:schemeClr>
                </a:solidFill>
                <a:latin typeface="Calibri" panose="020F0502020204030204"/>
              </a:rPr>
              <a:t> was driven by the desire to spread their religion, bring glory to their country, and most of all, to gain wealth and resources from the new lands they </a:t>
            </a:r>
            <a:r>
              <a:rPr lang="en-US" sz="2400" b="1" i="1" dirty="0">
                <a:solidFill>
                  <a:schemeClr val="accent6">
                    <a:lumMod val="50000"/>
                  </a:schemeClr>
                </a:solidFill>
                <a:latin typeface="Calibri" panose="020F0502020204030204"/>
              </a:rPr>
              <a:t>explored</a:t>
            </a:r>
            <a:r>
              <a:rPr lang="en-US" sz="2400" dirty="0">
                <a:solidFill>
                  <a:schemeClr val="accent6">
                    <a:lumMod val="50000"/>
                  </a:schemeClr>
                </a:solidFill>
                <a:latin typeface="Calibri" panose="020F0502020204030204"/>
              </a:rPr>
              <a:t>.</a:t>
            </a:r>
            <a:endParaRPr kumimoji="0" lang="en-US" sz="2400" b="1" i="1"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E494B74-F71E-7840-8A79-AA1C6FFC1B25}"/>
              </a:ext>
            </a:extLst>
          </p:cNvPr>
          <p:cNvSpPr txBox="1"/>
          <p:nvPr/>
        </p:nvSpPr>
        <p:spPr>
          <a:xfrm>
            <a:off x="6172201" y="5299779"/>
            <a:ext cx="5818281" cy="646331"/>
          </a:xfrm>
          <a:prstGeom prst="rect">
            <a:avLst/>
          </a:prstGeom>
          <a:noFill/>
        </p:spPr>
        <p:txBody>
          <a:bodyPr wrap="square" rtlCol="0">
            <a:spAutoFit/>
          </a:bodyPr>
          <a:lstStyle/>
          <a:p>
            <a:pPr algn="ctr"/>
            <a:r>
              <a:rPr lang="en-US" i="1" dirty="0"/>
              <a:t>A painting depicting Spanish explorers reaching the Mississippi River. Library of Congress</a:t>
            </a:r>
          </a:p>
        </p:txBody>
      </p:sp>
      <p:pic>
        <p:nvPicPr>
          <p:cNvPr id="3074" name="Picture 2" descr="A painting by Currier and Ives depicting Hernando de Soto coming upon the Mississippi River in May of 1541">
            <a:extLst>
              <a:ext uri="{FF2B5EF4-FFF2-40B4-BE49-F238E27FC236}">
                <a16:creationId xmlns:a16="http://schemas.microsoft.com/office/drawing/2014/main" id="{E2F6B875-9DBD-4085-067E-97D92ABE10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355" y="1295391"/>
            <a:ext cx="5781127" cy="3928202"/>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601895" y="-5603158"/>
            <a:ext cx="109883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208094"/>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13542" y="41751"/>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66685" y="6478661"/>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solidFill>
                  <a:schemeClr val="bg1"/>
                </a:solidFill>
                <a:latin typeface="Gotham Medium"/>
              </a:rPr>
              <a:t>Expedition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3A5CE043-7D6D-0005-11A2-0CC564E0D17E}"/>
              </a:ext>
            </a:extLst>
          </p:cNvPr>
          <p:cNvSpPr txBox="1"/>
          <p:nvPr/>
        </p:nvSpPr>
        <p:spPr>
          <a:xfrm>
            <a:off x="152398" y="1164760"/>
            <a:ext cx="6728292" cy="513986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libri" panose="020F0502020204030204"/>
              </a:rPr>
              <a:t>The Spanish explorers arriving in “The New World” undertook* many </a:t>
            </a:r>
            <a:r>
              <a:rPr lang="en-US" sz="2400" b="1" i="1" dirty="0">
                <a:solidFill>
                  <a:srgbClr val="002060"/>
                </a:solidFill>
                <a:latin typeface="Calibri" panose="020F0502020204030204"/>
              </a:rPr>
              <a:t>expeditions </a:t>
            </a:r>
            <a:r>
              <a:rPr lang="en-US" sz="2400" dirty="0">
                <a:solidFill>
                  <a:srgbClr val="002060"/>
                </a:solidFill>
                <a:latin typeface="Calibri" panose="020F0502020204030204"/>
              </a:rPr>
              <a:t>as they searched the Americas for wealth and resources.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rgbClr val="C00000"/>
                </a:solidFill>
                <a:latin typeface="Calibri" panose="020F0502020204030204"/>
              </a:rPr>
              <a:t>An </a:t>
            </a:r>
            <a:r>
              <a:rPr lang="en-US" sz="2400" b="1" i="1" dirty="0">
                <a:solidFill>
                  <a:srgbClr val="C00000"/>
                </a:solidFill>
                <a:latin typeface="Calibri" panose="020F0502020204030204"/>
              </a:rPr>
              <a:t>expedition</a:t>
            </a:r>
            <a:r>
              <a:rPr lang="en-US" sz="2400" dirty="0">
                <a:solidFill>
                  <a:srgbClr val="C00000"/>
                </a:solidFill>
                <a:latin typeface="Calibri" panose="020F0502020204030204"/>
              </a:rPr>
              <a:t> is a journey undertaken* by a group of people, especially a journey with a purpose like exploration, research, or war.</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chemeClr val="accent6">
                    <a:lumMod val="75000"/>
                  </a:schemeClr>
                </a:solidFill>
                <a:latin typeface="Calibri" panose="020F0502020204030204"/>
              </a:rPr>
              <a:t>The Spanish carried out </a:t>
            </a:r>
            <a:r>
              <a:rPr lang="en-US" sz="2400" b="1" i="1" dirty="0">
                <a:solidFill>
                  <a:schemeClr val="accent6">
                    <a:lumMod val="75000"/>
                  </a:schemeClr>
                </a:solidFill>
                <a:latin typeface="Calibri" panose="020F0502020204030204"/>
              </a:rPr>
              <a:t>expeditions</a:t>
            </a:r>
            <a:r>
              <a:rPr lang="en-US" sz="2400" dirty="0">
                <a:solidFill>
                  <a:schemeClr val="accent6">
                    <a:lumMod val="75000"/>
                  </a:schemeClr>
                </a:solidFill>
                <a:latin typeface="Calibri" panose="020F0502020204030204"/>
              </a:rPr>
              <a:t> throughout North and South America. In modern-day Mexico and South America, they gained a lot of wealth from gold and other resources that they typically seized* from the Indigenous people. These discoveries made Spain rich and drove the Spanish to continue their expeditions to new areas like Texas. </a:t>
            </a:r>
            <a:endParaRPr kumimoji="0" lang="en-US" sz="240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2FFF6A1-F6DF-C514-9E4C-78CFA8B8EE98}"/>
              </a:ext>
            </a:extLst>
          </p:cNvPr>
          <p:cNvSpPr txBox="1"/>
          <p:nvPr/>
        </p:nvSpPr>
        <p:spPr>
          <a:xfrm>
            <a:off x="20514" y="6432494"/>
            <a:ext cx="7347859" cy="461665"/>
          </a:xfrm>
          <a:prstGeom prst="rect">
            <a:avLst/>
          </a:prstGeom>
          <a:noFill/>
        </p:spPr>
        <p:txBody>
          <a:bodyPr wrap="square" rtlCol="0">
            <a:spAutoFit/>
          </a:bodyPr>
          <a:lstStyle/>
          <a:p>
            <a:r>
              <a:rPr lang="en-US" sz="2400" b="1" i="1" dirty="0">
                <a:solidFill>
                  <a:schemeClr val="bg2">
                    <a:lumMod val="50000"/>
                  </a:schemeClr>
                </a:solidFill>
              </a:rPr>
              <a:t>Undertake</a:t>
            </a:r>
            <a:r>
              <a:rPr lang="en-US" sz="2400" i="1" dirty="0">
                <a:solidFill>
                  <a:schemeClr val="bg2">
                    <a:lumMod val="50000"/>
                  </a:schemeClr>
                </a:solidFill>
              </a:rPr>
              <a:t>: to carry out            	</a:t>
            </a:r>
            <a:r>
              <a:rPr lang="en-US" sz="2400" b="1" i="1" dirty="0">
                <a:solidFill>
                  <a:schemeClr val="bg2">
                    <a:lumMod val="50000"/>
                  </a:schemeClr>
                </a:solidFill>
              </a:rPr>
              <a:t>Seize</a:t>
            </a:r>
            <a:r>
              <a:rPr lang="en-US" sz="2400" i="1" dirty="0">
                <a:solidFill>
                  <a:schemeClr val="bg2">
                    <a:lumMod val="50000"/>
                  </a:schemeClr>
                </a:solidFill>
              </a:rPr>
              <a:t>: Take by force</a:t>
            </a:r>
          </a:p>
        </p:txBody>
      </p:sp>
      <p:pic>
        <p:nvPicPr>
          <p:cNvPr id="4098" name="Picture 2" descr="A map of the globe showing the continents of North and South America, highlighting specifically where the Spanish explored during the Age of Contact.">
            <a:extLst>
              <a:ext uri="{FF2B5EF4-FFF2-40B4-BE49-F238E27FC236}">
                <a16:creationId xmlns:a16="http://schemas.microsoft.com/office/drawing/2014/main" id="{E4ADB0DF-E75A-2D4E-1BCE-5B9C289467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2" y="1189165"/>
            <a:ext cx="4821739" cy="482173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C75B7687-6E45-7B43-19BF-EB7F746EBBA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502354">
            <a:off x="10172658" y="1584857"/>
            <a:ext cx="914400" cy="2023894"/>
          </a:xfrm>
          <a:prstGeom prst="rect">
            <a:avLst/>
          </a:prstGeom>
        </p:spPr>
      </p:pic>
      <p:sp>
        <p:nvSpPr>
          <p:cNvPr id="21" name="Oval 20" descr="A circle demonstrating where the Spanish explored in the Caribbean, Central America, and Southern North America">
            <a:extLst>
              <a:ext uri="{FF2B5EF4-FFF2-40B4-BE49-F238E27FC236}">
                <a16:creationId xmlns:a16="http://schemas.microsoft.com/office/drawing/2014/main" id="{6D042652-5FEA-7360-081F-8AEFB769B1F4}"/>
              </a:ext>
            </a:extLst>
          </p:cNvPr>
          <p:cNvSpPr/>
          <p:nvPr/>
        </p:nvSpPr>
        <p:spPr>
          <a:xfrm rot="1644316">
            <a:off x="8211103" y="2570276"/>
            <a:ext cx="2196100" cy="11952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descr="A circle demonstrating where the Spanish explored primarily in the western portion of South America.">
            <a:extLst>
              <a:ext uri="{FF2B5EF4-FFF2-40B4-BE49-F238E27FC236}">
                <a16:creationId xmlns:a16="http://schemas.microsoft.com/office/drawing/2014/main" id="{50017BFB-F48C-1CDD-4D81-461B36C56EBC}"/>
              </a:ext>
            </a:extLst>
          </p:cNvPr>
          <p:cNvSpPr/>
          <p:nvPr/>
        </p:nvSpPr>
        <p:spPr>
          <a:xfrm rot="5992255">
            <a:off x="8692790" y="4227019"/>
            <a:ext cx="2196100" cy="11952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9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3000"/>
                                        <p:tgtEl>
                                          <p:spTgt spid="20"/>
                                        </p:tgtEl>
                                      </p:cBhvr>
                                    </p:animEffect>
                                  </p:childTnLst>
                                </p:cTn>
                              </p:par>
                              <p:par>
                                <p:cTn id="8" presetID="6" presetClass="entr" presetSubtype="16" repeatCount="indefinite"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3000"/>
                                        <p:tgtEl>
                                          <p:spTgt spid="21"/>
                                        </p:tgtEl>
                                      </p:cBhvr>
                                    </p:animEffect>
                                  </p:childTnLst>
                                </p:cTn>
                              </p:par>
                              <p:par>
                                <p:cTn id="11" presetID="6" presetClass="entr" presetSubtype="16" repeatCount="indefinite"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53685" y="-5554948"/>
            <a:ext cx="119525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164376"/>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02656" y="118865"/>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34027" y="65222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5830519A-4512-4DD5-755B-81E1DD9E3EFF}"/>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chemeClr val="bg1"/>
                </a:solidFill>
                <a:latin typeface="Gotham Medium"/>
              </a:rPr>
              <a:t>Columbian Exchange </a:t>
            </a:r>
            <a:r>
              <a:rPr lang="en-US" sz="3200" i="1" dirty="0">
                <a:solidFill>
                  <a:schemeClr val="bg1">
                    <a:lumMod val="75000"/>
                  </a:schemeClr>
                </a:solidFill>
                <a:latin typeface="Gotham Medium"/>
              </a:rPr>
              <a:t>(n.)</a:t>
            </a:r>
            <a:endParaRPr lang="en-US" sz="6600" dirty="0">
              <a:solidFill>
                <a:schemeClr val="bg1"/>
              </a:solidFill>
              <a:latin typeface="Gotham Medium"/>
            </a:endParaRPr>
          </a:p>
        </p:txBody>
      </p:sp>
      <p:sp>
        <p:nvSpPr>
          <p:cNvPr id="11" name="TextBox 10">
            <a:extLst>
              <a:ext uri="{FF2B5EF4-FFF2-40B4-BE49-F238E27FC236}">
                <a16:creationId xmlns:a16="http://schemas.microsoft.com/office/drawing/2014/main" id="{EE7605F1-2B83-18EE-4BC4-376C52E281A5}"/>
              </a:ext>
            </a:extLst>
          </p:cNvPr>
          <p:cNvSpPr txBox="1"/>
          <p:nvPr/>
        </p:nvSpPr>
        <p:spPr>
          <a:xfrm>
            <a:off x="152397" y="1186532"/>
            <a:ext cx="6564089" cy="57554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srgbClr val="002060"/>
                </a:solidFill>
                <a:latin typeface="Calibri" panose="020F0502020204030204"/>
              </a:rPr>
              <a:t>Before Christopher Columbus’ unexpected arrival in the Americas, there had been almost no contact between the western and eastern hemispheres in history. There were plants, animals, and food available in the Americas that Europeans had never seen before, and vice versa.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200" dirty="0">
                <a:solidFill>
                  <a:srgbClr val="C00000"/>
                </a:solidFill>
                <a:latin typeface="Calibri" panose="020F0502020204030204"/>
              </a:rPr>
              <a:t>During the Age of Contact, a system of trade began between the Americas in the west, and Europe in the East. This was known as the </a:t>
            </a:r>
            <a:r>
              <a:rPr lang="en-US" sz="2200" b="1" i="1" dirty="0">
                <a:solidFill>
                  <a:srgbClr val="C00000"/>
                </a:solidFill>
                <a:latin typeface="Calibri" panose="020F0502020204030204"/>
              </a:rPr>
              <a:t>Columbian Exchange</a:t>
            </a:r>
            <a:r>
              <a:rPr lang="en-US" sz="2200" dirty="0">
                <a:solidFill>
                  <a:srgbClr val="C00000"/>
                </a:solidFill>
                <a:latin typeface="Calibri" panose="020F0502020204030204"/>
              </a:rPr>
              <a:t>, because the trade that occurred began after Columbus’ journeys to the Caribbean.</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While the </a:t>
            </a:r>
            <a:r>
              <a:rPr kumimoji="0" lang="en-US" sz="2200" b="1" i="1"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Colu</a:t>
            </a:r>
            <a:r>
              <a:rPr lang="en-US" sz="2200" b="1" i="1" dirty="0" err="1">
                <a:solidFill>
                  <a:schemeClr val="accent6">
                    <a:lumMod val="75000"/>
                  </a:schemeClr>
                </a:solidFill>
                <a:latin typeface="Calibri" panose="020F0502020204030204"/>
              </a:rPr>
              <a:t>mbian</a:t>
            </a:r>
            <a:r>
              <a:rPr lang="en-US" sz="2200" b="1" i="1" dirty="0">
                <a:solidFill>
                  <a:schemeClr val="accent6">
                    <a:lumMod val="75000"/>
                  </a:schemeClr>
                </a:solidFill>
                <a:latin typeface="Calibri" panose="020F0502020204030204"/>
              </a:rPr>
              <a:t> Exchange </a:t>
            </a:r>
            <a:r>
              <a:rPr lang="en-US" sz="2200" dirty="0">
                <a:solidFill>
                  <a:schemeClr val="accent6">
                    <a:lumMod val="75000"/>
                  </a:schemeClr>
                </a:solidFill>
                <a:latin typeface="Calibri" panose="020F0502020204030204"/>
              </a:rPr>
              <a:t>was beneficial in bringing new items to people on both sides of the Atlantic Ocean, the Spanish also unknowingly brought something else with them: diseases. European diseases were deadly to American Indian populations, who had never encountered these diseases before.</a:t>
            </a:r>
            <a:endParaRPr kumimoji="0" lang="en-US" sz="220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CCCC4C-C394-AF98-9F6F-B03070538620}"/>
              </a:ext>
            </a:extLst>
          </p:cNvPr>
          <p:cNvSpPr txBox="1"/>
          <p:nvPr/>
        </p:nvSpPr>
        <p:spPr>
          <a:xfrm>
            <a:off x="7125094" y="5817703"/>
            <a:ext cx="4366032" cy="400110"/>
          </a:xfrm>
          <a:prstGeom prst="rect">
            <a:avLst/>
          </a:prstGeom>
          <a:noFill/>
        </p:spPr>
        <p:txBody>
          <a:bodyPr wrap="square" rtlCol="0">
            <a:spAutoFit/>
          </a:bodyPr>
          <a:lstStyle/>
          <a:p>
            <a:pPr algn="ctr"/>
            <a:r>
              <a:rPr lang="en-US" sz="2000" i="1" dirty="0"/>
              <a:t>A Map of the Columbian Exchange</a:t>
            </a:r>
          </a:p>
        </p:txBody>
      </p:sp>
      <p:pic>
        <p:nvPicPr>
          <p:cNvPr id="3" name="Picture 2" descr="A map of the world continents with arrows between the eastern and western hemispheres showing which items were traded back and forth.">
            <a:extLst>
              <a:ext uri="{FF2B5EF4-FFF2-40B4-BE49-F238E27FC236}">
                <a16:creationId xmlns:a16="http://schemas.microsoft.com/office/drawing/2014/main" id="{0571D9D6-F9C1-84F6-B0B1-1D0E277C25A7}"/>
              </a:ext>
            </a:extLst>
          </p:cNvPr>
          <p:cNvPicPr>
            <a:picLocks noChangeAspect="1"/>
          </p:cNvPicPr>
          <p:nvPr/>
        </p:nvPicPr>
        <p:blipFill rotWithShape="1">
          <a:blip r:embed="rId5">
            <a:extLst>
              <a:ext uri="{28A0092B-C50C-407E-A947-70E740481C1C}">
                <a14:useLocalDpi xmlns:a14="http://schemas.microsoft.com/office/drawing/2010/main" val="0"/>
              </a:ext>
            </a:extLst>
          </a:blip>
          <a:srcRect l="2857" r="9880" b="4896"/>
          <a:stretch/>
        </p:blipFill>
        <p:spPr>
          <a:xfrm>
            <a:off x="6716486" y="1482290"/>
            <a:ext cx="5290458" cy="4324409"/>
          </a:xfrm>
          <a:prstGeom prst="rect">
            <a:avLst/>
          </a:prstGeom>
          <a:effectLst>
            <a:outerShdw blurRad="50800" dist="50800" dir="7860000" algn="ctr" rotWithShape="0">
              <a:srgbClr val="000000">
                <a:alpha val="43137"/>
              </a:srgbClr>
            </a:outerShdw>
          </a:effectLst>
        </p:spPr>
      </p:pic>
    </p:spTree>
    <p:extLst>
      <p:ext uri="{BB962C8B-B14F-4D97-AF65-F5344CB8AC3E}">
        <p14:creationId xmlns:p14="http://schemas.microsoft.com/office/powerpoint/2010/main" val="1730755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632</TotalTime>
  <Words>2052</Words>
  <Application>Microsoft Office PowerPoint</Application>
  <PresentationFormat>Widescreen</PresentationFormat>
  <Paragraphs>125</Paragraphs>
  <Slides>15</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Aptos Display</vt:lpstr>
      <vt:lpstr>Arial</vt:lpstr>
      <vt:lpstr>Calibri</vt:lpstr>
      <vt:lpstr>Calibri Light</vt:lpstr>
      <vt:lpstr>Gotham Book</vt:lpstr>
      <vt:lpstr>Gotham Medium</vt:lpstr>
      <vt:lpstr>Open Sans</vt:lpstr>
      <vt:lpstr>Times New Roman</vt:lpstr>
      <vt:lpstr>Office Theme</vt:lpstr>
      <vt:lpstr>1_Office Theme</vt:lpstr>
      <vt:lpstr>Unit 2:  Age of Contact</vt:lpstr>
      <vt:lpstr>Warm-up Follow the directions to complete your warm-up</vt:lpstr>
      <vt:lpstr>Share with the class</vt:lpstr>
      <vt:lpstr>Essential Question</vt:lpstr>
      <vt:lpstr>In today’s lesson… Day 1</vt:lpstr>
      <vt:lpstr>Era (n.)</vt:lpstr>
      <vt:lpstr>Exploration (n.)</vt:lpstr>
      <vt:lpstr>Expedition (n.)</vt:lpstr>
      <vt:lpstr>Columbian Exchange (n.)</vt:lpstr>
      <vt:lpstr>Conquistador (n.)</vt:lpstr>
      <vt:lpstr>Colonization (n.)</vt:lpstr>
      <vt:lpstr>Viceroy (n.)</vt:lpstr>
      <vt:lpstr>Plantation (n.)</vt:lpstr>
      <vt:lpstr>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9</cp:revision>
  <dcterms:created xsi:type="dcterms:W3CDTF">2024-08-06T19:10:50Z</dcterms:created>
  <dcterms:modified xsi:type="dcterms:W3CDTF">2024-09-30T20:44:36Z</dcterms:modified>
</cp:coreProperties>
</file>