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56" r:id="rId6"/>
    <p:sldId id="310" r:id="rId7"/>
    <p:sldId id="304" r:id="rId8"/>
    <p:sldId id="311" r:id="rId9"/>
    <p:sldId id="312" r:id="rId10"/>
    <p:sldId id="313" r:id="rId11"/>
    <p:sldId id="314" r:id="rId12"/>
    <p:sldId id="315" r:id="rId13"/>
    <p:sldId id="317" r:id="rId14"/>
    <p:sldId id="316" r:id="rId15"/>
    <p:sldId id="318" r:id="rId16"/>
    <p:sldId id="319" r:id="rId17"/>
    <p:sldId id="320" r:id="rId18"/>
    <p:sldId id="281" r:id="rId19"/>
    <p:sldId id="32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DC1434-5CA0-4C54-BD94-E0EA286911B6}" v="85" dt="2025-11-20T21:51:21.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4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1-20T21:51:24.653" v="123" actId="255"/>
      <pc:docMkLst>
        <pc:docMk/>
      </pc:docMkLst>
      <pc:sldChg chg="modSp mod">
        <pc:chgData name="Wilkinson, Ulises" userId="aece8d85-eb83-4e23-bf28-c30077cba893" providerId="ADAL" clId="{884F47B1-B553-4192-9126-1C112833296C}" dt="2025-11-20T21:15:30.086" v="0" actId="20577"/>
        <pc:sldMkLst>
          <pc:docMk/>
          <pc:sldMk cId="3688110141" sldId="256"/>
        </pc:sldMkLst>
        <pc:spChg chg="mod">
          <ac:chgData name="Wilkinson, Ulises" userId="aece8d85-eb83-4e23-bf28-c30077cba893" providerId="ADAL" clId="{884F47B1-B553-4192-9126-1C112833296C}" dt="2025-11-20T21:15:30.086" v="0" actId="20577"/>
          <ac:spMkLst>
            <pc:docMk/>
            <pc:sldMk cId="3688110141" sldId="256"/>
            <ac:spMk id="2" creationId="{67C0AF97-B1C7-ACDC-AA84-18DD3E14F324}"/>
          </ac:spMkLst>
        </pc:spChg>
      </pc:sldChg>
      <pc:sldChg chg="modSp mod">
        <pc:chgData name="Wilkinson, Ulises" userId="aece8d85-eb83-4e23-bf28-c30077cba893" providerId="ADAL" clId="{884F47B1-B553-4192-9126-1C112833296C}" dt="2025-11-20T21:51:04.749" v="122" actId="255"/>
        <pc:sldMkLst>
          <pc:docMk/>
          <pc:sldMk cId="2148159057" sldId="281"/>
        </pc:sldMkLst>
        <pc:spChg chg="mod">
          <ac:chgData name="Wilkinson, Ulises" userId="aece8d85-eb83-4e23-bf28-c30077cba893" providerId="ADAL" clId="{884F47B1-B553-4192-9126-1C112833296C}" dt="2025-11-20T21:51:04.749" v="122" actId="255"/>
          <ac:spMkLst>
            <pc:docMk/>
            <pc:sldMk cId="2148159057" sldId="281"/>
            <ac:spMk id="2" creationId="{AA2E42A8-F001-20D8-82F5-10B8D312DF7B}"/>
          </ac:spMkLst>
        </pc:spChg>
      </pc:sldChg>
      <pc:sldChg chg="modSp mod">
        <pc:chgData name="Wilkinson, Ulises" userId="aece8d85-eb83-4e23-bf28-c30077cba893" providerId="ADAL" clId="{884F47B1-B553-4192-9126-1C112833296C}" dt="2025-11-20T21:20:07.114" v="18" actId="27636"/>
        <pc:sldMkLst>
          <pc:docMk/>
          <pc:sldMk cId="3465227157" sldId="304"/>
        </pc:sldMkLst>
        <pc:spChg chg="mod">
          <ac:chgData name="Wilkinson, Ulises" userId="aece8d85-eb83-4e23-bf28-c30077cba893" providerId="ADAL" clId="{884F47B1-B553-4192-9126-1C112833296C}" dt="2025-11-20T21:20:07.114" v="18" actId="27636"/>
          <ac:spMkLst>
            <pc:docMk/>
            <pc:sldMk cId="3465227157" sldId="304"/>
            <ac:spMk id="4" creationId="{43ED4920-A314-C832-2A0D-1BE434B25E38}"/>
          </ac:spMkLst>
        </pc:spChg>
      </pc:sldChg>
      <pc:sldChg chg="addSp delSp modSp mod">
        <pc:chgData name="Wilkinson, Ulises" userId="aece8d85-eb83-4e23-bf28-c30077cba893" providerId="ADAL" clId="{884F47B1-B553-4192-9126-1C112833296C}" dt="2025-11-20T21:17:10.820" v="17" actId="20577"/>
        <pc:sldMkLst>
          <pc:docMk/>
          <pc:sldMk cId="708356371" sldId="310"/>
        </pc:sldMkLst>
        <pc:spChg chg="add del">
          <ac:chgData name="Wilkinson, Ulises" userId="aece8d85-eb83-4e23-bf28-c30077cba893" providerId="ADAL" clId="{884F47B1-B553-4192-9126-1C112833296C}" dt="2025-11-20T21:16:05.391" v="5" actId="22"/>
          <ac:spMkLst>
            <pc:docMk/>
            <pc:sldMk cId="708356371" sldId="310"/>
            <ac:spMk id="3" creationId="{5BCC9AAB-F853-B034-EED6-79F70593A87D}"/>
          </ac:spMkLst>
        </pc:spChg>
        <pc:spChg chg="mod">
          <ac:chgData name="Wilkinson, Ulises" userId="aece8d85-eb83-4e23-bf28-c30077cba893" providerId="ADAL" clId="{884F47B1-B553-4192-9126-1C112833296C}" dt="2025-11-20T21:16:30.883" v="8" actId="255"/>
          <ac:spMkLst>
            <pc:docMk/>
            <pc:sldMk cId="708356371" sldId="310"/>
            <ac:spMk id="12" creationId="{38EDB2C2-3372-48DF-A685-9A05E9BB395B}"/>
          </ac:spMkLst>
        </pc:spChg>
        <pc:spChg chg="mod">
          <ac:chgData name="Wilkinson, Ulises" userId="aece8d85-eb83-4e23-bf28-c30077cba893" providerId="ADAL" clId="{884F47B1-B553-4192-9126-1C112833296C}" dt="2025-11-20T21:17:10.820" v="17" actId="20577"/>
          <ac:spMkLst>
            <pc:docMk/>
            <pc:sldMk cId="708356371" sldId="310"/>
            <ac:spMk id="14" creationId="{AE2A8A37-D9E0-5A14-43BC-D31AB53A82C4}"/>
          </ac:spMkLst>
        </pc:spChg>
        <pc:picChg chg="mod">
          <ac:chgData name="Wilkinson, Ulises" userId="aece8d85-eb83-4e23-bf28-c30077cba893" providerId="ADAL" clId="{884F47B1-B553-4192-9126-1C112833296C}" dt="2025-11-20T21:17:02.778" v="15" actId="1076"/>
          <ac:picMkLst>
            <pc:docMk/>
            <pc:sldMk cId="708356371" sldId="310"/>
            <ac:picMk id="6" creationId="{9CA5ACA2-3436-B048-BAB2-05A7A5B3BADB}"/>
          </ac:picMkLst>
        </pc:picChg>
      </pc:sldChg>
      <pc:sldChg chg="modSp mod">
        <pc:chgData name="Wilkinson, Ulises" userId="aece8d85-eb83-4e23-bf28-c30077cba893" providerId="ADAL" clId="{884F47B1-B553-4192-9126-1C112833296C}" dt="2025-11-20T21:20:24.968" v="20" actId="20577"/>
        <pc:sldMkLst>
          <pc:docMk/>
          <pc:sldMk cId="3174107723" sldId="311"/>
        </pc:sldMkLst>
        <pc:spChg chg="mod">
          <ac:chgData name="Wilkinson, Ulises" userId="aece8d85-eb83-4e23-bf28-c30077cba893" providerId="ADAL" clId="{884F47B1-B553-4192-9126-1C112833296C}" dt="2025-11-20T21:20:24.968" v="20" actId="20577"/>
          <ac:spMkLst>
            <pc:docMk/>
            <pc:sldMk cId="3174107723" sldId="311"/>
            <ac:spMk id="2" creationId="{3A5CE043-7D6D-0005-11A2-0CC564E0D17E}"/>
          </ac:spMkLst>
        </pc:spChg>
      </pc:sldChg>
      <pc:sldChg chg="modSp mod">
        <pc:chgData name="Wilkinson, Ulises" userId="aece8d85-eb83-4e23-bf28-c30077cba893" providerId="ADAL" clId="{884F47B1-B553-4192-9126-1C112833296C}" dt="2025-11-20T21:24:36.160" v="33" actId="114"/>
        <pc:sldMkLst>
          <pc:docMk/>
          <pc:sldMk cId="3764697168" sldId="312"/>
        </pc:sldMkLst>
        <pc:spChg chg="mod">
          <ac:chgData name="Wilkinson, Ulises" userId="aece8d85-eb83-4e23-bf28-c30077cba893" providerId="ADAL" clId="{884F47B1-B553-4192-9126-1C112833296C}" dt="2025-11-20T21:24:36.160" v="33" actId="114"/>
          <ac:spMkLst>
            <pc:docMk/>
            <pc:sldMk cId="3764697168" sldId="312"/>
            <ac:spMk id="2" creationId="{FC58F755-2814-BAC0-DB9A-A059B16CACA3}"/>
          </ac:spMkLst>
        </pc:spChg>
        <pc:spChg chg="mod">
          <ac:chgData name="Wilkinson, Ulises" userId="aece8d85-eb83-4e23-bf28-c30077cba893" providerId="ADAL" clId="{884F47B1-B553-4192-9126-1C112833296C}" dt="2025-11-20T21:20:40.867" v="22" actId="255"/>
          <ac:spMkLst>
            <pc:docMk/>
            <pc:sldMk cId="3764697168" sldId="312"/>
            <ac:spMk id="6" creationId="{3C6CC9DF-77CB-675E-BB9A-652A235CC727}"/>
          </ac:spMkLst>
        </pc:spChg>
      </pc:sldChg>
      <pc:sldChg chg="modSp mod">
        <pc:chgData name="Wilkinson, Ulises" userId="aece8d85-eb83-4e23-bf28-c30077cba893" providerId="ADAL" clId="{884F47B1-B553-4192-9126-1C112833296C}" dt="2025-11-20T21:28:43.487" v="40"/>
        <pc:sldMkLst>
          <pc:docMk/>
          <pc:sldMk cId="732735247" sldId="313"/>
        </pc:sldMkLst>
        <pc:spChg chg="mod">
          <ac:chgData name="Wilkinson, Ulises" userId="aece8d85-eb83-4e23-bf28-c30077cba893" providerId="ADAL" clId="{884F47B1-B553-4192-9126-1C112833296C}" dt="2025-11-20T21:28:27.667" v="39" actId="113"/>
          <ac:spMkLst>
            <pc:docMk/>
            <pc:sldMk cId="732735247" sldId="313"/>
            <ac:spMk id="2" creationId="{3A5CE043-7D6D-0005-11A2-0CC564E0D17E}"/>
          </ac:spMkLst>
        </pc:spChg>
        <pc:spChg chg="mod">
          <ac:chgData name="Wilkinson, Ulises" userId="aece8d85-eb83-4e23-bf28-c30077cba893" providerId="ADAL" clId="{884F47B1-B553-4192-9126-1C112833296C}" dt="2025-11-20T21:28:43.487" v="40"/>
          <ac:spMkLst>
            <pc:docMk/>
            <pc:sldMk cId="732735247" sldId="313"/>
            <ac:spMk id="3" creationId="{FE494B74-F71E-7840-8A79-AA1C6FFC1B25}"/>
          </ac:spMkLst>
        </pc:spChg>
      </pc:sldChg>
      <pc:sldChg chg="modSp mod">
        <pc:chgData name="Wilkinson, Ulises" userId="aece8d85-eb83-4e23-bf28-c30077cba893" providerId="ADAL" clId="{884F47B1-B553-4192-9126-1C112833296C}" dt="2025-11-20T21:32:05.449" v="46" actId="113"/>
        <pc:sldMkLst>
          <pc:docMk/>
          <pc:sldMk cId="2353042876" sldId="314"/>
        </pc:sldMkLst>
        <pc:spChg chg="mod">
          <ac:chgData name="Wilkinson, Ulises" userId="aece8d85-eb83-4e23-bf28-c30077cba893" providerId="ADAL" clId="{884F47B1-B553-4192-9126-1C112833296C}" dt="2025-11-20T21:32:05.449" v="46" actId="113"/>
          <ac:spMkLst>
            <pc:docMk/>
            <pc:sldMk cId="2353042876" sldId="314"/>
            <ac:spMk id="2" creationId="{3A5CE043-7D6D-0005-11A2-0CC564E0D17E}"/>
          </ac:spMkLst>
        </pc:spChg>
      </pc:sldChg>
      <pc:sldChg chg="modSp mod">
        <pc:chgData name="Wilkinson, Ulises" userId="aece8d85-eb83-4e23-bf28-c30077cba893" providerId="ADAL" clId="{884F47B1-B553-4192-9126-1C112833296C}" dt="2025-11-20T21:35:12.350" v="64" actId="255"/>
        <pc:sldMkLst>
          <pc:docMk/>
          <pc:sldMk cId="3436954959" sldId="315"/>
        </pc:sldMkLst>
        <pc:spChg chg="mod">
          <ac:chgData name="Wilkinson, Ulises" userId="aece8d85-eb83-4e23-bf28-c30077cba893" providerId="ADAL" clId="{884F47B1-B553-4192-9126-1C112833296C}" dt="2025-11-20T21:34:37.379" v="55" actId="255"/>
          <ac:spMkLst>
            <pc:docMk/>
            <pc:sldMk cId="3436954959" sldId="315"/>
            <ac:spMk id="2" creationId="{3A5CE043-7D6D-0005-11A2-0CC564E0D17E}"/>
          </ac:spMkLst>
        </pc:spChg>
        <pc:spChg chg="mod">
          <ac:chgData name="Wilkinson, Ulises" userId="aece8d85-eb83-4e23-bf28-c30077cba893" providerId="ADAL" clId="{884F47B1-B553-4192-9126-1C112833296C}" dt="2025-11-20T21:35:12.350" v="64" actId="255"/>
          <ac:spMkLst>
            <pc:docMk/>
            <pc:sldMk cId="3436954959" sldId="315"/>
            <ac:spMk id="6" creationId="{52FFF6A1-F6DF-C514-9E4C-78CFA8B8EE98}"/>
          </ac:spMkLst>
        </pc:spChg>
      </pc:sldChg>
      <pc:sldChg chg="modSp mod">
        <pc:chgData name="Wilkinson, Ulises" userId="aece8d85-eb83-4e23-bf28-c30077cba893" providerId="ADAL" clId="{884F47B1-B553-4192-9126-1C112833296C}" dt="2025-11-20T21:37:57.088" v="84" actId="255"/>
        <pc:sldMkLst>
          <pc:docMk/>
          <pc:sldMk cId="1820640349" sldId="316"/>
        </pc:sldMkLst>
        <pc:spChg chg="mod">
          <ac:chgData name="Wilkinson, Ulises" userId="aece8d85-eb83-4e23-bf28-c30077cba893" providerId="ADAL" clId="{884F47B1-B553-4192-9126-1C112833296C}" dt="2025-11-20T21:37:57.088" v="84" actId="255"/>
          <ac:spMkLst>
            <pc:docMk/>
            <pc:sldMk cId="1820640349" sldId="316"/>
            <ac:spMk id="11" creationId="{EE7605F1-2B83-18EE-4BC4-376C52E281A5}"/>
          </ac:spMkLst>
        </pc:spChg>
      </pc:sldChg>
      <pc:sldChg chg="modSp mod">
        <pc:chgData name="Wilkinson, Ulises" userId="aece8d85-eb83-4e23-bf28-c30077cba893" providerId="ADAL" clId="{884F47B1-B553-4192-9126-1C112833296C}" dt="2025-11-20T21:36:40.166" v="73" actId="255"/>
        <pc:sldMkLst>
          <pc:docMk/>
          <pc:sldMk cId="1730755490" sldId="317"/>
        </pc:sldMkLst>
        <pc:spChg chg="mod">
          <ac:chgData name="Wilkinson, Ulises" userId="aece8d85-eb83-4e23-bf28-c30077cba893" providerId="ADAL" clId="{884F47B1-B553-4192-9126-1C112833296C}" dt="2025-11-20T21:36:40.166" v="73" actId="255"/>
          <ac:spMkLst>
            <pc:docMk/>
            <pc:sldMk cId="1730755490" sldId="317"/>
            <ac:spMk id="11" creationId="{EE7605F1-2B83-18EE-4BC4-376C52E281A5}"/>
          </ac:spMkLst>
        </pc:spChg>
      </pc:sldChg>
      <pc:sldChg chg="modSp mod">
        <pc:chgData name="Wilkinson, Ulises" userId="aece8d85-eb83-4e23-bf28-c30077cba893" providerId="ADAL" clId="{884F47B1-B553-4192-9126-1C112833296C}" dt="2025-11-20T21:41:49.930" v="95" actId="255"/>
        <pc:sldMkLst>
          <pc:docMk/>
          <pc:sldMk cId="3919020380" sldId="318"/>
        </pc:sldMkLst>
        <pc:spChg chg="mod">
          <ac:chgData name="Wilkinson, Ulises" userId="aece8d85-eb83-4e23-bf28-c30077cba893" providerId="ADAL" clId="{884F47B1-B553-4192-9126-1C112833296C}" dt="2025-11-20T21:41:49.930" v="95" actId="255"/>
          <ac:spMkLst>
            <pc:docMk/>
            <pc:sldMk cId="3919020380" sldId="318"/>
            <ac:spMk id="11" creationId="{EE7605F1-2B83-18EE-4BC4-376C52E281A5}"/>
          </ac:spMkLst>
        </pc:spChg>
      </pc:sldChg>
      <pc:sldChg chg="modSp mod">
        <pc:chgData name="Wilkinson, Ulises" userId="aece8d85-eb83-4e23-bf28-c30077cba893" providerId="ADAL" clId="{884F47B1-B553-4192-9126-1C112833296C}" dt="2025-11-20T21:47:25.108" v="102" actId="20578"/>
        <pc:sldMkLst>
          <pc:docMk/>
          <pc:sldMk cId="751447595" sldId="319"/>
        </pc:sldMkLst>
        <pc:spChg chg="mod">
          <ac:chgData name="Wilkinson, Ulises" userId="aece8d85-eb83-4e23-bf28-c30077cba893" providerId="ADAL" clId="{884F47B1-B553-4192-9126-1C112833296C}" dt="2025-11-20T21:47:25.108" v="102" actId="20578"/>
          <ac:spMkLst>
            <pc:docMk/>
            <pc:sldMk cId="751447595" sldId="319"/>
            <ac:spMk id="11" creationId="{EE7605F1-2B83-18EE-4BC4-376C52E281A5}"/>
          </ac:spMkLst>
        </pc:spChg>
      </pc:sldChg>
      <pc:sldChg chg="modSp mod">
        <pc:chgData name="Wilkinson, Ulises" userId="aece8d85-eb83-4e23-bf28-c30077cba893" providerId="ADAL" clId="{884F47B1-B553-4192-9126-1C112833296C}" dt="2025-11-20T21:49:29.937" v="120" actId="255"/>
        <pc:sldMkLst>
          <pc:docMk/>
          <pc:sldMk cId="1777373010" sldId="320"/>
        </pc:sldMkLst>
        <pc:spChg chg="mod">
          <ac:chgData name="Wilkinson, Ulises" userId="aece8d85-eb83-4e23-bf28-c30077cba893" providerId="ADAL" clId="{884F47B1-B553-4192-9126-1C112833296C}" dt="2025-11-20T21:49:29.937" v="120" actId="255"/>
          <ac:spMkLst>
            <pc:docMk/>
            <pc:sldMk cId="1777373010" sldId="320"/>
            <ac:spMk id="11" creationId="{EE7605F1-2B83-18EE-4BC4-376C52E281A5}"/>
          </ac:spMkLst>
        </pc:spChg>
      </pc:sldChg>
      <pc:sldChg chg="modSp mod">
        <pc:chgData name="Wilkinson, Ulises" userId="aece8d85-eb83-4e23-bf28-c30077cba893" providerId="ADAL" clId="{884F47B1-B553-4192-9126-1C112833296C}" dt="2025-11-20T21:51:24.653" v="123" actId="255"/>
        <pc:sldMkLst>
          <pc:docMk/>
          <pc:sldMk cId="4293924319" sldId="321"/>
        </pc:sldMkLst>
        <pc:spChg chg="mod">
          <ac:chgData name="Wilkinson, Ulises" userId="aece8d85-eb83-4e23-bf28-c30077cba893" providerId="ADAL" clId="{884F47B1-B553-4192-9126-1C112833296C}" dt="2025-11-20T21:51:24.653" v="123" actId="255"/>
          <ac:spMkLst>
            <pc:docMk/>
            <pc:sldMk cId="4293924319" sldId="321"/>
            <ac:spMk id="6" creationId="{68975682-A7F3-7B3E-0B2A-DA3EFC604F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4302B-6F46-4386-A592-72075BA6FA4D}"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86A5C-07D6-4F2C-BF6A-E3074EC55447}" type="slidenum">
              <a:rPr lang="en-US" smtClean="0"/>
              <a:t>‹#›</a:t>
            </a:fld>
            <a:endParaRPr lang="en-US"/>
          </a:p>
        </p:txBody>
      </p:sp>
    </p:spTree>
    <p:extLst>
      <p:ext uri="{BB962C8B-B14F-4D97-AF65-F5344CB8AC3E}">
        <p14:creationId xmlns:p14="http://schemas.microsoft.com/office/powerpoint/2010/main" val="3823463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2006683686/"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oc.gov/item/9250180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c.gov/item/9179596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ommons.wikimedia.org/wiki/File:Map_of_world_not_highlighted.png" TargetMode="External"/><Relationship Id="rId5" Type="http://schemas.openxmlformats.org/officeDocument/2006/relationships/hyperlink" Target="https://en.wikipedia.org/wiki/The_World_Factbook" TargetMode="External"/><Relationship Id="rId4" Type="http://schemas.openxmlformats.org/officeDocument/2006/relationships/hyperlink" Target="https://en.wikipedia.org/wiki/Central_Intelligence_Agenc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List_of_countries%27_copyright_length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ommons.wikimedia.org/wiki/File:Antonio_Jos%C3%A9_de_Mendoza_Caama%C3%B1o_y_Sotomayor.jpg" TargetMode="External"/><Relationship Id="rId5" Type="http://schemas.openxmlformats.org/officeDocument/2006/relationships/hyperlink" Target="https://commons.wikimedia.org/wiki/Commons:Copyright_tags/Country-specific_tags#United_States_of_America" TargetMode="External"/><Relationship Id="rId4" Type="http://schemas.openxmlformats.org/officeDocument/2006/relationships/hyperlink" Target="https://en.wikipedia.org/wiki/List_of_countries%27_copyright_length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err="1">
                <a:solidFill>
                  <a:srgbClr val="000000"/>
                </a:solidFill>
                <a:effectLst/>
                <a:latin typeface="Times New Roman" panose="02020603050405020304" pitchFamily="18" charset="0"/>
              </a:rPr>
              <a:t>Bouttats</a:t>
            </a:r>
            <a:r>
              <a:rPr lang="en-US" sz="1800" b="0" i="0" u="none" strike="noStrike" dirty="0">
                <a:solidFill>
                  <a:srgbClr val="000000"/>
                </a:solidFill>
                <a:effectLst/>
                <a:latin typeface="Times New Roman" panose="02020603050405020304" pitchFamily="18" charset="0"/>
              </a:rPr>
              <a:t>, Pieter Balthazar. </a:t>
            </a:r>
            <a:r>
              <a:rPr lang="en-US" sz="1800" b="0" i="1" u="none" strike="noStrike" dirty="0">
                <a:solidFill>
                  <a:srgbClr val="000000"/>
                </a:solidFill>
                <a:effectLst/>
                <a:latin typeface="Times New Roman" panose="02020603050405020304" pitchFamily="18" charset="0"/>
              </a:rPr>
              <a:t>El </a:t>
            </a:r>
            <a:r>
              <a:rPr lang="en-US" sz="1800" b="0" i="1" u="none" strike="noStrike" dirty="0" err="1">
                <a:solidFill>
                  <a:srgbClr val="000000"/>
                </a:solidFill>
                <a:effectLst/>
                <a:latin typeface="Times New Roman" panose="02020603050405020304" pitchFamily="18" charset="0"/>
              </a:rPr>
              <a:t>almirante</a:t>
            </a:r>
            <a:r>
              <a:rPr lang="en-US" sz="1800" b="0" i="1" u="none" strike="noStrike" dirty="0">
                <a:solidFill>
                  <a:srgbClr val="000000"/>
                </a:solidFill>
                <a:effectLst/>
                <a:latin typeface="Times New Roman" panose="02020603050405020304" pitchFamily="18" charset="0"/>
              </a:rPr>
              <a:t> </a:t>
            </a:r>
            <a:r>
              <a:rPr lang="en-US" sz="1800" b="0" i="1" u="none" strike="noStrike" dirty="0" err="1">
                <a:solidFill>
                  <a:srgbClr val="000000"/>
                </a:solidFill>
                <a:effectLst/>
                <a:latin typeface="Times New Roman" panose="02020603050405020304" pitchFamily="18" charset="0"/>
              </a:rPr>
              <a:t>Christoval</a:t>
            </a:r>
            <a:r>
              <a:rPr lang="en-US" sz="1800" b="0" i="1" u="none" strike="noStrike" dirty="0">
                <a:solidFill>
                  <a:srgbClr val="000000"/>
                </a:solidFill>
                <a:effectLst/>
                <a:latin typeface="Times New Roman" panose="02020603050405020304" pitchFamily="18" charset="0"/>
              </a:rPr>
              <a:t> Colon </a:t>
            </a:r>
            <a:r>
              <a:rPr lang="en-US" sz="1800" b="0" i="1" u="none" strike="noStrike" dirty="0" err="1">
                <a:solidFill>
                  <a:srgbClr val="000000"/>
                </a:solidFill>
                <a:effectLst/>
                <a:latin typeface="Times New Roman" panose="02020603050405020304" pitchFamily="18" charset="0"/>
              </a:rPr>
              <a:t>descubre</a:t>
            </a:r>
            <a:r>
              <a:rPr lang="en-US" sz="1800" b="0" i="1" u="none" strike="noStrike" dirty="0">
                <a:solidFill>
                  <a:srgbClr val="000000"/>
                </a:solidFill>
                <a:effectLst/>
                <a:latin typeface="Times New Roman" panose="02020603050405020304" pitchFamily="18" charset="0"/>
              </a:rPr>
              <a:t> la Isla </a:t>
            </a:r>
            <a:r>
              <a:rPr lang="en-US" sz="1800" b="0" i="1" u="none" strike="noStrike" dirty="0" err="1">
                <a:solidFill>
                  <a:srgbClr val="000000"/>
                </a:solidFill>
                <a:effectLst/>
                <a:latin typeface="Times New Roman" panose="02020603050405020304" pitchFamily="18" charset="0"/>
              </a:rPr>
              <a:t>Españ̃ola</a:t>
            </a:r>
            <a:r>
              <a:rPr lang="en-US" sz="1800" b="0" i="1" u="none" strike="noStrike" dirty="0">
                <a:solidFill>
                  <a:srgbClr val="000000"/>
                </a:solidFill>
                <a:effectLst/>
                <a:latin typeface="Times New Roman" panose="02020603050405020304" pitchFamily="18" charset="0"/>
              </a:rPr>
              <a:t>, </a:t>
            </a:r>
            <a:r>
              <a:rPr lang="en-US" sz="1800" b="0" i="1" u="none" strike="noStrike" dirty="0" err="1">
                <a:solidFill>
                  <a:srgbClr val="000000"/>
                </a:solidFill>
                <a:effectLst/>
                <a:latin typeface="Times New Roman" panose="02020603050405020304" pitchFamily="18" charset="0"/>
              </a:rPr>
              <a:t>ij</a:t>
            </a:r>
            <a:r>
              <a:rPr lang="en-US" sz="1800" b="0" i="1" u="none" strike="noStrike" dirty="0">
                <a:solidFill>
                  <a:srgbClr val="000000"/>
                </a:solidFill>
                <a:effectLst/>
                <a:latin typeface="Times New Roman" panose="02020603050405020304" pitchFamily="18" charset="0"/>
              </a:rPr>
              <a:t> haze </a:t>
            </a:r>
            <a:r>
              <a:rPr lang="en-US" sz="1800" b="0" i="1" u="none" strike="noStrike" dirty="0" err="1">
                <a:solidFill>
                  <a:srgbClr val="000000"/>
                </a:solidFill>
                <a:effectLst/>
                <a:latin typeface="Times New Roman" panose="02020603050405020304" pitchFamily="18" charset="0"/>
              </a:rPr>
              <a:t>poner</a:t>
            </a:r>
            <a:r>
              <a:rPr lang="en-US" sz="1800" b="0" i="1" u="none" strike="noStrike" dirty="0">
                <a:solidFill>
                  <a:srgbClr val="000000"/>
                </a:solidFill>
                <a:effectLst/>
                <a:latin typeface="Times New Roman" panose="02020603050405020304" pitchFamily="18" charset="0"/>
              </a:rPr>
              <a:t> </a:t>
            </a:r>
            <a:r>
              <a:rPr lang="en-US" sz="1800" b="0" i="1" u="none" strike="noStrike" dirty="0" err="1">
                <a:solidFill>
                  <a:srgbClr val="000000"/>
                </a:solidFill>
                <a:effectLst/>
                <a:latin typeface="Times New Roman" panose="02020603050405020304" pitchFamily="18" charset="0"/>
              </a:rPr>
              <a:t>una</a:t>
            </a:r>
            <a:r>
              <a:rPr lang="en-US" sz="1800" b="0" i="1" u="none" strike="noStrike" dirty="0">
                <a:solidFill>
                  <a:srgbClr val="000000"/>
                </a:solidFill>
                <a:effectLst/>
                <a:latin typeface="Times New Roman" panose="02020603050405020304" pitchFamily="18" charset="0"/>
              </a:rPr>
              <a:t> Cruz, etc. / P. B. </a:t>
            </a:r>
            <a:r>
              <a:rPr lang="en-US" sz="1800" b="0" i="1" u="none" strike="noStrike" dirty="0" err="1">
                <a:solidFill>
                  <a:srgbClr val="000000"/>
                </a:solidFill>
                <a:effectLst/>
                <a:latin typeface="Times New Roman" panose="02020603050405020304" pitchFamily="18" charset="0"/>
              </a:rPr>
              <a:t>Bouttats</a:t>
            </a:r>
            <a:r>
              <a:rPr lang="en-US" sz="1800" b="0" i="1" u="none" strike="noStrike" dirty="0">
                <a:solidFill>
                  <a:srgbClr val="000000"/>
                </a:solidFill>
                <a:effectLst/>
                <a:latin typeface="Times New Roman" panose="02020603050405020304" pitchFamily="18" charset="0"/>
              </a:rPr>
              <a:t> fec., Aqua </a:t>
            </a:r>
            <a:r>
              <a:rPr lang="en-US" sz="1800" b="0" i="1" u="none" strike="noStrike" dirty="0" err="1">
                <a:solidFill>
                  <a:srgbClr val="000000"/>
                </a:solidFill>
                <a:effectLst/>
                <a:latin typeface="Times New Roman" panose="02020603050405020304" pitchFamily="18" charset="0"/>
              </a:rPr>
              <a:t>forti</a:t>
            </a:r>
            <a:r>
              <a:rPr lang="en-US" sz="1800" b="0" i="0" u="none" strike="noStrike" dirty="0">
                <a:solidFill>
                  <a:srgbClr val="000000"/>
                </a:solidFill>
                <a:effectLst/>
                <a:latin typeface="Times New Roman" panose="02020603050405020304" pitchFamily="18" charset="0"/>
              </a:rPr>
              <a:t>. Hispaniola, 1728. Photograph. </a:t>
            </a:r>
            <a:r>
              <a:rPr lang="en-US" sz="1800" b="0" i="0" u="sng" strike="noStrike" dirty="0">
                <a:solidFill>
                  <a:srgbClr val="1155CC"/>
                </a:solidFill>
                <a:effectLst/>
                <a:latin typeface="Times New Roman" panose="02020603050405020304" pitchFamily="18" charset="0"/>
                <a:hlinkClick r:id="rId3"/>
              </a:rPr>
              <a:t>https://www.loc.gov/item/2006683686/</a:t>
            </a:r>
            <a:endParaRPr lang="en-US" sz="1800" b="0" i="0" u="none" strike="noStrike"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a:t>
            </a:fld>
            <a:endParaRPr lang="en-US"/>
          </a:p>
        </p:txBody>
      </p:sp>
    </p:spTree>
    <p:extLst>
      <p:ext uri="{BB962C8B-B14F-4D97-AF65-F5344CB8AC3E}">
        <p14:creationId xmlns:p14="http://schemas.microsoft.com/office/powerpoint/2010/main" val="311191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Sugarcane at Whitney Plantation. Photo. 2021. </a:t>
            </a:r>
            <a:r>
              <a:rPr lang="en-US" b="0" i="0" dirty="0">
                <a:solidFill>
                  <a:srgbClr val="242424"/>
                </a:solidFill>
                <a:effectLst/>
                <a:highlight>
                  <a:srgbClr val="FFFFFF"/>
                </a:highlight>
                <a:latin typeface="Open Sans" panose="020B0606030504020204" pitchFamily="34" charset="0"/>
              </a:rPr>
              <a:t>Highsmith, Carol M., 1946- Carol M. Highsmith Archive. Library of Congress.</a:t>
            </a:r>
          </a:p>
          <a:p>
            <a:r>
              <a:rPr lang="en-US" dirty="0"/>
              <a:t> www.loc.gov/item/2021755936/ </a:t>
            </a:r>
          </a:p>
        </p:txBody>
      </p:sp>
      <p:sp>
        <p:nvSpPr>
          <p:cNvPr id="4" name="Slide Number Placeholder 3"/>
          <p:cNvSpPr>
            <a:spLocks noGrp="1"/>
          </p:cNvSpPr>
          <p:nvPr>
            <p:ph type="sldNum" sz="quarter" idx="5"/>
          </p:nvPr>
        </p:nvSpPr>
        <p:spPr/>
        <p:txBody>
          <a:bodyPr/>
          <a:lstStyle/>
          <a:p>
            <a:fld id="{BF886A5C-07D6-4F2C-BF6A-E3074EC55447}" type="slidenum">
              <a:rPr lang="en-US" smtClean="0"/>
              <a:t>13</a:t>
            </a:fld>
            <a:endParaRPr lang="en-US"/>
          </a:p>
        </p:txBody>
      </p:sp>
    </p:spTree>
    <p:extLst>
      <p:ext uri="{BB962C8B-B14F-4D97-AF65-F5344CB8AC3E}">
        <p14:creationId xmlns:p14="http://schemas.microsoft.com/office/powerpoint/2010/main" val="251339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46A7A7-5F8E-48A6-988D-18E8FA12BE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812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Gibbs, George. </a:t>
            </a:r>
            <a:r>
              <a:rPr lang="en-US" sz="1800" b="0" i="1" u="none" strike="noStrike" dirty="0">
                <a:solidFill>
                  <a:srgbClr val="000000"/>
                </a:solidFill>
                <a:effectLst/>
                <a:latin typeface="Times New Roman" panose="02020603050405020304" pitchFamily="18" charset="0"/>
              </a:rPr>
              <a:t>De Soto and Vitachuco</a:t>
            </a:r>
            <a:r>
              <a:rPr lang="en-US" sz="1800" b="0" i="0" u="none" strike="noStrike" dirty="0">
                <a:solidFill>
                  <a:srgbClr val="000000"/>
                </a:solidFill>
                <a:effectLst/>
                <a:latin typeface="Times New Roman" panose="02020603050405020304" pitchFamily="18" charset="0"/>
              </a:rPr>
              <a:t>. 1898. Photograph. </a:t>
            </a:r>
            <a:r>
              <a:rPr lang="en-US" sz="1800" b="0" i="0" u="sng" strike="noStrike" dirty="0">
                <a:solidFill>
                  <a:srgbClr val="1155CC"/>
                </a:solidFill>
                <a:effectLst/>
                <a:latin typeface="Times New Roman" panose="02020603050405020304" pitchFamily="18" charset="0"/>
                <a:hlinkClick r:id="rId3"/>
              </a:rPr>
              <a:t>https://www.loc.gov/item/92501803/</a:t>
            </a:r>
            <a:r>
              <a:rPr lang="en-US" sz="1800" b="0" i="0" u="none" strike="noStrike" dirty="0">
                <a:solidFill>
                  <a:srgbClr val="000000"/>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BF886A5C-07D6-4F2C-BF6A-E3074EC55447}" type="slidenum">
              <a:rPr lang="en-US" smtClean="0"/>
              <a:t>6</a:t>
            </a:fld>
            <a:endParaRPr lang="en-US"/>
          </a:p>
        </p:txBody>
      </p:sp>
    </p:spTree>
    <p:extLst>
      <p:ext uri="{BB962C8B-B14F-4D97-AF65-F5344CB8AC3E}">
        <p14:creationId xmlns:p14="http://schemas.microsoft.com/office/powerpoint/2010/main" val="345260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Currier &amp; Ives. </a:t>
            </a:r>
            <a:r>
              <a:rPr lang="en-US" sz="1800" b="0" i="1" u="none" strike="noStrike" dirty="0">
                <a:solidFill>
                  <a:srgbClr val="000000"/>
                </a:solidFill>
                <a:effectLst/>
                <a:latin typeface="Times New Roman" panose="02020603050405020304" pitchFamily="18" charset="0"/>
              </a:rPr>
              <a:t>Discovery of the Mississippi: By Ferdinand De Soto, and his followers, May 1541. </a:t>
            </a:r>
            <a:r>
              <a:rPr lang="en-US" sz="1800" b="0" i="0" u="none" strike="noStrike" dirty="0">
                <a:solidFill>
                  <a:srgbClr val="000000"/>
                </a:solidFill>
                <a:effectLst/>
                <a:latin typeface="Times New Roman" panose="02020603050405020304" pitchFamily="18" charset="0"/>
              </a:rPr>
              <a:t>1876. Photograph. </a:t>
            </a:r>
            <a:r>
              <a:rPr lang="en-US" sz="1800" b="0" i="0" u="sng" strike="noStrike" dirty="0">
                <a:solidFill>
                  <a:srgbClr val="1155CC"/>
                </a:solidFill>
                <a:effectLst/>
                <a:latin typeface="Times New Roman" panose="02020603050405020304" pitchFamily="18" charset="0"/>
                <a:hlinkClick r:id="rId3"/>
              </a:rPr>
              <a:t>https://www.loc.gov/item/91795960/</a:t>
            </a:r>
            <a:r>
              <a:rPr lang="en-US" sz="1800" b="0" i="0" u="none" strike="noStrike" dirty="0">
                <a:solidFill>
                  <a:srgbClr val="000000"/>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BF886A5C-07D6-4F2C-BF6A-E3074EC55447}" type="slidenum">
              <a:rPr lang="en-US" smtClean="0"/>
              <a:t>7</a:t>
            </a:fld>
            <a:endParaRPr lang="en-US"/>
          </a:p>
        </p:txBody>
      </p:sp>
    </p:spTree>
    <p:extLst>
      <p:ext uri="{BB962C8B-B14F-4D97-AF65-F5344CB8AC3E}">
        <p14:creationId xmlns:p14="http://schemas.microsoft.com/office/powerpoint/2010/main" val="312375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Orthographic map of the Americas. Dec. 2019. </a:t>
            </a:r>
            <a:r>
              <a:rPr lang="en-US" b="0" i="0" dirty="0">
                <a:solidFill>
                  <a:srgbClr val="202122"/>
                </a:solidFill>
                <a:effectLst/>
                <a:highlight>
                  <a:srgbClr val="F9F9F9"/>
                </a:highlight>
                <a:latin typeface="Arial" panose="020B0604020202020204" pitchFamily="34" charset="0"/>
              </a:rPr>
              <a:t>This file is licensed under the </a:t>
            </a:r>
            <a:r>
              <a:rPr lang="en-US" b="0" i="0" u="none" strike="noStrike" dirty="0">
                <a:solidFill>
                  <a:srgbClr val="3366BB"/>
                </a:solidFill>
                <a:effectLst/>
                <a:highlight>
                  <a:srgbClr val="F9F9F9"/>
                </a:highlight>
                <a:latin typeface="Arial" panose="020B0604020202020204" pitchFamily="34" charset="0"/>
                <a:hlinkClick r:id="rId3" tooltip="w:en:Creative Commons"/>
              </a:rPr>
              <a:t>Creative Commons</a:t>
            </a:r>
            <a:r>
              <a:rPr lang="en-US" b="0" i="0" dirty="0">
                <a:solidFill>
                  <a:srgbClr val="202122"/>
                </a:solidFill>
                <a:effectLst/>
                <a:highlight>
                  <a:srgbClr val="F9F9F9"/>
                </a:highlight>
                <a:latin typeface="Arial" panose="020B0604020202020204" pitchFamily="34" charset="0"/>
              </a:rPr>
              <a:t> </a:t>
            </a:r>
            <a:r>
              <a:rPr lang="en-US" b="0" i="0" u="none" strike="noStrike" dirty="0">
                <a:solidFill>
                  <a:srgbClr val="3366BB"/>
                </a:solidFill>
                <a:effectLst/>
                <a:highlight>
                  <a:srgbClr val="F9F9F9"/>
                </a:highlight>
                <a:latin typeface="Arial" panose="020B0604020202020204" pitchFamily="34" charset="0"/>
                <a:hlinkClick r:id="rId4" tooltip="creativecommons:by-sa/3.0/deed.en"/>
              </a:rPr>
              <a:t>Attribution-Share Alike 3.0 </a:t>
            </a:r>
            <a:r>
              <a:rPr lang="en-US" b="0" i="0" u="none" strike="noStrike" dirty="0" err="1">
                <a:solidFill>
                  <a:srgbClr val="3366BB"/>
                </a:solidFill>
                <a:effectLst/>
                <a:highlight>
                  <a:srgbClr val="F9F9F9"/>
                </a:highlight>
                <a:latin typeface="Arial" panose="020B0604020202020204" pitchFamily="34" charset="0"/>
                <a:hlinkClick r:id="rId4" tooltip="creativecommons:by-sa/3.0/deed.en"/>
              </a:rPr>
              <a:t>Unported</a:t>
            </a:r>
            <a:r>
              <a:rPr lang="en-US" b="0" i="0" dirty="0">
                <a:solidFill>
                  <a:srgbClr val="202122"/>
                </a:solidFill>
                <a:effectLst/>
                <a:highlight>
                  <a:srgbClr val="F9F9F9"/>
                </a:highlight>
                <a:latin typeface="Arial" panose="020B0604020202020204" pitchFamily="34" charset="0"/>
              </a:rPr>
              <a:t> license. https://commons.wikimedia.org/wiki/File:Americas_(orthographic_projection)_blank.svg</a:t>
            </a:r>
          </a:p>
          <a:p>
            <a:endParaRPr lang="en-US" dirty="0"/>
          </a:p>
        </p:txBody>
      </p:sp>
      <p:sp>
        <p:nvSpPr>
          <p:cNvPr id="4" name="Slide Number Placeholder 3"/>
          <p:cNvSpPr>
            <a:spLocks noGrp="1"/>
          </p:cNvSpPr>
          <p:nvPr>
            <p:ph type="sldNum" sz="quarter" idx="5"/>
          </p:nvPr>
        </p:nvSpPr>
        <p:spPr/>
        <p:txBody>
          <a:bodyPr/>
          <a:lstStyle/>
          <a:p>
            <a:fld id="{BF886A5C-07D6-4F2C-BF6A-E3074EC55447}" type="slidenum">
              <a:rPr lang="en-US" smtClean="0"/>
              <a:t>8</a:t>
            </a:fld>
            <a:endParaRPr lang="en-US"/>
          </a:p>
        </p:txBody>
      </p:sp>
    </p:spTree>
    <p:extLst>
      <p:ext uri="{BB962C8B-B14F-4D97-AF65-F5344CB8AC3E}">
        <p14:creationId xmlns:p14="http://schemas.microsoft.com/office/powerpoint/2010/main" val="383190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map of the world highlighting Oceana. </a:t>
            </a:r>
            <a:r>
              <a:rPr lang="en-US" b="0" i="1" dirty="0">
                <a:solidFill>
                  <a:srgbClr val="202122"/>
                </a:solidFill>
                <a:effectLst/>
                <a:highlight>
                  <a:srgbClr val="F7F8FF"/>
                </a:highlight>
                <a:latin typeface="Arial" panose="020B0604020202020204" pitchFamily="34" charset="0"/>
              </a:rPr>
              <a:t>This image is in the </a:t>
            </a:r>
            <a:r>
              <a:rPr lang="en-US" b="1" i="1" u="none" strike="noStrike" dirty="0">
                <a:solidFill>
                  <a:srgbClr val="3366BB"/>
                </a:solidFill>
                <a:effectLst/>
                <a:highlight>
                  <a:srgbClr val="F7F8FF"/>
                </a:highlight>
                <a:latin typeface="Arial" panose="020B0604020202020204" pitchFamily="34" charset="0"/>
                <a:hlinkClick r:id="rId3" tooltip="w:public domain"/>
              </a:rPr>
              <a:t>public domain</a:t>
            </a:r>
            <a:r>
              <a:rPr lang="en-US" b="0" i="1" dirty="0">
                <a:solidFill>
                  <a:srgbClr val="202122"/>
                </a:solidFill>
                <a:effectLst/>
                <a:highlight>
                  <a:srgbClr val="F7F8FF"/>
                </a:highlight>
                <a:latin typeface="Arial" panose="020B0604020202020204" pitchFamily="34" charset="0"/>
              </a:rPr>
              <a:t> because it contains materials that originally came from the United States </a:t>
            </a:r>
            <a:r>
              <a:rPr lang="en-US" b="0" i="1" u="none" strike="noStrike" dirty="0">
                <a:solidFill>
                  <a:srgbClr val="3366BB"/>
                </a:solidFill>
                <a:effectLst/>
                <a:highlight>
                  <a:srgbClr val="F7F8FF"/>
                </a:highlight>
                <a:latin typeface="Arial" panose="020B0604020202020204" pitchFamily="34" charset="0"/>
                <a:hlinkClick r:id="rId4" tooltip="w:Central Intelligence Agency"/>
              </a:rPr>
              <a:t>Central Intelligence Agency</a:t>
            </a:r>
            <a:r>
              <a:rPr lang="en-US" b="0" i="1" dirty="0">
                <a:solidFill>
                  <a:srgbClr val="202122"/>
                </a:solidFill>
                <a:effectLst/>
                <a:highlight>
                  <a:srgbClr val="F7F8FF"/>
                </a:highlight>
                <a:latin typeface="Arial" panose="020B0604020202020204" pitchFamily="34" charset="0"/>
              </a:rPr>
              <a:t>'s </a:t>
            </a:r>
            <a:r>
              <a:rPr lang="en-US" b="0" i="1" u="none" strike="noStrike" dirty="0">
                <a:solidFill>
                  <a:srgbClr val="3366BB"/>
                </a:solidFill>
                <a:effectLst/>
                <a:highlight>
                  <a:srgbClr val="F7F8FF"/>
                </a:highlight>
                <a:latin typeface="Arial" panose="020B0604020202020204" pitchFamily="34" charset="0"/>
                <a:hlinkClick r:id="rId5" tooltip="w:The World Factbook"/>
              </a:rPr>
              <a:t>World Factbook</a:t>
            </a:r>
            <a:r>
              <a:rPr lang="en-US" b="0" i="1" dirty="0">
                <a:solidFill>
                  <a:srgbClr val="202122"/>
                </a:solidFill>
                <a:effectLst/>
                <a:highlight>
                  <a:srgbClr val="F7F8FF"/>
                </a:highlight>
                <a:latin typeface="Arial" panose="020B0604020202020204" pitchFamily="34" charset="0"/>
              </a:rPr>
              <a:t>. </a:t>
            </a:r>
            <a:r>
              <a:rPr lang="en-US" dirty="0">
                <a:hlinkClick r:id="rId6"/>
              </a:rPr>
              <a:t>File:Map of world not highlighted.png - Wikimedia Commons</a:t>
            </a:r>
            <a:r>
              <a:rPr lang="en-US" dirty="0"/>
              <a:t> Edited to include items traded through the Columbian Exchange. </a:t>
            </a:r>
          </a:p>
        </p:txBody>
      </p:sp>
      <p:sp>
        <p:nvSpPr>
          <p:cNvPr id="4" name="Slide Number Placeholder 3"/>
          <p:cNvSpPr>
            <a:spLocks noGrp="1"/>
          </p:cNvSpPr>
          <p:nvPr>
            <p:ph type="sldNum" sz="quarter" idx="5"/>
          </p:nvPr>
        </p:nvSpPr>
        <p:spPr/>
        <p:txBody>
          <a:bodyPr/>
          <a:lstStyle/>
          <a:p>
            <a:fld id="{BF886A5C-07D6-4F2C-BF6A-E3074EC55447}" type="slidenum">
              <a:rPr lang="en-US" smtClean="0"/>
              <a:t>9</a:t>
            </a:fld>
            <a:endParaRPr lang="en-US"/>
          </a:p>
        </p:txBody>
      </p:sp>
    </p:spTree>
    <p:extLst>
      <p:ext uri="{BB962C8B-B14F-4D97-AF65-F5344CB8AC3E}">
        <p14:creationId xmlns:p14="http://schemas.microsoft.com/office/powerpoint/2010/main" val="3070545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highlight>
                  <a:srgbClr val="F8F9FA"/>
                </a:highlight>
                <a:latin typeface="Arial" panose="020B0604020202020204" pitchFamily="34" charset="0"/>
              </a:rPr>
              <a:t>Adalberto A. </a:t>
            </a:r>
            <a:r>
              <a:rPr lang="en-US" b="0" i="0" dirty="0" err="1">
                <a:solidFill>
                  <a:srgbClr val="202122"/>
                </a:solidFill>
                <a:effectLst/>
                <a:highlight>
                  <a:srgbClr val="F8F9FA"/>
                </a:highlight>
                <a:latin typeface="Arial" panose="020B0604020202020204" pitchFamily="34" charset="0"/>
              </a:rPr>
              <a:t>Esteva</a:t>
            </a:r>
            <a:r>
              <a:rPr lang="en-US" b="0" i="0" dirty="0">
                <a:solidFill>
                  <a:srgbClr val="202122"/>
                </a:solidFill>
                <a:effectLst/>
                <a:highlight>
                  <a:srgbClr val="F8F9FA"/>
                </a:highlight>
                <a:latin typeface="Arial" panose="020B0604020202020204" pitchFamily="34" charset="0"/>
              </a:rPr>
              <a:t>. </a:t>
            </a:r>
            <a:r>
              <a:rPr lang="en-US" dirty="0"/>
              <a:t>Artwork depicting a statue of Hernan Cortes. </a:t>
            </a:r>
            <a:r>
              <a:rPr lang="es-ES" b="0" i="0" dirty="0">
                <a:solidFill>
                  <a:srgbClr val="202122"/>
                </a:solidFill>
                <a:effectLst/>
                <a:highlight>
                  <a:srgbClr val="F8F9FA"/>
                </a:highlight>
                <a:latin typeface="Arial" panose="020B0604020202020204" pitchFamily="34" charset="0"/>
              </a:rPr>
              <a:t>Antología nacional; libro de lectura arreglado" </a:t>
            </a:r>
            <a:r>
              <a:rPr lang="es-ES" b="0" i="0" dirty="0" err="1">
                <a:solidFill>
                  <a:srgbClr val="202122"/>
                </a:solidFill>
                <a:effectLst/>
                <a:highlight>
                  <a:srgbClr val="F8F9FA"/>
                </a:highlight>
                <a:latin typeface="Arial" panose="020B0604020202020204" pitchFamily="34" charset="0"/>
              </a:rPr>
              <a:t>published</a:t>
            </a:r>
            <a:r>
              <a:rPr lang="es-ES" b="0" i="0" dirty="0">
                <a:solidFill>
                  <a:srgbClr val="202122"/>
                </a:solidFill>
                <a:effectLst/>
                <a:highlight>
                  <a:srgbClr val="F8F9FA"/>
                </a:highlight>
                <a:latin typeface="Arial" panose="020B0604020202020204" pitchFamily="34" charset="0"/>
              </a:rPr>
              <a:t> in 1906. </a:t>
            </a:r>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3" tooltip="en:public domain"/>
              </a:rPr>
              <a:t>public domain</a:t>
            </a:r>
            <a:r>
              <a:rPr lang="en-US" b="0" i="0" dirty="0">
                <a:solidFill>
                  <a:srgbClr val="202122"/>
                </a:solidFill>
                <a:effectLst/>
                <a:highlight>
                  <a:srgbClr val="F7F8FF"/>
                </a:highlight>
                <a:latin typeface="Arial" panose="020B0604020202020204" pitchFamily="34" charset="0"/>
              </a:rPr>
              <a:t> in its country of origin and other countries and areas where the </a:t>
            </a:r>
            <a:r>
              <a:rPr lang="en-US" b="0" i="0" u="none" strike="noStrike" dirty="0">
                <a:solidFill>
                  <a:srgbClr val="3366BB"/>
                </a:solidFill>
                <a:effectLst/>
                <a:highlight>
                  <a:srgbClr val="F7F8FF"/>
                </a:highlight>
                <a:latin typeface="Arial" panose="020B0604020202020204" pitchFamily="34" charset="0"/>
                <a:hlinkClick r:id="rId4" tooltip="w:List of countries' copyright lengths"/>
              </a:rPr>
              <a:t>copyright term</a:t>
            </a:r>
            <a:r>
              <a:rPr lang="en-US" b="0" i="0" dirty="0">
                <a:solidFill>
                  <a:srgbClr val="202122"/>
                </a:solidFill>
                <a:effectLst/>
                <a:highlight>
                  <a:srgbClr val="F7F8FF"/>
                </a:highlight>
                <a:latin typeface="Arial" panose="020B0604020202020204" pitchFamily="34" charset="0"/>
              </a:rPr>
              <a:t> is the author's </a:t>
            </a:r>
            <a:r>
              <a:rPr lang="en-US" b="1" i="0" dirty="0">
                <a:solidFill>
                  <a:srgbClr val="202122"/>
                </a:solidFill>
                <a:effectLst/>
                <a:highlight>
                  <a:srgbClr val="F7F8FF"/>
                </a:highlight>
                <a:latin typeface="Arial" panose="020B0604020202020204" pitchFamily="34" charset="0"/>
              </a:rPr>
              <a:t>life plus 70 years or fewer</a:t>
            </a:r>
            <a:r>
              <a:rPr lang="en-US" b="0" i="0" dirty="0">
                <a:solidFill>
                  <a:srgbClr val="202122"/>
                </a:solidFill>
                <a:effectLst/>
                <a:highlight>
                  <a:srgbClr val="F7F8FF"/>
                </a:highlight>
                <a:latin typeface="Arial" panose="020B0604020202020204" pitchFamily="34" charset="0"/>
              </a:rPr>
              <a:t>. </a:t>
            </a:r>
            <a:r>
              <a:rPr lang="pt-BR" dirty="0"/>
              <a:t>Background removed by The Portal to Texas History. https://commons.wikimedia.org/wiki/File:Estatua_de_Hernan_Cortes.jpg</a:t>
            </a:r>
            <a:endParaRPr lang="en-US" dirty="0"/>
          </a:p>
        </p:txBody>
      </p:sp>
      <p:sp>
        <p:nvSpPr>
          <p:cNvPr id="4" name="Slide Number Placeholder 3"/>
          <p:cNvSpPr>
            <a:spLocks noGrp="1"/>
          </p:cNvSpPr>
          <p:nvPr>
            <p:ph type="sldNum" sz="quarter" idx="5"/>
          </p:nvPr>
        </p:nvSpPr>
        <p:spPr/>
        <p:txBody>
          <a:bodyPr/>
          <a:lstStyle/>
          <a:p>
            <a:fld id="{BF886A5C-07D6-4F2C-BF6A-E3074EC55447}" type="slidenum">
              <a:rPr lang="en-US" smtClean="0"/>
              <a:t>10</a:t>
            </a:fld>
            <a:endParaRPr lang="en-US"/>
          </a:p>
        </p:txBody>
      </p:sp>
    </p:spTree>
    <p:extLst>
      <p:ext uri="{BB962C8B-B14F-4D97-AF65-F5344CB8AC3E}">
        <p14:creationId xmlns:p14="http://schemas.microsoft.com/office/powerpoint/2010/main" val="2849790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Orthographic map of the Americas. Dec. 2019. </a:t>
            </a:r>
            <a:r>
              <a:rPr lang="en-US" b="0" i="0" dirty="0">
                <a:solidFill>
                  <a:srgbClr val="202122"/>
                </a:solidFill>
                <a:effectLst/>
                <a:highlight>
                  <a:srgbClr val="F9F9F9"/>
                </a:highlight>
                <a:latin typeface="Arial" panose="020B0604020202020204" pitchFamily="34" charset="0"/>
              </a:rPr>
              <a:t>This file is licensed under the </a:t>
            </a:r>
            <a:r>
              <a:rPr lang="en-US" b="0" i="0" u="none" strike="noStrike" dirty="0">
                <a:solidFill>
                  <a:srgbClr val="3366BB"/>
                </a:solidFill>
                <a:effectLst/>
                <a:highlight>
                  <a:srgbClr val="F9F9F9"/>
                </a:highlight>
                <a:latin typeface="Arial" panose="020B0604020202020204" pitchFamily="34" charset="0"/>
                <a:hlinkClick r:id="rId3" tooltip="w:en:Creative Commons"/>
              </a:rPr>
              <a:t>Creative Commons</a:t>
            </a:r>
            <a:r>
              <a:rPr lang="en-US" b="0" i="0" dirty="0">
                <a:solidFill>
                  <a:srgbClr val="202122"/>
                </a:solidFill>
                <a:effectLst/>
                <a:highlight>
                  <a:srgbClr val="F9F9F9"/>
                </a:highlight>
                <a:latin typeface="Arial" panose="020B0604020202020204" pitchFamily="34" charset="0"/>
              </a:rPr>
              <a:t> </a:t>
            </a:r>
            <a:r>
              <a:rPr lang="en-US" b="0" i="0" u="none" strike="noStrike" dirty="0">
                <a:solidFill>
                  <a:srgbClr val="3366BB"/>
                </a:solidFill>
                <a:effectLst/>
                <a:highlight>
                  <a:srgbClr val="F9F9F9"/>
                </a:highlight>
                <a:latin typeface="Arial" panose="020B0604020202020204" pitchFamily="34" charset="0"/>
                <a:hlinkClick r:id="rId4" tooltip="creativecommons:by-sa/3.0/deed.en"/>
              </a:rPr>
              <a:t>Attribution-Share Alike 3.0 </a:t>
            </a:r>
            <a:r>
              <a:rPr lang="en-US" b="0" i="0" u="none" strike="noStrike" dirty="0" err="1">
                <a:solidFill>
                  <a:srgbClr val="3366BB"/>
                </a:solidFill>
                <a:effectLst/>
                <a:highlight>
                  <a:srgbClr val="F9F9F9"/>
                </a:highlight>
                <a:latin typeface="Arial" panose="020B0604020202020204" pitchFamily="34" charset="0"/>
                <a:hlinkClick r:id="rId4" tooltip="creativecommons:by-sa/3.0/deed.en"/>
              </a:rPr>
              <a:t>Unported</a:t>
            </a:r>
            <a:r>
              <a:rPr lang="en-US" b="0" i="0" dirty="0">
                <a:solidFill>
                  <a:srgbClr val="202122"/>
                </a:solidFill>
                <a:effectLst/>
                <a:highlight>
                  <a:srgbClr val="F9F9F9"/>
                </a:highlight>
                <a:latin typeface="Arial" panose="020B0604020202020204" pitchFamily="34" charset="0"/>
              </a:rPr>
              <a:t> license. https://commons.wikimedia.org/wiki/File:Americas_(orthographic_projection)_blank.svg </a:t>
            </a:r>
            <a:endParaRPr lang="en-US" dirty="0"/>
          </a:p>
        </p:txBody>
      </p:sp>
      <p:sp>
        <p:nvSpPr>
          <p:cNvPr id="4" name="Slide Number Placeholder 3"/>
          <p:cNvSpPr>
            <a:spLocks noGrp="1"/>
          </p:cNvSpPr>
          <p:nvPr>
            <p:ph type="sldNum" sz="quarter" idx="5"/>
          </p:nvPr>
        </p:nvSpPr>
        <p:spPr/>
        <p:txBody>
          <a:bodyPr/>
          <a:lstStyle/>
          <a:p>
            <a:fld id="{BF886A5C-07D6-4F2C-BF6A-E3074EC55447}" type="slidenum">
              <a:rPr lang="en-US" smtClean="0"/>
              <a:t>11</a:t>
            </a:fld>
            <a:endParaRPr lang="en-US"/>
          </a:p>
        </p:txBody>
      </p:sp>
    </p:spTree>
    <p:extLst>
      <p:ext uri="{BB962C8B-B14F-4D97-AF65-F5344CB8AC3E}">
        <p14:creationId xmlns:p14="http://schemas.microsoft.com/office/powerpoint/2010/main" val="218131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solidFill>
                  <a:srgbClr val="202122"/>
                </a:solidFill>
                <a:effectLst/>
                <a:highlight>
                  <a:srgbClr val="F8F9FA"/>
                </a:highlight>
                <a:latin typeface="Arial" panose="020B0604020202020204" pitchFamily="34" charset="0"/>
              </a:rPr>
              <a:t>Retrato del virrey José Antonio de Mendoza Caamaño y Sotomayor, Marqués de Villagarcía (1667-1746). </a:t>
            </a:r>
            <a:r>
              <a:rPr lang="es-ES" b="0" i="0" dirty="0" err="1">
                <a:solidFill>
                  <a:srgbClr val="202122"/>
                </a:solidFill>
                <a:effectLst/>
                <a:highlight>
                  <a:srgbClr val="F8F9FA"/>
                </a:highlight>
                <a:latin typeface="Arial" panose="020B0604020202020204" pitchFamily="34" charset="0"/>
              </a:rPr>
              <a:t>National</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Museum</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of</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Archaeology</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Anthropology</a:t>
            </a:r>
            <a:r>
              <a:rPr lang="es-ES" b="0" i="0" dirty="0">
                <a:solidFill>
                  <a:srgbClr val="202122"/>
                </a:solidFill>
                <a:effectLst/>
                <a:highlight>
                  <a:srgbClr val="F8F9FA"/>
                </a:highlight>
                <a:latin typeface="Arial" panose="020B0604020202020204" pitchFamily="34" charset="0"/>
              </a:rPr>
              <a:t>, and </a:t>
            </a:r>
            <a:r>
              <a:rPr lang="es-ES" b="0" i="0" dirty="0" err="1">
                <a:solidFill>
                  <a:srgbClr val="202122"/>
                </a:solidFill>
                <a:effectLst/>
                <a:highlight>
                  <a:srgbClr val="F8F9FA"/>
                </a:highlight>
                <a:latin typeface="Arial" panose="020B0604020202020204" pitchFamily="34" charset="0"/>
              </a:rPr>
              <a:t>History</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of</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Peru</a:t>
            </a:r>
            <a:r>
              <a:rPr lang="es-ES" b="0" i="0" dirty="0">
                <a:solidFill>
                  <a:srgbClr val="202122"/>
                </a:solidFill>
                <a:effectLst/>
                <a:highlight>
                  <a:srgbClr val="F8F9FA"/>
                </a:highlight>
                <a:latin typeface="Arial" panose="020B0604020202020204" pitchFamily="34" charset="0"/>
              </a:rPr>
              <a:t>. </a:t>
            </a:r>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3" tooltip="en:public domain"/>
              </a:rPr>
              <a:t>public domain</a:t>
            </a:r>
            <a:r>
              <a:rPr lang="en-US" b="0" i="0" dirty="0">
                <a:solidFill>
                  <a:srgbClr val="202122"/>
                </a:solidFill>
                <a:effectLst/>
                <a:highlight>
                  <a:srgbClr val="F7F8FF"/>
                </a:highlight>
                <a:latin typeface="Arial" panose="020B0604020202020204" pitchFamily="34" charset="0"/>
              </a:rPr>
              <a:t> in its country of origin and other countries and areas where the </a:t>
            </a:r>
            <a:r>
              <a:rPr lang="en-US" b="0" i="0" u="none" strike="noStrike" dirty="0">
                <a:solidFill>
                  <a:srgbClr val="3366BB"/>
                </a:solidFill>
                <a:effectLst/>
                <a:highlight>
                  <a:srgbClr val="F7F8FF"/>
                </a:highlight>
                <a:latin typeface="Arial" panose="020B0604020202020204" pitchFamily="34" charset="0"/>
                <a:hlinkClick r:id="rId4" tooltip="w:List of countries' copyright lengths"/>
              </a:rPr>
              <a:t>copyright term</a:t>
            </a:r>
            <a:r>
              <a:rPr lang="en-US" b="0" i="0" dirty="0">
                <a:solidFill>
                  <a:srgbClr val="202122"/>
                </a:solidFill>
                <a:effectLst/>
                <a:highlight>
                  <a:srgbClr val="F7F8FF"/>
                </a:highlight>
                <a:latin typeface="Arial" panose="020B0604020202020204" pitchFamily="34" charset="0"/>
              </a:rPr>
              <a:t> is the author's </a:t>
            </a:r>
            <a:r>
              <a:rPr lang="en-US" b="1" i="0" dirty="0">
                <a:solidFill>
                  <a:srgbClr val="202122"/>
                </a:solidFill>
                <a:effectLst/>
                <a:highlight>
                  <a:srgbClr val="F7F8FF"/>
                </a:highlight>
                <a:latin typeface="Arial" panose="020B0604020202020204" pitchFamily="34" charset="0"/>
              </a:rPr>
              <a:t>life plus 100 years or fewer</a:t>
            </a:r>
            <a:r>
              <a:rPr lang="en-US" b="0" i="0" dirty="0">
                <a:solidFill>
                  <a:srgbClr val="202122"/>
                </a:solidFill>
                <a:effectLst/>
                <a:highlight>
                  <a:srgbClr val="F7F8FF"/>
                </a:highlight>
                <a:latin typeface="Arial" panose="020B0604020202020204" pitchFamily="34" charset="0"/>
              </a:rPr>
              <a:t>.  Also included: a </a:t>
            </a:r>
            <a:r>
              <a:rPr lang="en-US" b="0" i="0" u="none" strike="noStrike" dirty="0">
                <a:solidFill>
                  <a:srgbClr val="0645AD"/>
                </a:solidFill>
                <a:effectLst/>
                <a:highlight>
                  <a:srgbClr val="F7F8FF"/>
                </a:highlight>
                <a:latin typeface="Arial" panose="020B0604020202020204" pitchFamily="34" charset="0"/>
                <a:hlinkClick r:id="rId5" tooltip="Commons:Copyright tags/Country-specific tags"/>
              </a:rPr>
              <a:t>United States public domain tag</a:t>
            </a:r>
            <a:r>
              <a:rPr lang="en-US" b="0" i="0" dirty="0">
                <a:solidFill>
                  <a:srgbClr val="202122"/>
                </a:solidFill>
                <a:effectLst/>
                <a:highlight>
                  <a:srgbClr val="F7F8FF"/>
                </a:highlight>
                <a:latin typeface="Arial" panose="020B0604020202020204" pitchFamily="34" charset="0"/>
              </a:rPr>
              <a:t> to indicate why this work is in the public domain in the United States. </a:t>
            </a:r>
            <a:r>
              <a:rPr lang="en-US" dirty="0">
                <a:hlinkClick r:id="rId6"/>
              </a:rPr>
              <a:t>File:Antonio José de Mendoza </a:t>
            </a:r>
            <a:r>
              <a:rPr lang="en-US" dirty="0" err="1">
                <a:hlinkClick r:id="rId6"/>
              </a:rPr>
              <a:t>Caamaño</a:t>
            </a:r>
            <a:r>
              <a:rPr lang="en-US" dirty="0">
                <a:hlinkClick r:id="rId6"/>
              </a:rPr>
              <a:t> y Sotomayor.jpg - Wikimedia Commons</a:t>
            </a:r>
            <a:endParaRPr lang="en-US" dirty="0"/>
          </a:p>
        </p:txBody>
      </p:sp>
      <p:sp>
        <p:nvSpPr>
          <p:cNvPr id="4" name="Slide Number Placeholder 3"/>
          <p:cNvSpPr>
            <a:spLocks noGrp="1"/>
          </p:cNvSpPr>
          <p:nvPr>
            <p:ph type="sldNum" sz="quarter" idx="5"/>
          </p:nvPr>
        </p:nvSpPr>
        <p:spPr/>
        <p:txBody>
          <a:bodyPr/>
          <a:lstStyle/>
          <a:p>
            <a:fld id="{BF886A5C-07D6-4F2C-BF6A-E3074EC55447}" type="slidenum">
              <a:rPr lang="en-US" smtClean="0"/>
              <a:t>12</a:t>
            </a:fld>
            <a:endParaRPr lang="en-US"/>
          </a:p>
        </p:txBody>
      </p:sp>
    </p:spTree>
    <p:extLst>
      <p:ext uri="{BB962C8B-B14F-4D97-AF65-F5344CB8AC3E}">
        <p14:creationId xmlns:p14="http://schemas.microsoft.com/office/powerpoint/2010/main" val="166174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11/20/2025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26374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11/20/2025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03846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11/20/2025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849280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11/20/2025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49430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11/20/2025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52860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11/20/2025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93840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11/20/2025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92012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11/20/2025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07343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11/20/2025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56858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11/20/2025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77511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11/20/2025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5405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11/20/2025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03110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11/20/2025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07792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11/20/2025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74988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11/20/2025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264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11/20/2025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5754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11/20/2025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07301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11/20/2025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68024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11/20/2025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58483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11/20/2025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33434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11/20/2025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94312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11/20/2025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2640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11/20/2025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3113292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11/20/2025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4071010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2.jpeg"/><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5.sv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10.emf"/><Relationship Id="rId9"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3.svg"/><Relationship Id="rId2" Type="http://schemas.openxmlformats.org/officeDocument/2006/relationships/image" Target="../media/image10.emf"/><Relationship Id="rId1" Type="http://schemas.openxmlformats.org/officeDocument/2006/relationships/slideLayout" Target="../slideLayouts/slideLayout15.xml"/><Relationship Id="rId6" Type="http://schemas.openxmlformats.org/officeDocument/2006/relationships/image" Target="../media/image2.png"/><Relationship Id="rId11" Type="http://schemas.openxmlformats.org/officeDocument/2006/relationships/image" Target="../media/image5.svg"/><Relationship Id="rId5" Type="http://schemas.openxmlformats.org/officeDocument/2006/relationships/image" Target="../media/image13.jpg"/><Relationship Id="rId10" Type="http://schemas.openxmlformats.org/officeDocument/2006/relationships/image" Target="../media/image4.png"/><Relationship Id="rId4" Type="http://schemas.openxmlformats.org/officeDocument/2006/relationships/image" Target="../media/image12.emf"/><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3.sv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3468" y="643467"/>
            <a:ext cx="5147732" cy="3829395"/>
          </a:xfrm>
        </p:spPr>
        <p:txBody>
          <a:bodyPr>
            <a:normAutofit/>
          </a:bodyPr>
          <a:lstStyle/>
          <a:p>
            <a:pPr algn="l"/>
            <a:r>
              <a:rPr lang="en-US" b="1" i="1" dirty="0">
                <a:solidFill>
                  <a:schemeClr val="bg2">
                    <a:lumMod val="50000"/>
                  </a:schemeClr>
                </a:solidFill>
              </a:rPr>
              <a:t>Unidad 2:</a:t>
            </a:r>
            <a:br>
              <a:rPr lang="en-US" b="1" i="1" dirty="0"/>
            </a:br>
            <a:r>
              <a:rPr lang="en-US" b="1" dirty="0" err="1"/>
              <a:t>Edad</a:t>
            </a:r>
            <a:r>
              <a:rPr lang="en-US" b="1" dirty="0"/>
              <a:t> de </a:t>
            </a:r>
            <a:r>
              <a:rPr lang="en-US" b="1" dirty="0" err="1"/>
              <a:t>contacto</a:t>
            </a:r>
            <a:endParaRPr lang="en-US" b="1" dirty="0"/>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76030" y="4911221"/>
            <a:ext cx="4620584" cy="775494"/>
          </a:xfrm>
        </p:spPr>
        <p:txBody>
          <a:bodyPr>
            <a:noAutofit/>
          </a:bodyPr>
          <a:lstStyle/>
          <a:p>
            <a:pPr algn="l"/>
            <a:r>
              <a:rPr lang="en-US" sz="3600" b="1" i="1" dirty="0" err="1">
                <a:solidFill>
                  <a:schemeClr val="bg2">
                    <a:lumMod val="50000"/>
                  </a:schemeClr>
                </a:solidFill>
              </a:rPr>
              <a:t>Lección</a:t>
            </a:r>
            <a:r>
              <a:rPr lang="en-US" sz="3600" b="1" i="1" dirty="0">
                <a:solidFill>
                  <a:schemeClr val="bg2">
                    <a:lumMod val="50000"/>
                  </a:schemeClr>
                </a:solidFill>
              </a:rPr>
              <a:t> 3: </a:t>
            </a:r>
          </a:p>
          <a:p>
            <a:pPr algn="l"/>
            <a:r>
              <a:rPr lang="en-US" sz="3600" b="1" i="1" dirty="0" err="1"/>
              <a:t>Vocabulario</a:t>
            </a:r>
            <a:endParaRPr lang="en-US" sz="3600" b="1" i="1" dirty="0"/>
          </a:p>
        </p:txBody>
      </p:sp>
      <p:pic>
        <p:nvPicPr>
          <p:cNvPr id="1026" name="Picture 2" descr="A painting of Christopher Columbus and his men landing on the shores of a Caribbean Island to encounter the Indigenous people there.">
            <a:extLst>
              <a:ext uri="{FF2B5EF4-FFF2-40B4-BE49-F238E27FC236}">
                <a16:creationId xmlns:a16="http://schemas.microsoft.com/office/drawing/2014/main" id="{ABD41E89-A518-F4C8-741B-ACFD87FD1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028" r="-2" b="-2"/>
          <a:stretch/>
        </p:blipFill>
        <p:spPr bwMode="auto">
          <a:xfrm>
            <a:off x="5529943" y="10"/>
            <a:ext cx="666205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287FBC9D-5F17-FC10-29A9-70D1B443DCF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394" y="2822949"/>
            <a:ext cx="1071092" cy="1071092"/>
          </a:xfrm>
          <a:prstGeom prst="rect">
            <a:avLst/>
          </a:prstGeom>
        </p:spPr>
      </p:pic>
      <p:pic>
        <p:nvPicPr>
          <p:cNvPr id="5" name="Graphic 4">
            <a:extLst>
              <a:ext uri="{FF2B5EF4-FFF2-40B4-BE49-F238E27FC236}">
                <a16:creationId xmlns:a16="http://schemas.microsoft.com/office/drawing/2014/main" id="{3CED627F-5C71-E4DD-11DC-12261F8B700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2452" y="3985428"/>
            <a:ext cx="925793" cy="925793"/>
          </a:xfrm>
          <a:prstGeom prst="rect">
            <a:avLst/>
          </a:prstGeom>
        </p:spPr>
      </p:pic>
      <p:pic>
        <p:nvPicPr>
          <p:cNvPr id="6" name="Graphic 5">
            <a:extLst>
              <a:ext uri="{FF2B5EF4-FFF2-40B4-BE49-F238E27FC236}">
                <a16:creationId xmlns:a16="http://schemas.microsoft.com/office/drawing/2014/main" id="{F1B6777F-2F07-AAA6-6591-74FEC47DBE3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6086" y="5090230"/>
            <a:ext cx="842453" cy="842453"/>
          </a:xfrm>
          <a:prstGeom prst="rect">
            <a:avLst/>
          </a:prstGeom>
        </p:spPr>
      </p:pic>
      <p:pic>
        <p:nvPicPr>
          <p:cNvPr id="7" name="Graphic 6">
            <a:extLst>
              <a:ext uri="{FF2B5EF4-FFF2-40B4-BE49-F238E27FC236}">
                <a16:creationId xmlns:a16="http://schemas.microsoft.com/office/drawing/2014/main" id="{3FB1DB35-7BDC-BD4E-7513-6ED7AB3D1A9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3156" y="1574845"/>
            <a:ext cx="1208326" cy="1208326"/>
          </a:xfrm>
          <a:prstGeom prst="rect">
            <a:avLst/>
          </a:prstGeom>
        </p:spPr>
      </p:pic>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553685" y="-5554948"/>
            <a:ext cx="119525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164376"/>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02656" y="118865"/>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34027" y="65222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5830519A-4512-4DD5-755B-81E1DD9E3EFF}"/>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a:solidFill>
                  <a:schemeClr val="bg1"/>
                </a:solidFill>
                <a:latin typeface="Gotham Medium"/>
              </a:rPr>
              <a:t>Conquistador </a:t>
            </a:r>
            <a:r>
              <a:rPr lang="en-US" sz="4000" i="1" dirty="0">
                <a:solidFill>
                  <a:schemeClr val="bg1">
                    <a:lumMod val="75000"/>
                  </a:schemeClr>
                </a:solidFill>
                <a:latin typeface="Gotham Medium"/>
              </a:rPr>
              <a:t>(n.)</a:t>
            </a:r>
            <a:endParaRPr lang="en-US" sz="8000" dirty="0">
              <a:solidFill>
                <a:schemeClr val="bg1"/>
              </a:solidFill>
              <a:latin typeface="Gotham Medium"/>
            </a:endParaRPr>
          </a:p>
        </p:txBody>
      </p:sp>
      <p:sp>
        <p:nvSpPr>
          <p:cNvPr id="11" name="TextBox 10">
            <a:extLst>
              <a:ext uri="{FF2B5EF4-FFF2-40B4-BE49-F238E27FC236}">
                <a16:creationId xmlns:a16="http://schemas.microsoft.com/office/drawing/2014/main" id="{EE7605F1-2B83-18EE-4BC4-376C52E281A5}"/>
              </a:ext>
            </a:extLst>
          </p:cNvPr>
          <p:cNvSpPr txBox="1"/>
          <p:nvPr/>
        </p:nvSpPr>
        <p:spPr>
          <a:xfrm>
            <a:off x="152397" y="1186532"/>
            <a:ext cx="7990117" cy="5386090"/>
          </a:xfrm>
          <a:prstGeom prst="rect">
            <a:avLst/>
          </a:prstGeom>
          <a:noFill/>
        </p:spPr>
        <p:txBody>
          <a:bodyPr wrap="square" rtlCol="0">
            <a:spAutoFit/>
          </a:bodyPr>
          <a:lstStyle/>
          <a:p>
            <a:pPr lvl="0">
              <a:defRPr/>
            </a:pPr>
            <a:r>
              <a:rPr lang="es-ES" sz="2150" dirty="0">
                <a:solidFill>
                  <a:srgbClr val="002060"/>
                </a:solidFill>
              </a:rPr>
              <a:t>Los exploradores españoles que emprendían expediciones en América a menudo tenían pocas oportunidades en su país, en España. Viajaron al "Nuevo Mundo" principalmente en busca de riquezas</a:t>
            </a:r>
            <a:r>
              <a:rPr lang="en-US" sz="2150" dirty="0">
                <a:solidFill>
                  <a:srgbClr val="002060"/>
                </a:solidFill>
                <a:latin typeface="Calibri" panose="020F0502020204030204"/>
              </a:rPr>
              <a:t>.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150" b="0" dirty="0">
              <a:solidFill>
                <a:srgbClr val="002060"/>
              </a:solidFill>
              <a:latin typeface="Calibri" panose="020F0502020204030204"/>
            </a:endParaRPr>
          </a:p>
          <a:p>
            <a:pPr lvl="0">
              <a:defRPr/>
            </a:pPr>
            <a:r>
              <a:rPr lang="es-ES" sz="2150" dirty="0">
                <a:solidFill>
                  <a:srgbClr val="C00000"/>
                </a:solidFill>
              </a:rPr>
              <a:t>Muchos de estos hombres españoles no solo exploraron las Américas, sino que también reclamaron la tierra y tomaron el control de los pueblos indígenas que encontraron mediante la violencia. Por estas razones, se les llama </a:t>
            </a:r>
            <a:r>
              <a:rPr lang="es-ES" sz="2150" b="1" dirty="0">
                <a:solidFill>
                  <a:srgbClr val="C00000"/>
                </a:solidFill>
              </a:rPr>
              <a:t>conquistadores</a:t>
            </a:r>
            <a:r>
              <a:rPr lang="es-ES" sz="2150" dirty="0">
                <a:solidFill>
                  <a:srgbClr val="C00000"/>
                </a:solidFill>
              </a:rPr>
              <a:t> o conquistadores</a:t>
            </a:r>
            <a:r>
              <a:rPr lang="en-US" sz="2150" dirty="0">
                <a:solidFill>
                  <a:srgbClr val="C00000"/>
                </a:solidFill>
                <a:latin typeface="Calibri" panose="020F0502020204030204"/>
              </a:rPr>
              <a:t>.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150" b="0" dirty="0">
              <a:solidFill>
                <a:srgbClr val="C00000"/>
              </a:solidFill>
              <a:latin typeface="Calibri" panose="020F0502020204030204"/>
            </a:endParaRPr>
          </a:p>
          <a:p>
            <a:pPr lvl="0">
              <a:defRPr/>
            </a:pPr>
            <a:r>
              <a:rPr lang="es-ES" sz="2150" dirty="0">
                <a:solidFill>
                  <a:schemeClr val="accent6">
                    <a:lumMod val="75000"/>
                  </a:schemeClr>
                </a:solidFill>
              </a:rPr>
              <a:t>Los </a:t>
            </a:r>
            <a:r>
              <a:rPr lang="es-ES" sz="2150" b="1" dirty="0">
                <a:solidFill>
                  <a:schemeClr val="accent6">
                    <a:lumMod val="75000"/>
                  </a:schemeClr>
                </a:solidFill>
              </a:rPr>
              <a:t>conquistadores</a:t>
            </a:r>
            <a:r>
              <a:rPr lang="es-ES" sz="2150" dirty="0">
                <a:solidFill>
                  <a:schemeClr val="accent6">
                    <a:lumMod val="75000"/>
                  </a:schemeClr>
                </a:solidFill>
              </a:rPr>
              <a:t> lideraron expediciones por América, conquistando diferentes grupos indígenas como el pueblo inca de Sudamérica y los aztecas del actual México. En ambos casos, se apoderaron de enormes cantidades de oro y recursos de los pueblos indígenas, enriqueciéndose a sí mismos y a España. Los </a:t>
            </a:r>
            <a:r>
              <a:rPr lang="es-ES" sz="2150" b="1" dirty="0">
                <a:solidFill>
                  <a:schemeClr val="accent6">
                    <a:lumMod val="75000"/>
                  </a:schemeClr>
                </a:solidFill>
              </a:rPr>
              <a:t>conquistadores</a:t>
            </a:r>
            <a:r>
              <a:rPr lang="es-ES" sz="2150" dirty="0">
                <a:solidFill>
                  <a:schemeClr val="accent6">
                    <a:lumMod val="75000"/>
                  </a:schemeClr>
                </a:solidFill>
              </a:rPr>
              <a:t> continuarían hacia el norte, en Texas, con la esperanza de encontrar riqueza y recursos allí también</a:t>
            </a:r>
            <a:r>
              <a:rPr lang="en-US" sz="2150" dirty="0">
                <a:solidFill>
                  <a:schemeClr val="accent6">
                    <a:lumMod val="75000"/>
                  </a:schemeClr>
                </a:solidFill>
                <a:latin typeface="Calibri" panose="020F0502020204030204"/>
              </a:rPr>
              <a:t>.</a:t>
            </a:r>
            <a:endParaRPr kumimoji="0" lang="en-US" sz="215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13" name="Picture 12" descr="An artists rendition of a statue of Hernan Cortes in full armor riding a horse">
            <a:extLst>
              <a:ext uri="{FF2B5EF4-FFF2-40B4-BE49-F238E27FC236}">
                <a16:creationId xmlns:a16="http://schemas.microsoft.com/office/drawing/2014/main" id="{C46820BE-A993-D2D7-90BF-F439ACD749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3378" y="101452"/>
            <a:ext cx="3890279" cy="5277721"/>
          </a:xfrm>
          <a:prstGeom prst="rect">
            <a:avLst/>
          </a:prstGeom>
        </p:spPr>
      </p:pic>
      <p:sp>
        <p:nvSpPr>
          <p:cNvPr id="14" name="TextBox 13">
            <a:extLst>
              <a:ext uri="{FF2B5EF4-FFF2-40B4-BE49-F238E27FC236}">
                <a16:creationId xmlns:a16="http://schemas.microsoft.com/office/drawing/2014/main" id="{C1CCCC4C-C394-AF98-9F6F-B03070538620}"/>
              </a:ext>
            </a:extLst>
          </p:cNvPr>
          <p:cNvSpPr txBox="1"/>
          <p:nvPr/>
        </p:nvSpPr>
        <p:spPr>
          <a:xfrm>
            <a:off x="7923942" y="5379174"/>
            <a:ext cx="4366032" cy="1015663"/>
          </a:xfrm>
          <a:prstGeom prst="rect">
            <a:avLst/>
          </a:prstGeom>
          <a:noFill/>
        </p:spPr>
        <p:txBody>
          <a:bodyPr wrap="square" rtlCol="0">
            <a:spAutoFit/>
          </a:bodyPr>
          <a:lstStyle/>
          <a:p>
            <a:pPr algn="ctr"/>
            <a:r>
              <a:rPr lang="es-ES" sz="2000" i="1" dirty="0"/>
              <a:t>Una representación de un conquistador llamado Hernán Cortés, que conquistó a los aztecas.</a:t>
            </a:r>
            <a:endParaRPr lang="en-US" sz="2000" i="1" dirty="0"/>
          </a:p>
        </p:txBody>
      </p:sp>
    </p:spTree>
    <p:extLst>
      <p:ext uri="{BB962C8B-B14F-4D97-AF65-F5344CB8AC3E}">
        <p14:creationId xmlns:p14="http://schemas.microsoft.com/office/powerpoint/2010/main" val="182064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553685" y="-5554948"/>
            <a:ext cx="119525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164376"/>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02656" y="118865"/>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34027" y="65222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5830519A-4512-4DD5-755B-81E1DD9E3EFF}"/>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err="1">
                <a:solidFill>
                  <a:schemeClr val="bg1"/>
                </a:solidFill>
                <a:latin typeface="Gotham Medium"/>
              </a:rPr>
              <a:t>Colonización</a:t>
            </a:r>
            <a:r>
              <a:rPr lang="en-US" sz="8000" dirty="0">
                <a:solidFill>
                  <a:schemeClr val="bg1"/>
                </a:solidFill>
                <a:latin typeface="Gotham Medium"/>
              </a:rPr>
              <a:t> </a:t>
            </a:r>
            <a:r>
              <a:rPr lang="en-US" sz="4000" i="1" dirty="0">
                <a:solidFill>
                  <a:schemeClr val="bg1">
                    <a:lumMod val="75000"/>
                  </a:schemeClr>
                </a:solidFill>
                <a:latin typeface="Gotham Medium"/>
              </a:rPr>
              <a:t>(n.)</a:t>
            </a:r>
            <a:endParaRPr lang="en-US" sz="8000" dirty="0">
              <a:solidFill>
                <a:schemeClr val="bg1"/>
              </a:solidFill>
              <a:latin typeface="Gotham Medium"/>
            </a:endParaRPr>
          </a:p>
        </p:txBody>
      </p:sp>
      <p:sp>
        <p:nvSpPr>
          <p:cNvPr id="11" name="TextBox 10">
            <a:extLst>
              <a:ext uri="{FF2B5EF4-FFF2-40B4-BE49-F238E27FC236}">
                <a16:creationId xmlns:a16="http://schemas.microsoft.com/office/drawing/2014/main" id="{EE7605F1-2B83-18EE-4BC4-376C52E281A5}"/>
              </a:ext>
            </a:extLst>
          </p:cNvPr>
          <p:cNvSpPr txBox="1"/>
          <p:nvPr/>
        </p:nvSpPr>
        <p:spPr>
          <a:xfrm>
            <a:off x="119740" y="1175657"/>
            <a:ext cx="7237907" cy="5632311"/>
          </a:xfrm>
          <a:prstGeom prst="rect">
            <a:avLst/>
          </a:prstGeom>
          <a:noFill/>
        </p:spPr>
        <p:txBody>
          <a:bodyPr wrap="square" rtlCol="0">
            <a:spAutoFit/>
          </a:bodyPr>
          <a:lstStyle/>
          <a:p>
            <a:pPr lvl="0">
              <a:defRPr/>
            </a:pPr>
            <a:r>
              <a:rPr lang="es-ES" sz="2000" dirty="0">
                <a:solidFill>
                  <a:srgbClr val="002060"/>
                </a:solidFill>
                <a:latin typeface="Gotham Book"/>
              </a:rPr>
              <a:t>Cuando los conquistadores españoles lideraron sus expediciones por América en busca de riqueza y recursos, no siempre regresaron a España después. Muchos se quedaron en las tierras que habían explorado. Reclamaban el control de la tierra, los recursos y los pueblos indígenas en nombre de España. Esto se conoce como </a:t>
            </a:r>
            <a:r>
              <a:rPr lang="es-ES" sz="2000" b="1" dirty="0">
                <a:solidFill>
                  <a:srgbClr val="002060"/>
                </a:solidFill>
                <a:latin typeface="Gotham Book"/>
              </a:rPr>
              <a:t>colonización</a:t>
            </a:r>
            <a:r>
              <a:rPr lang="en-US" sz="2000" b="1" i="1" dirty="0">
                <a:solidFill>
                  <a:srgbClr val="002060"/>
                </a:solidFill>
                <a:latin typeface="Gotham Book"/>
              </a:rPr>
              <a:t>.</a:t>
            </a:r>
            <a:endParaRPr lang="en-US" sz="2000" dirty="0">
              <a:solidFill>
                <a:srgbClr val="002060"/>
              </a:solidFill>
              <a:latin typeface="Gotham Book"/>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2000" b="0" dirty="0">
              <a:solidFill>
                <a:srgbClr val="002060"/>
              </a:solidFill>
              <a:latin typeface="Gotham Book"/>
            </a:endParaRPr>
          </a:p>
          <a:p>
            <a:pPr lvl="0">
              <a:defRPr/>
            </a:pPr>
            <a:r>
              <a:rPr lang="es-ES" sz="2000" dirty="0">
                <a:solidFill>
                  <a:srgbClr val="C00000"/>
                </a:solidFill>
                <a:latin typeface="Gotham Book"/>
              </a:rPr>
              <a:t>Los españoles </a:t>
            </a:r>
            <a:r>
              <a:rPr lang="es-ES" sz="2000" b="1" dirty="0">
                <a:solidFill>
                  <a:srgbClr val="C00000"/>
                </a:solidFill>
                <a:latin typeface="Gotham Book"/>
              </a:rPr>
              <a:t>colonizaron</a:t>
            </a:r>
            <a:r>
              <a:rPr lang="es-ES" sz="2000" dirty="0">
                <a:solidFill>
                  <a:srgbClr val="C00000"/>
                </a:solidFill>
                <a:latin typeface="Gotham Book"/>
              </a:rPr>
              <a:t> lugares en América donde tuvieron más éxito localizando y apoderándose de recursos. Por ejemplo, un explorador español llamado Hernán Cortés y sus hombres colonizaron el actual México cuando conquistaron al pueblo azteca. Fundó Ciudad de México, donde había estado la capital azteca de Tenochtitlán</a:t>
            </a:r>
            <a:r>
              <a:rPr lang="en-US" sz="2000" b="0" i="0" dirty="0">
                <a:solidFill>
                  <a:srgbClr val="C00000"/>
                </a:solidFill>
                <a:effectLst/>
                <a:latin typeface="Gotham Book"/>
              </a:rPr>
              <a:t>.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000" b="0" dirty="0">
              <a:solidFill>
                <a:srgbClr val="C00000"/>
              </a:solidFill>
              <a:latin typeface="Gotham Book"/>
            </a:endParaRPr>
          </a:p>
          <a:p>
            <a:pPr lvl="0">
              <a:defRPr/>
            </a:pPr>
            <a:r>
              <a:rPr lang="es-ES" sz="2000" b="1" i="1" dirty="0">
                <a:solidFill>
                  <a:schemeClr val="accent6">
                    <a:lumMod val="75000"/>
                  </a:schemeClr>
                </a:solidFill>
                <a:latin typeface="Gotham Book"/>
              </a:rPr>
              <a:t>Colonizar </a:t>
            </a:r>
            <a:r>
              <a:rPr lang="es-ES" sz="2000" dirty="0">
                <a:solidFill>
                  <a:schemeClr val="accent6">
                    <a:lumMod val="75000"/>
                  </a:schemeClr>
                </a:solidFill>
                <a:latin typeface="Gotham Book"/>
              </a:rPr>
              <a:t>tierras en América formaba parte de los objetivos de España de "Dios, Oro y Gloria". Pretendían difundir su religión entre los indígenas americanos, traer gloria a España y, lo más importante de todo, obtener grandes cantidades de riqueza</a:t>
            </a:r>
            <a:r>
              <a:rPr lang="en-US" sz="2000" dirty="0">
                <a:solidFill>
                  <a:schemeClr val="accent6">
                    <a:lumMod val="75000"/>
                  </a:schemeClr>
                </a:solidFill>
                <a:latin typeface="Gotham Book"/>
              </a:rPr>
              <a:t>. </a:t>
            </a:r>
            <a:endParaRPr kumimoji="0" lang="en-US" sz="2000" u="none" strike="noStrike" kern="1200" cap="none" spc="0" normalizeH="0" baseline="0" noProof="0" dirty="0">
              <a:ln>
                <a:noFill/>
              </a:ln>
              <a:solidFill>
                <a:srgbClr val="7030A0"/>
              </a:solidFill>
              <a:effectLst/>
              <a:uLnTx/>
              <a:uFillTx/>
              <a:latin typeface="Gotham Book"/>
            </a:endParaRPr>
          </a:p>
        </p:txBody>
      </p:sp>
      <p:sp>
        <p:nvSpPr>
          <p:cNvPr id="14" name="TextBox 13">
            <a:extLst>
              <a:ext uri="{FF2B5EF4-FFF2-40B4-BE49-F238E27FC236}">
                <a16:creationId xmlns:a16="http://schemas.microsoft.com/office/drawing/2014/main" id="{C1CCCC4C-C394-AF98-9F6F-B03070538620}"/>
              </a:ext>
            </a:extLst>
          </p:cNvPr>
          <p:cNvSpPr txBox="1"/>
          <p:nvPr/>
        </p:nvSpPr>
        <p:spPr>
          <a:xfrm>
            <a:off x="8196092" y="4976394"/>
            <a:ext cx="4366032" cy="400110"/>
          </a:xfrm>
          <a:prstGeom prst="rect">
            <a:avLst/>
          </a:prstGeom>
          <a:noFill/>
        </p:spPr>
        <p:txBody>
          <a:bodyPr wrap="square" rtlCol="0">
            <a:spAutoFit/>
          </a:bodyPr>
          <a:lstStyle/>
          <a:p>
            <a:pPr algn="ctr"/>
            <a:r>
              <a:rPr lang="en-US" sz="2000" i="1" dirty="0"/>
              <a:t>A</a:t>
            </a:r>
          </a:p>
        </p:txBody>
      </p:sp>
      <p:pic>
        <p:nvPicPr>
          <p:cNvPr id="3" name="Picture 2" descr="A map of the globe showing the continents of North and South America, highlighting specifically where the Spanish explored during the Age of Contact.">
            <a:extLst>
              <a:ext uri="{FF2B5EF4-FFF2-40B4-BE49-F238E27FC236}">
                <a16:creationId xmlns:a16="http://schemas.microsoft.com/office/drawing/2014/main" id="{748ED4B2-4454-F0D1-3CF1-FE11B01468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2552" y="786385"/>
            <a:ext cx="4821739" cy="4821739"/>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EE37D6C5-B329-6BAE-833D-737667B9A76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502354">
            <a:off x="10444808" y="1182077"/>
            <a:ext cx="914400" cy="2023894"/>
          </a:xfrm>
          <a:prstGeom prst="rect">
            <a:avLst/>
          </a:prstGeom>
        </p:spPr>
      </p:pic>
      <p:sp>
        <p:nvSpPr>
          <p:cNvPr id="6" name="Oval 5" descr="A circle demonstrating where the Spanish explored in the Caribbean, Central America, and Southern North America">
            <a:extLst>
              <a:ext uri="{FF2B5EF4-FFF2-40B4-BE49-F238E27FC236}">
                <a16:creationId xmlns:a16="http://schemas.microsoft.com/office/drawing/2014/main" id="{3F8A9251-8B17-FB05-D2BC-E2370026768A}"/>
              </a:ext>
            </a:extLst>
          </p:cNvPr>
          <p:cNvSpPr/>
          <p:nvPr/>
        </p:nvSpPr>
        <p:spPr>
          <a:xfrm rot="1644316">
            <a:off x="8483253" y="2167496"/>
            <a:ext cx="2196100" cy="11952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A circle demonstrating where the Spanish explored primarily in the western portion of South America.">
            <a:extLst>
              <a:ext uri="{FF2B5EF4-FFF2-40B4-BE49-F238E27FC236}">
                <a16:creationId xmlns:a16="http://schemas.microsoft.com/office/drawing/2014/main" id="{CBE1E83B-1AD0-B7AC-2203-340E92CCC4E8}"/>
              </a:ext>
            </a:extLst>
          </p:cNvPr>
          <p:cNvSpPr/>
          <p:nvPr/>
        </p:nvSpPr>
        <p:spPr>
          <a:xfrm rot="5992255">
            <a:off x="8964940" y="3824239"/>
            <a:ext cx="2196100" cy="11952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7A5D287-902F-0E35-FE30-C23670F0C37B}"/>
              </a:ext>
            </a:extLst>
          </p:cNvPr>
          <p:cNvSpPr txBox="1"/>
          <p:nvPr/>
        </p:nvSpPr>
        <p:spPr>
          <a:xfrm>
            <a:off x="7815943" y="5606111"/>
            <a:ext cx="3643915" cy="707886"/>
          </a:xfrm>
          <a:prstGeom prst="rect">
            <a:avLst/>
          </a:prstGeom>
          <a:noFill/>
        </p:spPr>
        <p:txBody>
          <a:bodyPr wrap="square" rtlCol="0">
            <a:spAutoFit/>
          </a:bodyPr>
          <a:lstStyle/>
          <a:p>
            <a:pPr algn="ctr"/>
            <a:r>
              <a:rPr lang="es-ES" sz="2000" i="1" dirty="0"/>
              <a:t>Zonas de colonización española en América</a:t>
            </a:r>
            <a:endParaRPr lang="en-US" sz="2000" i="1" dirty="0"/>
          </a:p>
        </p:txBody>
      </p:sp>
    </p:spTree>
    <p:extLst>
      <p:ext uri="{BB962C8B-B14F-4D97-AF65-F5344CB8AC3E}">
        <p14:creationId xmlns:p14="http://schemas.microsoft.com/office/powerpoint/2010/main" val="391902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000"/>
                                        <p:tgtEl>
                                          <p:spTgt spid="4"/>
                                        </p:tgtEl>
                                      </p:cBhvr>
                                    </p:animEffect>
                                  </p:childTnLst>
                                </p:cTn>
                              </p:par>
                              <p:par>
                                <p:cTn id="8" presetID="6" presetClass="entr" presetSubtype="16" repeatCount="indefinite"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3000"/>
                                        <p:tgtEl>
                                          <p:spTgt spid="6"/>
                                        </p:tgtEl>
                                      </p:cBhvr>
                                    </p:animEffect>
                                  </p:childTnLst>
                                </p:cTn>
                              </p:par>
                              <p:par>
                                <p:cTn id="11" presetID="6" presetClass="entr" presetSubtype="16" repeatCount="indefinite"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553685" y="-5554948"/>
            <a:ext cx="119525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164376"/>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47001" y="143973"/>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77571" y="65222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5830519A-4512-4DD5-755B-81E1DD9E3EFF}"/>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a:solidFill>
                  <a:schemeClr val="bg1"/>
                </a:solidFill>
                <a:latin typeface="Gotham Medium"/>
              </a:rPr>
              <a:t>Viceroy </a:t>
            </a:r>
            <a:r>
              <a:rPr lang="en-US" sz="4000" i="1" dirty="0">
                <a:solidFill>
                  <a:schemeClr val="bg1">
                    <a:lumMod val="75000"/>
                  </a:schemeClr>
                </a:solidFill>
                <a:latin typeface="Gotham Medium"/>
              </a:rPr>
              <a:t>(n.)</a:t>
            </a:r>
            <a:endParaRPr lang="en-US" sz="8000" dirty="0">
              <a:solidFill>
                <a:schemeClr val="bg1"/>
              </a:solidFill>
              <a:latin typeface="Gotham Medium"/>
            </a:endParaRPr>
          </a:p>
        </p:txBody>
      </p:sp>
      <p:sp>
        <p:nvSpPr>
          <p:cNvPr id="11" name="TextBox 10">
            <a:extLst>
              <a:ext uri="{FF2B5EF4-FFF2-40B4-BE49-F238E27FC236}">
                <a16:creationId xmlns:a16="http://schemas.microsoft.com/office/drawing/2014/main" id="{EE7605F1-2B83-18EE-4BC4-376C52E281A5}"/>
              </a:ext>
            </a:extLst>
          </p:cNvPr>
          <p:cNvSpPr txBox="1"/>
          <p:nvPr/>
        </p:nvSpPr>
        <p:spPr>
          <a:xfrm>
            <a:off x="152398" y="1186532"/>
            <a:ext cx="7053945" cy="5693866"/>
          </a:xfrm>
          <a:prstGeom prst="rect">
            <a:avLst/>
          </a:prstGeom>
          <a:noFill/>
        </p:spPr>
        <p:txBody>
          <a:bodyPr wrap="square" rtlCol="0">
            <a:spAutoFit/>
          </a:bodyPr>
          <a:lstStyle/>
          <a:p>
            <a:pPr lvl="0">
              <a:defRPr/>
            </a:pPr>
            <a:r>
              <a:rPr lang="es-ES" sz="2200" dirty="0">
                <a:solidFill>
                  <a:srgbClr val="002060"/>
                </a:solidFill>
              </a:rPr>
              <a:t>Cuando España colonizó tierras en América, la monarquía española* nombró líderes para supervisar* estas nuevas colonias. El líder colonial oficial era, por supuesto, el rey, pero estaba al otro lado del océano Atlántico. El rey necesitaba líderes que vivieran en América para supervisar sus colonias</a:t>
            </a:r>
            <a:r>
              <a:rPr lang="en-US" sz="2200" dirty="0">
                <a:solidFill>
                  <a:srgbClr val="002060"/>
                </a:solidFill>
                <a:latin typeface="Calibri" panose="020F0502020204030204"/>
              </a:rPr>
              <a:t>.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002060"/>
              </a:solidFill>
              <a:latin typeface="Calibri" panose="020F0502020204030204"/>
            </a:endParaRPr>
          </a:p>
          <a:p>
            <a:pPr lvl="0">
              <a:defRPr/>
            </a:pPr>
            <a:r>
              <a:rPr lang="es-ES" sz="2200" dirty="0">
                <a:solidFill>
                  <a:srgbClr val="C00000"/>
                </a:solidFill>
              </a:rPr>
              <a:t>El rey español y su consejo en las Indias (las islas que hoy se conocen como el Caribe) nombraron </a:t>
            </a:r>
            <a:r>
              <a:rPr lang="es-ES" sz="2200" b="1" i="1" dirty="0">
                <a:solidFill>
                  <a:srgbClr val="C00000"/>
                </a:solidFill>
              </a:rPr>
              <a:t>virreyes</a:t>
            </a:r>
            <a:r>
              <a:rPr lang="es-ES" sz="2200" dirty="0">
                <a:solidFill>
                  <a:srgbClr val="C00000"/>
                </a:solidFill>
              </a:rPr>
              <a:t>, o gobernadores, para supervisar estas colonias</a:t>
            </a:r>
            <a:r>
              <a:rPr lang="en-US" sz="2200" dirty="0">
                <a:solidFill>
                  <a:srgbClr val="C00000"/>
                </a:solidFill>
                <a:latin typeface="Calibri" panose="020F0502020204030204"/>
              </a:rPr>
              <a:t>.</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C00000"/>
              </a:solidFill>
              <a:latin typeface="Calibri" panose="020F0502020204030204"/>
            </a:endParaRPr>
          </a:p>
          <a:p>
            <a:pPr lvl="0">
              <a:defRPr/>
            </a:pPr>
            <a:r>
              <a:rPr lang="es-ES" sz="2200" dirty="0">
                <a:solidFill>
                  <a:schemeClr val="accent6">
                    <a:lumMod val="75000"/>
                  </a:schemeClr>
                </a:solidFill>
              </a:rPr>
              <a:t>Los </a:t>
            </a:r>
            <a:r>
              <a:rPr lang="es-ES" sz="2200" b="1" i="1" dirty="0">
                <a:solidFill>
                  <a:schemeClr val="accent6">
                    <a:lumMod val="75000"/>
                  </a:schemeClr>
                </a:solidFill>
              </a:rPr>
              <a:t>virreyes</a:t>
            </a:r>
            <a:r>
              <a:rPr lang="es-ES" sz="2200" dirty="0">
                <a:solidFill>
                  <a:schemeClr val="accent6">
                    <a:lumMod val="75000"/>
                  </a:schemeClr>
                </a:solidFill>
              </a:rPr>
              <a:t> españoles tenían muchas responsabilidades al gobernar sus colonias. Recaudaban impuestos, hacían cumplir las leyes y se encargaban de convertir a los indígenas americanos a la religión española: el catolicismo</a:t>
            </a:r>
            <a:r>
              <a:rPr lang="en-US" sz="2200" dirty="0">
                <a:solidFill>
                  <a:schemeClr val="accent6">
                    <a:lumMod val="75000"/>
                  </a:schemeClr>
                </a:solidFill>
                <a:latin typeface="Calibri" panose="020F0502020204030204"/>
              </a:rPr>
              <a:t>.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dirty="0">
              <a:solidFill>
                <a:schemeClr val="accent6">
                  <a:lumMod val="75000"/>
                </a:schemeClr>
              </a:solidFill>
              <a:latin typeface="Calibri" panose="020F0502020204030204"/>
            </a:endParaRPr>
          </a:p>
          <a:p>
            <a:pPr lvl="0">
              <a:defRPr/>
            </a:pPr>
            <a:r>
              <a:rPr lang="en-US" i="1" dirty="0">
                <a:solidFill>
                  <a:schemeClr val="tx1">
                    <a:lumMod val="65000"/>
                    <a:lumOff val="35000"/>
                  </a:schemeClr>
                </a:solidFill>
                <a:latin typeface="Calibri" panose="020F0502020204030204"/>
              </a:rPr>
              <a:t>*</a:t>
            </a:r>
            <a:r>
              <a:rPr lang="en-US" b="1" i="1" dirty="0" err="1">
                <a:solidFill>
                  <a:schemeClr val="tx1">
                    <a:lumMod val="65000"/>
                    <a:lumOff val="35000"/>
                  </a:schemeClr>
                </a:solidFill>
              </a:rPr>
              <a:t>Monarquía</a:t>
            </a:r>
            <a:r>
              <a:rPr lang="en-US" i="1" dirty="0">
                <a:solidFill>
                  <a:schemeClr val="tx1">
                    <a:lumMod val="65000"/>
                    <a:lumOff val="35000"/>
                  </a:schemeClr>
                </a:solidFill>
                <a:latin typeface="Calibri" panose="020F0502020204030204"/>
              </a:rPr>
              <a:t>: </a:t>
            </a:r>
            <a:r>
              <a:rPr lang="es-ES" i="1" dirty="0">
                <a:solidFill>
                  <a:schemeClr val="tx1">
                    <a:lumMod val="65000"/>
                    <a:lumOff val="35000"/>
                  </a:schemeClr>
                </a:solidFill>
              </a:rPr>
              <a:t>Gobierno con un rey o una reina</a:t>
            </a:r>
            <a:r>
              <a:rPr lang="en-US" i="1" dirty="0">
                <a:solidFill>
                  <a:schemeClr val="tx1">
                    <a:lumMod val="65000"/>
                    <a:lumOff val="35000"/>
                  </a:schemeClr>
                </a:solidFill>
                <a:latin typeface="Calibri" panose="020F0502020204030204"/>
              </a:rPr>
              <a:t>    </a:t>
            </a:r>
          </a:p>
          <a:p>
            <a:pPr lvl="0">
              <a:defRPr/>
            </a:pPr>
            <a:r>
              <a:rPr lang="en-US" i="1" dirty="0">
                <a:solidFill>
                  <a:schemeClr val="tx1">
                    <a:lumMod val="65000"/>
                    <a:lumOff val="35000"/>
                  </a:schemeClr>
                </a:solidFill>
                <a:latin typeface="Calibri" panose="020F0502020204030204"/>
              </a:rPr>
              <a:t>*</a:t>
            </a:r>
            <a:r>
              <a:rPr lang="en-US" b="1" i="1" dirty="0" err="1">
                <a:solidFill>
                  <a:schemeClr val="tx1">
                    <a:lumMod val="65000"/>
                    <a:lumOff val="35000"/>
                  </a:schemeClr>
                </a:solidFill>
              </a:rPr>
              <a:t>Supervisar</a:t>
            </a:r>
            <a:r>
              <a:rPr lang="en-US" i="1" dirty="0">
                <a:solidFill>
                  <a:schemeClr val="tx1">
                    <a:lumMod val="65000"/>
                    <a:lumOff val="35000"/>
                  </a:schemeClr>
                </a:solidFill>
                <a:latin typeface="Calibri" panose="020F0502020204030204"/>
              </a:rPr>
              <a:t>: </a:t>
            </a:r>
            <a:r>
              <a:rPr lang="en-US" i="1" dirty="0">
                <a:solidFill>
                  <a:schemeClr val="tx1">
                    <a:lumMod val="65000"/>
                    <a:lumOff val="35000"/>
                  </a:schemeClr>
                </a:solidFill>
              </a:rPr>
              <a:t>Estar a cargo de</a:t>
            </a:r>
            <a:r>
              <a:rPr lang="en-US" i="1" dirty="0">
                <a:solidFill>
                  <a:schemeClr val="tx1">
                    <a:lumMod val="65000"/>
                    <a:lumOff val="35000"/>
                  </a:schemeClr>
                </a:solidFill>
                <a:latin typeface="Calibri" panose="020F0502020204030204"/>
              </a:rPr>
              <a:t>     	</a:t>
            </a:r>
          </a:p>
          <a:p>
            <a:pPr lvl="0">
              <a:defRPr/>
            </a:pPr>
            <a:r>
              <a:rPr lang="en-US" i="1" dirty="0">
                <a:solidFill>
                  <a:schemeClr val="tx1">
                    <a:lumMod val="65000"/>
                    <a:lumOff val="35000"/>
                  </a:schemeClr>
                </a:solidFill>
                <a:latin typeface="Calibri" panose="020F0502020204030204"/>
              </a:rPr>
              <a:t>*</a:t>
            </a:r>
            <a:r>
              <a:rPr lang="en-US" b="1" i="1" dirty="0" err="1">
                <a:solidFill>
                  <a:schemeClr val="tx1">
                    <a:lumMod val="65000"/>
                    <a:lumOff val="35000"/>
                  </a:schemeClr>
                </a:solidFill>
              </a:rPr>
              <a:t>Designado</a:t>
            </a:r>
            <a:r>
              <a:rPr lang="en-US" i="1" dirty="0">
                <a:solidFill>
                  <a:schemeClr val="tx1">
                    <a:lumMod val="65000"/>
                    <a:lumOff val="35000"/>
                  </a:schemeClr>
                </a:solidFill>
                <a:latin typeface="Calibri" panose="020F0502020204030204"/>
              </a:rPr>
              <a:t>: </a:t>
            </a:r>
            <a:r>
              <a:rPr lang="en-US" i="1" dirty="0" err="1">
                <a:solidFill>
                  <a:schemeClr val="tx1">
                    <a:lumMod val="65000"/>
                    <a:lumOff val="35000"/>
                  </a:schemeClr>
                </a:solidFill>
              </a:rPr>
              <a:t>Elegido</a:t>
            </a:r>
            <a:r>
              <a:rPr lang="en-US" i="1" dirty="0">
                <a:solidFill>
                  <a:schemeClr val="tx1">
                    <a:lumMod val="65000"/>
                    <a:lumOff val="35000"/>
                  </a:schemeClr>
                </a:solidFill>
              </a:rPr>
              <a:t> </a:t>
            </a:r>
            <a:r>
              <a:rPr lang="en-US" i="1" dirty="0" err="1">
                <a:solidFill>
                  <a:schemeClr val="tx1">
                    <a:lumMod val="65000"/>
                    <a:lumOff val="35000"/>
                  </a:schemeClr>
                </a:solidFill>
              </a:rPr>
              <a:t>oficialmente</a:t>
            </a:r>
            <a:r>
              <a:rPr lang="en-US" i="1" dirty="0">
                <a:solidFill>
                  <a:schemeClr val="tx1">
                    <a:lumMod val="65000"/>
                    <a:lumOff val="35000"/>
                  </a:schemeClr>
                </a:solidFill>
                <a:latin typeface="Calibri" panose="020F0502020204030204"/>
              </a:rPr>
              <a:t>		</a:t>
            </a:r>
            <a:endParaRPr kumimoji="0" lang="en-US" i="1"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1CCCC4C-C394-AF98-9F6F-B03070538620}"/>
              </a:ext>
            </a:extLst>
          </p:cNvPr>
          <p:cNvSpPr txBox="1"/>
          <p:nvPr/>
        </p:nvSpPr>
        <p:spPr>
          <a:xfrm>
            <a:off x="7500257" y="5459608"/>
            <a:ext cx="4691743" cy="1015663"/>
          </a:xfrm>
          <a:prstGeom prst="rect">
            <a:avLst/>
          </a:prstGeom>
          <a:noFill/>
        </p:spPr>
        <p:txBody>
          <a:bodyPr wrap="square" rtlCol="0">
            <a:spAutoFit/>
          </a:bodyPr>
          <a:lstStyle/>
          <a:p>
            <a:pPr algn="ctr"/>
            <a:r>
              <a:rPr lang="es-ES" sz="2000" i="1" dirty="0"/>
              <a:t>Antonio de Mendoza, virrey de Ciudad de México, Museo Nacional de Arqueología, Antropología e Historia del Perú</a:t>
            </a:r>
            <a:endParaRPr lang="en-US" sz="2000" i="1" dirty="0"/>
          </a:p>
        </p:txBody>
      </p:sp>
      <p:pic>
        <p:nvPicPr>
          <p:cNvPr id="1026" name="Picture 2" descr="A painting of Antonio de Mendoza of Mexico City.">
            <a:extLst>
              <a:ext uri="{FF2B5EF4-FFF2-40B4-BE49-F238E27FC236}">
                <a16:creationId xmlns:a16="http://schemas.microsoft.com/office/drawing/2014/main" id="{FE494D67-2FF0-A9C4-1145-D51D82F029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9700" y="255814"/>
            <a:ext cx="3300685" cy="5197929"/>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44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553685" y="-5554948"/>
            <a:ext cx="119525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164376"/>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02656" y="118865"/>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34027" y="65222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5830519A-4512-4DD5-755B-81E1DD9E3EFF}"/>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err="1">
                <a:solidFill>
                  <a:schemeClr val="bg1"/>
                </a:solidFill>
                <a:latin typeface="Gotham Medium"/>
              </a:rPr>
              <a:t>Plantación</a:t>
            </a:r>
            <a:r>
              <a:rPr lang="en-US" sz="8000" dirty="0">
                <a:solidFill>
                  <a:schemeClr val="bg1"/>
                </a:solidFill>
                <a:latin typeface="Gotham Medium"/>
              </a:rPr>
              <a:t> </a:t>
            </a:r>
            <a:r>
              <a:rPr lang="en-US" sz="4000" i="1" dirty="0">
                <a:solidFill>
                  <a:schemeClr val="bg1">
                    <a:lumMod val="75000"/>
                  </a:schemeClr>
                </a:solidFill>
                <a:latin typeface="Gotham Medium"/>
              </a:rPr>
              <a:t>(n.)</a:t>
            </a:r>
            <a:endParaRPr lang="en-US" sz="8000" dirty="0">
              <a:solidFill>
                <a:schemeClr val="bg1"/>
              </a:solidFill>
              <a:latin typeface="Gotham Medium"/>
            </a:endParaRPr>
          </a:p>
        </p:txBody>
      </p:sp>
      <p:sp>
        <p:nvSpPr>
          <p:cNvPr id="11" name="TextBox 10">
            <a:extLst>
              <a:ext uri="{FF2B5EF4-FFF2-40B4-BE49-F238E27FC236}">
                <a16:creationId xmlns:a16="http://schemas.microsoft.com/office/drawing/2014/main" id="{EE7605F1-2B83-18EE-4BC4-376C52E281A5}"/>
              </a:ext>
            </a:extLst>
          </p:cNvPr>
          <p:cNvSpPr txBox="1"/>
          <p:nvPr/>
        </p:nvSpPr>
        <p:spPr>
          <a:xfrm>
            <a:off x="108853" y="1184994"/>
            <a:ext cx="7547437" cy="5501506"/>
          </a:xfrm>
          <a:prstGeom prst="rect">
            <a:avLst/>
          </a:prstGeom>
          <a:noFill/>
        </p:spPr>
        <p:txBody>
          <a:bodyPr wrap="square" rtlCol="0">
            <a:spAutoFit/>
          </a:bodyPr>
          <a:lstStyle/>
          <a:p>
            <a:pPr lvl="0">
              <a:defRPr/>
            </a:pPr>
            <a:r>
              <a:rPr lang="es-ES" sz="1850" dirty="0">
                <a:solidFill>
                  <a:srgbClr val="002060"/>
                </a:solidFill>
              </a:rPr>
              <a:t>Aunque los españoles tenían tres objetivos para la exploración y colonización de América – Dios, Oro y Gloria – se centraban principalmente en el oro</a:t>
            </a:r>
            <a:r>
              <a:rPr lang="en-US" sz="1850" dirty="0">
                <a:solidFill>
                  <a:srgbClr val="002060"/>
                </a:solidFill>
                <a:latin typeface="Calibri" panose="020F0502020204030204"/>
              </a:rPr>
              <a:t>.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850" b="0" dirty="0">
              <a:solidFill>
                <a:srgbClr val="002060"/>
              </a:solidFill>
              <a:latin typeface="Calibri" panose="020F0502020204030204"/>
            </a:endParaRPr>
          </a:p>
          <a:p>
            <a:pPr lvl="0">
              <a:defRPr/>
            </a:pPr>
            <a:r>
              <a:rPr lang="es-ES" sz="1850" dirty="0">
                <a:solidFill>
                  <a:srgbClr val="C00000"/>
                </a:solidFill>
              </a:rPr>
              <a:t>Los exploradores españoles lograron adquirir oro en Sudamérica y en el actual México, pero no fue la única forma en que se enriquecieron. La plata también era un recurso muy rentable. España estableció minas de plata por Sudamérica y también por lo que hoy es México</a:t>
            </a:r>
            <a:r>
              <a:rPr lang="en-US" sz="1850" dirty="0">
                <a:solidFill>
                  <a:srgbClr val="C00000"/>
                </a:solidFill>
                <a:latin typeface="Calibri" panose="020F0502020204030204"/>
              </a:rPr>
              <a:t>.</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850" b="0" dirty="0">
              <a:solidFill>
                <a:srgbClr val="C00000"/>
              </a:solidFill>
              <a:latin typeface="Calibri" panose="020F0502020204030204"/>
            </a:endParaRPr>
          </a:p>
          <a:p>
            <a:pPr lvl="0">
              <a:defRPr/>
            </a:pPr>
            <a:r>
              <a:rPr lang="es-ES" sz="1850" dirty="0">
                <a:solidFill>
                  <a:schemeClr val="accent6">
                    <a:lumMod val="75000"/>
                  </a:schemeClr>
                </a:solidFill>
              </a:rPr>
              <a:t>Otra forma en que España se enriqueció con sus colonias americanas fue a través de la agricultura de </a:t>
            </a:r>
            <a:r>
              <a:rPr lang="es-ES" sz="1850" b="1" i="1" dirty="0">
                <a:solidFill>
                  <a:schemeClr val="accent6">
                    <a:lumMod val="75000"/>
                  </a:schemeClr>
                </a:solidFill>
              </a:rPr>
              <a:t>plantaciones</a:t>
            </a:r>
            <a:r>
              <a:rPr lang="es-ES" sz="1850" dirty="0">
                <a:solidFill>
                  <a:schemeClr val="accent6">
                    <a:lumMod val="75000"/>
                  </a:schemeClr>
                </a:solidFill>
              </a:rPr>
              <a:t>. Las </a:t>
            </a:r>
            <a:r>
              <a:rPr lang="es-ES" sz="1850" b="1" i="1" dirty="0">
                <a:solidFill>
                  <a:schemeClr val="accent6">
                    <a:lumMod val="75000"/>
                  </a:schemeClr>
                </a:solidFill>
              </a:rPr>
              <a:t>plantaciones</a:t>
            </a:r>
            <a:r>
              <a:rPr lang="es-ES" sz="1850" dirty="0">
                <a:solidFill>
                  <a:schemeClr val="accent6">
                    <a:lumMod val="75000"/>
                  </a:schemeClr>
                </a:solidFill>
              </a:rPr>
              <a:t> son grandes granjas que normalmente solo cultivan uno o dos productos muy rentables conocidos como cultivos comerciales. Un cultivo comercial muy popular que España cultivaba en sus </a:t>
            </a:r>
            <a:r>
              <a:rPr lang="es-ES" sz="1850" b="1" i="1" dirty="0">
                <a:solidFill>
                  <a:schemeClr val="accent6">
                    <a:lumMod val="75000"/>
                  </a:schemeClr>
                </a:solidFill>
              </a:rPr>
              <a:t>plantaciones</a:t>
            </a:r>
            <a:r>
              <a:rPr lang="es-ES" sz="1850" dirty="0">
                <a:solidFill>
                  <a:schemeClr val="accent6">
                    <a:lumMod val="75000"/>
                  </a:schemeClr>
                </a:solidFill>
              </a:rPr>
              <a:t> de América era la caña de azúcar</a:t>
            </a:r>
            <a:r>
              <a:rPr lang="en-US" sz="1850" dirty="0">
                <a:solidFill>
                  <a:schemeClr val="accent6">
                    <a:lumMod val="75000"/>
                  </a:schemeClr>
                </a:solidFill>
                <a:latin typeface="Calibri" panose="020F0502020204030204"/>
              </a:rPr>
              <a:t>.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5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a:p>
            <a:pPr lvl="0">
              <a:defRPr/>
            </a:pPr>
            <a:r>
              <a:rPr lang="es-ES" sz="1850" dirty="0">
                <a:solidFill>
                  <a:srgbClr val="7030A0"/>
                </a:solidFill>
              </a:rPr>
              <a:t>España a menudo obligaba a los indígenas americanos a trabajar en sus </a:t>
            </a:r>
            <a:r>
              <a:rPr lang="es-ES" sz="1850" b="1" i="1" dirty="0">
                <a:solidFill>
                  <a:srgbClr val="7030A0"/>
                </a:solidFill>
              </a:rPr>
              <a:t>plantaciones</a:t>
            </a:r>
            <a:r>
              <a:rPr lang="es-ES" sz="1850" dirty="0">
                <a:solidFill>
                  <a:srgbClr val="7030A0"/>
                </a:solidFill>
              </a:rPr>
              <a:t> mediante un sistema de trabajo forzado conocido como el Sistema de la Encomienda. El trabajo forzado indígena en las </a:t>
            </a:r>
            <a:r>
              <a:rPr lang="es-ES" sz="1850" b="1" i="1" dirty="0">
                <a:solidFill>
                  <a:srgbClr val="7030A0"/>
                </a:solidFill>
              </a:rPr>
              <a:t>plantaciones</a:t>
            </a:r>
            <a:r>
              <a:rPr lang="es-ES" sz="1850" dirty="0">
                <a:solidFill>
                  <a:srgbClr val="7030A0"/>
                </a:solidFill>
              </a:rPr>
              <a:t> es una de las razones por las que España pudo hacerse increíblemente rica durante esta época</a:t>
            </a:r>
            <a:r>
              <a:rPr lang="en-US" sz="1850" dirty="0">
                <a:solidFill>
                  <a:srgbClr val="7030A0"/>
                </a:solidFill>
                <a:latin typeface="Calibri" panose="020F0502020204030204"/>
              </a:rPr>
              <a:t>.</a:t>
            </a:r>
            <a:endParaRPr kumimoji="0" lang="en-US" sz="1850" i="1"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1CCCC4C-C394-AF98-9F6F-B03070538620}"/>
              </a:ext>
            </a:extLst>
          </p:cNvPr>
          <p:cNvSpPr txBox="1"/>
          <p:nvPr/>
        </p:nvSpPr>
        <p:spPr>
          <a:xfrm>
            <a:off x="7613565" y="4672312"/>
            <a:ext cx="4366032" cy="1015663"/>
          </a:xfrm>
          <a:prstGeom prst="rect">
            <a:avLst/>
          </a:prstGeom>
          <a:noFill/>
        </p:spPr>
        <p:txBody>
          <a:bodyPr wrap="square" rtlCol="0">
            <a:spAutoFit/>
          </a:bodyPr>
          <a:lstStyle/>
          <a:p>
            <a:pPr algn="ctr"/>
            <a:r>
              <a:rPr lang="es-ES" sz="2000" i="1" dirty="0"/>
              <a:t>Caña de azúcar cultivada en una antigua plantación que ahora es un museo.
Biblioteca del Congreso</a:t>
            </a:r>
            <a:endParaRPr lang="en-US" sz="2000" i="1" dirty="0"/>
          </a:p>
        </p:txBody>
      </p:sp>
      <p:pic>
        <p:nvPicPr>
          <p:cNvPr id="2052" name="Picture 4" descr="A photo of sugarcane growing at a former plantation ">
            <a:extLst>
              <a:ext uri="{FF2B5EF4-FFF2-40B4-BE49-F238E27FC236}">
                <a16:creationId xmlns:a16="http://schemas.microsoft.com/office/drawing/2014/main" id="{0B11A0B1-49CE-81DE-5C97-447C7F7C5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290" y="1352169"/>
            <a:ext cx="4426857" cy="3320143"/>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73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AE6F562-782D-DC46-92F5-39929AF39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0BC51E3E-3307-4BF1-B811-320E2C93FBAA}"/>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0D81DD0A-CA8A-4719-9269-D7B1D4CA270A}"/>
              </a:ext>
            </a:extLst>
          </p:cNvPr>
          <p:cNvSpPr txBox="1">
            <a:spLocks noGrp="1"/>
          </p:cNvSpPr>
          <p:nvPr>
            <p:ph type="title"/>
          </p:nvPr>
        </p:nvSpPr>
        <p:spPr>
          <a:xfrm>
            <a:off x="1895475" y="-79957"/>
            <a:ext cx="9944100" cy="10814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solidFill>
                  <a:srgbClr val="322E50"/>
                </a:solidFill>
                <a:latin typeface="Gotham Medium" pitchFamily="2" charset="0"/>
                <a:cs typeface="Gotham Medium" pitchFamily="2" charset="0"/>
              </a:rPr>
              <a:t>Billete</a:t>
            </a:r>
            <a:r>
              <a:rPr lang="en-US" dirty="0">
                <a:solidFill>
                  <a:srgbClr val="322E50"/>
                </a:solidFill>
                <a:latin typeface="Gotham Medium" pitchFamily="2" charset="0"/>
                <a:cs typeface="Gotham Medium" pitchFamily="2" charset="0"/>
              </a:rPr>
              <a:t> de </a:t>
            </a:r>
            <a:r>
              <a:rPr lang="en-US" dirty="0" err="1">
                <a:solidFill>
                  <a:srgbClr val="322E50"/>
                </a:solidFill>
                <a:latin typeface="Gotham Medium" pitchFamily="2" charset="0"/>
                <a:cs typeface="Gotham Medium" pitchFamily="2" charset="0"/>
              </a:rPr>
              <a:t>salida</a:t>
            </a:r>
            <a:endParaRPr lang="en-US" sz="5400" dirty="0">
              <a:latin typeface="Gotham Medium"/>
            </a:endParaRPr>
          </a:p>
        </p:txBody>
      </p:sp>
      <p:sp>
        <p:nvSpPr>
          <p:cNvPr id="2" name="TextBox 1">
            <a:extLst>
              <a:ext uri="{FF2B5EF4-FFF2-40B4-BE49-F238E27FC236}">
                <a16:creationId xmlns:a16="http://schemas.microsoft.com/office/drawing/2014/main" id="{AA2E42A8-F001-20D8-82F5-10B8D312DF7B}"/>
              </a:ext>
            </a:extLst>
          </p:cNvPr>
          <p:cNvSpPr txBox="1"/>
          <p:nvPr/>
        </p:nvSpPr>
        <p:spPr>
          <a:xfrm>
            <a:off x="2852063" y="1001486"/>
            <a:ext cx="9231086" cy="1569660"/>
          </a:xfrm>
          <a:prstGeom prst="rect">
            <a:avLst/>
          </a:prstGeom>
          <a:noFill/>
        </p:spPr>
        <p:txBody>
          <a:bodyPr wrap="square" rtlCol="0">
            <a:spAutoFit/>
          </a:bodyPr>
          <a:lstStyle/>
          <a:p>
            <a:r>
              <a:rPr lang="es-ES" sz="3000" dirty="0">
                <a:solidFill>
                  <a:srgbClr val="C00000"/>
                </a:solidFill>
              </a:rPr>
              <a:t>Resalta o rodea los términos en la tabla que probablemente estén relacionados con los temas de nuestras unidades</a:t>
            </a:r>
            <a:r>
              <a:rPr lang="en-US" sz="3600" dirty="0">
                <a:solidFill>
                  <a:srgbClr val="C00000"/>
                </a:solidFill>
              </a:rPr>
              <a:t>. </a:t>
            </a:r>
            <a:endParaRPr lang="en-US" sz="2000" dirty="0">
              <a:solidFill>
                <a:srgbClr val="C00000"/>
              </a:solidFill>
            </a:endParaRPr>
          </a:p>
        </p:txBody>
      </p:sp>
      <p:pic>
        <p:nvPicPr>
          <p:cNvPr id="6" name="Picture 5" descr="An image showing the list of terms that appear on the exit ticket for students to choose from.">
            <a:extLst>
              <a:ext uri="{FF2B5EF4-FFF2-40B4-BE49-F238E27FC236}">
                <a16:creationId xmlns:a16="http://schemas.microsoft.com/office/drawing/2014/main" id="{06783C04-FDE4-1BC0-0EC8-1C5ED257E529}"/>
              </a:ext>
            </a:extLst>
          </p:cNvPr>
          <p:cNvPicPr>
            <a:picLocks noChangeAspect="1"/>
          </p:cNvPicPr>
          <p:nvPr/>
        </p:nvPicPr>
        <p:blipFill>
          <a:blip r:embed="rId5"/>
          <a:stretch>
            <a:fillRect/>
          </a:stretch>
        </p:blipFill>
        <p:spPr>
          <a:xfrm>
            <a:off x="1996607" y="2502790"/>
            <a:ext cx="9406664" cy="1996657"/>
          </a:xfrm>
          <a:prstGeom prst="rect">
            <a:avLst/>
          </a:prstGeom>
          <a:effectLst>
            <a:outerShdw blurRad="50800" dist="50800" dir="7920000" algn="ctr" rotWithShape="0">
              <a:srgbClr val="000000">
                <a:alpha val="43137"/>
              </a:srgbClr>
            </a:outerShdw>
          </a:effectLst>
        </p:spPr>
      </p:pic>
      <p:sp>
        <p:nvSpPr>
          <p:cNvPr id="10" name="TextBox 9">
            <a:extLst>
              <a:ext uri="{FF2B5EF4-FFF2-40B4-BE49-F238E27FC236}">
                <a16:creationId xmlns:a16="http://schemas.microsoft.com/office/drawing/2014/main" id="{1B204EF4-0DB6-04A6-F94E-43C0E244C8D3}"/>
              </a:ext>
            </a:extLst>
          </p:cNvPr>
          <p:cNvSpPr txBox="1"/>
          <p:nvPr/>
        </p:nvSpPr>
        <p:spPr>
          <a:xfrm>
            <a:off x="2852063" y="5124485"/>
            <a:ext cx="9327671" cy="646331"/>
          </a:xfrm>
          <a:prstGeom prst="rect">
            <a:avLst/>
          </a:prstGeom>
          <a:noFill/>
        </p:spPr>
        <p:txBody>
          <a:bodyPr wrap="square" rtlCol="0">
            <a:spAutoFit/>
          </a:bodyPr>
          <a:lstStyle/>
          <a:p>
            <a:r>
              <a:rPr lang="en-US" sz="3600" dirty="0">
                <a:solidFill>
                  <a:srgbClr val="002060"/>
                </a:solidFill>
              </a:rPr>
              <a:t>Habla con </a:t>
            </a:r>
            <a:r>
              <a:rPr lang="en-US" sz="3600" dirty="0" err="1">
                <a:solidFill>
                  <a:srgbClr val="002060"/>
                </a:solidFill>
              </a:rPr>
              <a:t>una</a:t>
            </a:r>
            <a:r>
              <a:rPr lang="en-US" sz="3600" dirty="0">
                <a:solidFill>
                  <a:srgbClr val="002060"/>
                </a:solidFill>
              </a:rPr>
              <a:t> pareja</a:t>
            </a:r>
            <a:endParaRPr lang="en-US" sz="2000" dirty="0">
              <a:solidFill>
                <a:srgbClr val="002060"/>
              </a:solidFill>
            </a:endParaRPr>
          </a:p>
        </p:txBody>
      </p:sp>
      <p:pic>
        <p:nvPicPr>
          <p:cNvPr id="13" name="Graphic 12">
            <a:extLst>
              <a:ext uri="{FF2B5EF4-FFF2-40B4-BE49-F238E27FC236}">
                <a16:creationId xmlns:a16="http://schemas.microsoft.com/office/drawing/2014/main" id="{E889D2DC-2786-E57E-6FD8-9FB67CB2289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0003" y="1138754"/>
            <a:ext cx="925793" cy="925793"/>
          </a:xfrm>
          <a:prstGeom prst="rect">
            <a:avLst/>
          </a:prstGeom>
        </p:spPr>
      </p:pic>
      <p:pic>
        <p:nvPicPr>
          <p:cNvPr id="14" name="Graphic 13">
            <a:extLst>
              <a:ext uri="{FF2B5EF4-FFF2-40B4-BE49-F238E27FC236}">
                <a16:creationId xmlns:a16="http://schemas.microsoft.com/office/drawing/2014/main" id="{712BEE7B-DAF7-2747-D05C-493A6F0B2C5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37353" y="4929659"/>
            <a:ext cx="1071092" cy="1071092"/>
          </a:xfrm>
          <a:prstGeom prst="rect">
            <a:avLst/>
          </a:prstGeom>
        </p:spPr>
      </p:pic>
    </p:spTree>
    <p:extLst>
      <p:ext uri="{BB962C8B-B14F-4D97-AF65-F5344CB8AC3E}">
        <p14:creationId xmlns:p14="http://schemas.microsoft.com/office/powerpoint/2010/main" val="2148159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AE6F562-782D-DC46-92F5-39929AF39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0BC51E3E-3307-4BF1-B811-320E2C93FBAA}"/>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0D81DD0A-CA8A-4719-9269-D7B1D4CA270A}"/>
              </a:ext>
            </a:extLst>
          </p:cNvPr>
          <p:cNvSpPr txBox="1">
            <a:spLocks noGrp="1"/>
          </p:cNvSpPr>
          <p:nvPr>
            <p:ph type="title"/>
          </p:nvPr>
        </p:nvSpPr>
        <p:spPr>
          <a:xfrm>
            <a:off x="1895475" y="-79957"/>
            <a:ext cx="9944100" cy="12447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7200" dirty="0">
                <a:solidFill>
                  <a:srgbClr val="322E50"/>
                </a:solidFill>
                <a:latin typeface="Gotham Medium" pitchFamily="2" charset="0"/>
                <a:cs typeface="Gotham Medium" pitchFamily="2" charset="0"/>
              </a:rPr>
              <a:t>Comparte con la clase 2</a:t>
            </a:r>
            <a:endParaRPr lang="en-US" sz="6600" dirty="0">
              <a:solidFill>
                <a:schemeClr val="bg1"/>
              </a:solidFill>
              <a:latin typeface="Gotham Medium"/>
            </a:endParaRPr>
          </a:p>
        </p:txBody>
      </p:sp>
      <p:sp>
        <p:nvSpPr>
          <p:cNvPr id="3" name="TextBox 2">
            <a:extLst>
              <a:ext uri="{FF2B5EF4-FFF2-40B4-BE49-F238E27FC236}">
                <a16:creationId xmlns:a16="http://schemas.microsoft.com/office/drawing/2014/main" id="{8DEF7C1A-C512-2B89-DCB1-8C04F5CAC16B}"/>
              </a:ext>
            </a:extLst>
          </p:cNvPr>
          <p:cNvSpPr txBox="1"/>
          <p:nvPr/>
        </p:nvSpPr>
        <p:spPr>
          <a:xfrm>
            <a:off x="1917247" y="1154198"/>
            <a:ext cx="9944100" cy="1200329"/>
          </a:xfrm>
          <a:prstGeom prst="rect">
            <a:avLst/>
          </a:prstGeom>
          <a:noFill/>
        </p:spPr>
        <p:txBody>
          <a:bodyPr wrap="square" rtlCol="0">
            <a:spAutoFit/>
          </a:bodyPr>
          <a:lstStyle/>
          <a:p>
            <a:r>
              <a:rPr lang="es-ES" sz="3600" dirty="0">
                <a:solidFill>
                  <a:schemeClr val="accent1">
                    <a:lumMod val="75000"/>
                  </a:schemeClr>
                </a:solidFill>
              </a:rPr>
              <a:t>Comparte un término relacionado con los temas principales de esta unidad con la clase</a:t>
            </a:r>
            <a:r>
              <a:rPr lang="en-US" sz="3600" dirty="0">
                <a:solidFill>
                  <a:schemeClr val="accent1">
                    <a:lumMod val="75000"/>
                  </a:schemeClr>
                </a:solidFill>
              </a:rPr>
              <a:t>.</a:t>
            </a:r>
          </a:p>
        </p:txBody>
      </p:sp>
      <p:pic>
        <p:nvPicPr>
          <p:cNvPr id="4" name="Graphic 3">
            <a:extLst>
              <a:ext uri="{FF2B5EF4-FFF2-40B4-BE49-F238E27FC236}">
                <a16:creationId xmlns:a16="http://schemas.microsoft.com/office/drawing/2014/main" id="{B4E7EAF5-FAF3-A471-DEE2-C4736DC31D4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4743" y="4360879"/>
            <a:ext cx="1071092" cy="1071092"/>
          </a:xfrm>
          <a:prstGeom prst="rect">
            <a:avLst/>
          </a:prstGeom>
        </p:spPr>
      </p:pic>
      <p:sp>
        <p:nvSpPr>
          <p:cNvPr id="6" name="Speech Bubble: Rectangle with Corners Rounded 5">
            <a:extLst>
              <a:ext uri="{FF2B5EF4-FFF2-40B4-BE49-F238E27FC236}">
                <a16:creationId xmlns:a16="http://schemas.microsoft.com/office/drawing/2014/main" id="{68975682-A7F3-7B3E-0B2A-DA3EFC604F6F}"/>
              </a:ext>
            </a:extLst>
          </p:cNvPr>
          <p:cNvSpPr/>
          <p:nvPr/>
        </p:nvSpPr>
        <p:spPr>
          <a:xfrm>
            <a:off x="4264078" y="3088035"/>
            <a:ext cx="6523665" cy="2692694"/>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s-ES" sz="40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Creo que el término ______ se refiere a nuestra unidad porque ______</a:t>
            </a:r>
            <a:endPar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92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776717" y="2550831"/>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err="1">
                <a:solidFill>
                  <a:srgbClr val="322E50"/>
                </a:solidFill>
                <a:latin typeface="Gotham Medium" pitchFamily="2" charset="0"/>
                <a:cs typeface="Gotham Medium" pitchFamily="2" charset="0"/>
              </a:rPr>
              <a:t>Calentamiento</a:t>
            </a:r>
            <a:br>
              <a:rPr lang="en-US" sz="6600" dirty="0">
                <a:solidFill>
                  <a:srgbClr val="322E50"/>
                </a:solidFill>
                <a:latin typeface="Gotham Medium" pitchFamily="2" charset="0"/>
                <a:cs typeface="Gotham Medium" pitchFamily="2" charset="0"/>
              </a:rPr>
            </a:br>
            <a:r>
              <a:rPr lang="es-ES" sz="3800" dirty="0">
                <a:latin typeface="Gotham Medium"/>
              </a:rPr>
              <a:t>Sigue las instrucciones para completar tu calentamiento</a:t>
            </a:r>
            <a:endParaRPr lang="en-US" sz="3800" dirty="0">
              <a:latin typeface="Gotham Medium"/>
            </a:endParaRPr>
          </a:p>
        </p:txBody>
      </p:sp>
      <p:sp>
        <p:nvSpPr>
          <p:cNvPr id="14" name="TextBox 13">
            <a:extLst>
              <a:ext uri="{FF2B5EF4-FFF2-40B4-BE49-F238E27FC236}">
                <a16:creationId xmlns:a16="http://schemas.microsoft.com/office/drawing/2014/main" id="{AE2A8A37-D9E0-5A14-43BC-D31AB53A82C4}"/>
              </a:ext>
            </a:extLst>
          </p:cNvPr>
          <p:cNvSpPr txBox="1"/>
          <p:nvPr/>
        </p:nvSpPr>
        <p:spPr>
          <a:xfrm>
            <a:off x="2847626" y="1719106"/>
            <a:ext cx="5609135" cy="4832092"/>
          </a:xfrm>
          <a:prstGeom prst="rect">
            <a:avLst/>
          </a:prstGeom>
          <a:noFill/>
        </p:spPr>
        <p:txBody>
          <a:bodyPr wrap="square" rtlCol="0">
            <a:spAutoFit/>
          </a:bodyPr>
          <a:lstStyle/>
          <a:p>
            <a:pPr lvl="0">
              <a:defRPr/>
            </a:pPr>
            <a:r>
              <a:rPr lang="es-ES" sz="3600" dirty="0">
                <a:solidFill>
                  <a:srgbClr val="002060"/>
                </a:solidFill>
              </a:rPr>
              <a:t>Qué has aprendido hasta ahora sobre nuestra unidad</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 </a:t>
            </a:r>
          </a:p>
          <a:p>
            <a:pPr lvl="0">
              <a:defRPr/>
            </a:pPr>
            <a:r>
              <a:rPr lang="es-ES" sz="3600" dirty="0">
                <a:solidFill>
                  <a:schemeClr val="accent2">
                    <a:lumMod val="75000"/>
                  </a:schemeClr>
                </a:solidFill>
              </a:rPr>
              <a:t>Qué tipo de términos de vocabulario crees que veremos en esta unidad</a:t>
            </a:r>
            <a:r>
              <a:rPr lang="en-US" sz="3600" dirty="0">
                <a:solidFill>
                  <a:schemeClr val="accent2">
                    <a:lumMod val="75000"/>
                  </a:schemeClr>
                </a:solidFill>
                <a:latin typeface="Calibri" panose="020F0502020204030204"/>
              </a:rPr>
              <a:t>?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lvl="0">
              <a:defRPr/>
            </a:pPr>
            <a:r>
              <a:rPr lang="es-ES" sz="4000" dirty="0">
                <a:solidFill>
                  <a:srgbClr val="C00000"/>
                </a:solidFill>
              </a:rPr>
              <a:t>Escribe tu respuesta en el calentamiento</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a:t>
            </a:r>
          </a:p>
          <a:p>
            <a:pPr lvl="0">
              <a:defRPr/>
            </a:pPr>
            <a:r>
              <a:rPr lang="en-US" sz="4000" dirty="0">
                <a:solidFill>
                  <a:srgbClr val="00B050"/>
                </a:solidFill>
              </a:rPr>
              <a:t>Habla con </a:t>
            </a:r>
            <a:r>
              <a:rPr lang="en-US" sz="4000" dirty="0" err="1">
                <a:solidFill>
                  <a:srgbClr val="00B050"/>
                </a:solidFill>
              </a:rPr>
              <a:t>una</a:t>
            </a:r>
            <a:r>
              <a:rPr lang="en-US" sz="4000" dirty="0">
                <a:solidFill>
                  <a:srgbClr val="00B050"/>
                </a:solidFill>
              </a:rPr>
              <a:t> pareja</a:t>
            </a:r>
            <a:endPar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13" name="Picture 12" descr="Magnifying glass and question mark">
            <a:extLst>
              <a:ext uri="{FF2B5EF4-FFF2-40B4-BE49-F238E27FC236}">
                <a16:creationId xmlns:a16="http://schemas.microsoft.com/office/drawing/2014/main" id="{85247DD4-135A-C3E1-6645-712F0D8A4502}"/>
              </a:ext>
            </a:extLst>
          </p:cNvPr>
          <p:cNvPicPr>
            <a:picLocks noChangeAspect="1"/>
          </p:cNvPicPr>
          <p:nvPr/>
        </p:nvPicPr>
        <p:blipFill rotWithShape="1">
          <a:blip r:embed="rId5">
            <a:extLst>
              <a:ext uri="{28A0092B-C50C-407E-A947-70E740481C1C}">
                <a14:useLocalDpi xmlns:a14="http://schemas.microsoft.com/office/drawing/2010/main" val="0"/>
              </a:ext>
            </a:extLst>
          </a:blip>
          <a:srcRect l="24285" t="7619" r="22945"/>
          <a:stretch/>
        </p:blipFill>
        <p:spPr>
          <a:xfrm>
            <a:off x="8556219" y="2231482"/>
            <a:ext cx="3237988" cy="3188678"/>
          </a:xfrm>
          <a:prstGeom prst="rect">
            <a:avLst/>
          </a:prstGeom>
          <a:effectLst>
            <a:outerShdw blurRad="50800" dist="50800" dir="8160000" algn="ctr" rotWithShape="0">
              <a:srgbClr val="000000">
                <a:alpha val="43137"/>
              </a:srgbClr>
            </a:outerShdw>
          </a:effectLst>
        </p:spPr>
      </p:pic>
      <p:pic>
        <p:nvPicPr>
          <p:cNvPr id="15" name="Graphic 14">
            <a:extLst>
              <a:ext uri="{FF2B5EF4-FFF2-40B4-BE49-F238E27FC236}">
                <a16:creationId xmlns:a16="http://schemas.microsoft.com/office/drawing/2014/main" id="{6D82653A-FB34-D49C-1CBF-212B7AC439A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7076" y="2231482"/>
            <a:ext cx="1071092" cy="1071092"/>
          </a:xfrm>
          <a:prstGeom prst="rect">
            <a:avLst/>
          </a:prstGeom>
        </p:spPr>
      </p:pic>
      <p:pic>
        <p:nvPicPr>
          <p:cNvPr id="16" name="Graphic 15">
            <a:extLst>
              <a:ext uri="{FF2B5EF4-FFF2-40B4-BE49-F238E27FC236}">
                <a16:creationId xmlns:a16="http://schemas.microsoft.com/office/drawing/2014/main" id="{8F161DEC-99B7-1032-5315-5126007ED36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99281" y="5550797"/>
            <a:ext cx="1071092" cy="1071092"/>
          </a:xfrm>
          <a:prstGeom prst="rect">
            <a:avLst/>
          </a:prstGeom>
        </p:spPr>
      </p:pic>
      <p:pic>
        <p:nvPicPr>
          <p:cNvPr id="17" name="Graphic 16">
            <a:extLst>
              <a:ext uri="{FF2B5EF4-FFF2-40B4-BE49-F238E27FC236}">
                <a16:creationId xmlns:a16="http://schemas.microsoft.com/office/drawing/2014/main" id="{12C79970-0CFD-5DBD-F96D-C07D2F6B7E6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22917" y="4494367"/>
            <a:ext cx="925793" cy="925793"/>
          </a:xfrm>
          <a:prstGeom prst="rect">
            <a:avLst/>
          </a:prstGeom>
        </p:spPr>
      </p:pic>
    </p:spTree>
    <p:extLst>
      <p:ext uri="{BB962C8B-B14F-4D97-AF65-F5344CB8AC3E}">
        <p14:creationId xmlns:p14="http://schemas.microsoft.com/office/powerpoint/2010/main" val="70835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err="1">
                <a:solidFill>
                  <a:schemeClr val="bg1"/>
                </a:solidFill>
                <a:latin typeface="Gotham Medium"/>
              </a:rPr>
              <a:t>Comparte</a:t>
            </a:r>
            <a:r>
              <a:rPr lang="en-US" sz="7300" dirty="0">
                <a:solidFill>
                  <a:schemeClr val="bg1"/>
                </a:solidFill>
                <a:latin typeface="Gotham Medium"/>
              </a:rPr>
              <a:t> con la </a:t>
            </a:r>
            <a:r>
              <a:rPr lang="en-US" sz="7300" dirty="0" err="1">
                <a:solidFill>
                  <a:schemeClr val="bg1"/>
                </a:solidFill>
                <a:latin typeface="Gotham Medium"/>
              </a:rPr>
              <a:t>clase</a:t>
            </a:r>
            <a:endParaRPr lang="en-US" sz="2800" dirty="0">
              <a:solidFill>
                <a:schemeClr val="bg1"/>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3156859" y="1959430"/>
            <a:ext cx="8523513" cy="3026227"/>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s-ES" sz="44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Una palabra o frase que creo que podríamos aprender en esta unidad es _____________</a:t>
            </a: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 </a:t>
            </a: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8347" y="3177103"/>
            <a:ext cx="1524003" cy="1524003"/>
          </a:xfrm>
          <a:prstGeom prst="rect">
            <a:avLst/>
          </a:prstGeom>
        </p:spPr>
      </p:pic>
    </p:spTree>
    <p:extLst>
      <p:ext uri="{BB962C8B-B14F-4D97-AF65-F5344CB8AC3E}">
        <p14:creationId xmlns:p14="http://schemas.microsoft.com/office/powerpoint/2010/main" val="346522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lang="en-US" sz="8000" dirty="0">
              <a:solidFill>
                <a:schemeClr val="bg1"/>
              </a:solidFill>
              <a:latin typeface="Gotham Medium"/>
            </a:endParaRPr>
          </a:p>
        </p:txBody>
      </p:sp>
      <p:sp>
        <p:nvSpPr>
          <p:cNvPr id="2" name="TextBox 1">
            <a:extLst>
              <a:ext uri="{FF2B5EF4-FFF2-40B4-BE49-F238E27FC236}">
                <a16:creationId xmlns:a16="http://schemas.microsoft.com/office/drawing/2014/main" id="{3A5CE043-7D6D-0005-11A2-0CC564E0D17E}"/>
              </a:ext>
            </a:extLst>
          </p:cNvPr>
          <p:cNvSpPr txBox="1"/>
          <p:nvPr/>
        </p:nvSpPr>
        <p:spPr>
          <a:xfrm>
            <a:off x="1045029" y="1828800"/>
            <a:ext cx="10363200" cy="3785652"/>
          </a:xfrm>
          <a:prstGeom prst="rect">
            <a:avLst/>
          </a:prstGeom>
          <a:noFill/>
        </p:spPr>
        <p:txBody>
          <a:bodyPr wrap="square" rtlCol="0">
            <a:spAutoFit/>
          </a:bodyPr>
          <a:lstStyle/>
          <a:p>
            <a:pPr lvl="0" algn="ctr">
              <a:defRPr/>
            </a:pPr>
            <a:r>
              <a:rPr lang="es-ES" sz="6000" dirty="0">
                <a:solidFill>
                  <a:srgbClr val="002060"/>
                </a:solidFill>
              </a:rPr>
              <a:t>Qué palabras y frases clave necesitamos conocer dentro del contexto de nuestra unidad para tener éxito</a:t>
            </a: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17410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C6CC9DF-77CB-675E-BB9A-652A235CC727}"/>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800" dirty="0">
                <a:solidFill>
                  <a:schemeClr val="bg1"/>
                </a:solidFill>
                <a:latin typeface="Gotham Medium"/>
              </a:rPr>
              <a:t>En la lección de hoy</a:t>
            </a:r>
            <a:r>
              <a:rPr lang="en-US" sz="7800" dirty="0">
                <a:solidFill>
                  <a:schemeClr val="bg1"/>
                </a:solidFill>
                <a:latin typeface="Gotham Medium"/>
              </a:rPr>
              <a:t>…</a:t>
            </a:r>
            <a:br>
              <a:rPr lang="en-US" sz="8800" dirty="0">
                <a:solidFill>
                  <a:schemeClr val="bg1"/>
                </a:solidFill>
                <a:latin typeface="Gotham Medium"/>
              </a:rPr>
            </a:br>
            <a:r>
              <a:rPr lang="en-US" sz="1800" dirty="0">
                <a:solidFill>
                  <a:schemeClr val="bg1"/>
                </a:solidFill>
                <a:latin typeface="Gotham Medium"/>
              </a:rPr>
              <a:t>Día 1</a:t>
            </a:r>
            <a:endParaRPr lang="en-US" sz="8800" dirty="0">
              <a:solidFill>
                <a:schemeClr val="bg1"/>
              </a:solidFill>
              <a:latin typeface="Gotham Medium"/>
            </a:endParaRPr>
          </a:p>
        </p:txBody>
      </p:sp>
      <p:sp>
        <p:nvSpPr>
          <p:cNvPr id="2" name="TextBox 1">
            <a:extLst>
              <a:ext uri="{FF2B5EF4-FFF2-40B4-BE49-F238E27FC236}">
                <a16:creationId xmlns:a16="http://schemas.microsoft.com/office/drawing/2014/main" id="{FC58F755-2814-BAC0-DB9A-A059B16CACA3}"/>
              </a:ext>
            </a:extLst>
          </p:cNvPr>
          <p:cNvSpPr txBox="1"/>
          <p:nvPr/>
        </p:nvSpPr>
        <p:spPr>
          <a:xfrm>
            <a:off x="1164771" y="1785257"/>
            <a:ext cx="10276115" cy="3970318"/>
          </a:xfrm>
          <a:prstGeom prst="rect">
            <a:avLst/>
          </a:prstGeom>
          <a:noFill/>
        </p:spPr>
        <p:txBody>
          <a:bodyPr wrap="square" rtlCol="0">
            <a:spAutoFit/>
          </a:bodyPr>
          <a:lstStyle/>
          <a:p>
            <a:pPr marL="742950" lvl="0" indent="-742950">
              <a:buFont typeface="+mj-lt"/>
              <a:buAutoNum type="arabicPeriod"/>
              <a:defRPr/>
            </a:pPr>
            <a:r>
              <a:rPr lang="es-ES" sz="4000" b="1" i="1" u="sng" dirty="0">
                <a:solidFill>
                  <a:srgbClr val="4472C4">
                    <a:lumMod val="50000"/>
                  </a:srgbClr>
                </a:solidFill>
              </a:rPr>
              <a:t>Identificaremos </a:t>
            </a:r>
            <a:r>
              <a:rPr lang="es-ES" sz="4000" dirty="0">
                <a:solidFill>
                  <a:srgbClr val="4472C4">
                    <a:lumMod val="50000"/>
                  </a:srgbClr>
                </a:solidFill>
              </a:rPr>
              <a:t>las palabras y frases significativas que están relacionadas con los temas principales de nuestra unidad</a:t>
            </a:r>
            <a:r>
              <a:rPr lang="en-US" sz="4000" dirty="0">
                <a:solidFill>
                  <a:srgbClr val="4472C4">
                    <a:lumMod val="50000"/>
                  </a:srgbClr>
                </a:solidFill>
                <a:latin typeface="Calibri" panose="020F0502020204030204"/>
              </a:rPr>
              <a:t>.</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lvl="0" indent="-742950">
              <a:buFont typeface="+mj-lt"/>
              <a:buAutoNum type="arabicPeriod"/>
              <a:defRPr/>
            </a:pPr>
            <a:r>
              <a:rPr lang="es-ES" sz="4000" b="1" i="1" u="sng" dirty="0">
                <a:solidFill>
                  <a:srgbClr val="C00000"/>
                </a:solidFill>
              </a:rPr>
              <a:t>Definiré, ejemplificaré y proporcionaré</a:t>
            </a:r>
            <a:r>
              <a:rPr lang="es-ES" sz="4000" dirty="0">
                <a:solidFill>
                  <a:srgbClr val="C00000"/>
                </a:solidFill>
              </a:rPr>
              <a:t> una representación visual de cada término de vocabulario</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69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601895" y="-5603158"/>
            <a:ext cx="109883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208094"/>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72519" y="39381"/>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66685" y="6478661"/>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a:solidFill>
                  <a:schemeClr val="bg1"/>
                </a:solidFill>
                <a:latin typeface="Gotham Medium"/>
              </a:rPr>
              <a:t>Era </a:t>
            </a:r>
            <a:r>
              <a:rPr lang="en-US" sz="4000" i="1" dirty="0">
                <a:solidFill>
                  <a:schemeClr val="bg1">
                    <a:lumMod val="75000"/>
                  </a:schemeClr>
                </a:solidFill>
                <a:latin typeface="Gotham Medium"/>
              </a:rPr>
              <a:t>(n.)</a:t>
            </a:r>
            <a:endParaRPr lang="en-US" sz="8000" dirty="0">
              <a:solidFill>
                <a:schemeClr val="bg1"/>
              </a:solidFill>
              <a:latin typeface="Gotham Medium"/>
            </a:endParaRPr>
          </a:p>
        </p:txBody>
      </p:sp>
      <p:sp>
        <p:nvSpPr>
          <p:cNvPr id="2" name="TextBox 1">
            <a:extLst>
              <a:ext uri="{FF2B5EF4-FFF2-40B4-BE49-F238E27FC236}">
                <a16:creationId xmlns:a16="http://schemas.microsoft.com/office/drawing/2014/main" id="{3A5CE043-7D6D-0005-11A2-0CC564E0D17E}"/>
              </a:ext>
            </a:extLst>
          </p:cNvPr>
          <p:cNvSpPr txBox="1"/>
          <p:nvPr/>
        </p:nvSpPr>
        <p:spPr>
          <a:xfrm>
            <a:off x="152398" y="1164760"/>
            <a:ext cx="7697062" cy="6001643"/>
          </a:xfrm>
          <a:prstGeom prst="rect">
            <a:avLst/>
          </a:prstGeom>
          <a:noFill/>
        </p:spPr>
        <p:txBody>
          <a:bodyPr wrap="square" rtlCol="0">
            <a:spAutoFit/>
          </a:bodyPr>
          <a:lstStyle/>
          <a:p>
            <a:pPr lvl="0">
              <a:defRPr/>
            </a:pPr>
            <a:r>
              <a:rPr lang="es-ES" sz="2400" dirty="0">
                <a:solidFill>
                  <a:srgbClr val="002060"/>
                </a:solidFill>
              </a:rPr>
              <a:t>Estudiar historia puede ser difícil para nosotros hoy porque hay </a:t>
            </a:r>
            <a:r>
              <a:rPr lang="es-ES" sz="2400" b="1" dirty="0">
                <a:solidFill>
                  <a:srgbClr val="002060"/>
                </a:solidFill>
              </a:rPr>
              <a:t>muchísima historia</a:t>
            </a:r>
            <a:r>
              <a:rPr lang="es-ES" sz="2400" dirty="0">
                <a:solidFill>
                  <a:srgbClr val="002060"/>
                </a:solidFill>
              </a:rPr>
              <a:t>. La gente lleva miles de años registrando sus actividades</a:t>
            </a:r>
            <a:r>
              <a:rPr kumimoji="0" lang="en-US" sz="2400"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002060"/>
              </a:solidFill>
              <a:latin typeface="Calibri" panose="020F0502020204030204"/>
            </a:endParaRPr>
          </a:p>
          <a:p>
            <a:pPr lvl="0">
              <a:defRPr/>
            </a:pPr>
            <a:r>
              <a:rPr lang="es-ES" sz="2400" dirty="0">
                <a:solidFill>
                  <a:srgbClr val="C00000"/>
                </a:solidFill>
              </a:rPr>
              <a:t>Una cosa que hacemos para ayudarnos a comprender mejor el pasado es dividirlo en diferentes </a:t>
            </a:r>
            <a:r>
              <a:rPr lang="es-ES" sz="2400" b="1" dirty="0">
                <a:solidFill>
                  <a:srgbClr val="C00000"/>
                </a:solidFill>
              </a:rPr>
              <a:t>épocas</a:t>
            </a:r>
            <a:r>
              <a:rPr lang="es-ES" sz="2400" dirty="0">
                <a:solidFill>
                  <a:srgbClr val="C00000"/>
                </a:solidFill>
              </a:rPr>
              <a:t> o periodos que comparten características similares</a:t>
            </a:r>
            <a:r>
              <a:rPr kumimoji="0" lang="en-US" sz="2400" i="0" u="none" strike="noStrike" kern="1200" cap="none" spc="0" normalizeH="0" baseline="0" noProof="0" dirty="0">
                <a:ln>
                  <a:noFill/>
                </a:ln>
                <a:solidFill>
                  <a:srgbClr val="C00000"/>
                </a:solidFill>
                <a:effectLst/>
                <a:uLnTx/>
                <a:uFillTx/>
                <a:latin typeface="Calibri" panose="020F0502020204030204"/>
                <a:ea typeface="+mn-ea"/>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C00000"/>
              </a:solidFill>
              <a:latin typeface="Calibri" panose="020F0502020204030204"/>
            </a:endParaRPr>
          </a:p>
          <a:p>
            <a:pPr lvl="0">
              <a:defRPr/>
            </a:pPr>
            <a:r>
              <a:rPr lang="es-ES" sz="2400" dirty="0">
                <a:solidFill>
                  <a:schemeClr val="accent6">
                    <a:lumMod val="75000"/>
                  </a:schemeClr>
                </a:solidFill>
              </a:rPr>
              <a:t>Cuando los exploradores españoles llegaron a América, comenzó un periodo de nuevas rutas comerciales, nuevos encuentros entre diferentes grupos culturales, nuevos logros y nuevos problemas. Esta </a:t>
            </a:r>
            <a:r>
              <a:rPr lang="es-ES" sz="2400" b="1" dirty="0">
                <a:solidFill>
                  <a:schemeClr val="accent6">
                    <a:lumMod val="75000"/>
                  </a:schemeClr>
                </a:solidFill>
              </a:rPr>
              <a:t>época</a:t>
            </a:r>
            <a:r>
              <a:rPr lang="es-ES" sz="2400" dirty="0">
                <a:solidFill>
                  <a:schemeClr val="accent6">
                    <a:lumMod val="75000"/>
                  </a:schemeClr>
                </a:solidFill>
              </a:rPr>
              <a:t> se conoce a menudo como la </a:t>
            </a:r>
            <a:r>
              <a:rPr lang="es-ES" sz="2400" b="1" dirty="0">
                <a:solidFill>
                  <a:schemeClr val="accent6">
                    <a:lumMod val="75000"/>
                  </a:schemeClr>
                </a:solidFill>
              </a:rPr>
              <a:t>Era del Contacto</a:t>
            </a:r>
            <a:r>
              <a:rPr kumimoji="0" lang="en-US" sz="2400" b="1" i="1"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1" i="1" dirty="0">
              <a:solidFill>
                <a:schemeClr val="accent6">
                  <a:lumMod val="75000"/>
                </a:schemeClr>
              </a:solidFill>
              <a:latin typeface="Calibri" panose="020F0502020204030204"/>
            </a:endParaRPr>
          </a:p>
          <a:p>
            <a:pPr lvl="0">
              <a:defRPr/>
            </a:pPr>
            <a:r>
              <a:rPr lang="es-ES" sz="2400" dirty="0">
                <a:solidFill>
                  <a:srgbClr val="7030A0"/>
                </a:solidFill>
              </a:rPr>
              <a:t>La Era de Contacto es una </a:t>
            </a:r>
            <a:r>
              <a:rPr lang="es-ES" sz="2400" b="1" dirty="0">
                <a:solidFill>
                  <a:srgbClr val="7030A0"/>
                </a:solidFill>
              </a:rPr>
              <a:t>era</a:t>
            </a:r>
            <a:r>
              <a:rPr lang="es-ES" sz="2400" dirty="0">
                <a:solidFill>
                  <a:srgbClr val="7030A0"/>
                </a:solidFill>
              </a:rPr>
              <a:t> de cambios históricos provocados principalmente por la exploración europea y el contacto entre exploradores europeos e indígenas americanos</a:t>
            </a:r>
            <a:r>
              <a:rPr kumimoji="0" lang="en-US" sz="2400" u="none" strike="noStrike" kern="1200" cap="none" spc="0" normalizeH="0" baseline="0" noProof="0" dirty="0">
                <a:ln>
                  <a:noFill/>
                </a:ln>
                <a:solidFill>
                  <a:srgbClr val="7030A0"/>
                </a:solidFill>
                <a:effectLst/>
                <a:uLnTx/>
                <a:uFillTx/>
                <a:latin typeface="Calibri" panose="020F0502020204030204"/>
                <a:ea typeface="+mn-ea"/>
                <a:cs typeface="+mn-cs"/>
              </a:rPr>
              <a:t>. </a:t>
            </a:r>
            <a:endParaRPr kumimoji="0" lang="en-US" sz="2400" b="1" i="1"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2050" name="Picture 2" descr="A painting by George Gibbs depicting a meeting between the Spanish explorer Hernando de Soto with a Floridian American Indian named Vitachuco.">
            <a:extLst>
              <a:ext uri="{FF2B5EF4-FFF2-40B4-BE49-F238E27FC236}">
                <a16:creationId xmlns:a16="http://schemas.microsoft.com/office/drawing/2014/main" id="{9704DC98-1B12-9F14-0615-66F991836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5823" y="118304"/>
            <a:ext cx="3363054" cy="5254393"/>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494B74-F71E-7840-8A79-AA1C6FFC1B25}"/>
              </a:ext>
            </a:extLst>
          </p:cNvPr>
          <p:cNvSpPr txBox="1"/>
          <p:nvPr/>
        </p:nvSpPr>
        <p:spPr>
          <a:xfrm>
            <a:off x="7684393" y="5440544"/>
            <a:ext cx="4405914" cy="1200329"/>
          </a:xfrm>
          <a:prstGeom prst="rect">
            <a:avLst/>
          </a:prstGeom>
          <a:noFill/>
        </p:spPr>
        <p:txBody>
          <a:bodyPr wrap="square" rtlCol="0">
            <a:spAutoFit/>
          </a:bodyPr>
          <a:lstStyle/>
          <a:p>
            <a:pPr algn="ctr"/>
            <a:r>
              <a:rPr lang="es-ES" i="1" dirty="0"/>
              <a:t>Una pintura del explorador español Hernando de Soto con el indígena americano </a:t>
            </a:r>
            <a:r>
              <a:rPr lang="es-ES" i="1" dirty="0" err="1"/>
              <a:t>Vitachuco</a:t>
            </a:r>
            <a:r>
              <a:rPr lang="es-ES" i="1" dirty="0"/>
              <a:t>.
Biblioteca del Congreso</a:t>
            </a:r>
            <a:r>
              <a:rPr lang="en-US" i="1" dirty="0"/>
              <a:t>.</a:t>
            </a:r>
          </a:p>
        </p:txBody>
      </p:sp>
    </p:spTree>
    <p:extLst>
      <p:ext uri="{BB962C8B-B14F-4D97-AF65-F5344CB8AC3E}">
        <p14:creationId xmlns:p14="http://schemas.microsoft.com/office/powerpoint/2010/main" val="73273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601895" y="-5603158"/>
            <a:ext cx="109883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208094"/>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13542" y="41751"/>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66685" y="6478661"/>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err="1">
                <a:solidFill>
                  <a:schemeClr val="bg1"/>
                </a:solidFill>
                <a:latin typeface="Gotham Medium"/>
              </a:rPr>
              <a:t>Exploración</a:t>
            </a:r>
            <a:r>
              <a:rPr lang="en-US" sz="8000" dirty="0">
                <a:solidFill>
                  <a:schemeClr val="bg1"/>
                </a:solidFill>
                <a:latin typeface="Gotham Medium"/>
              </a:rPr>
              <a:t> </a:t>
            </a:r>
            <a:r>
              <a:rPr lang="en-US" sz="4000" i="1" dirty="0">
                <a:solidFill>
                  <a:schemeClr val="bg1">
                    <a:lumMod val="75000"/>
                  </a:schemeClr>
                </a:solidFill>
                <a:latin typeface="Gotham Medium"/>
              </a:rPr>
              <a:t>(n.)</a:t>
            </a:r>
            <a:endParaRPr lang="en-US" sz="8000" dirty="0">
              <a:solidFill>
                <a:schemeClr val="bg1"/>
              </a:solidFill>
              <a:latin typeface="Gotham Medium"/>
            </a:endParaRPr>
          </a:p>
        </p:txBody>
      </p:sp>
      <p:sp>
        <p:nvSpPr>
          <p:cNvPr id="2" name="TextBox 1">
            <a:extLst>
              <a:ext uri="{FF2B5EF4-FFF2-40B4-BE49-F238E27FC236}">
                <a16:creationId xmlns:a16="http://schemas.microsoft.com/office/drawing/2014/main" id="{3A5CE043-7D6D-0005-11A2-0CC564E0D17E}"/>
              </a:ext>
            </a:extLst>
          </p:cNvPr>
          <p:cNvSpPr txBox="1"/>
          <p:nvPr/>
        </p:nvSpPr>
        <p:spPr>
          <a:xfrm>
            <a:off x="152399" y="1164760"/>
            <a:ext cx="6019802" cy="5509200"/>
          </a:xfrm>
          <a:prstGeom prst="rect">
            <a:avLst/>
          </a:prstGeom>
          <a:noFill/>
        </p:spPr>
        <p:txBody>
          <a:bodyPr wrap="square" rtlCol="0">
            <a:spAutoFit/>
          </a:bodyPr>
          <a:lstStyle/>
          <a:p>
            <a:pPr lvl="0">
              <a:defRPr/>
            </a:pPr>
            <a:r>
              <a:rPr lang="es-ES" sz="2400" dirty="0">
                <a:solidFill>
                  <a:srgbClr val="002060"/>
                </a:solidFill>
              </a:rPr>
              <a:t>Una característica de la Era de Contacto es el continuo deseo de España de </a:t>
            </a:r>
            <a:r>
              <a:rPr lang="es-ES" sz="2400" b="1" dirty="0">
                <a:solidFill>
                  <a:srgbClr val="002060"/>
                </a:solidFill>
              </a:rPr>
              <a:t>explorar</a:t>
            </a:r>
            <a:r>
              <a:rPr lang="es-ES" sz="2400" dirty="0">
                <a:solidFill>
                  <a:srgbClr val="002060"/>
                </a:solidFill>
              </a:rPr>
              <a:t> las Américas. La </a:t>
            </a:r>
            <a:r>
              <a:rPr lang="es-ES" sz="2400" b="1" dirty="0">
                <a:solidFill>
                  <a:srgbClr val="002060"/>
                </a:solidFill>
              </a:rPr>
              <a:t>exploración</a:t>
            </a:r>
            <a:r>
              <a:rPr lang="es-ES" sz="2400" dirty="0">
                <a:solidFill>
                  <a:srgbClr val="002060"/>
                </a:solidFill>
              </a:rPr>
              <a:t> es viajar para descubrir nuevos lugares, personas o recursos</a:t>
            </a:r>
            <a:r>
              <a:rPr lang="en-US" sz="2400" dirty="0">
                <a:solidFill>
                  <a:srgbClr val="002060"/>
                </a:solidFill>
                <a:latin typeface="Calibri" panose="020F0502020204030204"/>
              </a:rPr>
              <a:t>.</a:t>
            </a:r>
            <a:endParaRPr kumimoji="0" lang="en-US" sz="240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002060"/>
              </a:solidFill>
              <a:latin typeface="Calibri" panose="020F0502020204030204"/>
            </a:endParaRPr>
          </a:p>
          <a:p>
            <a:pPr lvl="0">
              <a:defRPr/>
            </a:pPr>
            <a:r>
              <a:rPr lang="es-ES" sz="2400" dirty="0">
                <a:solidFill>
                  <a:srgbClr val="C00000"/>
                </a:solidFill>
              </a:rPr>
              <a:t>Cuando los españoles llegaron a América, la tierra les era totalmente desconocida. Muchos </a:t>
            </a:r>
            <a:r>
              <a:rPr lang="es-ES" sz="2400" b="1" dirty="0">
                <a:solidFill>
                  <a:srgbClr val="C00000"/>
                </a:solidFill>
              </a:rPr>
              <a:t>exploradores</a:t>
            </a:r>
            <a:r>
              <a:rPr lang="es-ES" sz="2400" dirty="0">
                <a:solidFill>
                  <a:srgbClr val="C00000"/>
                </a:solidFill>
              </a:rPr>
              <a:t> europeos llamaron a América "</a:t>
            </a:r>
            <a:r>
              <a:rPr lang="es-ES" sz="2400" b="1" dirty="0">
                <a:solidFill>
                  <a:srgbClr val="C00000"/>
                </a:solidFill>
              </a:rPr>
              <a:t>El Nuevo Mundo</a:t>
            </a:r>
            <a:r>
              <a:rPr lang="es-ES" sz="2400" dirty="0">
                <a:solidFill>
                  <a:srgbClr val="C00000"/>
                </a:solidFill>
              </a:rPr>
              <a:t>" porque nunca habían oído hablar de ella antes de que Cristóbal Colón desembarcara en el Caribe en 1492</a:t>
            </a:r>
            <a:r>
              <a:rPr lang="en-US" sz="2400" dirty="0">
                <a:solidFill>
                  <a:srgbClr val="C00000"/>
                </a:solidFill>
                <a:latin typeface="Calibri" panose="020F0502020204030204"/>
              </a:rPr>
              <a:t>.</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0" dirty="0">
              <a:solidFill>
                <a:srgbClr val="C00000"/>
              </a:solidFill>
              <a:latin typeface="Calibri" panose="020F0502020204030204"/>
            </a:endParaRPr>
          </a:p>
          <a:p>
            <a:pPr lvl="0">
              <a:defRPr/>
            </a:pPr>
            <a:r>
              <a:rPr lang="es-ES" sz="2400" dirty="0">
                <a:solidFill>
                  <a:schemeClr val="accent6">
                    <a:lumMod val="50000"/>
                  </a:schemeClr>
                </a:solidFill>
              </a:rPr>
              <a:t>La </a:t>
            </a:r>
            <a:r>
              <a:rPr lang="es-ES" sz="2400" b="1" dirty="0">
                <a:solidFill>
                  <a:schemeClr val="accent6">
                    <a:lumMod val="50000"/>
                  </a:schemeClr>
                </a:solidFill>
              </a:rPr>
              <a:t>exploración</a:t>
            </a:r>
            <a:r>
              <a:rPr lang="es-ES" sz="2400" dirty="0">
                <a:solidFill>
                  <a:schemeClr val="accent6">
                    <a:lumMod val="50000"/>
                  </a:schemeClr>
                </a:solidFill>
              </a:rPr>
              <a:t> española estuvo impulsada por el deseo de difundir su religión, llevar gloria a su país y, sobre todo, obtener riqueza y recursos de las nuevas tierras que </a:t>
            </a:r>
            <a:r>
              <a:rPr lang="es-ES" sz="2400" b="1" dirty="0">
                <a:solidFill>
                  <a:schemeClr val="accent6">
                    <a:lumMod val="50000"/>
                  </a:schemeClr>
                </a:solidFill>
              </a:rPr>
              <a:t>exploraban</a:t>
            </a:r>
            <a:r>
              <a:rPr lang="en-US" sz="2400" dirty="0">
                <a:solidFill>
                  <a:schemeClr val="accent6">
                    <a:lumMod val="50000"/>
                  </a:schemeClr>
                </a:solidFill>
                <a:latin typeface="Calibri" panose="020F0502020204030204"/>
              </a:rPr>
              <a:t>.</a:t>
            </a:r>
            <a:endParaRPr kumimoji="0" lang="en-US" sz="2400" b="1" i="1"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E494B74-F71E-7840-8A79-AA1C6FFC1B25}"/>
              </a:ext>
            </a:extLst>
          </p:cNvPr>
          <p:cNvSpPr txBox="1"/>
          <p:nvPr/>
        </p:nvSpPr>
        <p:spPr>
          <a:xfrm>
            <a:off x="6172201" y="5299779"/>
            <a:ext cx="5818281" cy="646331"/>
          </a:xfrm>
          <a:prstGeom prst="rect">
            <a:avLst/>
          </a:prstGeom>
          <a:noFill/>
        </p:spPr>
        <p:txBody>
          <a:bodyPr wrap="square" rtlCol="0">
            <a:spAutoFit/>
          </a:bodyPr>
          <a:lstStyle/>
          <a:p>
            <a:pPr algn="ctr"/>
            <a:r>
              <a:rPr lang="es-ES" i="1" dirty="0"/>
              <a:t>Una pintura que representa a exploradores españoles llegando al río Misisipi. Biblioteca del Congreso</a:t>
            </a:r>
            <a:endParaRPr lang="en-US" i="1" dirty="0"/>
          </a:p>
        </p:txBody>
      </p:sp>
      <p:pic>
        <p:nvPicPr>
          <p:cNvPr id="3074" name="Picture 2" descr="A painting by Currier and Ives depicting Hernando de Soto coming upon the Mississippi River in May of 1541">
            <a:extLst>
              <a:ext uri="{FF2B5EF4-FFF2-40B4-BE49-F238E27FC236}">
                <a16:creationId xmlns:a16="http://schemas.microsoft.com/office/drawing/2014/main" id="{E2F6B875-9DBD-4085-067E-97D92ABE10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9355" y="1295391"/>
            <a:ext cx="5781127" cy="3928202"/>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601895" y="-5603158"/>
            <a:ext cx="109883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208094"/>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13542" y="41751"/>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66685" y="6478661"/>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err="1">
                <a:solidFill>
                  <a:schemeClr val="bg1"/>
                </a:solidFill>
                <a:latin typeface="Gotham Medium"/>
              </a:rPr>
              <a:t>Expedición</a:t>
            </a:r>
            <a:r>
              <a:rPr lang="en-US" sz="8000" dirty="0">
                <a:solidFill>
                  <a:schemeClr val="bg1"/>
                </a:solidFill>
                <a:latin typeface="Gotham Medium"/>
              </a:rPr>
              <a:t> </a:t>
            </a:r>
            <a:r>
              <a:rPr lang="en-US" sz="4000" i="1" dirty="0">
                <a:solidFill>
                  <a:schemeClr val="bg1">
                    <a:lumMod val="75000"/>
                  </a:schemeClr>
                </a:solidFill>
                <a:latin typeface="Gotham Medium"/>
              </a:rPr>
              <a:t>(n.)</a:t>
            </a:r>
            <a:endParaRPr lang="en-US" sz="8000" dirty="0">
              <a:solidFill>
                <a:schemeClr val="bg1"/>
              </a:solidFill>
              <a:latin typeface="Gotham Medium"/>
            </a:endParaRPr>
          </a:p>
        </p:txBody>
      </p:sp>
      <p:sp>
        <p:nvSpPr>
          <p:cNvPr id="2" name="TextBox 1">
            <a:extLst>
              <a:ext uri="{FF2B5EF4-FFF2-40B4-BE49-F238E27FC236}">
                <a16:creationId xmlns:a16="http://schemas.microsoft.com/office/drawing/2014/main" id="{3A5CE043-7D6D-0005-11A2-0CC564E0D17E}"/>
              </a:ext>
            </a:extLst>
          </p:cNvPr>
          <p:cNvSpPr txBox="1"/>
          <p:nvPr/>
        </p:nvSpPr>
        <p:spPr>
          <a:xfrm>
            <a:off x="152398" y="1164760"/>
            <a:ext cx="6728292" cy="5401479"/>
          </a:xfrm>
          <a:prstGeom prst="rect">
            <a:avLst/>
          </a:prstGeom>
          <a:noFill/>
        </p:spPr>
        <p:txBody>
          <a:bodyPr wrap="square" rtlCol="0">
            <a:spAutoFit/>
          </a:bodyPr>
          <a:lstStyle/>
          <a:p>
            <a:pPr lvl="0">
              <a:defRPr/>
            </a:pPr>
            <a:r>
              <a:rPr lang="es-ES" sz="2300" dirty="0">
                <a:solidFill>
                  <a:srgbClr val="002060"/>
                </a:solidFill>
              </a:rPr>
              <a:t>Los exploradores españoles que llegaron al "Nuevo Mundo" emprendieron* numerosas </a:t>
            </a:r>
            <a:r>
              <a:rPr lang="es-ES" sz="2300" b="1" dirty="0">
                <a:solidFill>
                  <a:srgbClr val="002060"/>
                </a:solidFill>
              </a:rPr>
              <a:t>expediciones</a:t>
            </a:r>
            <a:r>
              <a:rPr lang="es-ES" sz="2300" dirty="0">
                <a:solidFill>
                  <a:srgbClr val="002060"/>
                </a:solidFill>
              </a:rPr>
              <a:t> mientras buscaban riqueza y recursos en América</a:t>
            </a:r>
            <a:r>
              <a:rPr lang="en-US" sz="2300" dirty="0">
                <a:solidFill>
                  <a:srgbClr val="002060"/>
                </a:solidFill>
                <a:latin typeface="Calibri" panose="020F0502020204030204"/>
              </a:rPr>
              <a:t>.</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300" b="0" dirty="0">
              <a:solidFill>
                <a:srgbClr val="002060"/>
              </a:solidFill>
              <a:latin typeface="Calibri" panose="020F0502020204030204"/>
            </a:endParaRPr>
          </a:p>
          <a:p>
            <a:pPr lvl="0">
              <a:defRPr/>
            </a:pPr>
            <a:r>
              <a:rPr lang="es-ES" sz="2300" dirty="0">
                <a:solidFill>
                  <a:srgbClr val="C00000"/>
                </a:solidFill>
              </a:rPr>
              <a:t>Una </a:t>
            </a:r>
            <a:r>
              <a:rPr lang="es-ES" sz="2300" b="1" dirty="0">
                <a:solidFill>
                  <a:srgbClr val="C00000"/>
                </a:solidFill>
              </a:rPr>
              <a:t>expedición</a:t>
            </a:r>
            <a:r>
              <a:rPr lang="es-ES" sz="2300" dirty="0">
                <a:solidFill>
                  <a:srgbClr val="C00000"/>
                </a:solidFill>
              </a:rPr>
              <a:t> es un viaje emprendido* por un grupo de personas, especialmente un viaje con un propósito como la exploración, la investigación o la guerra</a:t>
            </a:r>
            <a:r>
              <a:rPr lang="en-US" sz="2300" dirty="0">
                <a:solidFill>
                  <a:srgbClr val="C00000"/>
                </a:solidFill>
                <a:latin typeface="Calibri" panose="020F0502020204030204"/>
              </a:rPr>
              <a:t>.</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300" b="0" dirty="0">
              <a:solidFill>
                <a:srgbClr val="C00000"/>
              </a:solidFill>
              <a:latin typeface="Calibri" panose="020F0502020204030204"/>
            </a:endParaRPr>
          </a:p>
          <a:p>
            <a:pPr lvl="0">
              <a:defRPr/>
            </a:pPr>
            <a:r>
              <a:rPr lang="es-ES" sz="2300" dirty="0">
                <a:solidFill>
                  <a:schemeClr val="accent6">
                    <a:lumMod val="75000"/>
                  </a:schemeClr>
                </a:solidFill>
              </a:rPr>
              <a:t>Los españoles realizaron </a:t>
            </a:r>
            <a:r>
              <a:rPr lang="es-ES" sz="2300" b="1" dirty="0">
                <a:solidFill>
                  <a:schemeClr val="accent6">
                    <a:lumMod val="75000"/>
                  </a:schemeClr>
                </a:solidFill>
              </a:rPr>
              <a:t>expediciones</a:t>
            </a:r>
            <a:r>
              <a:rPr lang="es-ES" sz="2300" dirty="0">
                <a:solidFill>
                  <a:schemeClr val="accent6">
                    <a:lumMod val="75000"/>
                  </a:schemeClr>
                </a:solidFill>
              </a:rPr>
              <a:t> por toda América del Norte y del Sur. En la actual México y Sudamérica, obtenían mucha riqueza del oro y otros recursos que normalmente confiscaban* a los pueblos indígenas. Estos descubrimientos enriquecieron a España y empujaron a los españoles a continuar sus expediciones a nuevas zonas como Texas</a:t>
            </a:r>
            <a:r>
              <a:rPr lang="en-US" sz="2300" dirty="0">
                <a:solidFill>
                  <a:schemeClr val="accent6">
                    <a:lumMod val="75000"/>
                  </a:schemeClr>
                </a:solidFill>
                <a:latin typeface="Calibri" panose="020F0502020204030204"/>
              </a:rPr>
              <a:t>. </a:t>
            </a:r>
            <a:endParaRPr kumimoji="0" lang="en-US" sz="230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2FFF6A1-F6DF-C514-9E4C-78CFA8B8EE98}"/>
              </a:ext>
            </a:extLst>
          </p:cNvPr>
          <p:cNvSpPr txBox="1"/>
          <p:nvPr/>
        </p:nvSpPr>
        <p:spPr>
          <a:xfrm>
            <a:off x="20514" y="6432494"/>
            <a:ext cx="7347859" cy="461665"/>
          </a:xfrm>
          <a:prstGeom prst="rect">
            <a:avLst/>
          </a:prstGeom>
          <a:noFill/>
        </p:spPr>
        <p:txBody>
          <a:bodyPr wrap="square" rtlCol="0">
            <a:spAutoFit/>
          </a:bodyPr>
          <a:lstStyle/>
          <a:p>
            <a:r>
              <a:rPr lang="en-US" sz="2400" b="1" i="1" dirty="0" err="1">
                <a:solidFill>
                  <a:schemeClr val="bg2">
                    <a:lumMod val="50000"/>
                  </a:schemeClr>
                </a:solidFill>
              </a:rPr>
              <a:t>Emprender</a:t>
            </a:r>
            <a:r>
              <a:rPr lang="en-US" sz="2400" i="1" dirty="0">
                <a:solidFill>
                  <a:schemeClr val="bg2">
                    <a:lumMod val="50000"/>
                  </a:schemeClr>
                </a:solidFill>
              </a:rPr>
              <a:t>: para </a:t>
            </a:r>
            <a:r>
              <a:rPr lang="en-US" sz="2400" i="1" dirty="0" err="1">
                <a:solidFill>
                  <a:schemeClr val="bg2">
                    <a:lumMod val="50000"/>
                  </a:schemeClr>
                </a:solidFill>
              </a:rPr>
              <a:t>llevar</a:t>
            </a:r>
            <a:r>
              <a:rPr lang="en-US" sz="2400" i="1" dirty="0">
                <a:solidFill>
                  <a:schemeClr val="bg2">
                    <a:lumMod val="50000"/>
                  </a:schemeClr>
                </a:solidFill>
              </a:rPr>
              <a:t> a </a:t>
            </a:r>
            <a:r>
              <a:rPr lang="en-US" sz="2400" i="1" dirty="0" err="1">
                <a:solidFill>
                  <a:schemeClr val="bg2">
                    <a:lumMod val="50000"/>
                  </a:schemeClr>
                </a:solidFill>
              </a:rPr>
              <a:t>cabo</a:t>
            </a:r>
            <a:r>
              <a:rPr lang="en-US" sz="2400" i="1" dirty="0">
                <a:solidFill>
                  <a:schemeClr val="bg2">
                    <a:lumMod val="50000"/>
                  </a:schemeClr>
                </a:solidFill>
              </a:rPr>
              <a:t>	</a:t>
            </a:r>
            <a:r>
              <a:rPr lang="en-US" sz="1400" b="1" i="1" dirty="0" err="1">
                <a:solidFill>
                  <a:schemeClr val="bg2">
                    <a:lumMod val="50000"/>
                  </a:schemeClr>
                </a:solidFill>
              </a:rPr>
              <a:t>Aprovechar</a:t>
            </a:r>
            <a:r>
              <a:rPr lang="en-US" sz="1400" b="1" i="1" dirty="0">
                <a:solidFill>
                  <a:schemeClr val="bg2">
                    <a:lumMod val="50000"/>
                  </a:schemeClr>
                </a:solidFill>
              </a:rPr>
              <a:t>: </a:t>
            </a:r>
            <a:r>
              <a:rPr lang="en-US" sz="1400" i="1" dirty="0">
                <a:solidFill>
                  <a:schemeClr val="bg2">
                    <a:lumMod val="50000"/>
                  </a:schemeClr>
                </a:solidFill>
              </a:rPr>
              <a:t>Tomen </a:t>
            </a:r>
            <a:r>
              <a:rPr lang="en-US" sz="1400" i="1" dirty="0" err="1">
                <a:solidFill>
                  <a:schemeClr val="bg2">
                    <a:lumMod val="50000"/>
                  </a:schemeClr>
                </a:solidFill>
              </a:rPr>
              <a:t>por</a:t>
            </a:r>
            <a:r>
              <a:rPr lang="en-US" sz="1400" i="1" dirty="0">
                <a:solidFill>
                  <a:schemeClr val="bg2">
                    <a:lumMod val="50000"/>
                  </a:schemeClr>
                </a:solidFill>
              </a:rPr>
              <a:t> la </a:t>
            </a:r>
            <a:r>
              <a:rPr lang="en-US" sz="1400" i="1" dirty="0" err="1">
                <a:solidFill>
                  <a:schemeClr val="bg2">
                    <a:lumMod val="50000"/>
                  </a:schemeClr>
                </a:solidFill>
              </a:rPr>
              <a:t>fuerza</a:t>
            </a:r>
            <a:endParaRPr lang="en-US" sz="1400" i="1" dirty="0">
              <a:solidFill>
                <a:schemeClr val="bg2">
                  <a:lumMod val="50000"/>
                </a:schemeClr>
              </a:solidFill>
            </a:endParaRPr>
          </a:p>
        </p:txBody>
      </p:sp>
      <p:pic>
        <p:nvPicPr>
          <p:cNvPr id="4098" name="Picture 2" descr="A map of the globe showing the continents of North and South America, highlighting specifically where the Spanish explored during the Age of Contact.">
            <a:extLst>
              <a:ext uri="{FF2B5EF4-FFF2-40B4-BE49-F238E27FC236}">
                <a16:creationId xmlns:a16="http://schemas.microsoft.com/office/drawing/2014/main" id="{E4ADB0DF-E75A-2D4E-1BCE-5B9C289467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2" y="1189165"/>
            <a:ext cx="4821739" cy="482173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C75B7687-6E45-7B43-19BF-EB7F746EBBA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502354">
            <a:off x="10172658" y="1584857"/>
            <a:ext cx="914400" cy="2023894"/>
          </a:xfrm>
          <a:prstGeom prst="rect">
            <a:avLst/>
          </a:prstGeom>
        </p:spPr>
      </p:pic>
      <p:sp>
        <p:nvSpPr>
          <p:cNvPr id="21" name="Oval 20" descr="A circle demonstrating where the Spanish explored in the Caribbean, Central America, and Southern North America">
            <a:extLst>
              <a:ext uri="{FF2B5EF4-FFF2-40B4-BE49-F238E27FC236}">
                <a16:creationId xmlns:a16="http://schemas.microsoft.com/office/drawing/2014/main" id="{6D042652-5FEA-7360-081F-8AEFB769B1F4}"/>
              </a:ext>
            </a:extLst>
          </p:cNvPr>
          <p:cNvSpPr/>
          <p:nvPr/>
        </p:nvSpPr>
        <p:spPr>
          <a:xfrm rot="1644316">
            <a:off x="8211103" y="2570276"/>
            <a:ext cx="2196100" cy="11952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descr="A circle demonstrating where the Spanish explored primarily in the western portion of South America.">
            <a:extLst>
              <a:ext uri="{FF2B5EF4-FFF2-40B4-BE49-F238E27FC236}">
                <a16:creationId xmlns:a16="http://schemas.microsoft.com/office/drawing/2014/main" id="{50017BFB-F48C-1CDD-4D81-461B36C56EBC}"/>
              </a:ext>
            </a:extLst>
          </p:cNvPr>
          <p:cNvSpPr/>
          <p:nvPr/>
        </p:nvSpPr>
        <p:spPr>
          <a:xfrm rot="5992255">
            <a:off x="8692790" y="4227019"/>
            <a:ext cx="2196100" cy="11952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95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3000"/>
                                        <p:tgtEl>
                                          <p:spTgt spid="20"/>
                                        </p:tgtEl>
                                      </p:cBhvr>
                                    </p:animEffect>
                                  </p:childTnLst>
                                </p:cTn>
                              </p:par>
                              <p:par>
                                <p:cTn id="8" presetID="6" presetClass="entr" presetSubtype="16" repeatCount="indefinite"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3000"/>
                                        <p:tgtEl>
                                          <p:spTgt spid="21"/>
                                        </p:tgtEl>
                                      </p:cBhvr>
                                    </p:animEffect>
                                  </p:childTnLst>
                                </p:cTn>
                              </p:par>
                              <p:par>
                                <p:cTn id="11" presetID="6" presetClass="entr" presetSubtype="16" repeatCount="indefinite"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553685" y="-5554948"/>
            <a:ext cx="1195253"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164376"/>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02656" y="118865"/>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34027" y="65222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a:extLst>
              <a:ext uri="{FF2B5EF4-FFF2-40B4-BE49-F238E27FC236}">
                <a16:creationId xmlns:a16="http://schemas.microsoft.com/office/drawing/2014/main" id="{5830519A-4512-4DD5-755B-81E1DD9E3EFF}"/>
              </a:ext>
            </a:extLst>
          </p:cNvPr>
          <p:cNvSpPr txBox="1">
            <a:spLocks noGrp="1"/>
          </p:cNvSpPr>
          <p:nvPr>
            <p:ph type="title"/>
          </p:nvPr>
        </p:nvSpPr>
        <p:spPr>
          <a:xfrm>
            <a:off x="1535517" y="-19595"/>
            <a:ext cx="8640448" cy="11952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chemeClr val="bg1"/>
                </a:solidFill>
                <a:latin typeface="Gotham Medium"/>
              </a:rPr>
              <a:t>Bolsa Colombina </a:t>
            </a:r>
            <a:r>
              <a:rPr lang="en-US" sz="3200" i="1" dirty="0">
                <a:solidFill>
                  <a:schemeClr val="bg1">
                    <a:lumMod val="75000"/>
                  </a:schemeClr>
                </a:solidFill>
                <a:latin typeface="Gotham Medium"/>
              </a:rPr>
              <a:t>(n.)</a:t>
            </a:r>
            <a:endParaRPr lang="en-US" sz="6600" dirty="0">
              <a:solidFill>
                <a:schemeClr val="bg1"/>
              </a:solidFill>
              <a:latin typeface="Gotham Medium"/>
            </a:endParaRPr>
          </a:p>
        </p:txBody>
      </p:sp>
      <p:sp>
        <p:nvSpPr>
          <p:cNvPr id="11" name="TextBox 10">
            <a:extLst>
              <a:ext uri="{FF2B5EF4-FFF2-40B4-BE49-F238E27FC236}">
                <a16:creationId xmlns:a16="http://schemas.microsoft.com/office/drawing/2014/main" id="{EE7605F1-2B83-18EE-4BC4-376C52E281A5}"/>
              </a:ext>
            </a:extLst>
          </p:cNvPr>
          <p:cNvSpPr txBox="1"/>
          <p:nvPr/>
        </p:nvSpPr>
        <p:spPr>
          <a:xfrm>
            <a:off x="152397" y="1186532"/>
            <a:ext cx="6564089" cy="5324535"/>
          </a:xfrm>
          <a:prstGeom prst="rect">
            <a:avLst/>
          </a:prstGeom>
          <a:noFill/>
        </p:spPr>
        <p:txBody>
          <a:bodyPr wrap="square" rtlCol="0">
            <a:spAutoFit/>
          </a:bodyPr>
          <a:lstStyle/>
          <a:p>
            <a:pPr lvl="0">
              <a:defRPr/>
            </a:pPr>
            <a:r>
              <a:rPr lang="es-ES" sz="2000" dirty="0">
                <a:solidFill>
                  <a:srgbClr val="002060"/>
                </a:solidFill>
              </a:rPr>
              <a:t>Antes de la inesperada llegada de Cristóbal Colón a América, casi no había habido contacto entre los hemisferios occidental y oriental en la historia. Había plantas, animales y alimentos disponibles en América que los europeos nunca habían visto antes, y viceversa</a:t>
            </a:r>
            <a:r>
              <a:rPr lang="en-US" sz="2000" dirty="0">
                <a:solidFill>
                  <a:srgbClr val="002060"/>
                </a:solidFill>
                <a:latin typeface="Calibri" panose="020F0502020204030204"/>
              </a:rPr>
              <a:t>.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000" b="0" dirty="0">
              <a:solidFill>
                <a:srgbClr val="002060"/>
              </a:solidFill>
              <a:latin typeface="Calibri" panose="020F0502020204030204"/>
            </a:endParaRPr>
          </a:p>
          <a:p>
            <a:pPr lvl="0">
              <a:defRPr/>
            </a:pPr>
            <a:r>
              <a:rPr lang="es-ES" sz="2000" dirty="0">
                <a:solidFill>
                  <a:srgbClr val="C00000"/>
                </a:solidFill>
              </a:rPr>
              <a:t>Durante la Era del Contacto, comenzó un sistema comercial entre América en el oeste y Europa en el este. Esto se conoció como la </a:t>
            </a:r>
            <a:r>
              <a:rPr lang="es-ES" sz="2000" b="1" dirty="0">
                <a:solidFill>
                  <a:srgbClr val="C00000"/>
                </a:solidFill>
              </a:rPr>
              <a:t>Bolsa Colombina</a:t>
            </a:r>
            <a:r>
              <a:rPr lang="es-ES" sz="2000" dirty="0">
                <a:solidFill>
                  <a:srgbClr val="C00000"/>
                </a:solidFill>
              </a:rPr>
              <a:t>, porque el comercio que tuvo lugar comenzó tras los viajes de Colón al Caribe</a:t>
            </a:r>
            <a:r>
              <a:rPr lang="en-US" sz="2000" dirty="0">
                <a:solidFill>
                  <a:srgbClr val="C00000"/>
                </a:solidFill>
                <a:latin typeface="Calibri" panose="020F0502020204030204"/>
              </a:rPr>
              <a:t>.</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000" b="0" dirty="0">
              <a:solidFill>
                <a:srgbClr val="C00000"/>
              </a:solidFill>
              <a:latin typeface="Calibri" panose="020F0502020204030204"/>
            </a:endParaRPr>
          </a:p>
          <a:p>
            <a:pPr lvl="0">
              <a:defRPr/>
            </a:pPr>
            <a:r>
              <a:rPr lang="es-ES" sz="2000" dirty="0">
                <a:solidFill>
                  <a:schemeClr val="accent6">
                    <a:lumMod val="75000"/>
                  </a:schemeClr>
                </a:solidFill>
              </a:rPr>
              <a:t>Aunque el </a:t>
            </a:r>
            <a:r>
              <a:rPr lang="es-ES" sz="2000" b="1" dirty="0">
                <a:solidFill>
                  <a:schemeClr val="accent6">
                    <a:lumMod val="75000"/>
                  </a:schemeClr>
                </a:solidFill>
              </a:rPr>
              <a:t>Intercambio Colombino</a:t>
            </a:r>
            <a:r>
              <a:rPr lang="es-ES" sz="2000" dirty="0">
                <a:solidFill>
                  <a:schemeClr val="accent6">
                    <a:lumMod val="75000"/>
                  </a:schemeClr>
                </a:solidFill>
              </a:rPr>
              <a:t> fue beneficioso para traer nuevos objetos a personas de ambos lados del Atlántico, los españoles también trajeron algo más, sin saberlo: enfermedades. Las enfermedades europeas eran mortales para las poblaciones indígenas americanas, que nunca antes se habían encontrado con estas enfermedades</a:t>
            </a:r>
            <a:r>
              <a:rPr lang="en-US" sz="2000" dirty="0">
                <a:solidFill>
                  <a:schemeClr val="accent6">
                    <a:lumMod val="75000"/>
                  </a:schemeClr>
                </a:solidFill>
                <a:latin typeface="Calibri" panose="020F0502020204030204"/>
              </a:rPr>
              <a:t>.</a:t>
            </a:r>
            <a:endParaRPr kumimoji="0" lang="en-US" sz="200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1CCCC4C-C394-AF98-9F6F-B03070538620}"/>
              </a:ext>
            </a:extLst>
          </p:cNvPr>
          <p:cNvSpPr txBox="1"/>
          <p:nvPr/>
        </p:nvSpPr>
        <p:spPr>
          <a:xfrm>
            <a:off x="7125094" y="5817703"/>
            <a:ext cx="4366032" cy="400110"/>
          </a:xfrm>
          <a:prstGeom prst="rect">
            <a:avLst/>
          </a:prstGeom>
          <a:noFill/>
        </p:spPr>
        <p:txBody>
          <a:bodyPr wrap="square" rtlCol="0">
            <a:spAutoFit/>
          </a:bodyPr>
          <a:lstStyle/>
          <a:p>
            <a:pPr algn="ctr"/>
            <a:r>
              <a:rPr lang="en-US" sz="2000" i="1" dirty="0"/>
              <a:t>Un </a:t>
            </a:r>
            <a:r>
              <a:rPr lang="en-US" sz="2000" i="1" dirty="0" err="1"/>
              <a:t>mapa</a:t>
            </a:r>
            <a:r>
              <a:rPr lang="en-US" sz="2000" i="1" dirty="0"/>
              <a:t> del </a:t>
            </a:r>
            <a:r>
              <a:rPr lang="en-US" sz="2000" i="1" dirty="0" err="1"/>
              <a:t>Intercambio</a:t>
            </a:r>
            <a:r>
              <a:rPr lang="en-US" sz="2000" i="1" dirty="0"/>
              <a:t> </a:t>
            </a:r>
            <a:r>
              <a:rPr lang="en-US" sz="2000" i="1" dirty="0" err="1"/>
              <a:t>Colombino</a:t>
            </a:r>
            <a:endParaRPr lang="en-US" sz="2000" i="1" dirty="0"/>
          </a:p>
        </p:txBody>
      </p:sp>
      <p:pic>
        <p:nvPicPr>
          <p:cNvPr id="3" name="Picture 2" descr="A map of the world continents with arrows between the eastern and western hemispheres showing which items were traded back and forth.">
            <a:extLst>
              <a:ext uri="{FF2B5EF4-FFF2-40B4-BE49-F238E27FC236}">
                <a16:creationId xmlns:a16="http://schemas.microsoft.com/office/drawing/2014/main" id="{0571D9D6-F9C1-84F6-B0B1-1D0E277C25A7}"/>
              </a:ext>
            </a:extLst>
          </p:cNvPr>
          <p:cNvPicPr>
            <a:picLocks noChangeAspect="1"/>
          </p:cNvPicPr>
          <p:nvPr/>
        </p:nvPicPr>
        <p:blipFill rotWithShape="1">
          <a:blip r:embed="rId5">
            <a:extLst>
              <a:ext uri="{28A0092B-C50C-407E-A947-70E740481C1C}">
                <a14:useLocalDpi xmlns:a14="http://schemas.microsoft.com/office/drawing/2010/main" val="0"/>
              </a:ext>
            </a:extLst>
          </a:blip>
          <a:srcRect l="2857" r="9880" b="4896"/>
          <a:stretch/>
        </p:blipFill>
        <p:spPr>
          <a:xfrm>
            <a:off x="6716486" y="1482290"/>
            <a:ext cx="5290458" cy="4324409"/>
          </a:xfrm>
          <a:prstGeom prst="rect">
            <a:avLst/>
          </a:prstGeom>
          <a:effectLst>
            <a:outerShdw blurRad="50800" dist="50800" dir="7860000" algn="ctr" rotWithShape="0">
              <a:srgbClr val="000000">
                <a:alpha val="43137"/>
              </a:srgbClr>
            </a:outerShdw>
          </a:effectLst>
        </p:spPr>
      </p:pic>
    </p:spTree>
    <p:extLst>
      <p:ext uri="{BB962C8B-B14F-4D97-AF65-F5344CB8AC3E}">
        <p14:creationId xmlns:p14="http://schemas.microsoft.com/office/powerpoint/2010/main" val="1730755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CF8691-DA9F-4BBF-8FFF-E2B81214EAB2}">
  <ds:schemaRefs>
    <ds:schemaRef ds:uri="http://schemas.microsoft.com/sharepoint/v3/contenttype/forms"/>
  </ds:schemaRefs>
</ds:datastoreItem>
</file>

<file path=customXml/itemProps2.xml><?xml version="1.0" encoding="utf-8"?>
<ds:datastoreItem xmlns:ds="http://schemas.openxmlformats.org/officeDocument/2006/customXml" ds:itemID="{C8AFA97A-4216-4358-B78B-C1CF093E26E4}">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3.xml><?xml version="1.0" encoding="utf-8"?>
<ds:datastoreItem xmlns:ds="http://schemas.openxmlformats.org/officeDocument/2006/customXml" ds:itemID="{D8EBF4E4-F898-4343-8ACB-8FF540A84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cec14-576f-4745-8bc6-f1209321bcba"/>
    <ds:schemaRef ds:uri="545cb1ba-8b8a-41a6-8528-558dc0e97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669</TotalTime>
  <Words>2050</Words>
  <Application>Microsoft Office PowerPoint</Application>
  <PresentationFormat>Widescreen</PresentationFormat>
  <Paragraphs>122</Paragraphs>
  <Slides>15</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Aptos</vt:lpstr>
      <vt:lpstr>Aptos Display</vt:lpstr>
      <vt:lpstr>Arial</vt:lpstr>
      <vt:lpstr>Calibri</vt:lpstr>
      <vt:lpstr>Calibri Light</vt:lpstr>
      <vt:lpstr>Gotham Book</vt:lpstr>
      <vt:lpstr>Gotham Medium</vt:lpstr>
      <vt:lpstr>Open Sans</vt:lpstr>
      <vt:lpstr>Times New Roman</vt:lpstr>
      <vt:lpstr>Office Theme</vt:lpstr>
      <vt:lpstr>1_Office Theme</vt:lpstr>
      <vt:lpstr>Unidad 2: Edad de contacto</vt:lpstr>
      <vt:lpstr>Calentamiento Sigue las instrucciones para completar tu calentamiento</vt:lpstr>
      <vt:lpstr>Comparte con la clase</vt:lpstr>
      <vt:lpstr>Pregunta esencial</vt:lpstr>
      <vt:lpstr>En la lección de hoy… Día 1</vt:lpstr>
      <vt:lpstr>Era (n.)</vt:lpstr>
      <vt:lpstr>Exploración (n.)</vt:lpstr>
      <vt:lpstr>Expedición (n.)</vt:lpstr>
      <vt:lpstr>Bolsa Colombina (n.)</vt:lpstr>
      <vt:lpstr>Conquistador (n.)</vt:lpstr>
      <vt:lpstr>Colonización (n.)</vt:lpstr>
      <vt:lpstr>Viceroy (n.)</vt:lpstr>
      <vt:lpstr>Plantación (n.)</vt:lpstr>
      <vt:lpstr>Billete de salida</vt:lpstr>
      <vt:lpstr>Comparte con la clase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9</cp:revision>
  <dcterms:created xsi:type="dcterms:W3CDTF">2024-08-06T19:10:50Z</dcterms:created>
  <dcterms:modified xsi:type="dcterms:W3CDTF">2025-11-20T21:51:26Z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