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313" r:id="rId4"/>
    <p:sldId id="315" r:id="rId5"/>
    <p:sldId id="316" r:id="rId6"/>
    <p:sldId id="317" r:id="rId7"/>
    <p:sldId id="319" r:id="rId8"/>
    <p:sldId id="333" r:id="rId9"/>
    <p:sldId id="334" r:id="rId10"/>
    <p:sldId id="337" r:id="rId11"/>
    <p:sldId id="335" r:id="rId12"/>
    <p:sldId id="336" r:id="rId13"/>
    <p:sldId id="338" r:id="rId14"/>
    <p:sldId id="339" r:id="rId15"/>
    <p:sldId id="340" r:id="rId16"/>
    <p:sldId id="341" r:id="rId17"/>
    <p:sldId id="34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912BC-7846-454F-A6E9-3CE0294FC3D6}"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1DDCE-9A50-4DC7-A80F-CFF284B41376}" type="slidenum">
              <a:rPr lang="en-US" smtClean="0"/>
              <a:t>‹#›</a:t>
            </a:fld>
            <a:endParaRPr lang="en-US"/>
          </a:p>
        </p:txBody>
      </p:sp>
    </p:spTree>
    <p:extLst>
      <p:ext uri="{BB962C8B-B14F-4D97-AF65-F5344CB8AC3E}">
        <p14:creationId xmlns:p14="http://schemas.microsoft.com/office/powerpoint/2010/main" val="427709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oc.gov/item/200958113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istorictexasmaps.com/collection/search-results/97358-compromise-of-1850-gis-educational-map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oc.gov/item/200958113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rule_of_the_shorter_term" TargetMode="External"/><Relationship Id="rId3" Type="http://schemas.openxmlformats.org/officeDocument/2006/relationships/hyperlink" Target="https://en.wikipedia.org/wiki/public_domain" TargetMode="External"/><Relationship Id="rId7" Type="http://schemas.openxmlformats.org/officeDocument/2006/relationships/hyperlink" Target="https://commons.wikimedia.org/wiki/Commons:Public_art_and_copyrights_in_the_U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commons.wikimedia.org/wiki/Commons:Hirtle_chart" TargetMode="External"/><Relationship Id="rId5" Type="http://schemas.openxmlformats.org/officeDocument/2006/relationships/hyperlink" Target="https://en.wikipedia.org/wiki/Copyright_notice" TargetMode="External"/><Relationship Id="rId4" Type="http://schemas.openxmlformats.org/officeDocument/2006/relationships/hyperlink" Target="https://commons.wikimedia.org/wiki/Commons:Publication" TargetMode="External"/><Relationship Id="rId9" Type="http://schemas.openxmlformats.org/officeDocument/2006/relationships/hyperlink" Target="https://en.wikipedia.org/wiki/List_of_Latin_phrases_(P)#Post_mortem_auctori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Inauguration of Abraham Lincoln - March 4</a:t>
            </a:r>
            <a:r>
              <a:rPr lang="en-US" sz="1200" b="0" i="0" kern="1200" dirty="0">
                <a:solidFill>
                  <a:schemeClr val="tx1"/>
                </a:solidFill>
                <a:effectLst/>
                <a:latin typeface="+mn-lt"/>
                <a:ea typeface="+mn-ea"/>
                <a:cs typeface="+mn-cs"/>
              </a:rPr>
              <a:t>. Washington D.C, ca. 1935. [1861] Photograph. https://www.loc.gov/item/00652340/.</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Mcconnell</a:t>
            </a:r>
            <a:r>
              <a:rPr lang="en-US" sz="1200" b="0" i="0" u="none" strike="noStrike" kern="1200" dirty="0">
                <a:solidFill>
                  <a:schemeClr val="tx1"/>
                </a:solidFill>
                <a:effectLst/>
                <a:latin typeface="+mn-lt"/>
                <a:ea typeface="+mn-ea"/>
                <a:cs typeface="+mn-cs"/>
              </a:rPr>
              <a:t> Map Co, and James McConnell. </a:t>
            </a:r>
            <a:r>
              <a:rPr lang="en-US" sz="1200" b="0" i="1" u="none" strike="noStrike" kern="1200" dirty="0">
                <a:solidFill>
                  <a:schemeClr val="tx1"/>
                </a:solidFill>
                <a:effectLst/>
                <a:latin typeface="+mn-lt"/>
                <a:ea typeface="+mn-ea"/>
                <a:cs typeface="+mn-cs"/>
              </a:rPr>
              <a:t>Kansas-Nebraska Act, 1854</a:t>
            </a:r>
            <a:r>
              <a:rPr lang="en-US" sz="1200" b="0" i="0" u="none" strike="noStrike" kern="1200" dirty="0">
                <a:solidFill>
                  <a:schemeClr val="tx1"/>
                </a:solidFill>
                <a:effectLst/>
                <a:latin typeface="+mn-lt"/>
                <a:ea typeface="+mn-ea"/>
                <a:cs typeface="+mn-cs"/>
              </a:rPr>
              <a:t>. 1919. Library of Congress Geography and Map Division. </a:t>
            </a:r>
            <a:r>
              <a:rPr lang="en-US" sz="1200" b="0" i="0" u="sng" strike="noStrike" kern="1200" dirty="0">
                <a:solidFill>
                  <a:schemeClr val="tx1"/>
                </a:solidFill>
                <a:effectLst/>
                <a:latin typeface="+mn-lt"/>
                <a:ea typeface="+mn-ea"/>
                <a:cs typeface="+mn-cs"/>
                <a:hlinkClick r:id="rId3"/>
              </a:rPr>
              <a:t>https://www.loc.gov/item/2009581130/</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5A1DDCE-9A50-4DC7-A80F-CFF284B41376}" type="slidenum">
              <a:rPr lang="en-US" smtClean="0"/>
              <a:t>7</a:t>
            </a:fld>
            <a:endParaRPr lang="en-US"/>
          </a:p>
        </p:txBody>
      </p:sp>
    </p:spTree>
    <p:extLst>
      <p:ext uri="{BB962C8B-B14F-4D97-AF65-F5344CB8AC3E}">
        <p14:creationId xmlns:p14="http://schemas.microsoft.com/office/powerpoint/2010/main" val="990702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Missouri Compromise of 1820 Map. Justin Arroyos (Compiler) Lila Rakoczy (Compiler) Kelsey Bonnell (Compiler) GIS Educational Maps, Texas General Land Office. Accessed August 13, 2025. https://historictexasmaps.com/object/97357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5A1DDCE-9A50-4DC7-A80F-CFF284B41376}" type="slidenum">
              <a:rPr lang="en-US" smtClean="0"/>
              <a:t>8</a:t>
            </a:fld>
            <a:endParaRPr lang="en-US"/>
          </a:p>
        </p:txBody>
      </p:sp>
    </p:spTree>
    <p:extLst>
      <p:ext uri="{BB962C8B-B14F-4D97-AF65-F5344CB8AC3E}">
        <p14:creationId xmlns:p14="http://schemas.microsoft.com/office/powerpoint/2010/main" val="3371442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Arroyos, Justin, Lila Rakoczy, and Kelsey Bonnell. </a:t>
            </a:r>
            <a:r>
              <a:rPr lang="en-US" sz="1200" b="0" i="1" u="none" strike="noStrike" kern="1200" dirty="0">
                <a:solidFill>
                  <a:schemeClr val="tx1"/>
                </a:solidFill>
                <a:effectLst/>
                <a:latin typeface="+mn-lt"/>
                <a:ea typeface="+mn-ea"/>
                <a:cs typeface="+mn-cs"/>
              </a:rPr>
              <a:t>Compromise of 1850</a:t>
            </a:r>
            <a:r>
              <a:rPr lang="en-US" sz="1200" b="0" i="0" u="none" strike="noStrike" kern="1200" dirty="0">
                <a:solidFill>
                  <a:schemeClr val="tx1"/>
                </a:solidFill>
                <a:effectLst/>
                <a:latin typeface="+mn-lt"/>
                <a:ea typeface="+mn-ea"/>
                <a:cs typeface="+mn-cs"/>
              </a:rPr>
              <a:t>. 2024. Texas Glo Map Database and Store. Accessed August 6, 2025. </a:t>
            </a:r>
            <a:r>
              <a:rPr lang="en-US" sz="1200" b="0" i="0" u="sng" strike="noStrike" kern="1200" dirty="0">
                <a:solidFill>
                  <a:schemeClr val="tx1"/>
                </a:solidFill>
                <a:effectLst/>
                <a:latin typeface="+mn-lt"/>
                <a:ea typeface="+mn-ea"/>
                <a:cs typeface="+mn-cs"/>
                <a:hlinkClick r:id="rId3"/>
              </a:rPr>
              <a:t>https://historictexasmaps.com/collection/search-results/97358-compromise-of-1850-gis-educational-maps</a:t>
            </a:r>
            <a:r>
              <a:rPr lang="en-US" sz="1200" b="0" i="0" u="none" strike="noStrike" kern="1200" dirty="0">
                <a:solidFill>
                  <a:schemeClr val="tx1"/>
                </a:solidFill>
                <a:effectLst/>
                <a:latin typeface="+mn-lt"/>
                <a:ea typeface="+mn-ea"/>
                <a:cs typeface="+mn-cs"/>
              </a:rPr>
              <a:t>.</a:t>
            </a:r>
          </a:p>
          <a:p>
            <a:br>
              <a:rPr lang="en-US" b="0" dirty="0">
                <a:effectLst/>
              </a:rPr>
            </a:br>
            <a:endParaRPr lang="en-US" dirty="0"/>
          </a:p>
        </p:txBody>
      </p:sp>
      <p:sp>
        <p:nvSpPr>
          <p:cNvPr id="4" name="Slide Number Placeholder 3"/>
          <p:cNvSpPr>
            <a:spLocks noGrp="1"/>
          </p:cNvSpPr>
          <p:nvPr>
            <p:ph type="sldNum" sz="quarter" idx="5"/>
          </p:nvPr>
        </p:nvSpPr>
        <p:spPr/>
        <p:txBody>
          <a:bodyPr/>
          <a:lstStyle/>
          <a:p>
            <a:fld id="{35A1DDCE-9A50-4DC7-A80F-CFF284B41376}" type="slidenum">
              <a:rPr lang="en-US" smtClean="0"/>
              <a:t>9</a:t>
            </a:fld>
            <a:endParaRPr lang="en-US"/>
          </a:p>
        </p:txBody>
      </p:sp>
    </p:spTree>
    <p:extLst>
      <p:ext uri="{BB962C8B-B14F-4D97-AF65-F5344CB8AC3E}">
        <p14:creationId xmlns:p14="http://schemas.microsoft.com/office/powerpoint/2010/main" val="116918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Mcconnell</a:t>
            </a:r>
            <a:r>
              <a:rPr lang="en-US" sz="1200" b="0" i="0" u="none" strike="noStrike" kern="1200" dirty="0">
                <a:solidFill>
                  <a:schemeClr val="tx1"/>
                </a:solidFill>
                <a:effectLst/>
                <a:latin typeface="+mn-lt"/>
                <a:ea typeface="+mn-ea"/>
                <a:cs typeface="+mn-cs"/>
              </a:rPr>
              <a:t> Map Co, and James McConnell. </a:t>
            </a:r>
            <a:r>
              <a:rPr lang="en-US" sz="1200" b="0" i="1" u="none" strike="noStrike" kern="1200" dirty="0">
                <a:solidFill>
                  <a:schemeClr val="tx1"/>
                </a:solidFill>
                <a:effectLst/>
                <a:latin typeface="+mn-lt"/>
                <a:ea typeface="+mn-ea"/>
                <a:cs typeface="+mn-cs"/>
              </a:rPr>
              <a:t>Kansas-Nebraska Act, 1854</a:t>
            </a:r>
            <a:r>
              <a:rPr lang="en-US" sz="1200" b="0" i="0" u="none" strike="noStrike" kern="1200" dirty="0">
                <a:solidFill>
                  <a:schemeClr val="tx1"/>
                </a:solidFill>
                <a:effectLst/>
                <a:latin typeface="+mn-lt"/>
                <a:ea typeface="+mn-ea"/>
                <a:cs typeface="+mn-cs"/>
              </a:rPr>
              <a:t>. 1919. Library of Congress Geography and Map Division. </a:t>
            </a:r>
            <a:r>
              <a:rPr lang="en-US" sz="1200" b="0" i="0" u="sng" strike="noStrike" kern="1200" dirty="0">
                <a:solidFill>
                  <a:schemeClr val="tx1"/>
                </a:solidFill>
                <a:effectLst/>
                <a:latin typeface="+mn-lt"/>
                <a:ea typeface="+mn-ea"/>
                <a:cs typeface="+mn-cs"/>
                <a:hlinkClick r:id="rId3"/>
              </a:rPr>
              <a:t>https://www.loc.gov/item/2009581130/</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5A1DDCE-9A50-4DC7-A80F-CFF284B41376}" type="slidenum">
              <a:rPr lang="en-US" smtClean="0"/>
              <a:t>10</a:t>
            </a:fld>
            <a:endParaRPr lang="en-US"/>
          </a:p>
        </p:txBody>
      </p:sp>
    </p:spTree>
    <p:extLst>
      <p:ext uri="{BB962C8B-B14F-4D97-AF65-F5344CB8AC3E}">
        <p14:creationId xmlns:p14="http://schemas.microsoft.com/office/powerpoint/2010/main" val="2955769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Tragic Prelude John Brown by John Steuart Curry. 1938. </a:t>
            </a:r>
            <a:r>
              <a:rPr lang="en-US" sz="1200" b="0" i="1" kern="1200" dirty="0">
                <a:solidFill>
                  <a:schemeClr val="tx1"/>
                </a:solidFill>
                <a:effectLst/>
                <a:latin typeface="+mn-lt"/>
                <a:ea typeface="+mn-ea"/>
                <a:cs typeface="+mn-cs"/>
              </a:rPr>
              <a:t>This work is in the </a:t>
            </a:r>
            <a:r>
              <a:rPr lang="en-US" sz="1200" b="1" i="1" u="none" strike="noStrike" kern="1200" dirty="0">
                <a:solidFill>
                  <a:schemeClr val="tx1"/>
                </a:solidFill>
                <a:effectLst/>
                <a:latin typeface="+mn-lt"/>
                <a:ea typeface="+mn-ea"/>
                <a:cs typeface="+mn-cs"/>
                <a:hlinkClick r:id="rId3" tooltip="w:public domain"/>
              </a:rPr>
              <a:t>public domain</a:t>
            </a:r>
            <a:r>
              <a:rPr lang="en-US" sz="1200" b="0" i="1" kern="1200" dirty="0">
                <a:solidFill>
                  <a:schemeClr val="tx1"/>
                </a:solidFill>
                <a:effectLst/>
                <a:latin typeface="+mn-lt"/>
                <a:ea typeface="+mn-ea"/>
                <a:cs typeface="+mn-cs"/>
              </a:rPr>
              <a:t> in the United States because it was </a:t>
            </a:r>
            <a:r>
              <a:rPr lang="en-US" sz="1200" b="0" i="1" u="none" strike="noStrike" kern="1200" dirty="0">
                <a:solidFill>
                  <a:schemeClr val="tx1"/>
                </a:solidFill>
                <a:effectLst/>
                <a:latin typeface="+mn-lt"/>
                <a:ea typeface="+mn-ea"/>
                <a:cs typeface="+mn-cs"/>
                <a:hlinkClick r:id="rId4" tooltip="Commons:Publication"/>
              </a:rPr>
              <a:t>published</a:t>
            </a:r>
            <a:r>
              <a:rPr lang="en-US" sz="1200" b="0" i="1" kern="1200" dirty="0">
                <a:solidFill>
                  <a:schemeClr val="tx1"/>
                </a:solidFill>
                <a:effectLst/>
                <a:latin typeface="+mn-lt"/>
                <a:ea typeface="+mn-ea"/>
                <a:cs typeface="+mn-cs"/>
              </a:rPr>
              <a:t> in the United States between 1930 and 1977, inclusive, </a:t>
            </a:r>
            <a:r>
              <a:rPr lang="en-US" sz="1200" b="1" i="1" kern="1200" dirty="0">
                <a:solidFill>
                  <a:schemeClr val="tx1"/>
                </a:solidFill>
                <a:effectLst/>
                <a:latin typeface="+mn-lt"/>
                <a:ea typeface="+mn-ea"/>
                <a:cs typeface="+mn-cs"/>
              </a:rPr>
              <a:t>without a </a:t>
            </a:r>
            <a:r>
              <a:rPr lang="en-US" sz="1200" b="1" i="1" u="none" strike="noStrike" kern="1200" dirty="0">
                <a:solidFill>
                  <a:schemeClr val="tx1"/>
                </a:solidFill>
                <a:effectLst/>
                <a:latin typeface="+mn-lt"/>
                <a:ea typeface="+mn-ea"/>
                <a:cs typeface="+mn-cs"/>
                <a:hlinkClick r:id="rId5" tooltip="w:Copyright notice"/>
              </a:rPr>
              <a:t>copyright notice</a:t>
            </a:r>
            <a:r>
              <a:rPr lang="en-US" sz="1200" b="0" i="1" kern="1200" dirty="0">
                <a:solidFill>
                  <a:schemeClr val="tx1"/>
                </a:solidFill>
                <a:effectLst/>
                <a:latin typeface="+mn-lt"/>
                <a:ea typeface="+mn-ea"/>
                <a:cs typeface="+mn-cs"/>
              </a:rPr>
              <a:t>. For further explanation, see </a:t>
            </a:r>
            <a:r>
              <a:rPr lang="en-US" sz="1200" b="0" i="1" u="none" strike="noStrike" kern="1200" dirty="0" err="1">
                <a:solidFill>
                  <a:schemeClr val="tx1"/>
                </a:solidFill>
                <a:effectLst/>
                <a:latin typeface="+mn-lt"/>
                <a:ea typeface="+mn-ea"/>
                <a:cs typeface="+mn-cs"/>
                <a:hlinkClick r:id="rId6" tooltip="Commons:Hirtle chart"/>
              </a:rPr>
              <a:t>Commons:Hirtle</a:t>
            </a:r>
            <a:r>
              <a:rPr lang="en-US" sz="1200" b="0" i="1" u="none" strike="noStrike" kern="1200" dirty="0">
                <a:solidFill>
                  <a:schemeClr val="tx1"/>
                </a:solidFill>
                <a:effectLst/>
                <a:latin typeface="+mn-lt"/>
                <a:ea typeface="+mn-ea"/>
                <a:cs typeface="+mn-cs"/>
                <a:hlinkClick r:id="rId6" tooltip="Commons:Hirtle chart"/>
              </a:rPr>
              <a:t> chart</a:t>
            </a:r>
            <a:r>
              <a:rPr lang="en-US" sz="1200" b="0" i="1" kern="1200" dirty="0">
                <a:solidFill>
                  <a:schemeClr val="tx1"/>
                </a:solidFill>
                <a:effectLst/>
                <a:latin typeface="+mn-lt"/>
                <a:ea typeface="+mn-ea"/>
                <a:cs typeface="+mn-cs"/>
              </a:rPr>
              <a:t> as well as a </a:t>
            </a:r>
            <a:r>
              <a:rPr lang="en-US" sz="1200" b="0" i="1" u="none" strike="noStrike" kern="1200" dirty="0">
                <a:solidFill>
                  <a:schemeClr val="tx1"/>
                </a:solidFill>
                <a:effectLst/>
                <a:latin typeface="+mn-lt"/>
                <a:ea typeface="+mn-ea"/>
                <a:cs typeface="+mn-cs"/>
                <a:hlinkClick r:id="rId7" tooltip="Commons:Public art and copyrights in the US"/>
              </a:rPr>
              <a:t>detailed definition</a:t>
            </a:r>
            <a:r>
              <a:rPr lang="en-US" sz="1200" b="0" i="1" kern="1200" dirty="0">
                <a:solidFill>
                  <a:schemeClr val="tx1"/>
                </a:solidFill>
                <a:effectLst/>
                <a:latin typeface="+mn-lt"/>
                <a:ea typeface="+mn-ea"/>
                <a:cs typeface="+mn-cs"/>
              </a:rPr>
              <a:t> of "publication" for public </a:t>
            </a:r>
            <a:r>
              <a:rPr lang="en-US" sz="1200" b="0" i="1" kern="1200" dirty="0" err="1">
                <a:solidFill>
                  <a:schemeClr val="tx1"/>
                </a:solidFill>
                <a:effectLst/>
                <a:latin typeface="+mn-lt"/>
                <a:ea typeface="+mn-ea"/>
                <a:cs typeface="+mn-cs"/>
              </a:rPr>
              <a:t>art.Note</a:t>
            </a:r>
            <a:r>
              <a:rPr lang="en-US" sz="1200" b="0" i="1" kern="1200" dirty="0">
                <a:solidFill>
                  <a:schemeClr val="tx1"/>
                </a:solidFill>
                <a:effectLst/>
                <a:latin typeface="+mn-lt"/>
                <a:ea typeface="+mn-ea"/>
                <a:cs typeface="+mn-cs"/>
              </a:rPr>
              <a:t> that it may still be copyrighted in jurisdictions that do not apply the </a:t>
            </a:r>
            <a:r>
              <a:rPr lang="en-US" sz="1200" b="0" i="1" u="none" strike="noStrike" kern="1200" dirty="0">
                <a:solidFill>
                  <a:schemeClr val="tx1"/>
                </a:solidFill>
                <a:effectLst/>
                <a:latin typeface="+mn-lt"/>
                <a:ea typeface="+mn-ea"/>
                <a:cs typeface="+mn-cs"/>
                <a:hlinkClick r:id="rId8" tooltip="w:rule of the shorter term"/>
              </a:rPr>
              <a:t>rule of the shorter term</a:t>
            </a:r>
            <a:r>
              <a:rPr lang="en-US" sz="1200" b="0" i="1" kern="1200" dirty="0">
                <a:solidFill>
                  <a:schemeClr val="tx1"/>
                </a:solidFill>
                <a:effectLst/>
                <a:latin typeface="+mn-lt"/>
                <a:ea typeface="+mn-ea"/>
                <a:cs typeface="+mn-cs"/>
              </a:rPr>
              <a:t> for US works (depending on the date of the author's death), such as Canada (50 </a:t>
            </a:r>
            <a:r>
              <a:rPr lang="en-US" sz="1200" b="0" i="1" u="none" strike="noStrike" kern="1200" dirty="0" err="1">
                <a:solidFill>
                  <a:schemeClr val="tx1"/>
                </a:solidFill>
                <a:effectLst/>
                <a:latin typeface="+mn-lt"/>
                <a:ea typeface="+mn-ea"/>
                <a:cs typeface="+mn-cs"/>
                <a:hlinkClick r:id="rId9" tooltip="w:List of Latin phrases (P)"/>
              </a:rPr>
              <a:t>p.m.a.</a:t>
            </a:r>
            <a:r>
              <a:rPr lang="en-US" sz="1200" b="0" i="1" kern="1200" dirty="0">
                <a:solidFill>
                  <a:schemeClr val="tx1"/>
                </a:solidFill>
                <a:effectLst/>
                <a:latin typeface="+mn-lt"/>
                <a:ea typeface="+mn-ea"/>
                <a:cs typeface="+mn-cs"/>
              </a:rPr>
              <a:t>), Mainland China (50 </a:t>
            </a:r>
            <a:r>
              <a:rPr lang="en-US" sz="1200" b="0" i="1" kern="1200" dirty="0" err="1">
                <a:solidFill>
                  <a:schemeClr val="tx1"/>
                </a:solidFill>
                <a:effectLst/>
                <a:latin typeface="+mn-lt"/>
                <a:ea typeface="+mn-ea"/>
                <a:cs typeface="+mn-cs"/>
              </a:rPr>
              <a:t>p.m.a.</a:t>
            </a:r>
            <a:r>
              <a:rPr lang="en-US" sz="1200" b="0" i="1" kern="1200" dirty="0">
                <a:solidFill>
                  <a:schemeClr val="tx1"/>
                </a:solidFill>
                <a:effectLst/>
                <a:latin typeface="+mn-lt"/>
                <a:ea typeface="+mn-ea"/>
                <a:cs typeface="+mn-cs"/>
              </a:rPr>
              <a:t>, not Hong Kong or Macao), Germany (70 </a:t>
            </a:r>
            <a:r>
              <a:rPr lang="en-US" sz="1200" b="0" i="1" kern="1200" dirty="0" err="1">
                <a:solidFill>
                  <a:schemeClr val="tx1"/>
                </a:solidFill>
                <a:effectLst/>
                <a:latin typeface="+mn-lt"/>
                <a:ea typeface="+mn-ea"/>
                <a:cs typeface="+mn-cs"/>
              </a:rPr>
              <a:t>p.m.a.</a:t>
            </a:r>
            <a:r>
              <a:rPr lang="en-US" sz="1200" b="0" i="1" kern="1200" dirty="0">
                <a:solidFill>
                  <a:schemeClr val="tx1"/>
                </a:solidFill>
                <a:effectLst/>
                <a:latin typeface="+mn-lt"/>
                <a:ea typeface="+mn-ea"/>
                <a:cs typeface="+mn-cs"/>
              </a:rPr>
              <a:t>), Mexico (100 </a:t>
            </a:r>
            <a:r>
              <a:rPr lang="en-US" sz="1200" b="0" i="1" kern="1200" dirty="0" err="1">
                <a:solidFill>
                  <a:schemeClr val="tx1"/>
                </a:solidFill>
                <a:effectLst/>
                <a:latin typeface="+mn-lt"/>
                <a:ea typeface="+mn-ea"/>
                <a:cs typeface="+mn-cs"/>
              </a:rPr>
              <a:t>p.m.a.</a:t>
            </a:r>
            <a:r>
              <a:rPr lang="en-US" sz="1200" b="0" i="1" kern="1200" dirty="0">
                <a:solidFill>
                  <a:schemeClr val="tx1"/>
                </a:solidFill>
                <a:effectLst/>
                <a:latin typeface="+mn-lt"/>
                <a:ea typeface="+mn-ea"/>
                <a:cs typeface="+mn-cs"/>
              </a:rPr>
              <a:t>), Switzerland (70 </a:t>
            </a:r>
            <a:r>
              <a:rPr lang="en-US" sz="1200" b="0" i="1" kern="1200" dirty="0" err="1">
                <a:solidFill>
                  <a:schemeClr val="tx1"/>
                </a:solidFill>
                <a:effectLst/>
                <a:latin typeface="+mn-lt"/>
                <a:ea typeface="+mn-ea"/>
                <a:cs typeface="+mn-cs"/>
              </a:rPr>
              <a:t>p.m.a.</a:t>
            </a:r>
            <a:r>
              <a:rPr lang="en-US" sz="1200" b="0" i="1" kern="1200" dirty="0">
                <a:solidFill>
                  <a:schemeClr val="tx1"/>
                </a:solidFill>
                <a:effectLst/>
                <a:latin typeface="+mn-lt"/>
                <a:ea typeface="+mn-ea"/>
                <a:cs typeface="+mn-cs"/>
              </a:rPr>
              <a:t>), and other countries with individual treaties. Accessed August 13, 2025. https://commons.wikimedia.org/wiki/File:The_Tragic_Prelude_John_Brown.jpg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5A1DDCE-9A50-4DC7-A80F-CFF284B41376}" type="slidenum">
              <a:rPr lang="en-US" smtClean="0"/>
              <a:t>11</a:t>
            </a:fld>
            <a:endParaRPr lang="en-US"/>
          </a:p>
        </p:txBody>
      </p:sp>
    </p:spTree>
    <p:extLst>
      <p:ext uri="{BB962C8B-B14F-4D97-AF65-F5344CB8AC3E}">
        <p14:creationId xmlns:p14="http://schemas.microsoft.com/office/powerpoint/2010/main" val="491979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Century Company, Publisher. </a:t>
            </a:r>
            <a:r>
              <a:rPr lang="en-US" sz="1200" b="0" i="1" kern="1200" dirty="0">
                <a:solidFill>
                  <a:schemeClr val="tx1"/>
                </a:solidFill>
                <a:effectLst/>
                <a:latin typeface="+mn-lt"/>
                <a:ea typeface="+mn-ea"/>
                <a:cs typeface="+mn-cs"/>
              </a:rPr>
              <a:t>Dred Scott. Harriet, wife of Dred Scott</a:t>
            </a:r>
            <a:r>
              <a:rPr lang="en-US" sz="1200" b="0" i="0" kern="1200" dirty="0">
                <a:solidFill>
                  <a:schemeClr val="tx1"/>
                </a:solidFill>
                <a:effectLst/>
                <a:latin typeface="+mn-lt"/>
                <a:ea typeface="+mn-ea"/>
                <a:cs typeface="+mn-cs"/>
              </a:rPr>
              <a:t>. , 1887. [New York: Century Co., June] Photograph. https://www.loc.gov/item/2014645331/.</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35A1DDCE-9A50-4DC7-A80F-CFF284B41376}" type="slidenum">
              <a:rPr lang="en-US" smtClean="0"/>
              <a:t>12</a:t>
            </a:fld>
            <a:endParaRPr lang="en-US"/>
          </a:p>
        </p:txBody>
      </p:sp>
    </p:spTree>
    <p:extLst>
      <p:ext uri="{BB962C8B-B14F-4D97-AF65-F5344CB8AC3E}">
        <p14:creationId xmlns:p14="http://schemas.microsoft.com/office/powerpoint/2010/main" val="152848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Harper's Ferry insurrection - Interior of the Engine-House, just before the gate is broken down by the storming party - Col. Washington and his associates as captives, held by Brown as hostages</a:t>
            </a:r>
            <a:r>
              <a:rPr lang="en-US" sz="1200" b="0" i="0" kern="1200" dirty="0">
                <a:solidFill>
                  <a:schemeClr val="tx1"/>
                </a:solidFill>
                <a:effectLst/>
                <a:latin typeface="+mn-lt"/>
                <a:ea typeface="+mn-ea"/>
                <a:cs typeface="+mn-cs"/>
              </a:rPr>
              <a:t>. Harpers Ferry West Virginia, 1859. Photograph. https://www.loc.gov/item/2002735881/.</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35A1DDCE-9A50-4DC7-A80F-CFF284B41376}" type="slidenum">
              <a:rPr lang="en-US" smtClean="0"/>
              <a:t>13</a:t>
            </a:fld>
            <a:endParaRPr lang="en-US"/>
          </a:p>
        </p:txBody>
      </p:sp>
    </p:spTree>
    <p:extLst>
      <p:ext uri="{BB962C8B-B14F-4D97-AF65-F5344CB8AC3E}">
        <p14:creationId xmlns:p14="http://schemas.microsoft.com/office/powerpoint/2010/main" val="147896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Lovett, J. D. </a:t>
            </a:r>
            <a:r>
              <a:rPr lang="en-US" sz="1200" b="0" i="1" kern="1200" dirty="0">
                <a:solidFill>
                  <a:schemeClr val="tx1"/>
                </a:solidFill>
                <a:effectLst/>
                <a:latin typeface="+mn-lt"/>
                <a:ea typeface="+mn-ea"/>
                <a:cs typeface="+mn-cs"/>
              </a:rPr>
              <a:t>Free Territory for a Free People</a:t>
            </a:r>
            <a:r>
              <a:rPr lang="en-US" sz="1200" b="0" i="0" kern="1200" dirty="0">
                <a:solidFill>
                  <a:schemeClr val="tx1"/>
                </a:solidFill>
                <a:effectLst/>
                <a:latin typeface="+mn-lt"/>
                <a:ea typeface="+mn-ea"/>
                <a:cs typeface="+mn-cs"/>
              </a:rPr>
              <a:t>. United States, 1860. Photograph. https://www.loc.gov/item/2008661602/.</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35A1DDCE-9A50-4DC7-A80F-CFF284B41376}" type="slidenum">
              <a:rPr lang="en-US" smtClean="0"/>
              <a:t>14</a:t>
            </a:fld>
            <a:endParaRPr lang="en-US"/>
          </a:p>
        </p:txBody>
      </p:sp>
    </p:spTree>
    <p:extLst>
      <p:ext uri="{BB962C8B-B14F-4D97-AF65-F5344CB8AC3E}">
        <p14:creationId xmlns:p14="http://schemas.microsoft.com/office/powerpoint/2010/main" val="4149571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FE9B-7130-7C5C-F42C-0DA254C014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66E3FC-F00F-67C3-5F05-FA8E09C7BD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0762D2-8287-DCBB-28D6-5D79143306D9}"/>
              </a:ext>
            </a:extLst>
          </p:cNvPr>
          <p:cNvSpPr>
            <a:spLocks noGrp="1"/>
          </p:cNvSpPr>
          <p:nvPr>
            <p:ph type="dt" sz="half" idx="10"/>
          </p:nvPr>
        </p:nvSpPr>
        <p:spPr/>
        <p:txBody>
          <a:bodyPr/>
          <a:lstStyle/>
          <a:p>
            <a:fld id="{45D9E528-3634-4007-927B-3CEB615755A0}" type="datetimeFigureOut">
              <a:rPr lang="en-US" smtClean="0"/>
              <a:t>8/29/2025</a:t>
            </a:fld>
            <a:endParaRPr lang="en-US"/>
          </a:p>
        </p:txBody>
      </p:sp>
      <p:sp>
        <p:nvSpPr>
          <p:cNvPr id="5" name="Footer Placeholder 4">
            <a:extLst>
              <a:ext uri="{FF2B5EF4-FFF2-40B4-BE49-F238E27FC236}">
                <a16:creationId xmlns:a16="http://schemas.microsoft.com/office/drawing/2014/main" id="{41CE3451-8299-2089-4827-0540C1802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806FB-A3AA-A9A9-B813-E4D890957A2E}"/>
              </a:ext>
            </a:extLst>
          </p:cNvPr>
          <p:cNvSpPr>
            <a:spLocks noGrp="1"/>
          </p:cNvSpPr>
          <p:nvPr>
            <p:ph type="sldNum" sz="quarter" idx="12"/>
          </p:nvPr>
        </p:nvSpPr>
        <p:spPr/>
        <p:txBody>
          <a:bodyPr/>
          <a:lstStyle/>
          <a:p>
            <a:fld id="{699BEF7C-1EF8-48A5-BF81-FAE2B1904D5D}" type="slidenum">
              <a:rPr lang="en-US" smtClean="0"/>
              <a:t>‹#›</a:t>
            </a:fld>
            <a:endParaRPr lang="en-US"/>
          </a:p>
        </p:txBody>
      </p:sp>
    </p:spTree>
    <p:extLst>
      <p:ext uri="{BB962C8B-B14F-4D97-AF65-F5344CB8AC3E}">
        <p14:creationId xmlns:p14="http://schemas.microsoft.com/office/powerpoint/2010/main" val="2638471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123D5-BF57-8C20-7747-97D9B164E5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B34C60-81F6-8C6C-E701-4D5D6FF543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44DDA-5B47-3732-19E7-2FA744F8862E}"/>
              </a:ext>
            </a:extLst>
          </p:cNvPr>
          <p:cNvSpPr>
            <a:spLocks noGrp="1"/>
          </p:cNvSpPr>
          <p:nvPr>
            <p:ph type="dt" sz="half" idx="10"/>
          </p:nvPr>
        </p:nvSpPr>
        <p:spPr/>
        <p:txBody>
          <a:bodyPr/>
          <a:lstStyle/>
          <a:p>
            <a:fld id="{45D9E528-3634-4007-927B-3CEB615755A0}" type="datetimeFigureOut">
              <a:rPr lang="en-US" smtClean="0"/>
              <a:t>8/29/2025</a:t>
            </a:fld>
            <a:endParaRPr lang="en-US"/>
          </a:p>
        </p:txBody>
      </p:sp>
      <p:sp>
        <p:nvSpPr>
          <p:cNvPr id="5" name="Footer Placeholder 4">
            <a:extLst>
              <a:ext uri="{FF2B5EF4-FFF2-40B4-BE49-F238E27FC236}">
                <a16:creationId xmlns:a16="http://schemas.microsoft.com/office/drawing/2014/main" id="{D1A6ACF2-C084-E69B-C554-A3A6958D1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64F68-006B-AC22-F676-D608C43DB801}"/>
              </a:ext>
            </a:extLst>
          </p:cNvPr>
          <p:cNvSpPr>
            <a:spLocks noGrp="1"/>
          </p:cNvSpPr>
          <p:nvPr>
            <p:ph type="sldNum" sz="quarter" idx="12"/>
          </p:nvPr>
        </p:nvSpPr>
        <p:spPr/>
        <p:txBody>
          <a:bodyPr/>
          <a:lstStyle/>
          <a:p>
            <a:fld id="{699BEF7C-1EF8-48A5-BF81-FAE2B1904D5D}" type="slidenum">
              <a:rPr lang="en-US" smtClean="0"/>
              <a:t>‹#›</a:t>
            </a:fld>
            <a:endParaRPr lang="en-US"/>
          </a:p>
        </p:txBody>
      </p:sp>
    </p:spTree>
    <p:extLst>
      <p:ext uri="{BB962C8B-B14F-4D97-AF65-F5344CB8AC3E}">
        <p14:creationId xmlns:p14="http://schemas.microsoft.com/office/powerpoint/2010/main" val="241688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D84F93-E0E0-9F27-E27D-2E03B99A6E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BCB07-945B-D1A1-C29E-43B62ECE2F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5CA66-AB4C-79EA-5713-8BD3BD2F23F7}"/>
              </a:ext>
            </a:extLst>
          </p:cNvPr>
          <p:cNvSpPr>
            <a:spLocks noGrp="1"/>
          </p:cNvSpPr>
          <p:nvPr>
            <p:ph type="dt" sz="half" idx="10"/>
          </p:nvPr>
        </p:nvSpPr>
        <p:spPr/>
        <p:txBody>
          <a:bodyPr/>
          <a:lstStyle/>
          <a:p>
            <a:fld id="{45D9E528-3634-4007-927B-3CEB615755A0}" type="datetimeFigureOut">
              <a:rPr lang="en-US" smtClean="0"/>
              <a:t>8/29/2025</a:t>
            </a:fld>
            <a:endParaRPr lang="en-US"/>
          </a:p>
        </p:txBody>
      </p:sp>
      <p:sp>
        <p:nvSpPr>
          <p:cNvPr id="5" name="Footer Placeholder 4">
            <a:extLst>
              <a:ext uri="{FF2B5EF4-FFF2-40B4-BE49-F238E27FC236}">
                <a16:creationId xmlns:a16="http://schemas.microsoft.com/office/drawing/2014/main" id="{7A7A777F-20E0-E767-699B-7BB838EC9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B6A17D-7891-2D74-2BE6-E8C424DC1313}"/>
              </a:ext>
            </a:extLst>
          </p:cNvPr>
          <p:cNvSpPr>
            <a:spLocks noGrp="1"/>
          </p:cNvSpPr>
          <p:nvPr>
            <p:ph type="sldNum" sz="quarter" idx="12"/>
          </p:nvPr>
        </p:nvSpPr>
        <p:spPr/>
        <p:txBody>
          <a:bodyPr/>
          <a:lstStyle/>
          <a:p>
            <a:fld id="{699BEF7C-1EF8-48A5-BF81-FAE2B1904D5D}" type="slidenum">
              <a:rPr lang="en-US" smtClean="0"/>
              <a:t>‹#›</a:t>
            </a:fld>
            <a:endParaRPr lang="en-US"/>
          </a:p>
        </p:txBody>
      </p:sp>
    </p:spTree>
    <p:extLst>
      <p:ext uri="{BB962C8B-B14F-4D97-AF65-F5344CB8AC3E}">
        <p14:creationId xmlns:p14="http://schemas.microsoft.com/office/powerpoint/2010/main" val="296086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86037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727023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30582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906038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51979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314992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195853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38832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BE0C-26A1-C1B1-E625-97DB36EA3D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69E65A-5578-599C-C071-189F4EED6D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EBF2B-F413-A8FF-9E08-E4F69FFFFF7C}"/>
              </a:ext>
            </a:extLst>
          </p:cNvPr>
          <p:cNvSpPr>
            <a:spLocks noGrp="1"/>
          </p:cNvSpPr>
          <p:nvPr>
            <p:ph type="dt" sz="half" idx="10"/>
          </p:nvPr>
        </p:nvSpPr>
        <p:spPr/>
        <p:txBody>
          <a:bodyPr/>
          <a:lstStyle/>
          <a:p>
            <a:fld id="{45D9E528-3634-4007-927B-3CEB615755A0}" type="datetimeFigureOut">
              <a:rPr lang="en-US" smtClean="0"/>
              <a:t>8/29/2025</a:t>
            </a:fld>
            <a:endParaRPr lang="en-US"/>
          </a:p>
        </p:txBody>
      </p:sp>
      <p:sp>
        <p:nvSpPr>
          <p:cNvPr id="5" name="Footer Placeholder 4">
            <a:extLst>
              <a:ext uri="{FF2B5EF4-FFF2-40B4-BE49-F238E27FC236}">
                <a16:creationId xmlns:a16="http://schemas.microsoft.com/office/drawing/2014/main" id="{B0BA0984-B87B-0946-D606-CB7A1B293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9C6F26-D310-32A0-4589-AF9CDC3F3A04}"/>
              </a:ext>
            </a:extLst>
          </p:cNvPr>
          <p:cNvSpPr>
            <a:spLocks noGrp="1"/>
          </p:cNvSpPr>
          <p:nvPr>
            <p:ph type="sldNum" sz="quarter" idx="12"/>
          </p:nvPr>
        </p:nvSpPr>
        <p:spPr/>
        <p:txBody>
          <a:bodyPr/>
          <a:lstStyle/>
          <a:p>
            <a:fld id="{699BEF7C-1EF8-48A5-BF81-FAE2B1904D5D}" type="slidenum">
              <a:rPr lang="en-US" smtClean="0"/>
              <a:t>‹#›</a:t>
            </a:fld>
            <a:endParaRPr lang="en-US"/>
          </a:p>
        </p:txBody>
      </p:sp>
    </p:spTree>
    <p:extLst>
      <p:ext uri="{BB962C8B-B14F-4D97-AF65-F5344CB8AC3E}">
        <p14:creationId xmlns:p14="http://schemas.microsoft.com/office/powerpoint/2010/main" val="1605561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826009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442714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39676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19B84-AA43-C519-D4E2-2AA50564F6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3B852B-6FD6-03A7-A1ED-B3227609DC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598156-2133-00D0-CC4D-BE8AA7E3B558}"/>
              </a:ext>
            </a:extLst>
          </p:cNvPr>
          <p:cNvSpPr>
            <a:spLocks noGrp="1"/>
          </p:cNvSpPr>
          <p:nvPr>
            <p:ph type="dt" sz="half" idx="10"/>
          </p:nvPr>
        </p:nvSpPr>
        <p:spPr/>
        <p:txBody>
          <a:bodyPr/>
          <a:lstStyle/>
          <a:p>
            <a:fld id="{45D9E528-3634-4007-927B-3CEB615755A0}" type="datetimeFigureOut">
              <a:rPr lang="en-US" smtClean="0"/>
              <a:t>8/29/2025</a:t>
            </a:fld>
            <a:endParaRPr lang="en-US"/>
          </a:p>
        </p:txBody>
      </p:sp>
      <p:sp>
        <p:nvSpPr>
          <p:cNvPr id="5" name="Footer Placeholder 4">
            <a:extLst>
              <a:ext uri="{FF2B5EF4-FFF2-40B4-BE49-F238E27FC236}">
                <a16:creationId xmlns:a16="http://schemas.microsoft.com/office/drawing/2014/main" id="{76E11EA3-130F-222C-9DA7-1A1FE726B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CF367-2CB6-8012-BC1C-8D108CAE850E}"/>
              </a:ext>
            </a:extLst>
          </p:cNvPr>
          <p:cNvSpPr>
            <a:spLocks noGrp="1"/>
          </p:cNvSpPr>
          <p:nvPr>
            <p:ph type="sldNum" sz="quarter" idx="12"/>
          </p:nvPr>
        </p:nvSpPr>
        <p:spPr/>
        <p:txBody>
          <a:bodyPr/>
          <a:lstStyle/>
          <a:p>
            <a:fld id="{699BEF7C-1EF8-48A5-BF81-FAE2B1904D5D}" type="slidenum">
              <a:rPr lang="en-US" smtClean="0"/>
              <a:t>‹#›</a:t>
            </a:fld>
            <a:endParaRPr lang="en-US"/>
          </a:p>
        </p:txBody>
      </p:sp>
    </p:spTree>
    <p:extLst>
      <p:ext uri="{BB962C8B-B14F-4D97-AF65-F5344CB8AC3E}">
        <p14:creationId xmlns:p14="http://schemas.microsoft.com/office/powerpoint/2010/main" val="2891172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ED58C-76CD-BBF6-62EA-CC76B646F4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03A30A-264A-736D-CF97-6939B56AC6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588BE1-25F8-715F-3BB7-4EEF4508BB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FEF15F-891B-871F-42E2-E14964C1491A}"/>
              </a:ext>
            </a:extLst>
          </p:cNvPr>
          <p:cNvSpPr>
            <a:spLocks noGrp="1"/>
          </p:cNvSpPr>
          <p:nvPr>
            <p:ph type="dt" sz="half" idx="10"/>
          </p:nvPr>
        </p:nvSpPr>
        <p:spPr/>
        <p:txBody>
          <a:bodyPr/>
          <a:lstStyle/>
          <a:p>
            <a:fld id="{45D9E528-3634-4007-927B-3CEB615755A0}" type="datetimeFigureOut">
              <a:rPr lang="en-US" smtClean="0"/>
              <a:t>8/29/2025</a:t>
            </a:fld>
            <a:endParaRPr lang="en-US"/>
          </a:p>
        </p:txBody>
      </p:sp>
      <p:sp>
        <p:nvSpPr>
          <p:cNvPr id="6" name="Footer Placeholder 5">
            <a:extLst>
              <a:ext uri="{FF2B5EF4-FFF2-40B4-BE49-F238E27FC236}">
                <a16:creationId xmlns:a16="http://schemas.microsoft.com/office/drawing/2014/main" id="{D0785C46-F034-33FC-4EF3-E10FE8F886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71CAEB-AEF0-878D-101D-AB0127137ED6}"/>
              </a:ext>
            </a:extLst>
          </p:cNvPr>
          <p:cNvSpPr>
            <a:spLocks noGrp="1"/>
          </p:cNvSpPr>
          <p:nvPr>
            <p:ph type="sldNum" sz="quarter" idx="12"/>
          </p:nvPr>
        </p:nvSpPr>
        <p:spPr/>
        <p:txBody>
          <a:bodyPr/>
          <a:lstStyle/>
          <a:p>
            <a:fld id="{699BEF7C-1EF8-48A5-BF81-FAE2B1904D5D}" type="slidenum">
              <a:rPr lang="en-US" smtClean="0"/>
              <a:t>‹#›</a:t>
            </a:fld>
            <a:endParaRPr lang="en-US"/>
          </a:p>
        </p:txBody>
      </p:sp>
    </p:spTree>
    <p:extLst>
      <p:ext uri="{BB962C8B-B14F-4D97-AF65-F5344CB8AC3E}">
        <p14:creationId xmlns:p14="http://schemas.microsoft.com/office/powerpoint/2010/main" val="336944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0F52-A8BC-3235-101A-14CC7B50A1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4EF352-335B-71C2-34F5-5473B63C48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352253-1621-B767-4B33-1C89AB80BC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F7BB1C-A9B5-8320-C11F-89FE4A0EE0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17A8E1-66C6-07FA-B0C0-833CFCE136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F0EBEF-441F-9E03-6AD3-C1BC796D3776}"/>
              </a:ext>
            </a:extLst>
          </p:cNvPr>
          <p:cNvSpPr>
            <a:spLocks noGrp="1"/>
          </p:cNvSpPr>
          <p:nvPr>
            <p:ph type="dt" sz="half" idx="10"/>
          </p:nvPr>
        </p:nvSpPr>
        <p:spPr/>
        <p:txBody>
          <a:bodyPr/>
          <a:lstStyle/>
          <a:p>
            <a:fld id="{45D9E528-3634-4007-927B-3CEB615755A0}" type="datetimeFigureOut">
              <a:rPr lang="en-US" smtClean="0"/>
              <a:t>8/29/2025</a:t>
            </a:fld>
            <a:endParaRPr lang="en-US"/>
          </a:p>
        </p:txBody>
      </p:sp>
      <p:sp>
        <p:nvSpPr>
          <p:cNvPr id="8" name="Footer Placeholder 7">
            <a:extLst>
              <a:ext uri="{FF2B5EF4-FFF2-40B4-BE49-F238E27FC236}">
                <a16:creationId xmlns:a16="http://schemas.microsoft.com/office/drawing/2014/main" id="{842D19D8-B6FE-AADE-46E3-0A76C121A8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B8AC20-C790-3C84-EAE4-E247F7A323FB}"/>
              </a:ext>
            </a:extLst>
          </p:cNvPr>
          <p:cNvSpPr>
            <a:spLocks noGrp="1"/>
          </p:cNvSpPr>
          <p:nvPr>
            <p:ph type="sldNum" sz="quarter" idx="12"/>
          </p:nvPr>
        </p:nvSpPr>
        <p:spPr/>
        <p:txBody>
          <a:bodyPr/>
          <a:lstStyle/>
          <a:p>
            <a:fld id="{699BEF7C-1EF8-48A5-BF81-FAE2B1904D5D}" type="slidenum">
              <a:rPr lang="en-US" smtClean="0"/>
              <a:t>‹#›</a:t>
            </a:fld>
            <a:endParaRPr lang="en-US"/>
          </a:p>
        </p:txBody>
      </p:sp>
    </p:spTree>
    <p:extLst>
      <p:ext uri="{BB962C8B-B14F-4D97-AF65-F5344CB8AC3E}">
        <p14:creationId xmlns:p14="http://schemas.microsoft.com/office/powerpoint/2010/main" val="10824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96DBB-EC77-5182-3AC2-0073C8CCF9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072DAA-E351-1865-818A-1A4AF6CEF165}"/>
              </a:ext>
            </a:extLst>
          </p:cNvPr>
          <p:cNvSpPr>
            <a:spLocks noGrp="1"/>
          </p:cNvSpPr>
          <p:nvPr>
            <p:ph type="dt" sz="half" idx="10"/>
          </p:nvPr>
        </p:nvSpPr>
        <p:spPr/>
        <p:txBody>
          <a:bodyPr/>
          <a:lstStyle/>
          <a:p>
            <a:fld id="{45D9E528-3634-4007-927B-3CEB615755A0}" type="datetimeFigureOut">
              <a:rPr lang="en-US" smtClean="0"/>
              <a:t>8/29/2025</a:t>
            </a:fld>
            <a:endParaRPr lang="en-US"/>
          </a:p>
        </p:txBody>
      </p:sp>
      <p:sp>
        <p:nvSpPr>
          <p:cNvPr id="4" name="Footer Placeholder 3">
            <a:extLst>
              <a:ext uri="{FF2B5EF4-FFF2-40B4-BE49-F238E27FC236}">
                <a16:creationId xmlns:a16="http://schemas.microsoft.com/office/drawing/2014/main" id="{325BDC3A-0B14-4562-3A4E-4AE7A07015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580ABA-CEEA-4689-E0AD-29CA1FA29B69}"/>
              </a:ext>
            </a:extLst>
          </p:cNvPr>
          <p:cNvSpPr>
            <a:spLocks noGrp="1"/>
          </p:cNvSpPr>
          <p:nvPr>
            <p:ph type="sldNum" sz="quarter" idx="12"/>
          </p:nvPr>
        </p:nvSpPr>
        <p:spPr/>
        <p:txBody>
          <a:bodyPr/>
          <a:lstStyle/>
          <a:p>
            <a:fld id="{699BEF7C-1EF8-48A5-BF81-FAE2B1904D5D}" type="slidenum">
              <a:rPr lang="en-US" smtClean="0"/>
              <a:t>‹#›</a:t>
            </a:fld>
            <a:endParaRPr lang="en-US"/>
          </a:p>
        </p:txBody>
      </p:sp>
    </p:spTree>
    <p:extLst>
      <p:ext uri="{BB962C8B-B14F-4D97-AF65-F5344CB8AC3E}">
        <p14:creationId xmlns:p14="http://schemas.microsoft.com/office/powerpoint/2010/main" val="2196869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C18D68-2F20-7D5B-AFA0-20563860F114}"/>
              </a:ext>
            </a:extLst>
          </p:cNvPr>
          <p:cNvSpPr>
            <a:spLocks noGrp="1"/>
          </p:cNvSpPr>
          <p:nvPr>
            <p:ph type="dt" sz="half" idx="10"/>
          </p:nvPr>
        </p:nvSpPr>
        <p:spPr/>
        <p:txBody>
          <a:bodyPr/>
          <a:lstStyle/>
          <a:p>
            <a:fld id="{45D9E528-3634-4007-927B-3CEB615755A0}" type="datetimeFigureOut">
              <a:rPr lang="en-US" smtClean="0"/>
              <a:t>8/29/2025</a:t>
            </a:fld>
            <a:endParaRPr lang="en-US"/>
          </a:p>
        </p:txBody>
      </p:sp>
      <p:sp>
        <p:nvSpPr>
          <p:cNvPr id="3" name="Footer Placeholder 2">
            <a:extLst>
              <a:ext uri="{FF2B5EF4-FFF2-40B4-BE49-F238E27FC236}">
                <a16:creationId xmlns:a16="http://schemas.microsoft.com/office/drawing/2014/main" id="{7F6F432E-5E3D-1B4E-6620-05F43FA849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6D8BE1-8626-42CE-3832-8ADE9CB7C321}"/>
              </a:ext>
            </a:extLst>
          </p:cNvPr>
          <p:cNvSpPr>
            <a:spLocks noGrp="1"/>
          </p:cNvSpPr>
          <p:nvPr>
            <p:ph type="sldNum" sz="quarter" idx="12"/>
          </p:nvPr>
        </p:nvSpPr>
        <p:spPr/>
        <p:txBody>
          <a:bodyPr/>
          <a:lstStyle/>
          <a:p>
            <a:fld id="{699BEF7C-1EF8-48A5-BF81-FAE2B1904D5D}" type="slidenum">
              <a:rPr lang="en-US" smtClean="0"/>
              <a:t>‹#›</a:t>
            </a:fld>
            <a:endParaRPr lang="en-US"/>
          </a:p>
        </p:txBody>
      </p:sp>
    </p:spTree>
    <p:extLst>
      <p:ext uri="{BB962C8B-B14F-4D97-AF65-F5344CB8AC3E}">
        <p14:creationId xmlns:p14="http://schemas.microsoft.com/office/powerpoint/2010/main" val="195584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66A3-37CC-5DD2-759F-C7A233078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A000F6-3DA5-88F2-81A3-E987B75857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7D75D7-4B15-116C-C991-057D69B06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5A070D-7CBE-4110-7D98-5CD321D2868F}"/>
              </a:ext>
            </a:extLst>
          </p:cNvPr>
          <p:cNvSpPr>
            <a:spLocks noGrp="1"/>
          </p:cNvSpPr>
          <p:nvPr>
            <p:ph type="dt" sz="half" idx="10"/>
          </p:nvPr>
        </p:nvSpPr>
        <p:spPr/>
        <p:txBody>
          <a:bodyPr/>
          <a:lstStyle/>
          <a:p>
            <a:fld id="{45D9E528-3634-4007-927B-3CEB615755A0}" type="datetimeFigureOut">
              <a:rPr lang="en-US" smtClean="0"/>
              <a:t>8/29/2025</a:t>
            </a:fld>
            <a:endParaRPr lang="en-US"/>
          </a:p>
        </p:txBody>
      </p:sp>
      <p:sp>
        <p:nvSpPr>
          <p:cNvPr id="6" name="Footer Placeholder 5">
            <a:extLst>
              <a:ext uri="{FF2B5EF4-FFF2-40B4-BE49-F238E27FC236}">
                <a16:creationId xmlns:a16="http://schemas.microsoft.com/office/drawing/2014/main" id="{A73388A3-6B84-4B39-E7AD-BCD070C7E2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E6D040-4007-39DC-5974-FFBD0DD57EA4}"/>
              </a:ext>
            </a:extLst>
          </p:cNvPr>
          <p:cNvSpPr>
            <a:spLocks noGrp="1"/>
          </p:cNvSpPr>
          <p:nvPr>
            <p:ph type="sldNum" sz="quarter" idx="12"/>
          </p:nvPr>
        </p:nvSpPr>
        <p:spPr/>
        <p:txBody>
          <a:bodyPr/>
          <a:lstStyle/>
          <a:p>
            <a:fld id="{699BEF7C-1EF8-48A5-BF81-FAE2B1904D5D}" type="slidenum">
              <a:rPr lang="en-US" smtClean="0"/>
              <a:t>‹#›</a:t>
            </a:fld>
            <a:endParaRPr lang="en-US"/>
          </a:p>
        </p:txBody>
      </p:sp>
    </p:spTree>
    <p:extLst>
      <p:ext uri="{BB962C8B-B14F-4D97-AF65-F5344CB8AC3E}">
        <p14:creationId xmlns:p14="http://schemas.microsoft.com/office/powerpoint/2010/main" val="217981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E0A0-E3F6-56AC-5F0A-17FFF5767B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F150F0-520B-376A-E7DE-0A7CB311CA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9FF0CB-6B16-4E52-B157-167AFFBEE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E8D970-FB27-4845-EABA-E81C49424D9A}"/>
              </a:ext>
            </a:extLst>
          </p:cNvPr>
          <p:cNvSpPr>
            <a:spLocks noGrp="1"/>
          </p:cNvSpPr>
          <p:nvPr>
            <p:ph type="dt" sz="half" idx="10"/>
          </p:nvPr>
        </p:nvSpPr>
        <p:spPr/>
        <p:txBody>
          <a:bodyPr/>
          <a:lstStyle/>
          <a:p>
            <a:fld id="{45D9E528-3634-4007-927B-3CEB615755A0}" type="datetimeFigureOut">
              <a:rPr lang="en-US" smtClean="0"/>
              <a:t>8/29/2025</a:t>
            </a:fld>
            <a:endParaRPr lang="en-US"/>
          </a:p>
        </p:txBody>
      </p:sp>
      <p:sp>
        <p:nvSpPr>
          <p:cNvPr id="6" name="Footer Placeholder 5">
            <a:extLst>
              <a:ext uri="{FF2B5EF4-FFF2-40B4-BE49-F238E27FC236}">
                <a16:creationId xmlns:a16="http://schemas.microsoft.com/office/drawing/2014/main" id="{7983B4CB-D0A0-8E2D-09C0-E72ECF0A3D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D8416A-EF61-799D-5F34-DD776B625F23}"/>
              </a:ext>
            </a:extLst>
          </p:cNvPr>
          <p:cNvSpPr>
            <a:spLocks noGrp="1"/>
          </p:cNvSpPr>
          <p:nvPr>
            <p:ph type="sldNum" sz="quarter" idx="12"/>
          </p:nvPr>
        </p:nvSpPr>
        <p:spPr/>
        <p:txBody>
          <a:bodyPr/>
          <a:lstStyle/>
          <a:p>
            <a:fld id="{699BEF7C-1EF8-48A5-BF81-FAE2B1904D5D}" type="slidenum">
              <a:rPr lang="en-US" smtClean="0"/>
              <a:t>‹#›</a:t>
            </a:fld>
            <a:endParaRPr lang="en-US"/>
          </a:p>
        </p:txBody>
      </p:sp>
    </p:spTree>
    <p:extLst>
      <p:ext uri="{BB962C8B-B14F-4D97-AF65-F5344CB8AC3E}">
        <p14:creationId xmlns:p14="http://schemas.microsoft.com/office/powerpoint/2010/main" val="368448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294CB7-2FFB-98B0-EF0E-7BE05976E9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528EAC-038A-06BF-4BA7-93290718A0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4A6ECB-B672-DCCA-F745-E7CFFF8A0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D9E528-3634-4007-927B-3CEB615755A0}" type="datetimeFigureOut">
              <a:rPr lang="en-US" smtClean="0"/>
              <a:t>8/29/2025</a:t>
            </a:fld>
            <a:endParaRPr lang="en-US"/>
          </a:p>
        </p:txBody>
      </p:sp>
      <p:sp>
        <p:nvSpPr>
          <p:cNvPr id="5" name="Footer Placeholder 4">
            <a:extLst>
              <a:ext uri="{FF2B5EF4-FFF2-40B4-BE49-F238E27FC236}">
                <a16:creationId xmlns:a16="http://schemas.microsoft.com/office/drawing/2014/main" id="{58088228-0E2A-90E9-0121-D1F2050DB4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317339C-EB5F-C322-C17E-6A0F925716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9BEF7C-1EF8-48A5-BF81-FAE2B1904D5D}" type="slidenum">
              <a:rPr lang="en-US" smtClean="0"/>
              <a:t>‹#›</a:t>
            </a:fld>
            <a:endParaRPr lang="en-US"/>
          </a:p>
        </p:txBody>
      </p:sp>
    </p:spTree>
    <p:extLst>
      <p:ext uri="{BB962C8B-B14F-4D97-AF65-F5344CB8AC3E}">
        <p14:creationId xmlns:p14="http://schemas.microsoft.com/office/powerpoint/2010/main" val="3848913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8/29/2025</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1219233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hotograph of the Capitol building during Abraham Lincoln's inauguration. There are hundreds of people in the crowd in front, and dozens of people on the steps of the building as Lincoln is sworn in. The picture is from a great distance. Lincoln himself is not visible in the image.">
            <a:extLst>
              <a:ext uri="{FF2B5EF4-FFF2-40B4-BE49-F238E27FC236}">
                <a16:creationId xmlns:a16="http://schemas.microsoft.com/office/drawing/2014/main" id="{4AB18FE3-1334-E833-9821-F5C0A094630D}"/>
              </a:ext>
            </a:extLst>
          </p:cNvPr>
          <p:cNvPicPr>
            <a:picLocks noChangeAspect="1"/>
          </p:cNvPicPr>
          <p:nvPr/>
        </p:nvPicPr>
        <p:blipFill>
          <a:blip r:embed="rId3"/>
          <a:srcRect b="4158"/>
          <a:stretch>
            <a:fillRect/>
          </a:stretch>
        </p:blipFill>
        <p:spPr>
          <a:xfrm>
            <a:off x="0" y="10"/>
            <a:ext cx="9669642" cy="6857990"/>
          </a:xfrm>
          <a:prstGeom prst="rect">
            <a:avLst/>
          </a:prstGeom>
        </p:spPr>
      </p:pic>
      <p:sp>
        <p:nvSpPr>
          <p:cNvPr id="1038" name="Rectangle 103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13347" y="100765"/>
            <a:ext cx="3985252" cy="2722184"/>
          </a:xfrm>
          <a:noFill/>
        </p:spPr>
        <p:txBody>
          <a:bodyPr>
            <a:normAutofit/>
          </a:bodyPr>
          <a:lstStyle/>
          <a:p>
            <a:pPr algn="l"/>
            <a:r>
              <a:rPr lang="en-US" sz="7200" b="1" dirty="0">
                <a:solidFill>
                  <a:schemeClr val="tx1">
                    <a:lumMod val="65000"/>
                    <a:lumOff val="35000"/>
                  </a:schemeClr>
                </a:solidFill>
                <a:latin typeface="Gotham book"/>
              </a:rPr>
              <a:t>Unit 8:</a:t>
            </a:r>
            <a:br>
              <a:rPr lang="en-US" sz="7200" b="1" dirty="0">
                <a:latin typeface="Gotham book"/>
              </a:rPr>
            </a:br>
            <a:r>
              <a:rPr lang="en-US" sz="7200" b="1" dirty="0">
                <a:latin typeface="Gotham book"/>
              </a:rPr>
              <a:t>Civil War</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8062983" y="3181288"/>
            <a:ext cx="4125968" cy="1608280"/>
          </a:xfrm>
          <a:noFill/>
        </p:spPr>
        <p:txBody>
          <a:bodyPr>
            <a:normAutofit/>
          </a:bodyPr>
          <a:lstStyle/>
          <a:p>
            <a:pPr algn="l"/>
            <a:r>
              <a:rPr lang="en-US" sz="3200" b="1" dirty="0">
                <a:solidFill>
                  <a:schemeClr val="tx1">
                    <a:lumMod val="65000"/>
                    <a:lumOff val="35000"/>
                  </a:schemeClr>
                </a:solidFill>
                <a:latin typeface="Gotham book"/>
              </a:rPr>
              <a:t>Lesson 6: </a:t>
            </a:r>
          </a:p>
          <a:p>
            <a:pPr algn="l"/>
            <a:r>
              <a:rPr lang="en-US" sz="3200" b="1" dirty="0">
                <a:latin typeface="Gotham book"/>
              </a:rPr>
              <a:t>Causes of the Civil war</a:t>
            </a:r>
          </a:p>
        </p:txBody>
      </p:sp>
      <p:sp>
        <p:nvSpPr>
          <p:cNvPr id="10" name="TextBox 9">
            <a:extLst>
              <a:ext uri="{FF2B5EF4-FFF2-40B4-BE49-F238E27FC236}">
                <a16:creationId xmlns:a16="http://schemas.microsoft.com/office/drawing/2014/main" id="{24B7C205-896C-42D5-2E93-4ADDD763BE3C}"/>
              </a:ext>
            </a:extLst>
          </p:cNvPr>
          <p:cNvSpPr txBox="1"/>
          <p:nvPr/>
        </p:nvSpPr>
        <p:spPr>
          <a:xfrm>
            <a:off x="6910398" y="6150114"/>
            <a:ext cx="5281602" cy="707886"/>
          </a:xfrm>
          <a:prstGeom prst="rect">
            <a:avLst/>
          </a:prstGeom>
          <a:noFill/>
        </p:spPr>
        <p:txBody>
          <a:bodyPr wrap="square" rtlCol="0">
            <a:spAutoFit/>
          </a:bodyPr>
          <a:lstStyle/>
          <a:p>
            <a:pPr algn="ctr"/>
            <a:r>
              <a:rPr lang="en-US" sz="2000" dirty="0">
                <a:latin typeface="Gotham book"/>
              </a:rPr>
              <a:t>Abraham Lincoln’s Inauguration, March 4, 1861</a:t>
            </a:r>
          </a:p>
          <a:p>
            <a:pPr algn="ctr"/>
            <a:r>
              <a:rPr lang="en-US" sz="2000" dirty="0">
                <a:latin typeface="Gotham book"/>
              </a:rPr>
              <a:t>Library of Congress</a:t>
            </a:r>
            <a:r>
              <a:rPr lang="en-US" sz="2000" dirty="0"/>
              <a:t> </a:t>
            </a:r>
          </a:p>
        </p:txBody>
      </p:sp>
    </p:spTree>
    <p:extLst>
      <p:ext uri="{BB962C8B-B14F-4D97-AF65-F5344CB8AC3E}">
        <p14:creationId xmlns:p14="http://schemas.microsoft.com/office/powerpoint/2010/main" val="21262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4616264-4699-92B7-6800-290BB7E6483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F5947FF-F306-E3A7-53B7-CB3C063DDFCC}"/>
              </a:ext>
            </a:extLst>
          </p:cNvPr>
          <p:cNvSpPr txBox="1">
            <a:spLocks noGrp="1"/>
          </p:cNvSpPr>
          <p:nvPr>
            <p:ph type="title" idx="4294967295"/>
          </p:nvPr>
        </p:nvSpPr>
        <p:spPr>
          <a:xfrm>
            <a:off x="1088572" y="-172001"/>
            <a:ext cx="9862458"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200" b="0" i="0" u="none" strike="noStrike" kern="1200" cap="none" spc="0" normalizeH="0" baseline="0" noProof="0" dirty="0">
                <a:ln>
                  <a:noFill/>
                </a:ln>
                <a:solidFill>
                  <a:schemeClr val="bg1"/>
                </a:solidFill>
                <a:effectLst/>
                <a:uLnTx/>
                <a:uFillTx/>
                <a:latin typeface="Gotham Medium"/>
                <a:ea typeface="+mj-ea"/>
                <a:cs typeface="+mj-cs"/>
              </a:rPr>
              <a:t>The Kansas-Nebraska</a:t>
            </a:r>
            <a:r>
              <a:rPr lang="en-US" sz="6200" dirty="0">
                <a:solidFill>
                  <a:schemeClr val="bg1"/>
                </a:solidFill>
                <a:latin typeface="Gotham Medium"/>
              </a:rPr>
              <a:t> Act</a:t>
            </a:r>
            <a:endParaRPr kumimoji="0" lang="en-US" sz="62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33CB50F4-6BBB-D546-829C-712E1D1A6DB8}"/>
              </a:ext>
            </a:extLst>
          </p:cNvPr>
          <p:cNvSpPr txBox="1"/>
          <p:nvPr/>
        </p:nvSpPr>
        <p:spPr>
          <a:xfrm>
            <a:off x="54427" y="1545769"/>
            <a:ext cx="5136969" cy="5170646"/>
          </a:xfrm>
          <a:prstGeom prst="rect">
            <a:avLst/>
          </a:prstGeom>
          <a:noFill/>
        </p:spPr>
        <p:txBody>
          <a:bodyPr wrap="square" rtlCol="0">
            <a:spAutoFit/>
          </a:bodyPr>
          <a:lstStyle/>
          <a:p>
            <a:pPr marL="285750" indent="-285750">
              <a:buFont typeface="Arial" panose="020B0604020202020204" pitchFamily="34" charset="0"/>
              <a:buChar char="•"/>
            </a:pPr>
            <a:r>
              <a:rPr lang="en-US" sz="3000" b="1" u="sng" dirty="0">
                <a:solidFill>
                  <a:srgbClr val="C00000"/>
                </a:solidFill>
                <a:latin typeface="Gotham book"/>
              </a:rPr>
              <a:t>What</a:t>
            </a:r>
            <a:r>
              <a:rPr lang="en-US" sz="3000" dirty="0">
                <a:solidFill>
                  <a:srgbClr val="C00000"/>
                </a:solidFill>
                <a:latin typeface="Gotham book"/>
              </a:rPr>
              <a:t>: An 1854 law addressing the issue of slavery in the territories of Kansas and Nebraska.</a:t>
            </a:r>
          </a:p>
          <a:p>
            <a:pPr marL="285750" indent="-285750">
              <a:buFont typeface="Arial" panose="020B0604020202020204" pitchFamily="34" charset="0"/>
              <a:buChar char="•"/>
            </a:pPr>
            <a:r>
              <a:rPr lang="en-US" sz="3000" b="1" u="sng" dirty="0">
                <a:solidFill>
                  <a:srgbClr val="0070C0"/>
                </a:solidFill>
                <a:latin typeface="Gotham book"/>
              </a:rPr>
              <a:t>Terms: </a:t>
            </a:r>
          </a:p>
          <a:p>
            <a:pPr marL="742950" lvl="1" indent="-285750">
              <a:buFont typeface="Arial" panose="020B0604020202020204" pitchFamily="34" charset="0"/>
              <a:buChar char="•"/>
            </a:pPr>
            <a:r>
              <a:rPr lang="en-US" sz="3000" dirty="0">
                <a:solidFill>
                  <a:srgbClr val="0070C0"/>
                </a:solidFill>
                <a:latin typeface="Gotham book"/>
              </a:rPr>
              <a:t>Slavery would be decided in Kansas and Nebraska by popular sovereignty (vote).</a:t>
            </a:r>
          </a:p>
          <a:p>
            <a:pPr marL="285750" indent="-285750">
              <a:buFont typeface="Arial" panose="020B0604020202020204" pitchFamily="34" charset="0"/>
              <a:buChar char="•"/>
            </a:pPr>
            <a:r>
              <a:rPr lang="en-US" sz="3000" dirty="0">
                <a:solidFill>
                  <a:srgbClr val="7030A0"/>
                </a:solidFill>
                <a:latin typeface="Gotham book"/>
              </a:rPr>
              <a:t>This law effectively repealed the Missouri Compromise of 1820.</a:t>
            </a:r>
          </a:p>
        </p:txBody>
      </p:sp>
      <p:pic>
        <p:nvPicPr>
          <p:cNvPr id="6" name="Picture 2" descr="A map showing the political boundaries of the United States of America in 1854. The map shades the Southern slave states from Maryland in the east to Texas in the west. It shows the free states including all states of the north and the western state of California and the Washington and Oregon territory. The rest of the country in the west is labeled as territory. ">
            <a:extLst>
              <a:ext uri="{FF2B5EF4-FFF2-40B4-BE49-F238E27FC236}">
                <a16:creationId xmlns:a16="http://schemas.microsoft.com/office/drawing/2014/main" id="{F42DF698-0A5C-61DC-5BE4-2B4E684911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84" t="8868" r="3411" b="3517"/>
          <a:stretch>
            <a:fillRect/>
          </a:stretch>
        </p:blipFill>
        <p:spPr bwMode="auto">
          <a:xfrm>
            <a:off x="5248811" y="1416413"/>
            <a:ext cx="6845217" cy="4184287"/>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BCCDA62-E1DB-32ED-9C1D-8CD3D0986BAE}"/>
              </a:ext>
            </a:extLst>
          </p:cNvPr>
          <p:cNvSpPr txBox="1"/>
          <p:nvPr/>
        </p:nvSpPr>
        <p:spPr>
          <a:xfrm>
            <a:off x="5262682" y="5698690"/>
            <a:ext cx="6660160" cy="646331"/>
          </a:xfrm>
          <a:prstGeom prst="rect">
            <a:avLst/>
          </a:prstGeom>
          <a:noFill/>
        </p:spPr>
        <p:txBody>
          <a:bodyPr wrap="square" rtlCol="0">
            <a:spAutoFit/>
          </a:bodyPr>
          <a:lstStyle/>
          <a:p>
            <a:pPr algn="ctr"/>
            <a:r>
              <a:rPr lang="en-US" dirty="0">
                <a:latin typeface="Gotham book"/>
              </a:rPr>
              <a:t>Map of the United States, 1854</a:t>
            </a:r>
          </a:p>
          <a:p>
            <a:pPr algn="ctr"/>
            <a:r>
              <a:rPr lang="en-US" i="1" dirty="0">
                <a:latin typeface="Gotham book"/>
              </a:rPr>
              <a:t>The Library of Congress</a:t>
            </a:r>
          </a:p>
        </p:txBody>
      </p:sp>
    </p:spTree>
    <p:extLst>
      <p:ext uri="{BB962C8B-B14F-4D97-AF65-F5344CB8AC3E}">
        <p14:creationId xmlns:p14="http://schemas.microsoft.com/office/powerpoint/2010/main" val="681869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DB34528-FB82-2FE0-CA43-E6CFFD1BA27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F2D350A-0965-D8CF-813D-E6F22D6BB919}"/>
              </a:ext>
            </a:extLst>
          </p:cNvPr>
          <p:cNvSpPr txBox="1">
            <a:spLocks noGrp="1"/>
          </p:cNvSpPr>
          <p:nvPr>
            <p:ph type="title" idx="4294967295"/>
          </p:nvPr>
        </p:nvSpPr>
        <p:spPr>
          <a:xfrm>
            <a:off x="1864854"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chemeClr val="bg1"/>
                </a:solidFill>
                <a:effectLst/>
                <a:uLnTx/>
                <a:uFillTx/>
                <a:latin typeface="Gotham Medium"/>
                <a:ea typeface="+mj-ea"/>
                <a:cs typeface="+mj-cs"/>
              </a:rPr>
              <a:t>“Bleeding Kansas”</a:t>
            </a:r>
          </a:p>
        </p:txBody>
      </p:sp>
      <p:sp>
        <p:nvSpPr>
          <p:cNvPr id="3" name="TextBox 2">
            <a:extLst>
              <a:ext uri="{FF2B5EF4-FFF2-40B4-BE49-F238E27FC236}">
                <a16:creationId xmlns:a16="http://schemas.microsoft.com/office/drawing/2014/main" id="{99C5AD3E-9D83-AE57-B8E3-30383477ED5E}"/>
              </a:ext>
            </a:extLst>
          </p:cNvPr>
          <p:cNvSpPr txBox="1"/>
          <p:nvPr/>
        </p:nvSpPr>
        <p:spPr>
          <a:xfrm>
            <a:off x="181177" y="1600200"/>
            <a:ext cx="6154310" cy="5016758"/>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chemeClr val="accent5"/>
                </a:solidFill>
                <a:latin typeface="Gotham book"/>
              </a:rPr>
              <a:t>Northerners and Southerners flooded into Kansas to try to influence the vote on slavery.</a:t>
            </a:r>
          </a:p>
          <a:p>
            <a:pPr marL="342900" indent="-342900">
              <a:buFont typeface="Arial" panose="020B0604020202020204" pitchFamily="34" charset="0"/>
              <a:buChar char="•"/>
            </a:pPr>
            <a:r>
              <a:rPr lang="en-US" sz="3200" dirty="0">
                <a:solidFill>
                  <a:srgbClr val="0070C0"/>
                </a:solidFill>
                <a:latin typeface="Gotham book"/>
              </a:rPr>
              <a:t>From 1855 to 1859 violence broke out in Kansas between pro-slavery and anti-slavery groups.</a:t>
            </a:r>
          </a:p>
          <a:p>
            <a:pPr marL="342900" indent="-342900">
              <a:buFont typeface="Arial" panose="020B0604020202020204" pitchFamily="34" charset="0"/>
              <a:buChar char="•"/>
            </a:pPr>
            <a:r>
              <a:rPr lang="en-US" sz="3200" dirty="0">
                <a:solidFill>
                  <a:srgbClr val="00B050"/>
                </a:solidFill>
                <a:latin typeface="Gotham book"/>
              </a:rPr>
              <a:t>May 1856, a radical abolitionist named John Brown and his sons killed 5 pro-slavery supporters at the Pottawatomie Creek.</a:t>
            </a:r>
          </a:p>
        </p:txBody>
      </p:sp>
      <p:pic>
        <p:nvPicPr>
          <p:cNvPr id="5" name="Picture 4" descr="A painting of John Brown holding a rifle in one hand and what appears to be a bible in the other. His arms are wide, and he is stepping on the head of a fallen Confederate soldier. In the background, Confederate and Union troops face off with smoke overhead and their respective flags waving.">
            <a:extLst>
              <a:ext uri="{FF2B5EF4-FFF2-40B4-BE49-F238E27FC236}">
                <a16:creationId xmlns:a16="http://schemas.microsoft.com/office/drawing/2014/main" id="{A660A052-4533-60B2-3346-212206DD203A}"/>
              </a:ext>
            </a:extLst>
          </p:cNvPr>
          <p:cNvPicPr>
            <a:picLocks noChangeAspect="1"/>
          </p:cNvPicPr>
          <p:nvPr/>
        </p:nvPicPr>
        <p:blipFill>
          <a:blip r:embed="rId4"/>
          <a:srcRect l="10837" t="1543" r="5689"/>
          <a:stretch>
            <a:fillRect/>
          </a:stretch>
        </p:blipFill>
        <p:spPr>
          <a:xfrm>
            <a:off x="6335486" y="1651004"/>
            <a:ext cx="5675338" cy="3904343"/>
          </a:xfrm>
          <a:prstGeom prst="rect">
            <a:avLst/>
          </a:prstGeom>
          <a:effectLst>
            <a:outerShdw blurRad="50800" dist="50800" dir="7920000" algn="ctr" rotWithShape="0">
              <a:srgbClr val="000000">
                <a:alpha val="43137"/>
              </a:srgbClr>
            </a:outerShdw>
          </a:effectLst>
        </p:spPr>
      </p:pic>
      <p:sp>
        <p:nvSpPr>
          <p:cNvPr id="6" name="TextBox 5">
            <a:extLst>
              <a:ext uri="{FF2B5EF4-FFF2-40B4-BE49-F238E27FC236}">
                <a16:creationId xmlns:a16="http://schemas.microsoft.com/office/drawing/2014/main" id="{DEE71220-4913-6006-21C9-0A8B21092096}"/>
              </a:ext>
            </a:extLst>
          </p:cNvPr>
          <p:cNvSpPr txBox="1"/>
          <p:nvPr/>
        </p:nvSpPr>
        <p:spPr>
          <a:xfrm>
            <a:off x="6248398" y="5615941"/>
            <a:ext cx="5856514" cy="707886"/>
          </a:xfrm>
          <a:prstGeom prst="rect">
            <a:avLst/>
          </a:prstGeom>
          <a:noFill/>
        </p:spPr>
        <p:txBody>
          <a:bodyPr wrap="square" rtlCol="0">
            <a:spAutoFit/>
          </a:bodyPr>
          <a:lstStyle/>
          <a:p>
            <a:pPr algn="ctr"/>
            <a:r>
              <a:rPr lang="en-US" sz="2000" dirty="0">
                <a:latin typeface="Gotham book"/>
              </a:rPr>
              <a:t>“The Tragic Prelude” Mural at the Kansas State Capitol</a:t>
            </a:r>
          </a:p>
          <a:p>
            <a:pPr algn="ctr"/>
            <a:r>
              <a:rPr lang="en-US" sz="2000" dirty="0">
                <a:latin typeface="Gotham book"/>
              </a:rPr>
              <a:t>John Brown stands in the front</a:t>
            </a:r>
          </a:p>
        </p:txBody>
      </p:sp>
    </p:spTree>
    <p:extLst>
      <p:ext uri="{BB962C8B-B14F-4D97-AF65-F5344CB8AC3E}">
        <p14:creationId xmlns:p14="http://schemas.microsoft.com/office/powerpoint/2010/main" val="2635289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64AE3D9-F363-742B-3308-3BE53B38BEE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39402D1-A497-94A6-0A76-C7FC19065B1D}"/>
              </a:ext>
            </a:extLst>
          </p:cNvPr>
          <p:cNvSpPr txBox="1">
            <a:spLocks noGrp="1"/>
          </p:cNvSpPr>
          <p:nvPr>
            <p:ph type="title" idx="4294967295"/>
          </p:nvPr>
        </p:nvSpPr>
        <p:spPr>
          <a:xfrm>
            <a:off x="1864854" y="-193768"/>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chemeClr val="bg1"/>
                </a:solidFill>
                <a:effectLst/>
                <a:uLnTx/>
                <a:uFillTx/>
                <a:latin typeface="Gotham Medium"/>
                <a:ea typeface="+mj-ea"/>
                <a:cs typeface="+mj-cs"/>
              </a:rPr>
              <a:t>The Dred Scott Case</a:t>
            </a:r>
          </a:p>
        </p:txBody>
      </p:sp>
      <p:sp>
        <p:nvSpPr>
          <p:cNvPr id="3" name="TextBox 2">
            <a:extLst>
              <a:ext uri="{FF2B5EF4-FFF2-40B4-BE49-F238E27FC236}">
                <a16:creationId xmlns:a16="http://schemas.microsoft.com/office/drawing/2014/main" id="{FB29B896-D546-4F31-0168-DBFC48399974}"/>
              </a:ext>
            </a:extLst>
          </p:cNvPr>
          <p:cNvSpPr txBox="1"/>
          <p:nvPr/>
        </p:nvSpPr>
        <p:spPr>
          <a:xfrm>
            <a:off x="76199" y="1600200"/>
            <a:ext cx="8109858" cy="5001369"/>
          </a:xfrm>
          <a:prstGeom prst="rect">
            <a:avLst/>
          </a:prstGeom>
          <a:noFill/>
        </p:spPr>
        <p:txBody>
          <a:bodyPr wrap="square" rtlCol="0">
            <a:spAutoFit/>
          </a:bodyPr>
          <a:lstStyle/>
          <a:p>
            <a:pPr marL="285750" indent="-285750">
              <a:buFont typeface="Arial" panose="020B0604020202020204" pitchFamily="34" charset="0"/>
              <a:buChar char="•"/>
            </a:pPr>
            <a:r>
              <a:rPr lang="en-US" sz="2900" b="1" u="sng" dirty="0">
                <a:solidFill>
                  <a:srgbClr val="00B050"/>
                </a:solidFill>
                <a:latin typeface="Gotham book"/>
              </a:rPr>
              <a:t>What</a:t>
            </a:r>
            <a:r>
              <a:rPr lang="en-US" sz="2900" dirty="0">
                <a:solidFill>
                  <a:srgbClr val="00B050"/>
                </a:solidFill>
                <a:latin typeface="Gotham book"/>
              </a:rPr>
              <a:t>: An 1857 Supreme Court case about the status of an enslaved man named Dred Scott.</a:t>
            </a:r>
          </a:p>
          <a:p>
            <a:pPr marL="285750" indent="-285750">
              <a:buFont typeface="Arial" panose="020B0604020202020204" pitchFamily="34" charset="0"/>
              <a:buChar char="•"/>
            </a:pPr>
            <a:r>
              <a:rPr lang="en-US" sz="2900" b="1" u="sng" dirty="0">
                <a:solidFill>
                  <a:schemeClr val="accent5">
                    <a:lumMod val="75000"/>
                  </a:schemeClr>
                </a:solidFill>
                <a:latin typeface="Gotham book"/>
              </a:rPr>
              <a:t>The Case</a:t>
            </a:r>
            <a:r>
              <a:rPr lang="en-US" sz="2900" dirty="0">
                <a:solidFill>
                  <a:schemeClr val="accent5">
                    <a:lumMod val="75000"/>
                  </a:schemeClr>
                </a:solidFill>
                <a:latin typeface="Gotham book"/>
              </a:rPr>
              <a:t>: Scott argued that he should be free, because his master brought him into free states and territories. </a:t>
            </a:r>
          </a:p>
          <a:p>
            <a:pPr marL="285750" indent="-285750">
              <a:buFont typeface="Arial" panose="020B0604020202020204" pitchFamily="34" charset="0"/>
              <a:buChar char="•"/>
            </a:pPr>
            <a:r>
              <a:rPr lang="en-US" sz="2900" b="1" u="sng" dirty="0">
                <a:latin typeface="Gotham book"/>
              </a:rPr>
              <a:t>The Verdict: </a:t>
            </a:r>
          </a:p>
          <a:p>
            <a:pPr marL="742950" lvl="1" indent="-285750">
              <a:buFont typeface="Arial" panose="020B0604020202020204" pitchFamily="34" charset="0"/>
              <a:buChar char="•"/>
            </a:pPr>
            <a:r>
              <a:rPr lang="en-US" sz="2900" dirty="0">
                <a:solidFill>
                  <a:srgbClr val="0070C0"/>
                </a:solidFill>
                <a:latin typeface="Gotham book"/>
              </a:rPr>
              <a:t>The Supreme Court ruled that Scott was </a:t>
            </a:r>
            <a:r>
              <a:rPr lang="en-US" sz="2900" b="1" i="1" dirty="0">
                <a:solidFill>
                  <a:srgbClr val="0070C0"/>
                </a:solidFill>
                <a:latin typeface="Gotham book"/>
              </a:rPr>
              <a:t>not</a:t>
            </a:r>
            <a:r>
              <a:rPr lang="en-US" sz="2900" dirty="0">
                <a:solidFill>
                  <a:srgbClr val="0070C0"/>
                </a:solidFill>
                <a:latin typeface="Gotham book"/>
              </a:rPr>
              <a:t> free, and that he had no rights in court because Black people were not citizens of the U.S. </a:t>
            </a:r>
          </a:p>
          <a:p>
            <a:pPr marL="742950" lvl="1" indent="-285750">
              <a:buFont typeface="Arial" panose="020B0604020202020204" pitchFamily="34" charset="0"/>
              <a:buChar char="•"/>
            </a:pPr>
            <a:r>
              <a:rPr lang="en-US" sz="2900" dirty="0">
                <a:solidFill>
                  <a:srgbClr val="C00000"/>
                </a:solidFill>
                <a:latin typeface="Gotham book"/>
              </a:rPr>
              <a:t>The court also ruled that Congress had no authority to ban slavery from a U.S. territory.</a:t>
            </a:r>
          </a:p>
        </p:txBody>
      </p:sp>
      <p:pic>
        <p:nvPicPr>
          <p:cNvPr id="5" name="Picture 4" descr="A drawing of Dred Scott wearing a nice suit and looking off to the left.">
            <a:extLst>
              <a:ext uri="{FF2B5EF4-FFF2-40B4-BE49-F238E27FC236}">
                <a16:creationId xmlns:a16="http://schemas.microsoft.com/office/drawing/2014/main" id="{4709F85E-3887-E192-733A-B66A9581CC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2893" y="976993"/>
            <a:ext cx="4029107" cy="4694464"/>
          </a:xfrm>
          <a:prstGeom prst="rect">
            <a:avLst/>
          </a:prstGeom>
          <a:effectLst>
            <a:outerShdw blurRad="50800" dist="50800" dir="7920000" algn="ctr" rotWithShape="0">
              <a:srgbClr val="000000">
                <a:alpha val="43137"/>
              </a:srgbClr>
            </a:outerShdw>
          </a:effectLst>
        </p:spPr>
      </p:pic>
      <p:sp>
        <p:nvSpPr>
          <p:cNvPr id="6" name="TextBox 5">
            <a:extLst>
              <a:ext uri="{FF2B5EF4-FFF2-40B4-BE49-F238E27FC236}">
                <a16:creationId xmlns:a16="http://schemas.microsoft.com/office/drawing/2014/main" id="{B69CE146-2B7F-53F9-316D-C5944B2CF691}"/>
              </a:ext>
            </a:extLst>
          </p:cNvPr>
          <p:cNvSpPr txBox="1"/>
          <p:nvPr/>
        </p:nvSpPr>
        <p:spPr>
          <a:xfrm>
            <a:off x="8120744" y="5527064"/>
            <a:ext cx="3907971" cy="707886"/>
          </a:xfrm>
          <a:prstGeom prst="rect">
            <a:avLst/>
          </a:prstGeom>
          <a:noFill/>
        </p:spPr>
        <p:txBody>
          <a:bodyPr wrap="square" rtlCol="0">
            <a:spAutoFit/>
          </a:bodyPr>
          <a:lstStyle/>
          <a:p>
            <a:pPr algn="ctr"/>
            <a:r>
              <a:rPr lang="en-US" sz="2000" dirty="0">
                <a:latin typeface="Gotham book"/>
              </a:rPr>
              <a:t>A Portrait of Dred Scott</a:t>
            </a:r>
          </a:p>
          <a:p>
            <a:pPr algn="ctr"/>
            <a:r>
              <a:rPr lang="en-US" sz="2000" i="1" dirty="0">
                <a:latin typeface="Gotham book"/>
              </a:rPr>
              <a:t>The Library of Congress</a:t>
            </a:r>
          </a:p>
        </p:txBody>
      </p:sp>
    </p:spTree>
    <p:extLst>
      <p:ext uri="{BB962C8B-B14F-4D97-AF65-F5344CB8AC3E}">
        <p14:creationId xmlns:p14="http://schemas.microsoft.com/office/powerpoint/2010/main" val="287289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7E87E81-BDAA-C04C-AF57-9D98CB90DEDC}"/>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047B7B7-E443-5BA5-A7F0-6D2C51494BAD}"/>
              </a:ext>
            </a:extLst>
          </p:cNvPr>
          <p:cNvSpPr txBox="1">
            <a:spLocks noGrp="1"/>
          </p:cNvSpPr>
          <p:nvPr>
            <p:ph type="title" idx="4294967295"/>
          </p:nvPr>
        </p:nvSpPr>
        <p:spPr>
          <a:xfrm>
            <a:off x="1864854" y="121919"/>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400" dirty="0">
                <a:solidFill>
                  <a:schemeClr val="bg1"/>
                </a:solidFill>
                <a:latin typeface="Gotham Medium"/>
              </a:rPr>
              <a:t>John Brown’s Raid on Harper’s Ferry</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4851C9E2-521B-711C-A27F-7BFD9ECDEA1A}"/>
              </a:ext>
            </a:extLst>
          </p:cNvPr>
          <p:cNvSpPr txBox="1"/>
          <p:nvPr/>
        </p:nvSpPr>
        <p:spPr>
          <a:xfrm>
            <a:off x="-21771" y="1612343"/>
            <a:ext cx="6101238" cy="5016758"/>
          </a:xfrm>
          <a:prstGeom prst="rect">
            <a:avLst/>
          </a:prstGeom>
          <a:noFill/>
        </p:spPr>
        <p:txBody>
          <a:bodyPr wrap="square" rtlCol="0">
            <a:spAutoFit/>
          </a:bodyPr>
          <a:lstStyle/>
          <a:p>
            <a:pPr marL="342900" indent="-342900">
              <a:buFont typeface="Arial" panose="020B0604020202020204" pitchFamily="34" charset="0"/>
              <a:buChar char="•"/>
            </a:pPr>
            <a:r>
              <a:rPr lang="en-US" sz="3200" b="1" u="sng" dirty="0">
                <a:solidFill>
                  <a:srgbClr val="C00000"/>
                </a:solidFill>
                <a:latin typeface="Gotham book"/>
              </a:rPr>
              <a:t>When</a:t>
            </a:r>
            <a:r>
              <a:rPr lang="en-US" sz="3200" dirty="0">
                <a:solidFill>
                  <a:srgbClr val="C00000"/>
                </a:solidFill>
                <a:latin typeface="Gotham book"/>
              </a:rPr>
              <a:t>: October 16, 1859</a:t>
            </a:r>
          </a:p>
          <a:p>
            <a:pPr marL="342900" indent="-342900">
              <a:buFont typeface="Arial" panose="020B0604020202020204" pitchFamily="34" charset="0"/>
              <a:buChar char="•"/>
            </a:pPr>
            <a:r>
              <a:rPr lang="en-US" sz="3200" b="1" u="sng" dirty="0">
                <a:solidFill>
                  <a:schemeClr val="accent5">
                    <a:lumMod val="75000"/>
                  </a:schemeClr>
                </a:solidFill>
                <a:latin typeface="Gotham book"/>
              </a:rPr>
              <a:t>What</a:t>
            </a:r>
            <a:r>
              <a:rPr lang="en-US" sz="3200" dirty="0">
                <a:solidFill>
                  <a:schemeClr val="accent5">
                    <a:lumMod val="75000"/>
                  </a:schemeClr>
                </a:solidFill>
                <a:latin typeface="Gotham book"/>
              </a:rPr>
              <a:t>: Radical abolitionist John Brown led a raid on a federal arsenal at Harper’s Ferry, Virginia.</a:t>
            </a:r>
          </a:p>
          <a:p>
            <a:pPr marL="342900" indent="-342900">
              <a:buFont typeface="Arial" panose="020B0604020202020204" pitchFamily="34" charset="0"/>
              <a:buChar char="•"/>
            </a:pPr>
            <a:r>
              <a:rPr lang="en-US" sz="3200" b="1" u="sng" dirty="0">
                <a:solidFill>
                  <a:srgbClr val="0070C0"/>
                </a:solidFill>
                <a:latin typeface="Gotham book"/>
              </a:rPr>
              <a:t>Why</a:t>
            </a:r>
            <a:r>
              <a:rPr lang="en-US" sz="3200" dirty="0">
                <a:solidFill>
                  <a:srgbClr val="0070C0"/>
                </a:solidFill>
                <a:latin typeface="Gotham book"/>
              </a:rPr>
              <a:t>: He wanted to steal federal weapons at the arsenal to arm slaves so they could revolt against Southern slave owners.</a:t>
            </a:r>
          </a:p>
          <a:p>
            <a:pPr marL="342900" indent="-342900">
              <a:buFont typeface="Arial" panose="020B0604020202020204" pitchFamily="34" charset="0"/>
              <a:buChar char="•"/>
            </a:pPr>
            <a:r>
              <a:rPr lang="en-US" sz="3200" b="1" u="sng" dirty="0">
                <a:solidFill>
                  <a:schemeClr val="accent6">
                    <a:lumMod val="75000"/>
                  </a:schemeClr>
                </a:solidFill>
                <a:latin typeface="Gotham book"/>
              </a:rPr>
              <a:t>Outcome</a:t>
            </a:r>
            <a:r>
              <a:rPr lang="en-US" sz="3200" dirty="0">
                <a:solidFill>
                  <a:schemeClr val="accent6">
                    <a:lumMod val="75000"/>
                  </a:schemeClr>
                </a:solidFill>
                <a:latin typeface="Gotham book"/>
              </a:rPr>
              <a:t>: Brown and his men were captured and executed.</a:t>
            </a:r>
          </a:p>
        </p:txBody>
      </p:sp>
      <p:pic>
        <p:nvPicPr>
          <p:cNvPr id="5" name="Picture 4" descr="Artwork depicting John Brown's raid on Harpers Ferry. A group of armed men stand outside the arsenal, some pointing weapons at the building. A few men are injured on the ground, taking cover behind a wagon.">
            <a:extLst>
              <a:ext uri="{FF2B5EF4-FFF2-40B4-BE49-F238E27FC236}">
                <a16:creationId xmlns:a16="http://schemas.microsoft.com/office/drawing/2014/main" id="{42EA9AE8-5E66-D938-75B0-B38001C0F678}"/>
              </a:ext>
            </a:extLst>
          </p:cNvPr>
          <p:cNvPicPr>
            <a:picLocks noChangeAspect="1"/>
          </p:cNvPicPr>
          <p:nvPr/>
        </p:nvPicPr>
        <p:blipFill>
          <a:blip r:embed="rId4"/>
          <a:srcRect l="3389" t="2257" r="3120" b="3520"/>
          <a:stretch>
            <a:fillRect/>
          </a:stretch>
        </p:blipFill>
        <p:spPr>
          <a:xfrm>
            <a:off x="6158619" y="1692728"/>
            <a:ext cx="5891868" cy="3586843"/>
          </a:xfrm>
          <a:prstGeom prst="rect">
            <a:avLst/>
          </a:prstGeom>
          <a:effectLst>
            <a:outerShdw blurRad="50800" dist="50800" dir="7920000" algn="ctr" rotWithShape="0">
              <a:srgbClr val="000000">
                <a:alpha val="43137"/>
              </a:srgbClr>
            </a:outerShdw>
          </a:effectLst>
        </p:spPr>
      </p:pic>
      <p:sp>
        <p:nvSpPr>
          <p:cNvPr id="6" name="TextBox 5">
            <a:extLst>
              <a:ext uri="{FF2B5EF4-FFF2-40B4-BE49-F238E27FC236}">
                <a16:creationId xmlns:a16="http://schemas.microsoft.com/office/drawing/2014/main" id="{4DCF021E-EACC-81F9-ED8F-C07E3A3CA247}"/>
              </a:ext>
            </a:extLst>
          </p:cNvPr>
          <p:cNvSpPr txBox="1"/>
          <p:nvPr/>
        </p:nvSpPr>
        <p:spPr>
          <a:xfrm>
            <a:off x="6158619" y="5279571"/>
            <a:ext cx="5804781" cy="769441"/>
          </a:xfrm>
          <a:prstGeom prst="rect">
            <a:avLst/>
          </a:prstGeom>
          <a:noFill/>
        </p:spPr>
        <p:txBody>
          <a:bodyPr wrap="square" rtlCol="0">
            <a:spAutoFit/>
          </a:bodyPr>
          <a:lstStyle/>
          <a:p>
            <a:pPr algn="ctr"/>
            <a:r>
              <a:rPr lang="en-US" sz="2200" dirty="0">
                <a:latin typeface="Gotham book"/>
              </a:rPr>
              <a:t>The Harpers Ferry Insurrection</a:t>
            </a:r>
          </a:p>
          <a:p>
            <a:pPr algn="ctr"/>
            <a:r>
              <a:rPr lang="en-US" sz="2200" i="1" dirty="0">
                <a:latin typeface="Gotham book"/>
              </a:rPr>
              <a:t>Library of Congress</a:t>
            </a:r>
          </a:p>
        </p:txBody>
      </p:sp>
    </p:spTree>
    <p:extLst>
      <p:ext uri="{BB962C8B-B14F-4D97-AF65-F5344CB8AC3E}">
        <p14:creationId xmlns:p14="http://schemas.microsoft.com/office/powerpoint/2010/main" val="3230437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52C402B-8133-724A-35B3-346BE4E008EF}"/>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440C601-CFE5-BBBB-A4E0-9532A27B7862}"/>
              </a:ext>
            </a:extLst>
          </p:cNvPr>
          <p:cNvSpPr txBox="1">
            <a:spLocks noGrp="1"/>
          </p:cNvSpPr>
          <p:nvPr>
            <p:ph type="title" idx="4294967295"/>
          </p:nvPr>
        </p:nvSpPr>
        <p:spPr>
          <a:xfrm>
            <a:off x="1371600" y="-171998"/>
            <a:ext cx="9514114" cy="11843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Gotham Medium"/>
                <a:ea typeface="+mj-ea"/>
                <a:cs typeface="+mj-cs"/>
              </a:rPr>
              <a:t>The Presidential Election of 1860</a:t>
            </a:r>
          </a:p>
        </p:txBody>
      </p:sp>
      <p:sp>
        <p:nvSpPr>
          <p:cNvPr id="3" name="TextBox 2">
            <a:extLst>
              <a:ext uri="{FF2B5EF4-FFF2-40B4-BE49-F238E27FC236}">
                <a16:creationId xmlns:a16="http://schemas.microsoft.com/office/drawing/2014/main" id="{BAEA8095-B6A6-6AAE-DB3B-2C1E5F3F7552}"/>
              </a:ext>
            </a:extLst>
          </p:cNvPr>
          <p:cNvSpPr txBox="1"/>
          <p:nvPr/>
        </p:nvSpPr>
        <p:spPr>
          <a:xfrm>
            <a:off x="108857" y="1719943"/>
            <a:ext cx="5540829" cy="4801314"/>
          </a:xfrm>
          <a:prstGeom prst="rect">
            <a:avLst/>
          </a:prstGeom>
          <a:noFill/>
        </p:spPr>
        <p:txBody>
          <a:bodyPr wrap="square" rtlCol="0">
            <a:spAutoFit/>
          </a:bodyPr>
          <a:lstStyle/>
          <a:p>
            <a:pPr marL="342900" indent="-342900">
              <a:buFont typeface="Arial" panose="020B0604020202020204" pitchFamily="34" charset="0"/>
              <a:buChar char="•"/>
            </a:pPr>
            <a:r>
              <a:rPr lang="en-US" sz="3400" dirty="0">
                <a:solidFill>
                  <a:schemeClr val="accent6">
                    <a:lumMod val="75000"/>
                  </a:schemeClr>
                </a:solidFill>
                <a:latin typeface="Gotham book"/>
              </a:rPr>
              <a:t>A Northern, anti-slavery Republican named Abraham Lincoln was elected president of the United States.</a:t>
            </a:r>
          </a:p>
          <a:p>
            <a:pPr marL="342900" indent="-342900">
              <a:buFont typeface="Arial" panose="020B0604020202020204" pitchFamily="34" charset="0"/>
              <a:buChar char="•"/>
            </a:pPr>
            <a:r>
              <a:rPr lang="en-US" sz="3400" dirty="0">
                <a:solidFill>
                  <a:srgbClr val="7030A0"/>
                </a:solidFill>
                <a:latin typeface="Gotham book"/>
              </a:rPr>
              <a:t>Southern states opposed the election of an anti-slavery president and began to secede from the Union.</a:t>
            </a:r>
          </a:p>
        </p:txBody>
      </p:sp>
      <p:pic>
        <p:nvPicPr>
          <p:cNvPr id="7" name="Picture 6" descr="A photocopy of an election banner supporting Lincoln and his running mae Hamlin. The poster is titled Free Territory for a Free People. ">
            <a:extLst>
              <a:ext uri="{FF2B5EF4-FFF2-40B4-BE49-F238E27FC236}">
                <a16:creationId xmlns:a16="http://schemas.microsoft.com/office/drawing/2014/main" id="{1FD02622-F834-ADF7-9CDA-DAA4FF3E0A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1686" y="802663"/>
            <a:ext cx="4637996" cy="5209129"/>
          </a:xfrm>
          <a:prstGeom prst="rect">
            <a:avLst/>
          </a:prstGeom>
        </p:spPr>
      </p:pic>
      <p:sp>
        <p:nvSpPr>
          <p:cNvPr id="8" name="TextBox 7">
            <a:extLst>
              <a:ext uri="{FF2B5EF4-FFF2-40B4-BE49-F238E27FC236}">
                <a16:creationId xmlns:a16="http://schemas.microsoft.com/office/drawing/2014/main" id="{2B1F124F-F49A-BF2F-8462-B8274E33C99F}"/>
              </a:ext>
            </a:extLst>
          </p:cNvPr>
          <p:cNvSpPr txBox="1"/>
          <p:nvPr/>
        </p:nvSpPr>
        <p:spPr>
          <a:xfrm>
            <a:off x="6254184" y="5813371"/>
            <a:ext cx="4953000" cy="707886"/>
          </a:xfrm>
          <a:prstGeom prst="rect">
            <a:avLst/>
          </a:prstGeom>
          <a:noFill/>
        </p:spPr>
        <p:txBody>
          <a:bodyPr wrap="square" rtlCol="0">
            <a:spAutoFit/>
          </a:bodyPr>
          <a:lstStyle/>
          <a:p>
            <a:pPr algn="ctr"/>
            <a:r>
              <a:rPr lang="en-US" sz="2000" dirty="0">
                <a:latin typeface="Gotham book"/>
              </a:rPr>
              <a:t>A campaign poster for the 1860 election</a:t>
            </a:r>
          </a:p>
          <a:p>
            <a:pPr algn="ctr"/>
            <a:r>
              <a:rPr lang="en-US" sz="2000" i="1" dirty="0">
                <a:latin typeface="Gotham book"/>
              </a:rPr>
              <a:t>The Library of Congress</a:t>
            </a:r>
          </a:p>
        </p:txBody>
      </p:sp>
    </p:spTree>
    <p:extLst>
      <p:ext uri="{BB962C8B-B14F-4D97-AF65-F5344CB8AC3E}">
        <p14:creationId xmlns:p14="http://schemas.microsoft.com/office/powerpoint/2010/main" val="4262475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974F29B-29CE-AFA9-8EC4-86D51FC8F7A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A77C75A3-47B9-AB0C-7096-77CABB16F492}"/>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Exit Ticket</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p>
        </p:txBody>
      </p:sp>
      <p:sp>
        <p:nvSpPr>
          <p:cNvPr id="3" name="TextBox 2">
            <a:extLst>
              <a:ext uri="{FF2B5EF4-FFF2-40B4-BE49-F238E27FC236}">
                <a16:creationId xmlns:a16="http://schemas.microsoft.com/office/drawing/2014/main" id="{4E71743A-DE7B-AB8E-32C0-DCF9828A8389}"/>
              </a:ext>
            </a:extLst>
          </p:cNvPr>
          <p:cNvSpPr txBox="1"/>
          <p:nvPr/>
        </p:nvSpPr>
        <p:spPr>
          <a:xfrm>
            <a:off x="3145970" y="1596576"/>
            <a:ext cx="5236029" cy="424731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E97132">
                    <a:lumMod val="75000"/>
                  </a:srgbClr>
                </a:solidFill>
                <a:effectLst/>
                <a:uLnTx/>
                <a:uFillTx/>
                <a:latin typeface="Gotham book"/>
                <a:ea typeface="+mn-ea"/>
                <a:cs typeface="+mn-cs"/>
              </a:rPr>
              <a:t>Complete each portion of the graphic organizer to explain the primary cause of the Civil War and provide an example based on the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B050"/>
                </a:solidFill>
                <a:effectLst/>
                <a:uLnTx/>
                <a:uFillTx/>
                <a:latin typeface="Aptos" panose="02110004020202020204"/>
                <a:ea typeface="+mn-ea"/>
                <a:cs typeface="+mn-cs"/>
              </a:rPr>
              <a:t>Discuss with a partner  </a:t>
            </a:r>
          </a:p>
        </p:txBody>
      </p:sp>
      <p:pic>
        <p:nvPicPr>
          <p:cNvPr id="4" name="Graphic 3">
            <a:extLst>
              <a:ext uri="{FF2B5EF4-FFF2-40B4-BE49-F238E27FC236}">
                <a16:creationId xmlns:a16="http://schemas.microsoft.com/office/drawing/2014/main" id="{7ACD7ECA-4758-27F2-5CFE-DFD3A747CD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6986" y="1596576"/>
            <a:ext cx="1208326" cy="1208326"/>
          </a:xfrm>
          <a:prstGeom prst="rect">
            <a:avLst/>
          </a:prstGeom>
        </p:spPr>
      </p:pic>
      <p:pic>
        <p:nvPicPr>
          <p:cNvPr id="5" name="Graphic 4">
            <a:extLst>
              <a:ext uri="{FF2B5EF4-FFF2-40B4-BE49-F238E27FC236}">
                <a16:creationId xmlns:a16="http://schemas.microsoft.com/office/drawing/2014/main" id="{08227C5A-9797-0755-D951-F22A7BD893C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8252" y="3040290"/>
            <a:ext cx="925793" cy="925793"/>
          </a:xfrm>
          <a:prstGeom prst="rect">
            <a:avLst/>
          </a:prstGeom>
        </p:spPr>
      </p:pic>
      <p:pic>
        <p:nvPicPr>
          <p:cNvPr id="6" name="Graphic 5">
            <a:extLst>
              <a:ext uri="{FF2B5EF4-FFF2-40B4-BE49-F238E27FC236}">
                <a16:creationId xmlns:a16="http://schemas.microsoft.com/office/drawing/2014/main" id="{2BE476C0-FEA1-6164-ECBA-CAF948C75B3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16962" y="5118665"/>
            <a:ext cx="842453" cy="842453"/>
          </a:xfrm>
          <a:prstGeom prst="rect">
            <a:avLst/>
          </a:prstGeom>
        </p:spPr>
      </p:pic>
    </p:spTree>
    <p:extLst>
      <p:ext uri="{BB962C8B-B14F-4D97-AF65-F5344CB8AC3E}">
        <p14:creationId xmlns:p14="http://schemas.microsoft.com/office/powerpoint/2010/main" val="380740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00F36F2B-4FEC-38EB-3236-2D131E37465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71A3A29-27B5-616D-7484-6BBEFD0C407E}"/>
              </a:ext>
            </a:extLst>
          </p:cNvPr>
          <p:cNvSpPr txBox="1">
            <a:spLocks noGrp="1"/>
          </p:cNvSpPr>
          <p:nvPr>
            <p:ph type="title" idx="4294967295"/>
          </p:nvPr>
        </p:nvSpPr>
        <p:spPr>
          <a:xfrm>
            <a:off x="2116136" y="79004"/>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 </a:t>
            </a:r>
            <a:r>
              <a:rPr kumimoji="0" lang="en-US" sz="7300" b="0" i="0" u="none" strike="noStrike" kern="1200" cap="none" spc="0" normalizeH="0" baseline="0" noProof="0" dirty="0">
                <a:ln>
                  <a:noFill/>
                </a:ln>
                <a:solidFill>
                  <a:schemeClr val="bg2">
                    <a:lumMod val="25000"/>
                  </a:schemeClr>
                </a:solidFill>
                <a:effectLst/>
                <a:uLnTx/>
                <a:uFillTx/>
                <a:latin typeface="Gotham Medium"/>
                <a:ea typeface="+mj-ea"/>
                <a:cs typeface="+mj-cs"/>
              </a:rPr>
              <a:t>2</a:t>
            </a:r>
            <a:endParaRPr kumimoji="0" lang="en-US" sz="2800" b="0" i="0" u="none" strike="noStrike" kern="1200" cap="none" spc="0" normalizeH="0" baseline="0" noProof="0" dirty="0">
              <a:ln>
                <a:noFill/>
              </a:ln>
              <a:solidFill>
                <a:schemeClr val="bg2">
                  <a:lumMod val="25000"/>
                </a:schemeClr>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F3A8773F-FDEB-778D-C255-7E11EEDF47BD}"/>
              </a:ext>
            </a:extLst>
          </p:cNvPr>
          <p:cNvSpPr/>
          <p:nvPr/>
        </p:nvSpPr>
        <p:spPr>
          <a:xfrm>
            <a:off x="1926772" y="1709059"/>
            <a:ext cx="9992882" cy="1578427"/>
          </a:xfrm>
          <a:prstGeom prst="wedgeRoundRectCallout">
            <a:avLst>
              <a:gd name="adj1" fmla="val -56184"/>
              <a:gd name="adj2" fmla="val 36348"/>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
              <a:spcAft>
                <a:spcPts val="600"/>
              </a:spcAft>
              <a:defRPr/>
            </a:pPr>
            <a:r>
              <a:rPr lang="en-US" sz="4000" dirty="0">
                <a:solidFill>
                  <a:schemeClr val="tx2">
                    <a:lumMod val="75000"/>
                    <a:lumOff val="25000"/>
                  </a:schemeClr>
                </a:solidFill>
                <a:latin typeface="Gotham book"/>
              </a:rPr>
              <a:t>The primary cause of the Civil War between the North and the South was ________.</a:t>
            </a:r>
            <a:endParaRPr kumimoji="0" lang="en-US" sz="4000" i="0" u="none" strike="noStrike" kern="1200" cap="none" spc="0" normalizeH="0" baseline="0" noProof="0" dirty="0">
              <a:ln>
                <a:noFill/>
              </a:ln>
              <a:solidFill>
                <a:schemeClr val="tx2">
                  <a:lumMod val="75000"/>
                  <a:lumOff val="25000"/>
                </a:schemeClr>
              </a:solidFill>
              <a:effectLst/>
              <a:uLnTx/>
              <a:uFillTx/>
              <a:latin typeface="Gotham book"/>
              <a:ea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a16="http://schemas.microsoft.com/office/drawing/2014/main" id="{3FB0D92D-F255-C390-6607-D9DA5903FCC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916829"/>
            <a:ext cx="1370657" cy="1370657"/>
          </a:xfrm>
          <a:prstGeom prst="rect">
            <a:avLst/>
          </a:prstGeom>
        </p:spPr>
      </p:pic>
      <p:sp>
        <p:nvSpPr>
          <p:cNvPr id="5" name="Speech Bubble: Rectangle with Corners Rounded 4">
            <a:extLst>
              <a:ext uri="{FF2B5EF4-FFF2-40B4-BE49-F238E27FC236}">
                <a16:creationId xmlns:a16="http://schemas.microsoft.com/office/drawing/2014/main" id="{F4F5F998-DA4C-9EBF-37A6-6B7D8C3A662B}"/>
              </a:ext>
            </a:extLst>
          </p:cNvPr>
          <p:cNvSpPr/>
          <p:nvPr/>
        </p:nvSpPr>
        <p:spPr>
          <a:xfrm>
            <a:off x="289718" y="3951514"/>
            <a:ext cx="9992882" cy="1839686"/>
          </a:xfrm>
          <a:prstGeom prst="wedgeRoundRectCallout">
            <a:avLst>
              <a:gd name="adj1" fmla="val 56019"/>
              <a:gd name="adj2" fmla="val 34969"/>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
              <a:spcAft>
                <a:spcPts val="600"/>
              </a:spcAft>
              <a:defRPr/>
            </a:pPr>
            <a:r>
              <a:rPr lang="en-US" sz="4000" dirty="0">
                <a:solidFill>
                  <a:srgbClr val="C00000"/>
                </a:solidFill>
                <a:latin typeface="Gotham book"/>
              </a:rPr>
              <a:t>One event related to this cause was _____.</a:t>
            </a:r>
          </a:p>
          <a:p>
            <a:pPr marL="457200" lvl="0" indent="31750">
              <a:spcAft>
                <a:spcPts val="600"/>
              </a:spcAft>
              <a:defRPr/>
            </a:pPr>
            <a:r>
              <a:rPr lang="en-US" sz="4000" dirty="0">
                <a:solidFill>
                  <a:srgbClr val="C00000"/>
                </a:solidFill>
                <a:latin typeface="Gotham book"/>
              </a:rPr>
              <a:t>This event was significant because ______. </a:t>
            </a:r>
            <a:endParaRPr kumimoji="0" lang="en-US" sz="1660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endParaRPr>
          </a:p>
        </p:txBody>
      </p:sp>
      <p:pic>
        <p:nvPicPr>
          <p:cNvPr id="6" name="Graphic 5">
            <a:extLst>
              <a:ext uri="{FF2B5EF4-FFF2-40B4-BE49-F238E27FC236}">
                <a16:creationId xmlns:a16="http://schemas.microsoft.com/office/drawing/2014/main" id="{B13D19DF-EFB3-3D39-2E6D-04DE4224EB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1343" y="4463612"/>
            <a:ext cx="1370657" cy="1370657"/>
          </a:xfrm>
          <a:prstGeom prst="rect">
            <a:avLst/>
          </a:prstGeom>
        </p:spPr>
      </p:pic>
    </p:spTree>
    <p:extLst>
      <p:ext uri="{BB962C8B-B14F-4D97-AF65-F5344CB8AC3E}">
        <p14:creationId xmlns:p14="http://schemas.microsoft.com/office/powerpoint/2010/main" val="320814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928134E-5B29-DCC0-24BF-B1DE579DFD79}"/>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Warm-up</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p>
        </p:txBody>
      </p:sp>
      <p:sp>
        <p:nvSpPr>
          <p:cNvPr id="3" name="TextBox 2">
            <a:extLst>
              <a:ext uri="{FF2B5EF4-FFF2-40B4-BE49-F238E27FC236}">
                <a16:creationId xmlns:a16="http://schemas.microsoft.com/office/drawing/2014/main" id="{E8E2968C-C5D5-4B97-5E5D-7FB9E54490D7}"/>
              </a:ext>
            </a:extLst>
          </p:cNvPr>
          <p:cNvSpPr txBox="1"/>
          <p:nvPr/>
        </p:nvSpPr>
        <p:spPr>
          <a:xfrm>
            <a:off x="3145970" y="1596576"/>
            <a:ext cx="5236029" cy="4308872"/>
          </a:xfrm>
          <a:prstGeom prst="rect">
            <a:avLst/>
          </a:prstGeom>
          <a:noFill/>
        </p:spPr>
        <p:txBody>
          <a:bodyPr wrap="square" rtlCol="0">
            <a:spAutoFit/>
          </a:bodyPr>
          <a:lstStyle/>
          <a:p>
            <a:pPr marL="457200" lvl="0" indent="-457200">
              <a:buFont typeface="Arial" panose="020B0604020202020204" pitchFamily="34" charset="0"/>
              <a:buChar char="•"/>
              <a:defRPr/>
            </a:pPr>
            <a:r>
              <a:rPr kumimoji="0" lang="en-US" sz="3400" b="0" i="0" u="none" strike="noStrike" kern="1200" cap="none" spc="0" normalizeH="0" baseline="0" noProof="0" dirty="0">
                <a:ln>
                  <a:noFill/>
                </a:ln>
                <a:solidFill>
                  <a:schemeClr val="accent2">
                    <a:lumMod val="75000"/>
                  </a:schemeClr>
                </a:solidFill>
                <a:effectLst/>
                <a:uLnTx/>
                <a:uFillTx/>
                <a:latin typeface="Gotham book"/>
              </a:rPr>
              <a:t>Read the primary source excerpt from the </a:t>
            </a:r>
            <a:r>
              <a:rPr lang="en-US" sz="3400" dirty="0">
                <a:solidFill>
                  <a:schemeClr val="accent2">
                    <a:lumMod val="75000"/>
                  </a:schemeClr>
                </a:solidFill>
                <a:latin typeface="Gotham book"/>
              </a:rPr>
              <a:t>State of Texas Declaration of Secession, 1861</a:t>
            </a:r>
            <a:endParaRPr kumimoji="0" lang="en-US" sz="3400" b="0" i="0" u="none" strike="noStrike" kern="1200" cap="none" spc="0" normalizeH="0" baseline="0" noProof="0" dirty="0">
              <a:ln>
                <a:noFill/>
              </a:ln>
              <a:solidFill>
                <a:schemeClr val="accent2">
                  <a:lumMod val="75000"/>
                </a:schemeClr>
              </a:solidFill>
              <a:effectLst/>
              <a:uLnTx/>
              <a:uFillTx/>
              <a:latin typeface="Gotham boo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C00000"/>
                </a:solidFill>
                <a:effectLst/>
                <a:uLnTx/>
                <a:uFillTx/>
                <a:latin typeface="Aptos" panose="02110004020202020204"/>
                <a:ea typeface="+mn-ea"/>
                <a:cs typeface="+mn-cs"/>
              </a:rPr>
              <a:t>Answer the question that follows.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B050"/>
                </a:solidFill>
                <a:effectLst/>
                <a:uLnTx/>
                <a:uFillTx/>
                <a:latin typeface="Aptos" panose="02110004020202020204"/>
                <a:ea typeface="+mn-ea"/>
                <a:cs typeface="+mn-cs"/>
              </a:rPr>
              <a:t>Discuss with a partner  </a:t>
            </a:r>
          </a:p>
        </p:txBody>
      </p:sp>
      <p:pic>
        <p:nvPicPr>
          <p:cNvPr id="4" name="Graphic 3">
            <a:extLst>
              <a:ext uri="{FF2B5EF4-FFF2-40B4-BE49-F238E27FC236}">
                <a16:creationId xmlns:a16="http://schemas.microsoft.com/office/drawing/2014/main" id="{2A4C0E2F-DE97-EBAB-80A0-081C33168A5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6986" y="1596576"/>
            <a:ext cx="1208326" cy="1208326"/>
          </a:xfrm>
          <a:prstGeom prst="rect">
            <a:avLst/>
          </a:prstGeom>
        </p:spPr>
      </p:pic>
      <p:pic>
        <p:nvPicPr>
          <p:cNvPr id="5" name="Graphic 4">
            <a:extLst>
              <a:ext uri="{FF2B5EF4-FFF2-40B4-BE49-F238E27FC236}">
                <a16:creationId xmlns:a16="http://schemas.microsoft.com/office/drawing/2014/main" id="{891D742A-1C8D-F1FC-B558-D0FC59B6BAC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06986" y="3974542"/>
            <a:ext cx="925793" cy="925793"/>
          </a:xfrm>
          <a:prstGeom prst="rect">
            <a:avLst/>
          </a:prstGeom>
        </p:spPr>
      </p:pic>
      <p:pic>
        <p:nvPicPr>
          <p:cNvPr id="6" name="Graphic 5">
            <a:extLst>
              <a:ext uri="{FF2B5EF4-FFF2-40B4-BE49-F238E27FC236}">
                <a16:creationId xmlns:a16="http://schemas.microsoft.com/office/drawing/2014/main" id="{7AA4CF92-EE1A-3C37-B86C-11B54D97666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16962" y="5227522"/>
            <a:ext cx="842453" cy="842453"/>
          </a:xfrm>
          <a:prstGeom prst="rect">
            <a:avLst/>
          </a:prstGeom>
        </p:spPr>
      </p:pic>
    </p:spTree>
    <p:extLst>
      <p:ext uri="{BB962C8B-B14F-4D97-AF65-F5344CB8AC3E}">
        <p14:creationId xmlns:p14="http://schemas.microsoft.com/office/powerpoint/2010/main" val="389406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4FF13F-930D-E61A-A70E-836A0CE120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18E05C-6332-3810-C7FF-C2E4B4612CF7}"/>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a:t>
            </a:r>
            <a:endParaRPr kumimoji="0" lang="en-US" sz="2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20817380-77CE-5137-18BE-264D6832C4E4}"/>
              </a:ext>
            </a:extLst>
          </p:cNvPr>
          <p:cNvSpPr/>
          <p:nvPr/>
        </p:nvSpPr>
        <p:spPr>
          <a:xfrm>
            <a:off x="2710811" y="1959430"/>
            <a:ext cx="8523513" cy="261257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
              <a:lnSpc>
                <a:spcPct val="110000"/>
              </a:lnSpc>
              <a:spcAft>
                <a:spcPts val="600"/>
              </a:spcAft>
              <a:defRPr/>
            </a:pPr>
            <a:r>
              <a:rPr lang="en-US" sz="4000" dirty="0">
                <a:solidFill>
                  <a:srgbClr val="C00000"/>
                </a:solidFill>
                <a:latin typeface="Gotham book"/>
              </a:rPr>
              <a:t>One complaint that Texas made against the North was ___________</a:t>
            </a:r>
            <a:endParaRPr kumimoji="0" lang="en-US" sz="80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a16="http://schemas.microsoft.com/office/drawing/2014/main" id="{2BC4ACA1-D343-6981-47D6-2002B261B8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347" y="2955225"/>
            <a:ext cx="1370657" cy="1370657"/>
          </a:xfrm>
          <a:prstGeom prst="rect">
            <a:avLst/>
          </a:prstGeom>
        </p:spPr>
      </p:pic>
    </p:spTree>
    <p:extLst>
      <p:ext uri="{BB962C8B-B14F-4D97-AF65-F5344CB8AC3E}">
        <p14:creationId xmlns:p14="http://schemas.microsoft.com/office/powerpoint/2010/main" val="22198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B6F5512-4672-385A-C669-616A4468A7C5}"/>
              </a:ext>
            </a:extLst>
          </p:cNvPr>
          <p:cNvSpPr txBox="1"/>
          <p:nvPr/>
        </p:nvSpPr>
        <p:spPr>
          <a:xfrm>
            <a:off x="1103971" y="1828800"/>
            <a:ext cx="1036320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What was the primary cause of the Civil War, and what events occurred from 1820 to 1860 that give evidence of this cause?</a:t>
            </a:r>
          </a:p>
        </p:txBody>
      </p:sp>
    </p:spTree>
    <p:extLst>
      <p:ext uri="{BB962C8B-B14F-4D97-AF65-F5344CB8AC3E}">
        <p14:creationId xmlns:p14="http://schemas.microsoft.com/office/powerpoint/2010/main" val="15756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7B7098-2390-3DD5-30F9-BC8BD8F6F7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857AD5-9C22-00C1-59F8-40297C37F889}"/>
              </a:ext>
            </a:extLst>
          </p:cNvPr>
          <p:cNvSpPr txBox="1">
            <a:spLocks noGrp="1"/>
          </p:cNvSpPr>
          <p:nvPr>
            <p:ph type="title" idx="4294967295"/>
          </p:nvPr>
        </p:nvSpPr>
        <p:spPr>
          <a:xfrm>
            <a:off x="1864854"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FE154717-6E1B-3150-9ACC-56DFB207DEE1}"/>
              </a:ext>
            </a:extLst>
          </p:cNvPr>
          <p:cNvSpPr txBox="1"/>
          <p:nvPr/>
        </p:nvSpPr>
        <p:spPr>
          <a:xfrm>
            <a:off x="598714" y="1785257"/>
            <a:ext cx="10786417" cy="4401205"/>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4472C4">
                    <a:lumMod val="50000"/>
                  </a:srgbClr>
                </a:solidFill>
                <a:effectLst/>
                <a:uLnTx/>
                <a:uFillTx/>
                <a:latin typeface="Calibri" panose="020F0502020204030204"/>
                <a:ea typeface="+mn-ea"/>
                <a:cs typeface="+mn-cs"/>
              </a:rPr>
              <a:t>We will</a:t>
            </a:r>
            <a:r>
              <a:rPr lang="en-US" sz="4000" b="1" i="1" dirty="0">
                <a:solidFill>
                  <a:srgbClr val="4472C4">
                    <a:lumMod val="50000"/>
                  </a:srgbClr>
                </a:solidFill>
                <a:latin typeface="Calibri" panose="020F0502020204030204"/>
              </a:rPr>
              <a:t>  </a:t>
            </a:r>
            <a:r>
              <a:rPr lang="en-US" sz="4000" dirty="0">
                <a:solidFill>
                  <a:srgbClr val="4472C4">
                    <a:lumMod val="50000"/>
                  </a:srgbClr>
                </a:solidFill>
                <a:latin typeface="Calibri" panose="020F0502020204030204"/>
              </a:rPr>
              <a:t>identify the primary cause of the Civil War and examine seven significant events related to this cause that contributed to the outbreak of the Civil War.</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I will</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consider and explain how each event </a:t>
            </a:r>
            <a:r>
              <a:rPr lang="en-US" sz="4000" dirty="0">
                <a:solidFill>
                  <a:srgbClr val="C00000"/>
                </a:solidFill>
                <a:latin typeface="Calibri" panose="020F0502020204030204"/>
              </a:rPr>
              <a:t>contributed to the rising sectionalism that led to the Civil War. </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43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A2AF68C-B3EF-A7A7-0951-CDA88509C09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70D560E-8A04-4023-5CDD-F2E7AE9AF0DF}"/>
              </a:ext>
            </a:extLst>
          </p:cNvPr>
          <p:cNvSpPr txBox="1">
            <a:spLocks noGrp="1"/>
          </p:cNvSpPr>
          <p:nvPr>
            <p:ph type="title" idx="4294967295"/>
          </p:nvPr>
        </p:nvSpPr>
        <p:spPr>
          <a:xfrm>
            <a:off x="2100943" y="2161833"/>
            <a:ext cx="8540733" cy="185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200" b="0" i="0" u="none" strike="noStrike" kern="1200" cap="none" spc="0" normalizeH="0" baseline="0" noProof="0" dirty="0">
                <a:ln>
                  <a:noFill/>
                </a:ln>
                <a:solidFill>
                  <a:schemeClr val="bg1"/>
                </a:solidFill>
                <a:effectLst/>
                <a:uLnTx/>
                <a:uFillTx/>
                <a:latin typeface="Gotham Medium"/>
                <a:ea typeface="+mj-ea"/>
                <a:cs typeface="+mj-cs"/>
              </a:rPr>
              <a:t>Causes of the Civil War</a:t>
            </a:r>
            <a:br>
              <a:rPr kumimoji="0" lang="en-US" sz="60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br>
            <a:r>
              <a:rPr kumimoji="0" lang="en-US" sz="60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Guided Notes</a:t>
            </a:r>
          </a:p>
        </p:txBody>
      </p:sp>
    </p:spTree>
    <p:extLst>
      <p:ext uri="{BB962C8B-B14F-4D97-AF65-F5344CB8AC3E}">
        <p14:creationId xmlns:p14="http://schemas.microsoft.com/office/powerpoint/2010/main" val="3217131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AC2169F3-A154-66E4-E769-A5DA039B3EAE}"/>
              </a:ext>
            </a:extLst>
          </p:cNvPr>
          <p:cNvSpPr txBox="1">
            <a:spLocks noGrp="1"/>
          </p:cNvSpPr>
          <p:nvPr>
            <p:ph type="title" idx="4294967295"/>
          </p:nvPr>
        </p:nvSpPr>
        <p:spPr>
          <a:xfrm>
            <a:off x="1480456" y="-79956"/>
            <a:ext cx="10765972" cy="9508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300" b="1" i="1" dirty="0">
                <a:latin typeface="Gotham book"/>
              </a:rPr>
              <a:t>Part I: </a:t>
            </a:r>
            <a:r>
              <a:rPr lang="en-US" sz="4300" dirty="0">
                <a:latin typeface="Gotham book"/>
              </a:rPr>
              <a:t>Slavery, Sectionalism, and States’ Rights</a:t>
            </a:r>
          </a:p>
        </p:txBody>
      </p:sp>
      <p:pic>
        <p:nvPicPr>
          <p:cNvPr id="1026" name="Picture 2" descr="A map showing the political boundaries of the United States of America in 1854. The map shades the Southern slave states from Maryland in the east to Texas in the west. It shows the free states including all states of the north and the western state of California and the Washington and Oregon territory. The rest of the country in the west is labeled as territory. ">
            <a:extLst>
              <a:ext uri="{FF2B5EF4-FFF2-40B4-BE49-F238E27FC236}">
                <a16:creationId xmlns:a16="http://schemas.microsoft.com/office/drawing/2014/main" id="{E2E6E8AF-BC8D-22ED-89CF-F3E960C70F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84" t="8868" r="3411" b="3517"/>
          <a:stretch>
            <a:fillRect/>
          </a:stretch>
        </p:blipFill>
        <p:spPr bwMode="auto">
          <a:xfrm>
            <a:off x="2888730" y="870858"/>
            <a:ext cx="7960312" cy="486591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7C66758-EEF9-76F7-6CF3-4BAB9C517801}"/>
              </a:ext>
            </a:extLst>
          </p:cNvPr>
          <p:cNvSpPr txBox="1"/>
          <p:nvPr/>
        </p:nvSpPr>
        <p:spPr>
          <a:xfrm>
            <a:off x="3102429" y="5736771"/>
            <a:ext cx="7456714" cy="769441"/>
          </a:xfrm>
          <a:prstGeom prst="rect">
            <a:avLst/>
          </a:prstGeom>
          <a:noFill/>
        </p:spPr>
        <p:txBody>
          <a:bodyPr wrap="square" rtlCol="0">
            <a:spAutoFit/>
          </a:bodyPr>
          <a:lstStyle/>
          <a:p>
            <a:pPr algn="ctr"/>
            <a:r>
              <a:rPr lang="en-US" sz="2200" dirty="0">
                <a:latin typeface="Gotham book"/>
              </a:rPr>
              <a:t>Map of the United States, 1854</a:t>
            </a:r>
          </a:p>
          <a:p>
            <a:pPr algn="ctr"/>
            <a:r>
              <a:rPr lang="en-US" sz="2200" i="1" dirty="0">
                <a:latin typeface="Gotham book"/>
              </a:rPr>
              <a:t>The Library of Congress</a:t>
            </a:r>
          </a:p>
        </p:txBody>
      </p:sp>
    </p:spTree>
    <p:extLst>
      <p:ext uri="{BB962C8B-B14F-4D97-AF65-F5344CB8AC3E}">
        <p14:creationId xmlns:p14="http://schemas.microsoft.com/office/powerpoint/2010/main" val="73865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E7B7098-2390-3DD5-30F9-BC8BD8F6F7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857AD5-9C22-00C1-59F8-40297C37F889}"/>
              </a:ext>
            </a:extLst>
          </p:cNvPr>
          <p:cNvSpPr txBox="1">
            <a:spLocks noGrp="1"/>
          </p:cNvSpPr>
          <p:nvPr>
            <p:ph type="title" idx="4294967295"/>
          </p:nvPr>
        </p:nvSpPr>
        <p:spPr>
          <a:xfrm>
            <a:off x="1371600" y="13061"/>
            <a:ext cx="9470571" cy="1293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6600" dirty="0">
                <a:solidFill>
                  <a:schemeClr val="bg1"/>
                </a:solidFill>
                <a:latin typeface="Gotham Medium"/>
              </a:rPr>
              <a:t>The Missouri Compromise</a:t>
            </a:r>
            <a:endParaRPr kumimoji="0" lang="en-US" sz="66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6" name="TextBox 5">
            <a:extLst>
              <a:ext uri="{FF2B5EF4-FFF2-40B4-BE49-F238E27FC236}">
                <a16:creationId xmlns:a16="http://schemas.microsoft.com/office/drawing/2014/main" id="{CAC8E94F-9583-D708-1C8E-2CC7EAD13DA1}"/>
              </a:ext>
            </a:extLst>
          </p:cNvPr>
          <p:cNvSpPr txBox="1"/>
          <p:nvPr/>
        </p:nvSpPr>
        <p:spPr>
          <a:xfrm>
            <a:off x="-3" y="1654628"/>
            <a:ext cx="5529946" cy="5801588"/>
          </a:xfrm>
          <a:prstGeom prst="rect">
            <a:avLst/>
          </a:prstGeom>
          <a:noFill/>
        </p:spPr>
        <p:txBody>
          <a:bodyPr wrap="square" rtlCol="0">
            <a:spAutoFit/>
          </a:bodyPr>
          <a:lstStyle/>
          <a:p>
            <a:pPr marL="342900" indent="-342900">
              <a:buFont typeface="Arial" panose="020B0604020202020204" pitchFamily="34" charset="0"/>
              <a:buChar char="•"/>
            </a:pPr>
            <a:r>
              <a:rPr lang="en-US" sz="2900" b="1" u="sng" dirty="0">
                <a:solidFill>
                  <a:schemeClr val="accent5">
                    <a:lumMod val="75000"/>
                  </a:schemeClr>
                </a:solidFill>
                <a:latin typeface="Gotham book"/>
              </a:rPr>
              <a:t>What</a:t>
            </a:r>
            <a:r>
              <a:rPr lang="en-US" sz="2900" dirty="0">
                <a:solidFill>
                  <a:schemeClr val="accent5">
                    <a:lumMod val="75000"/>
                  </a:schemeClr>
                </a:solidFill>
                <a:latin typeface="Gotham book"/>
              </a:rPr>
              <a:t>: An 1820 law addressing the issue of slavery in the territory of Missouri.</a:t>
            </a:r>
          </a:p>
          <a:p>
            <a:pPr marL="342900" indent="-342900">
              <a:buFont typeface="Arial" panose="020B0604020202020204" pitchFamily="34" charset="0"/>
              <a:buChar char="•"/>
            </a:pPr>
            <a:r>
              <a:rPr lang="en-US" sz="2900" b="1" u="sng" dirty="0">
                <a:solidFill>
                  <a:srgbClr val="0070C0"/>
                </a:solidFill>
                <a:latin typeface="Gotham book"/>
              </a:rPr>
              <a:t>Terms</a:t>
            </a:r>
            <a:r>
              <a:rPr lang="en-US" sz="2900" dirty="0">
                <a:solidFill>
                  <a:srgbClr val="0070C0"/>
                </a:solidFill>
                <a:latin typeface="Gotham book"/>
              </a:rPr>
              <a:t>: </a:t>
            </a:r>
          </a:p>
          <a:p>
            <a:pPr marL="800100" lvl="1" indent="-342900">
              <a:buFont typeface="Arial" panose="020B0604020202020204" pitchFamily="34" charset="0"/>
              <a:buChar char="•"/>
            </a:pPr>
            <a:r>
              <a:rPr lang="en-US" sz="2900" dirty="0">
                <a:solidFill>
                  <a:srgbClr val="0070C0"/>
                </a:solidFill>
                <a:latin typeface="Gotham book"/>
              </a:rPr>
              <a:t>Missouri admitted to the U.S. as a slave state.</a:t>
            </a:r>
          </a:p>
          <a:p>
            <a:pPr marL="800100" lvl="1" indent="-342900">
              <a:buFont typeface="Arial" panose="020B0604020202020204" pitchFamily="34" charset="0"/>
              <a:buChar char="•"/>
            </a:pPr>
            <a:r>
              <a:rPr lang="en-US" sz="2900" dirty="0">
                <a:solidFill>
                  <a:srgbClr val="C00000"/>
                </a:solidFill>
                <a:latin typeface="Gotham book"/>
              </a:rPr>
              <a:t>Maine admitted as a free state.</a:t>
            </a:r>
          </a:p>
          <a:p>
            <a:pPr marL="800100" lvl="1" indent="-342900">
              <a:buFont typeface="Arial" panose="020B0604020202020204" pitchFamily="34" charset="0"/>
              <a:buChar char="•"/>
            </a:pPr>
            <a:r>
              <a:rPr lang="en-US" sz="2900" dirty="0">
                <a:solidFill>
                  <a:schemeClr val="accent6">
                    <a:lumMod val="75000"/>
                  </a:schemeClr>
                </a:solidFill>
                <a:latin typeface="Gotham book"/>
              </a:rPr>
              <a:t>Slavery was prohibited in the rest of the Louisiana Purchase north of the 36</a:t>
            </a:r>
            <a:r>
              <a:rPr lang="en-US" sz="2900" dirty="0">
                <a:solidFill>
                  <a:schemeClr val="accent6">
                    <a:lumMod val="75000"/>
                  </a:schemeClr>
                </a:solidFill>
                <a:latin typeface="Gotham book"/>
                <a:ea typeface="DengXian" panose="02010600030101010101" pitchFamily="2" charset="-122"/>
              </a:rPr>
              <a:t>°30’ line. </a:t>
            </a:r>
            <a:endParaRPr lang="en-US" sz="2900" dirty="0">
              <a:solidFill>
                <a:schemeClr val="accent6">
                  <a:lumMod val="75000"/>
                </a:schemeClr>
              </a:solidFill>
              <a:latin typeface="Gotham book"/>
            </a:endParaRPr>
          </a:p>
          <a:p>
            <a:pPr marL="342900" indent="-342900">
              <a:buFont typeface="Arial" panose="020B0604020202020204" pitchFamily="34" charset="0"/>
              <a:buChar char="•"/>
            </a:pPr>
            <a:endParaRPr lang="en-US" sz="2800" dirty="0">
              <a:latin typeface="Gotham book"/>
            </a:endParaRPr>
          </a:p>
          <a:p>
            <a:pPr marL="342900" indent="-342900">
              <a:buFont typeface="Arial" panose="020B0604020202020204" pitchFamily="34" charset="0"/>
              <a:buChar char="•"/>
            </a:pPr>
            <a:endParaRPr lang="en-US" sz="2400" dirty="0">
              <a:latin typeface="Gotham book"/>
            </a:endParaRPr>
          </a:p>
        </p:txBody>
      </p:sp>
      <p:pic>
        <p:nvPicPr>
          <p:cNvPr id="9" name="Picture 8" descr="A map of the political boundaries of the United States">
            <a:extLst>
              <a:ext uri="{FF2B5EF4-FFF2-40B4-BE49-F238E27FC236}">
                <a16:creationId xmlns:a16="http://schemas.microsoft.com/office/drawing/2014/main" id="{55B532C8-08FB-A367-94E9-D55EB7F10B6F}"/>
              </a:ext>
            </a:extLst>
          </p:cNvPr>
          <p:cNvPicPr>
            <a:picLocks noChangeAspect="1"/>
          </p:cNvPicPr>
          <p:nvPr/>
        </p:nvPicPr>
        <p:blipFill>
          <a:blip r:embed="rId4"/>
          <a:stretch>
            <a:fillRect/>
          </a:stretch>
        </p:blipFill>
        <p:spPr>
          <a:xfrm>
            <a:off x="5450607" y="1679924"/>
            <a:ext cx="6659594" cy="4045961"/>
          </a:xfrm>
          <a:prstGeom prst="rect">
            <a:avLst/>
          </a:prstGeom>
          <a:effectLst>
            <a:outerShdw blurRad="50800" dist="50800" dir="7920000" algn="ctr" rotWithShape="0">
              <a:srgbClr val="000000">
                <a:alpha val="43137"/>
              </a:srgbClr>
            </a:outerShdw>
          </a:effectLst>
        </p:spPr>
      </p:pic>
      <p:sp>
        <p:nvSpPr>
          <p:cNvPr id="10" name="TextBox 9">
            <a:extLst>
              <a:ext uri="{FF2B5EF4-FFF2-40B4-BE49-F238E27FC236}">
                <a16:creationId xmlns:a16="http://schemas.microsoft.com/office/drawing/2014/main" id="{DD77F76B-0E4B-F02F-06BC-5FFA207FFB65}"/>
              </a:ext>
            </a:extLst>
          </p:cNvPr>
          <p:cNvSpPr txBox="1"/>
          <p:nvPr/>
        </p:nvSpPr>
        <p:spPr>
          <a:xfrm>
            <a:off x="5529943" y="5747656"/>
            <a:ext cx="6580258" cy="707886"/>
          </a:xfrm>
          <a:prstGeom prst="rect">
            <a:avLst/>
          </a:prstGeom>
          <a:noFill/>
        </p:spPr>
        <p:txBody>
          <a:bodyPr wrap="square" rtlCol="0">
            <a:spAutoFit/>
          </a:bodyPr>
          <a:lstStyle/>
          <a:p>
            <a:pPr algn="ctr"/>
            <a:r>
              <a:rPr lang="en-US" sz="2000" dirty="0">
                <a:latin typeface="Gotham book"/>
              </a:rPr>
              <a:t>Missouri Compromise Map</a:t>
            </a:r>
          </a:p>
          <a:p>
            <a:pPr algn="ctr"/>
            <a:r>
              <a:rPr lang="en-US" sz="2000" i="1" dirty="0">
                <a:latin typeface="Gotham book"/>
              </a:rPr>
              <a:t>Texas General Land Office</a:t>
            </a:r>
          </a:p>
        </p:txBody>
      </p:sp>
    </p:spTree>
    <p:extLst>
      <p:ext uri="{BB962C8B-B14F-4D97-AF65-F5344CB8AC3E}">
        <p14:creationId xmlns:p14="http://schemas.microsoft.com/office/powerpoint/2010/main" val="3546529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D157A8B-713D-59FB-D6BE-099121974B5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A61AB83-2545-310A-5AA0-5CABB303DAB3}"/>
              </a:ext>
            </a:extLst>
          </p:cNvPr>
          <p:cNvSpPr txBox="1">
            <a:spLocks noGrp="1"/>
          </p:cNvSpPr>
          <p:nvPr>
            <p:ph type="title" idx="4294967295"/>
          </p:nvPr>
        </p:nvSpPr>
        <p:spPr>
          <a:xfrm>
            <a:off x="1371600" y="13061"/>
            <a:ext cx="9470571" cy="1293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chemeClr val="bg1"/>
                </a:solidFill>
                <a:effectLst/>
                <a:uLnTx/>
                <a:uFillTx/>
                <a:latin typeface="Gotham Medium"/>
                <a:ea typeface="+mj-ea"/>
                <a:cs typeface="+mj-cs"/>
              </a:rPr>
              <a:t>The Compromise of 1850</a:t>
            </a:r>
          </a:p>
        </p:txBody>
      </p:sp>
      <p:sp>
        <p:nvSpPr>
          <p:cNvPr id="6" name="TextBox 5">
            <a:extLst>
              <a:ext uri="{FF2B5EF4-FFF2-40B4-BE49-F238E27FC236}">
                <a16:creationId xmlns:a16="http://schemas.microsoft.com/office/drawing/2014/main" id="{E9432127-361E-9E36-4106-785133142E29}"/>
              </a:ext>
            </a:extLst>
          </p:cNvPr>
          <p:cNvSpPr txBox="1"/>
          <p:nvPr/>
        </p:nvSpPr>
        <p:spPr>
          <a:xfrm>
            <a:off x="97971" y="1578426"/>
            <a:ext cx="5192486" cy="6063198"/>
          </a:xfrm>
          <a:prstGeom prst="rect">
            <a:avLst/>
          </a:prstGeom>
          <a:noFill/>
        </p:spPr>
        <p:txBody>
          <a:bodyPr wrap="square" rtlCol="0">
            <a:spAutoFit/>
          </a:bodyPr>
          <a:lstStyle/>
          <a:p>
            <a:pPr marL="342900" indent="-342900">
              <a:buFont typeface="Arial" panose="020B0604020202020204" pitchFamily="34" charset="0"/>
              <a:buChar char="•"/>
            </a:pPr>
            <a:r>
              <a:rPr lang="en-US" sz="2800" b="1" u="sng" dirty="0">
                <a:solidFill>
                  <a:schemeClr val="accent5">
                    <a:lumMod val="75000"/>
                  </a:schemeClr>
                </a:solidFill>
                <a:latin typeface="Gotham book"/>
              </a:rPr>
              <a:t>What</a:t>
            </a:r>
            <a:r>
              <a:rPr lang="en-US" sz="2800" dirty="0">
                <a:solidFill>
                  <a:schemeClr val="accent5">
                    <a:lumMod val="75000"/>
                  </a:schemeClr>
                </a:solidFill>
                <a:latin typeface="Gotham book"/>
              </a:rPr>
              <a:t>: An 1850 law addressing the issue of slavery in the Mexican Cession Territory</a:t>
            </a:r>
          </a:p>
          <a:p>
            <a:pPr marL="342900" indent="-342900">
              <a:buFont typeface="Arial" panose="020B0604020202020204" pitchFamily="34" charset="0"/>
              <a:buChar char="•"/>
            </a:pPr>
            <a:r>
              <a:rPr lang="en-US" sz="2800" b="1" u="sng" dirty="0">
                <a:solidFill>
                  <a:srgbClr val="0070C0"/>
                </a:solidFill>
                <a:latin typeface="Gotham book"/>
              </a:rPr>
              <a:t>Terms</a:t>
            </a:r>
            <a:r>
              <a:rPr lang="en-US" sz="2800" dirty="0">
                <a:solidFill>
                  <a:srgbClr val="0070C0"/>
                </a:solidFill>
                <a:latin typeface="Gotham book"/>
              </a:rPr>
              <a:t>: </a:t>
            </a:r>
          </a:p>
          <a:p>
            <a:pPr marL="800100" lvl="1" indent="-342900">
              <a:buFont typeface="Arial" panose="020B0604020202020204" pitchFamily="34" charset="0"/>
              <a:buChar char="•"/>
            </a:pPr>
            <a:r>
              <a:rPr lang="en-US" sz="2800" dirty="0">
                <a:solidFill>
                  <a:srgbClr val="0070C0"/>
                </a:solidFill>
                <a:latin typeface="Gotham book"/>
              </a:rPr>
              <a:t>California joined the U.S. as a free state.</a:t>
            </a:r>
          </a:p>
          <a:p>
            <a:pPr marL="800100" lvl="1" indent="-342900">
              <a:buFont typeface="Arial" panose="020B0604020202020204" pitchFamily="34" charset="0"/>
              <a:buChar char="•"/>
            </a:pPr>
            <a:r>
              <a:rPr lang="en-US" sz="2800" dirty="0">
                <a:solidFill>
                  <a:schemeClr val="accent6">
                    <a:lumMod val="75000"/>
                  </a:schemeClr>
                </a:solidFill>
                <a:latin typeface="Gotham book"/>
              </a:rPr>
              <a:t>Slavery would be decided by popular sovereignty (vote) in Utah and New Mexico.</a:t>
            </a:r>
          </a:p>
          <a:p>
            <a:pPr marL="800100" lvl="1" indent="-342900">
              <a:buFont typeface="Arial" panose="020B0604020202020204" pitchFamily="34" charset="0"/>
              <a:buChar char="•"/>
            </a:pPr>
            <a:r>
              <a:rPr lang="en-US" sz="2800" dirty="0">
                <a:solidFill>
                  <a:srgbClr val="7030A0"/>
                </a:solidFill>
                <a:latin typeface="Gotham book"/>
              </a:rPr>
              <a:t>Decreased the size of Texas</a:t>
            </a:r>
          </a:p>
          <a:p>
            <a:pPr marL="800100" lvl="1" indent="-342900">
              <a:buFont typeface="Arial" panose="020B0604020202020204" pitchFamily="34" charset="0"/>
              <a:buChar char="•"/>
            </a:pPr>
            <a:r>
              <a:rPr lang="en-US" sz="2800" dirty="0">
                <a:solidFill>
                  <a:srgbClr val="C00000"/>
                </a:solidFill>
                <a:latin typeface="Gotham book"/>
              </a:rPr>
              <a:t>Ended the slave trade in Washington D.C.</a:t>
            </a:r>
          </a:p>
          <a:p>
            <a:pPr marL="342900" indent="-342900">
              <a:buFont typeface="Arial" panose="020B0604020202020204" pitchFamily="34" charset="0"/>
              <a:buChar char="•"/>
            </a:pPr>
            <a:endParaRPr lang="en-US" sz="2800" dirty="0">
              <a:latin typeface="Gotham book"/>
            </a:endParaRPr>
          </a:p>
          <a:p>
            <a:pPr marL="342900" indent="-342900">
              <a:buFont typeface="Arial" panose="020B0604020202020204" pitchFamily="34" charset="0"/>
              <a:buChar char="•"/>
            </a:pPr>
            <a:endParaRPr lang="en-US" sz="2400" dirty="0">
              <a:latin typeface="Gotham book"/>
            </a:endParaRPr>
          </a:p>
        </p:txBody>
      </p:sp>
      <p:pic>
        <p:nvPicPr>
          <p:cNvPr id="5" name="Picture 4" descr="A map of the political boundaries of the United States as a result of the Compromise of 1850. This map shows the southern states in yellow and the northern states in blue. California was added to the union as a free state (pictured in blue with the rest of the North) and the Utah and New Mexico territories are shown as territory open to slavery by popular sovereignty">
            <a:extLst>
              <a:ext uri="{FF2B5EF4-FFF2-40B4-BE49-F238E27FC236}">
                <a16:creationId xmlns:a16="http://schemas.microsoft.com/office/drawing/2014/main" id="{F0ED3CEA-80B9-3364-6AD3-CE46CF4D862D}"/>
              </a:ext>
            </a:extLst>
          </p:cNvPr>
          <p:cNvPicPr>
            <a:picLocks noChangeAspect="1"/>
          </p:cNvPicPr>
          <p:nvPr/>
        </p:nvPicPr>
        <p:blipFill>
          <a:blip r:embed="rId4"/>
          <a:stretch>
            <a:fillRect/>
          </a:stretch>
        </p:blipFill>
        <p:spPr>
          <a:xfrm>
            <a:off x="5448055" y="1431775"/>
            <a:ext cx="6548759" cy="4141708"/>
          </a:xfrm>
          <a:prstGeom prst="rect">
            <a:avLst/>
          </a:prstGeom>
          <a:effectLst>
            <a:outerShdw blurRad="50800" dist="50800" dir="7920000" algn="ctr" rotWithShape="0">
              <a:srgbClr val="000000">
                <a:alpha val="43137"/>
              </a:srgbClr>
            </a:outerShdw>
          </a:effectLst>
        </p:spPr>
      </p:pic>
      <p:sp>
        <p:nvSpPr>
          <p:cNvPr id="7" name="TextBox 6">
            <a:extLst>
              <a:ext uri="{FF2B5EF4-FFF2-40B4-BE49-F238E27FC236}">
                <a16:creationId xmlns:a16="http://schemas.microsoft.com/office/drawing/2014/main" id="{5BA7F297-4E3A-A52E-5346-3EF0CBAF5D67}"/>
              </a:ext>
            </a:extLst>
          </p:cNvPr>
          <p:cNvSpPr txBox="1"/>
          <p:nvPr/>
        </p:nvSpPr>
        <p:spPr>
          <a:xfrm>
            <a:off x="5519057" y="5617024"/>
            <a:ext cx="6487886" cy="769441"/>
          </a:xfrm>
          <a:prstGeom prst="rect">
            <a:avLst/>
          </a:prstGeom>
          <a:noFill/>
        </p:spPr>
        <p:txBody>
          <a:bodyPr wrap="square" rtlCol="0">
            <a:spAutoFit/>
          </a:bodyPr>
          <a:lstStyle/>
          <a:p>
            <a:pPr algn="ctr"/>
            <a:r>
              <a:rPr lang="en-US" sz="2200" dirty="0">
                <a:latin typeface="Gotham book"/>
              </a:rPr>
              <a:t>Compromise of 1850 Map</a:t>
            </a:r>
          </a:p>
          <a:p>
            <a:pPr algn="ctr"/>
            <a:r>
              <a:rPr lang="en-US" sz="2200" i="1" dirty="0">
                <a:latin typeface="Gotham book"/>
              </a:rPr>
              <a:t>Texas General Land Office</a:t>
            </a:r>
          </a:p>
        </p:txBody>
      </p:sp>
    </p:spTree>
    <p:extLst>
      <p:ext uri="{BB962C8B-B14F-4D97-AF65-F5344CB8AC3E}">
        <p14:creationId xmlns:p14="http://schemas.microsoft.com/office/powerpoint/2010/main" val="4201878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353</TotalTime>
  <Words>1274</Words>
  <Application>Microsoft Office PowerPoint</Application>
  <PresentationFormat>Widescreen</PresentationFormat>
  <Paragraphs>104</Paragraphs>
  <Slides>16</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Aptos</vt:lpstr>
      <vt:lpstr>Aptos Display</vt:lpstr>
      <vt:lpstr>Arial</vt:lpstr>
      <vt:lpstr>Calibri</vt:lpstr>
      <vt:lpstr>Gotham book</vt:lpstr>
      <vt:lpstr>Gotham Medium</vt:lpstr>
      <vt:lpstr>Office Theme</vt:lpstr>
      <vt:lpstr>1_Office Theme</vt:lpstr>
      <vt:lpstr>Unit 8: Civil War</vt:lpstr>
      <vt:lpstr>Warm-up Follow the directions to complete your warm-up</vt:lpstr>
      <vt:lpstr>Share with the class</vt:lpstr>
      <vt:lpstr>Essential Question</vt:lpstr>
      <vt:lpstr>In today’s lesson…</vt:lpstr>
      <vt:lpstr>Causes of the Civil War Guided Notes</vt:lpstr>
      <vt:lpstr>Part I: Slavery, Sectionalism, and States’ Rights</vt:lpstr>
      <vt:lpstr>The Missouri Compromise</vt:lpstr>
      <vt:lpstr>The Compromise of 1850</vt:lpstr>
      <vt:lpstr>The Kansas-Nebraska Act</vt:lpstr>
      <vt:lpstr>“Bleeding Kansas”</vt:lpstr>
      <vt:lpstr>The Dred Scott Case</vt:lpstr>
      <vt:lpstr>John Brown’s Raid on Harper’s Ferry</vt:lpstr>
      <vt:lpstr>The Presidential Election of 1860</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7</cp:revision>
  <dcterms:created xsi:type="dcterms:W3CDTF">2025-08-13T19:39:07Z</dcterms:created>
  <dcterms:modified xsi:type="dcterms:W3CDTF">2025-08-29T14:50:48Z</dcterms:modified>
</cp:coreProperties>
</file>