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326" r:id="rId4"/>
    <p:sldId id="332" r:id="rId5"/>
    <p:sldId id="335" r:id="rId6"/>
    <p:sldId id="333" r:id="rId7"/>
    <p:sldId id="334" r:id="rId8"/>
    <p:sldId id="357" r:id="rId9"/>
    <p:sldId id="358" r:id="rId10"/>
    <p:sldId id="3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8170C-8F28-422E-A9AC-D60DAAF0A952}"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09828-846A-4416-8AE2-A3CFE55983C0}" type="slidenum">
              <a:rPr lang="en-US" smtClean="0"/>
              <a:t>‹#›</a:t>
            </a:fld>
            <a:endParaRPr lang="en-US"/>
          </a:p>
        </p:txBody>
      </p:sp>
    </p:spTree>
    <p:extLst>
      <p:ext uri="{BB962C8B-B14F-4D97-AF65-F5344CB8AC3E}">
        <p14:creationId xmlns:p14="http://schemas.microsoft.com/office/powerpoint/2010/main" val="67274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466536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storictexasmaps.com/object/9709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King &amp; Baird, Thomas Nast, S Bott, and J. W </a:t>
            </a:r>
            <a:r>
              <a:rPr lang="en-US" sz="1200" b="0" i="0" u="none" strike="noStrike" kern="1200" dirty="0" err="1">
                <a:solidFill>
                  <a:schemeClr val="tx1"/>
                </a:solidFill>
                <a:effectLst/>
                <a:latin typeface="+mn-lt"/>
                <a:ea typeface="+mn-ea"/>
                <a:cs typeface="+mn-cs"/>
              </a:rPr>
              <a:t>Umpehent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Emancipation / Th. Nast ; King &amp; Baird, printers, 607 Sansom Street, Philadelphia</a:t>
            </a:r>
            <a:r>
              <a:rPr lang="en-US" sz="1200" b="0" i="0" u="none" strike="noStrike" kern="1200" dirty="0">
                <a:solidFill>
                  <a:schemeClr val="tx1"/>
                </a:solidFill>
                <a:effectLst/>
                <a:latin typeface="+mn-lt"/>
                <a:ea typeface="+mn-ea"/>
                <a:cs typeface="+mn-cs"/>
              </a:rPr>
              <a:t>. ca. 1865. Wood engraving. Library of Congress Prints and Photographs Division. </a:t>
            </a:r>
            <a:r>
              <a:rPr lang="en-US" sz="1200" b="0" i="0" u="sng" strike="noStrike" kern="1200" dirty="0">
                <a:solidFill>
                  <a:schemeClr val="tx1"/>
                </a:solidFill>
                <a:effectLst/>
                <a:latin typeface="+mn-lt"/>
                <a:ea typeface="+mn-ea"/>
                <a:cs typeface="+mn-cs"/>
                <a:hlinkClick r:id="rId3"/>
              </a:rPr>
              <a:t>https://www.loc.gov/item/2004665360/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General Land Office, GIS Educational Maps. Map Database and Store. </a:t>
            </a:r>
            <a:r>
              <a:rPr lang="en-US" sz="1200" b="0" i="0" u="sng" strike="noStrike" kern="1200" dirty="0">
                <a:solidFill>
                  <a:schemeClr val="tx1"/>
                </a:solidFill>
                <a:effectLst/>
                <a:latin typeface="+mn-lt"/>
                <a:ea typeface="+mn-ea"/>
                <a:cs typeface="+mn-cs"/>
                <a:hlinkClick r:id="rId3"/>
              </a:rPr>
              <a:t>https://historictexasmaps.com/object/97091</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1409828-846A-4416-8AE2-A3CFE55983C0}" type="slidenum">
              <a:rPr lang="en-US" smtClean="0"/>
              <a:t>2</a:t>
            </a:fld>
            <a:endParaRPr lang="en-US"/>
          </a:p>
        </p:txBody>
      </p:sp>
    </p:spTree>
    <p:extLst>
      <p:ext uri="{BB962C8B-B14F-4D97-AF65-F5344CB8AC3E}">
        <p14:creationId xmlns:p14="http://schemas.microsoft.com/office/powerpoint/2010/main" val="206226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Lincoln, Abraham, Author. </a:t>
            </a:r>
            <a:r>
              <a:rPr lang="en-US" sz="1200" b="0" i="1" kern="1200" dirty="0">
                <a:solidFill>
                  <a:schemeClr val="tx1"/>
                </a:solidFill>
                <a:effectLst/>
                <a:latin typeface="+mn-lt"/>
                <a:ea typeface="+mn-ea"/>
                <a:cs typeface="+mn-cs"/>
              </a:rPr>
              <a:t>Emancipation Proclamation</a:t>
            </a:r>
            <a:r>
              <a:rPr lang="en-US" sz="1200" b="0" i="0" kern="1200" dirty="0">
                <a:solidFill>
                  <a:schemeClr val="tx1"/>
                </a:solidFill>
                <a:effectLst/>
                <a:latin typeface="+mn-lt"/>
                <a:ea typeface="+mn-ea"/>
                <a:cs typeface="+mn-cs"/>
              </a:rPr>
              <a:t>. [Place of Publication Not Identified: Publisher Not Identified, -09-22, 1862] Pdf. https://www.loc.gov/item/2021667576/.</a:t>
            </a:r>
          </a:p>
          <a:p>
            <a:r>
              <a:rPr lang="en-US" sz="1200" b="0" i="1" kern="1200" dirty="0">
                <a:solidFill>
                  <a:schemeClr val="tx1"/>
                </a:solidFill>
                <a:effectLst/>
                <a:latin typeface="+mn-lt"/>
                <a:ea typeface="+mn-ea"/>
                <a:cs typeface="+mn-cs"/>
              </a:rPr>
              <a:t>The Proclamation of Emancipation</a:t>
            </a:r>
            <a:r>
              <a:rPr lang="en-US" sz="1200" b="0" i="0" kern="1200" dirty="0">
                <a:solidFill>
                  <a:schemeClr val="tx1"/>
                </a:solidFill>
                <a:effectLst/>
                <a:latin typeface="+mn-lt"/>
                <a:ea typeface="+mn-ea"/>
                <a:cs typeface="+mn-cs"/>
              </a:rPr>
              <a:t>. , 1895. [New York: publisher not transcribed] Photograph. https://www.loc.gov/item/2018697406/.</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1409828-846A-4416-8AE2-A3CFE55983C0}" type="slidenum">
              <a:rPr lang="en-US" smtClean="0"/>
              <a:t>6</a:t>
            </a:fld>
            <a:endParaRPr lang="en-US"/>
          </a:p>
        </p:txBody>
      </p:sp>
    </p:spTree>
    <p:extLst>
      <p:ext uri="{BB962C8B-B14F-4D97-AF65-F5344CB8AC3E}">
        <p14:creationId xmlns:p14="http://schemas.microsoft.com/office/powerpoint/2010/main" val="400407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1589-8858-EDE8-EA8D-31CD08662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0CCBC-5A77-C495-0DE1-AEE0D9607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3B41A-5FD2-B164-A55F-46110EA5CC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1EB11C-75EC-2A26-7832-B64FEA7A34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9828-846A-4416-8AE2-A3CFE55983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971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11C5-00E8-0C69-CC2F-C1F6A68BF9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5655D-A220-CD53-DD54-2D7088B36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E76CB7-B50E-1746-16BA-6D5F1503F899}"/>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5" name="Footer Placeholder 4">
            <a:extLst>
              <a:ext uri="{FF2B5EF4-FFF2-40B4-BE49-F238E27FC236}">
                <a16:creationId xmlns:a16="http://schemas.microsoft.com/office/drawing/2014/main" id="{E90D7C0B-554E-92A9-0B45-8359CE323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14F25-E6DE-6DFD-CB72-BDB8890540A6}"/>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180871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1AF-7DA0-A637-84EA-C843C30DDB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9FD527-84BD-3F66-E4CC-AC00855D15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ED64D-6920-7A4E-EA73-14EA9FD78A20}"/>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5" name="Footer Placeholder 4">
            <a:extLst>
              <a:ext uri="{FF2B5EF4-FFF2-40B4-BE49-F238E27FC236}">
                <a16:creationId xmlns:a16="http://schemas.microsoft.com/office/drawing/2014/main" id="{3809F2F4-FA20-07B4-92A9-7F149F459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F658C-98AD-19DC-458D-D6428F214688}"/>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24807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3F92A-4B37-DB3A-5DD3-625B2D391A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C5B5BA-DBD4-BE6E-FE72-E7E0EA3FE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5098-39DC-2EB9-B8CE-4A72254630FD}"/>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5" name="Footer Placeholder 4">
            <a:extLst>
              <a:ext uri="{FF2B5EF4-FFF2-40B4-BE49-F238E27FC236}">
                <a16:creationId xmlns:a16="http://schemas.microsoft.com/office/drawing/2014/main" id="{313FD708-F625-6E02-EB7A-B8C73DCAC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EBE46-296E-7CAD-B246-0E793324E4FE}"/>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3577035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1011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495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6821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88257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0421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66408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461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5782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35D7-0E01-4B42-6739-597866752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C00B0-5884-A164-F77B-1F6A21549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018E8-3A71-628B-1FCC-71DC16004D72}"/>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5" name="Footer Placeholder 4">
            <a:extLst>
              <a:ext uri="{FF2B5EF4-FFF2-40B4-BE49-F238E27FC236}">
                <a16:creationId xmlns:a16="http://schemas.microsoft.com/office/drawing/2014/main" id="{50BE5030-64D7-8B44-8F6B-68F291984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BC85E-ADAC-841B-29C6-C5F6F941E49B}"/>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3425997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10576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95520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8/29/2025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2611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22052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06260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28541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63309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80182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20629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2515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F97-93A3-EC7D-4D9A-44064D5914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2856DC-32B5-4169-5157-1C6E7DE146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FC557B-EF01-2873-E3D5-80B5749C67E3}"/>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5" name="Footer Placeholder 4">
            <a:extLst>
              <a:ext uri="{FF2B5EF4-FFF2-40B4-BE49-F238E27FC236}">
                <a16:creationId xmlns:a16="http://schemas.microsoft.com/office/drawing/2014/main" id="{380A66FC-B4A2-3771-A1C0-9E571CD15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4F4E0-5595-373B-B59F-3237E5357843}"/>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306719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59901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27725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0225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8/29/2025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0863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CAD0-4379-889F-34D9-784FC63CE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D8FFB-5525-DA29-BB4A-EBEB52209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4FEBF-6E8C-4116-99B0-E2C69C0B1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D0DF2-759A-236D-4D2B-96F83D22558C}"/>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6" name="Footer Placeholder 5">
            <a:extLst>
              <a:ext uri="{FF2B5EF4-FFF2-40B4-BE49-F238E27FC236}">
                <a16:creationId xmlns:a16="http://schemas.microsoft.com/office/drawing/2014/main" id="{C72BCB99-0489-E006-DFD5-95FB4ED1B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9A1CC-2A1A-8DBA-C309-31D6C3B4F57B}"/>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114557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1642-9149-2DAD-0CA5-E4BD8F14A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4AC8C7-11B4-9220-258A-3346E3011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922F8-65E9-EACC-06A7-F36F070754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FD1979-DCB2-8E21-5ECC-23A0866BA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91E6-ECA3-5517-96BC-92EEA1CE2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BDBDA6-8926-5767-E67A-BF939E9CD51C}"/>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8" name="Footer Placeholder 7">
            <a:extLst>
              <a:ext uri="{FF2B5EF4-FFF2-40B4-BE49-F238E27FC236}">
                <a16:creationId xmlns:a16="http://schemas.microsoft.com/office/drawing/2014/main" id="{CEB1B3CB-D4FC-9A18-08C7-486BB3C4E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782B2-269C-996D-0EA6-C3294D880B4C}"/>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351210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5DD2-039E-DAD0-2A25-50E0396243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071B1-F418-A037-D0EC-87DED1EF8A8B}"/>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4" name="Footer Placeholder 3">
            <a:extLst>
              <a:ext uri="{FF2B5EF4-FFF2-40B4-BE49-F238E27FC236}">
                <a16:creationId xmlns:a16="http://schemas.microsoft.com/office/drawing/2014/main" id="{E49AB6E3-D5F0-AEE8-BD37-44B1967BF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BBBCC7-8B64-46F3-82C9-58BDC105A528}"/>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202847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815F9-35E1-A9AC-01E7-0823B0BAAB3C}"/>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3" name="Footer Placeholder 2">
            <a:extLst>
              <a:ext uri="{FF2B5EF4-FFF2-40B4-BE49-F238E27FC236}">
                <a16:creationId xmlns:a16="http://schemas.microsoft.com/office/drawing/2014/main" id="{E41556CB-61AF-740F-AC55-FB93A6B7B8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00AA6-C859-0D19-DBF1-3CEEF728AEF4}"/>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393192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3A61-067B-E6A7-8C16-B7331243D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AF04EB-659F-641B-0AB3-7AF6081E0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2FCD6A-6CFD-3B12-1AD9-DCD7017CB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E4849-B441-D600-3591-85862BC24E7B}"/>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6" name="Footer Placeholder 5">
            <a:extLst>
              <a:ext uri="{FF2B5EF4-FFF2-40B4-BE49-F238E27FC236}">
                <a16:creationId xmlns:a16="http://schemas.microsoft.com/office/drawing/2014/main" id="{67435761-FB02-6369-8C70-4BFB1CF98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848B4-B332-7321-B70E-0C1B0257291B}"/>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285724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B513-104F-9D4C-841C-C82707E6E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E96E0-1732-1D5A-1EF9-FB880B15A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9CCF4-44C4-21DB-1408-F0AB6E9A3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285DE-E68F-FF30-73E8-8E333A06DBE4}"/>
              </a:ext>
            </a:extLst>
          </p:cNvPr>
          <p:cNvSpPr>
            <a:spLocks noGrp="1"/>
          </p:cNvSpPr>
          <p:nvPr>
            <p:ph type="dt" sz="half" idx="10"/>
          </p:nvPr>
        </p:nvSpPr>
        <p:spPr/>
        <p:txBody>
          <a:bodyPr/>
          <a:lstStyle/>
          <a:p>
            <a:fld id="{FC08D78F-EE8C-48DB-9F26-8EA397EED218}" type="datetimeFigureOut">
              <a:rPr lang="en-US" smtClean="0"/>
              <a:t>8/29/2025</a:t>
            </a:fld>
            <a:endParaRPr lang="en-US"/>
          </a:p>
        </p:txBody>
      </p:sp>
      <p:sp>
        <p:nvSpPr>
          <p:cNvPr id="6" name="Footer Placeholder 5">
            <a:extLst>
              <a:ext uri="{FF2B5EF4-FFF2-40B4-BE49-F238E27FC236}">
                <a16:creationId xmlns:a16="http://schemas.microsoft.com/office/drawing/2014/main" id="{EC6D9333-9039-4A51-0323-27F937568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FBAB4-FA5D-ED25-E2CD-5ADB9254D613}"/>
              </a:ext>
            </a:extLst>
          </p:cNvPr>
          <p:cNvSpPr>
            <a:spLocks noGrp="1"/>
          </p:cNvSpPr>
          <p:nvPr>
            <p:ph type="sldNum" sz="quarter" idx="12"/>
          </p:nvPr>
        </p:nvSpPr>
        <p:spPr/>
        <p:txBody>
          <a:bodyPr/>
          <a:lstStyle/>
          <a:p>
            <a:fld id="{56E2406A-3A56-4B4C-8C16-B1567CDEF32D}" type="slidenum">
              <a:rPr lang="en-US" smtClean="0"/>
              <a:t>‹#›</a:t>
            </a:fld>
            <a:endParaRPr lang="en-US"/>
          </a:p>
        </p:txBody>
      </p:sp>
    </p:spTree>
    <p:extLst>
      <p:ext uri="{BB962C8B-B14F-4D97-AF65-F5344CB8AC3E}">
        <p14:creationId xmlns:p14="http://schemas.microsoft.com/office/powerpoint/2010/main" val="13877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1A8C1-2C01-790F-998A-1356A2218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FE9E7-69A1-8A89-2FAC-BAE83CBA3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997C2-35CA-5F8B-F60B-E6218CACA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08D78F-EE8C-48DB-9F26-8EA397EED218}" type="datetimeFigureOut">
              <a:rPr lang="en-US" smtClean="0"/>
              <a:t>8/29/2025</a:t>
            </a:fld>
            <a:endParaRPr lang="en-US"/>
          </a:p>
        </p:txBody>
      </p:sp>
      <p:sp>
        <p:nvSpPr>
          <p:cNvPr id="5" name="Footer Placeholder 4">
            <a:extLst>
              <a:ext uri="{FF2B5EF4-FFF2-40B4-BE49-F238E27FC236}">
                <a16:creationId xmlns:a16="http://schemas.microsoft.com/office/drawing/2014/main" id="{6221D83C-5714-97CA-5792-387F6FBA4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1C0397-A387-92EB-FD84-FA4987507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E2406A-3A56-4B4C-8C16-B1567CDEF32D}" type="slidenum">
              <a:rPr lang="en-US" smtClean="0"/>
              <a:t>‹#›</a:t>
            </a:fld>
            <a:endParaRPr lang="en-US"/>
          </a:p>
        </p:txBody>
      </p:sp>
    </p:spTree>
    <p:extLst>
      <p:ext uri="{BB962C8B-B14F-4D97-AF65-F5344CB8AC3E}">
        <p14:creationId xmlns:p14="http://schemas.microsoft.com/office/powerpoint/2010/main" val="33655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8/29/2025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128776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8/29/2025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867209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8"/>
            <a:ext cx="4620584" cy="3678162"/>
          </a:xfrm>
        </p:spPr>
        <p:txBody>
          <a:bodyPr>
            <a:normAutofit/>
          </a:bodyPr>
          <a:lstStyle/>
          <a:p>
            <a:pPr algn="l"/>
            <a:r>
              <a:rPr lang="en-US" sz="8000" b="1" i="1" dirty="0">
                <a:solidFill>
                  <a:schemeClr val="bg2">
                    <a:lumMod val="50000"/>
                  </a:schemeClr>
                </a:solidFill>
                <a:latin typeface="Gotham Book"/>
              </a:rPr>
              <a:t>Unit 8: </a:t>
            </a:r>
            <a:br>
              <a:rPr lang="en-US" sz="8000" b="1" i="1" dirty="0">
                <a:latin typeface="Gotham Book"/>
              </a:rPr>
            </a:br>
            <a:r>
              <a:rPr lang="en-US" sz="8000" b="1" i="1" dirty="0">
                <a:solidFill>
                  <a:srgbClr val="0070C0"/>
                </a:solidFill>
                <a:latin typeface="Gotham Book"/>
              </a:rPr>
              <a:t>Civil War</a:t>
            </a:r>
            <a:endParaRPr lang="en-US" sz="80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4713513"/>
            <a:ext cx="4723190" cy="1709057"/>
          </a:xfrm>
        </p:spPr>
        <p:txBody>
          <a:bodyPr>
            <a:normAutofit/>
          </a:bodyPr>
          <a:lstStyle/>
          <a:p>
            <a:pPr algn="l"/>
            <a:r>
              <a:rPr lang="en-US" sz="3600" b="1" i="1" dirty="0">
                <a:solidFill>
                  <a:schemeClr val="bg2">
                    <a:lumMod val="50000"/>
                  </a:schemeClr>
                </a:solidFill>
                <a:latin typeface="Gotham Book"/>
              </a:rPr>
              <a:t>Extension Lesson: </a:t>
            </a:r>
          </a:p>
          <a:p>
            <a:pPr algn="l"/>
            <a:r>
              <a:rPr lang="en-US" sz="3600" b="1" i="1" dirty="0">
                <a:solidFill>
                  <a:srgbClr val="0070C0"/>
                </a:solidFill>
                <a:latin typeface="Gotham Book"/>
              </a:rPr>
              <a:t>The Emancipation Proclamation</a:t>
            </a:r>
          </a:p>
        </p:txBody>
      </p:sp>
      <p:pic>
        <p:nvPicPr>
          <p:cNvPr id="1026" name="Picture 2" descr="Artwork depicting newly freed Black people living in a home, spending time together with their family. Under this image is a portrait of Abraham Lincoln. Above the image is the word &quot;Emancipation&quot; ">
            <a:extLst>
              <a:ext uri="{FF2B5EF4-FFF2-40B4-BE49-F238E27FC236}">
                <a16:creationId xmlns:a16="http://schemas.microsoft.com/office/drawing/2014/main" id="{BF5C4BB4-7359-621A-FEBF-284F4B6DE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97" r="25371" b="1"/>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map of the political borders of the U.S. during the Civil War. The Southern states of the Confederacy included Texas, Arkansas, Louisiana, Tennessee, Mississippi, Alabama, Georgia, Florida, South Carolina, North Carolina, and Virginia. The Union consisted of all Northern states and the western states of California, Nevada, and Oregon. Missouri, Kentucky, West Virginia, Maryland, and Delaware are shown as slave states that remained with the Union. ">
            <a:extLst>
              <a:ext uri="{FF2B5EF4-FFF2-40B4-BE49-F238E27FC236}">
                <a16:creationId xmlns:a16="http://schemas.microsoft.com/office/drawing/2014/main" id="{E6475A92-EC1A-BD64-AEAB-304EAB563DBD}"/>
              </a:ext>
            </a:extLst>
          </p:cNvPr>
          <p:cNvPicPr>
            <a:picLocks noChangeAspect="1"/>
          </p:cNvPicPr>
          <p:nvPr/>
        </p:nvPicPr>
        <p:blipFill>
          <a:blip r:embed="rId4"/>
          <a:stretch>
            <a:fillRect/>
          </a:stretch>
        </p:blipFill>
        <p:spPr>
          <a:xfrm>
            <a:off x="1767522" y="599802"/>
            <a:ext cx="9477421" cy="5902308"/>
          </a:xfrm>
          <a:prstGeom prst="rect">
            <a:avLst/>
          </a:prstGeom>
          <a:effectLst>
            <a:outerShdw blurRad="50800" dist="50800" dir="7920000" algn="ctr" rotWithShape="0">
              <a:srgbClr val="000000">
                <a:alpha val="43137"/>
              </a:srgbClr>
            </a:outerShdw>
          </a:effectLst>
        </p:spPr>
      </p:pic>
      <p:sp>
        <p:nvSpPr>
          <p:cNvPr id="5" name="Title 5">
            <a:extLst>
              <a:ext uri="{FF2B5EF4-FFF2-40B4-BE49-F238E27FC236}">
                <a16:creationId xmlns:a16="http://schemas.microsoft.com/office/drawing/2014/main" id="{9EC3120F-B1DA-1640-A126-7AF697700AF5}"/>
              </a:ext>
            </a:extLst>
          </p:cNvPr>
          <p:cNvSpPr txBox="1">
            <a:spLocks noGrp="1"/>
          </p:cNvSpPr>
          <p:nvPr>
            <p:ph type="title" idx="4294967295"/>
          </p:nvPr>
        </p:nvSpPr>
        <p:spPr>
          <a:xfrm>
            <a:off x="1767522" y="-84912"/>
            <a:ext cx="10249705" cy="1173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tx1"/>
                </a:solidFill>
                <a:effectLst/>
                <a:uLnTx/>
                <a:uFillTx/>
                <a:latin typeface="Gotham Medium"/>
                <a:ea typeface="+mj-ea"/>
                <a:cs typeface="+mj-cs"/>
              </a:rPr>
              <a:t>         Use the image to complete your warm-up</a:t>
            </a:r>
          </a:p>
        </p:txBody>
      </p:sp>
    </p:spTree>
    <p:extLst>
      <p:ext uri="{BB962C8B-B14F-4D97-AF65-F5344CB8AC3E}">
        <p14:creationId xmlns:p14="http://schemas.microsoft.com/office/powerpoint/2010/main" val="248430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4976B3-3442-BBA1-B787-097110021E3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51AB376-A7CE-5DA3-5D96-D60FFCC6950E}"/>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7857B6B9-13FC-DBA3-F0C1-5D8BFA73F8A9}"/>
              </a:ext>
            </a:extLst>
          </p:cNvPr>
          <p:cNvSpPr/>
          <p:nvPr/>
        </p:nvSpPr>
        <p:spPr>
          <a:xfrm>
            <a:off x="5094515" y="1556921"/>
            <a:ext cx="6427097" cy="3298372"/>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dirty="0">
                <a:latin typeface="Gotham Book"/>
              </a:rPr>
              <a:t>One observation I notice about slavery in the U.S. based on this map is ______________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44EC0800-2F59-7839-EFD3-04D25619D2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3817" y="3206107"/>
            <a:ext cx="1268449" cy="1268449"/>
          </a:xfrm>
          <a:prstGeom prst="rect">
            <a:avLst/>
          </a:prstGeom>
        </p:spPr>
      </p:pic>
    </p:spTree>
    <p:extLst>
      <p:ext uri="{BB962C8B-B14F-4D97-AF65-F5344CB8AC3E}">
        <p14:creationId xmlns:p14="http://schemas.microsoft.com/office/powerpoint/2010/main" val="392794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566588" y="1665516"/>
            <a:ext cx="11058824" cy="4111895"/>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was the purpose and significance of the Emancipation Proclamation, and what limitations did it include?</a:t>
            </a:r>
            <a:endParaRPr kumimoji="0" lang="en-US" sz="60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522515" y="1785257"/>
            <a:ext cx="11266714" cy="3449149"/>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analyze excerpts of the Emancipation Proclamation to determine its significance.</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excerpts of the Proclamation to identify and summarize its primary goals, limitations, and significance during the Civil War.</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C2891F-778B-E504-5C1A-73E13B2C39C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C4EDEB7-0A88-BB30-500B-FF88C6C08276}"/>
              </a:ext>
            </a:extLst>
          </p:cNvPr>
          <p:cNvSpPr txBox="1">
            <a:spLocks noGrp="1"/>
          </p:cNvSpPr>
          <p:nvPr>
            <p:ph type="title" idx="4294967295"/>
          </p:nvPr>
        </p:nvSpPr>
        <p:spPr>
          <a:xfrm>
            <a:off x="1491342" y="2174"/>
            <a:ext cx="10700657" cy="836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Gotham Medium"/>
              </a:rPr>
              <a:t>The </a:t>
            </a:r>
            <a:r>
              <a:rPr kumimoji="0" lang="en-US" b="0" i="0" u="none" strike="noStrike" kern="1200" cap="none" spc="0" normalizeH="0" baseline="0" noProof="0" dirty="0">
                <a:ln>
                  <a:noFill/>
                </a:ln>
                <a:solidFill>
                  <a:schemeClr val="tx1"/>
                </a:solidFill>
                <a:effectLst/>
                <a:uLnTx/>
                <a:uFillTx/>
                <a:latin typeface="Gotham Medium"/>
                <a:ea typeface="+mj-ea"/>
                <a:cs typeface="+mj-cs"/>
              </a:rPr>
              <a:t>Emancipation Proclamation</a:t>
            </a:r>
          </a:p>
        </p:txBody>
      </p:sp>
      <p:pic>
        <p:nvPicPr>
          <p:cNvPr id="3" name="Picture 2" descr="A photocopy of the first page of the Emancipation Proclamation. Lincoln's cursive handwriting is visible on yellowed parchment paper.">
            <a:extLst>
              <a:ext uri="{FF2B5EF4-FFF2-40B4-BE49-F238E27FC236}">
                <a16:creationId xmlns:a16="http://schemas.microsoft.com/office/drawing/2014/main" id="{A380309E-918B-FB09-8E7F-18DC38B64C9C}"/>
              </a:ext>
            </a:extLst>
          </p:cNvPr>
          <p:cNvPicPr>
            <a:picLocks noChangeAspect="1"/>
          </p:cNvPicPr>
          <p:nvPr/>
        </p:nvPicPr>
        <p:blipFill>
          <a:blip r:embed="rId4"/>
          <a:stretch>
            <a:fillRect/>
          </a:stretch>
        </p:blipFill>
        <p:spPr>
          <a:xfrm>
            <a:off x="2277091" y="816430"/>
            <a:ext cx="3434987" cy="5257799"/>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1E2D5034-2366-814D-6857-747C81D19B4A}"/>
              </a:ext>
            </a:extLst>
          </p:cNvPr>
          <p:cNvSpPr txBox="1"/>
          <p:nvPr/>
        </p:nvSpPr>
        <p:spPr>
          <a:xfrm>
            <a:off x="1491342" y="6098491"/>
            <a:ext cx="5105400" cy="707886"/>
          </a:xfrm>
          <a:prstGeom prst="rect">
            <a:avLst/>
          </a:prstGeom>
          <a:noFill/>
        </p:spPr>
        <p:txBody>
          <a:bodyPr wrap="square" rtlCol="0">
            <a:spAutoFit/>
          </a:bodyPr>
          <a:lstStyle/>
          <a:p>
            <a:pPr algn="ctr"/>
            <a:r>
              <a:rPr lang="en-US" sz="2000" dirty="0">
                <a:latin typeface="Gotham Book"/>
              </a:rPr>
              <a:t>First page of the Emancipation Proclamation</a:t>
            </a:r>
          </a:p>
          <a:p>
            <a:pPr algn="ctr"/>
            <a:r>
              <a:rPr lang="en-US" sz="2000" i="1" dirty="0">
                <a:latin typeface="Gotham Book"/>
              </a:rPr>
              <a:t>Library of Congress</a:t>
            </a:r>
          </a:p>
        </p:txBody>
      </p:sp>
      <p:pic>
        <p:nvPicPr>
          <p:cNvPr id="6" name="Picture 5" descr="Black and white artwork depicting Lincoln with members of his cabinet seated around a table, working on the Emancipation Proclamation. Lincoln is holding a piece of paper in his hand, and larger pieces of paper are strewn across the table. ">
            <a:extLst>
              <a:ext uri="{FF2B5EF4-FFF2-40B4-BE49-F238E27FC236}">
                <a16:creationId xmlns:a16="http://schemas.microsoft.com/office/drawing/2014/main" id="{3F1D4BA1-2F75-4DFF-A7FB-674560480822}"/>
              </a:ext>
            </a:extLst>
          </p:cNvPr>
          <p:cNvPicPr>
            <a:picLocks noChangeAspect="1"/>
          </p:cNvPicPr>
          <p:nvPr/>
        </p:nvPicPr>
        <p:blipFill>
          <a:blip r:embed="rId5"/>
          <a:stretch>
            <a:fillRect/>
          </a:stretch>
        </p:blipFill>
        <p:spPr>
          <a:xfrm>
            <a:off x="5947016" y="862461"/>
            <a:ext cx="6061914" cy="3938314"/>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AEBC8172-7687-7613-23E3-25934952EEC8}"/>
              </a:ext>
            </a:extLst>
          </p:cNvPr>
          <p:cNvSpPr txBox="1"/>
          <p:nvPr/>
        </p:nvSpPr>
        <p:spPr>
          <a:xfrm>
            <a:off x="5947016" y="4800775"/>
            <a:ext cx="5972841" cy="707886"/>
          </a:xfrm>
          <a:prstGeom prst="rect">
            <a:avLst/>
          </a:prstGeom>
          <a:noFill/>
        </p:spPr>
        <p:txBody>
          <a:bodyPr wrap="square" rtlCol="0">
            <a:spAutoFit/>
          </a:bodyPr>
          <a:lstStyle/>
          <a:p>
            <a:pPr algn="ctr"/>
            <a:r>
              <a:rPr lang="en-US" sz="2000" dirty="0">
                <a:latin typeface="Gotham Book"/>
              </a:rPr>
              <a:t>“The Proclamation of Emancipation”</a:t>
            </a:r>
          </a:p>
          <a:p>
            <a:pPr algn="ctr"/>
            <a:r>
              <a:rPr lang="en-US" sz="2000" i="1" dirty="0">
                <a:latin typeface="Gotham Book"/>
              </a:rPr>
              <a:t>The Library of Congress</a:t>
            </a:r>
          </a:p>
        </p:txBody>
      </p:sp>
    </p:spTree>
    <p:extLst>
      <p:ext uri="{BB962C8B-B14F-4D97-AF65-F5344CB8AC3E}">
        <p14:creationId xmlns:p14="http://schemas.microsoft.com/office/powerpoint/2010/main" val="5296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86517E-56AA-BCC2-C24A-292C35875D02}"/>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0BF1818F-2B26-8CE8-F107-3456969DA01E}"/>
              </a:ext>
            </a:extLst>
          </p:cNvPr>
          <p:cNvSpPr txBox="1">
            <a:spLocks noGrp="1"/>
          </p:cNvSpPr>
          <p:nvPr>
            <p:ph type="title" idx="4294967295"/>
          </p:nvPr>
        </p:nvSpPr>
        <p:spPr>
          <a:xfrm>
            <a:off x="1767522" y="13062"/>
            <a:ext cx="10249705" cy="1173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FE161521-20A9-759E-2AEA-4014DC641565}"/>
              </a:ext>
            </a:extLst>
          </p:cNvPr>
          <p:cNvSpPr txBox="1"/>
          <p:nvPr/>
        </p:nvSpPr>
        <p:spPr>
          <a:xfrm>
            <a:off x="2960912" y="1393374"/>
            <a:ext cx="5834743" cy="4401205"/>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0070C0"/>
                </a:solidFill>
                <a:latin typeface="Gotham Book"/>
              </a:rPr>
              <a:t>Read the primary source excerpt story about Abraham Lincoln and the Emancipation Proclamation.</a:t>
            </a:r>
          </a:p>
          <a:p>
            <a:pPr marL="457200" indent="-457200">
              <a:buFont typeface="Arial" panose="020B0604020202020204" pitchFamily="34" charset="0"/>
              <a:buChar char="•"/>
            </a:pPr>
            <a:endParaRPr lang="en-US" sz="3500" dirty="0">
              <a:latin typeface="Gotham Book"/>
            </a:endParaRPr>
          </a:p>
          <a:p>
            <a:pPr marL="457200" indent="-457200">
              <a:buFont typeface="Arial" panose="020B0604020202020204" pitchFamily="34" charset="0"/>
              <a:buChar char="•"/>
            </a:pPr>
            <a:r>
              <a:rPr lang="en-US" sz="3500" dirty="0">
                <a:solidFill>
                  <a:schemeClr val="accent6">
                    <a:lumMod val="75000"/>
                  </a:schemeClr>
                </a:solidFill>
                <a:latin typeface="Gotham Book"/>
              </a:rPr>
              <a:t>Respond to the question</a:t>
            </a:r>
          </a:p>
          <a:p>
            <a:pPr marL="457200" indent="-457200">
              <a:buFont typeface="Arial" panose="020B0604020202020204" pitchFamily="34" charset="0"/>
              <a:buChar char="•"/>
            </a:pPr>
            <a:endParaRPr lang="en-US" sz="3500" dirty="0">
              <a:latin typeface="Gotham Book"/>
            </a:endParaRPr>
          </a:p>
          <a:p>
            <a:pPr marL="457200" indent="-457200">
              <a:buFont typeface="Arial" panose="020B0604020202020204" pitchFamily="34" charset="0"/>
              <a:buChar char="•"/>
            </a:pPr>
            <a:r>
              <a:rPr lang="en-US" sz="3500" dirty="0">
                <a:solidFill>
                  <a:schemeClr val="accent5">
                    <a:lumMod val="75000"/>
                  </a:schemeClr>
                </a:solidFill>
                <a:latin typeface="Gotham Book"/>
              </a:rPr>
              <a:t>Share with a partner </a:t>
            </a:r>
          </a:p>
        </p:txBody>
      </p:sp>
      <p:pic>
        <p:nvPicPr>
          <p:cNvPr id="7" name="Graphic 6">
            <a:extLst>
              <a:ext uri="{FF2B5EF4-FFF2-40B4-BE49-F238E27FC236}">
                <a16:creationId xmlns:a16="http://schemas.microsoft.com/office/drawing/2014/main" id="{B6765D6E-48C9-AF6B-BD71-A90E9201233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6847" y="3755212"/>
            <a:ext cx="925793" cy="925793"/>
          </a:xfrm>
          <a:prstGeom prst="rect">
            <a:avLst/>
          </a:prstGeom>
        </p:spPr>
      </p:pic>
      <p:pic>
        <p:nvPicPr>
          <p:cNvPr id="8" name="Graphic 7">
            <a:extLst>
              <a:ext uri="{FF2B5EF4-FFF2-40B4-BE49-F238E27FC236}">
                <a16:creationId xmlns:a16="http://schemas.microsoft.com/office/drawing/2014/main" id="{E2D062FF-842F-EB8A-4AFE-6C427DB1298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7522" y="5012475"/>
            <a:ext cx="842453" cy="842453"/>
          </a:xfrm>
          <a:prstGeom prst="rect">
            <a:avLst/>
          </a:prstGeom>
        </p:spPr>
      </p:pic>
      <p:pic>
        <p:nvPicPr>
          <p:cNvPr id="9" name="Graphic 8">
            <a:extLst>
              <a:ext uri="{FF2B5EF4-FFF2-40B4-BE49-F238E27FC236}">
                <a16:creationId xmlns:a16="http://schemas.microsoft.com/office/drawing/2014/main" id="{24423E74-3C95-D12B-4BC2-307FF28F124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2612" y="1284965"/>
            <a:ext cx="1208326" cy="1208326"/>
          </a:xfrm>
          <a:prstGeom prst="rect">
            <a:avLst/>
          </a:prstGeom>
        </p:spPr>
      </p:pic>
      <p:pic>
        <p:nvPicPr>
          <p:cNvPr id="13" name="Picture 12">
            <a:extLst>
              <a:ext uri="{FF2B5EF4-FFF2-40B4-BE49-F238E27FC236}">
                <a16:creationId xmlns:a16="http://schemas.microsoft.com/office/drawing/2014/main" id="{F89A69B9-F062-1590-66CD-951DE9832C6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9050" y="882878"/>
            <a:ext cx="4552950" cy="4972050"/>
          </a:xfrm>
          <a:prstGeom prst="rect">
            <a:avLst/>
          </a:prstGeom>
        </p:spPr>
      </p:pic>
    </p:spTree>
    <p:extLst>
      <p:ext uri="{BB962C8B-B14F-4D97-AF65-F5344CB8AC3E}">
        <p14:creationId xmlns:p14="http://schemas.microsoft.com/office/powerpoint/2010/main" val="79259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7FC9D3-AA01-06C1-CFE1-928DD0F87CE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4AB6711-DDBB-788F-EB82-D6C734757F96}"/>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A42374A2-8921-BDD5-6DFA-FAD30EFF4DDB}"/>
              </a:ext>
            </a:extLst>
          </p:cNvPr>
          <p:cNvSpPr/>
          <p:nvPr/>
        </p:nvSpPr>
        <p:spPr>
          <a:xfrm>
            <a:off x="4158344" y="1431999"/>
            <a:ext cx="7798698" cy="1774108"/>
          </a:xfrm>
          <a:prstGeom prst="wedgeRoundRectCallout">
            <a:avLst>
              <a:gd name="adj1" fmla="val -61133"/>
              <a:gd name="adj2" fmla="val 3610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ea typeface="+mn-ea"/>
                <a:cs typeface="+mn-cs"/>
              </a:rPr>
              <a:t>I think the meaning of the story in this article might be __________</a:t>
            </a:r>
          </a:p>
        </p:txBody>
      </p:sp>
      <p:pic>
        <p:nvPicPr>
          <p:cNvPr id="4" name="Graphic 3">
            <a:extLst>
              <a:ext uri="{FF2B5EF4-FFF2-40B4-BE49-F238E27FC236}">
                <a16:creationId xmlns:a16="http://schemas.microsoft.com/office/drawing/2014/main" id="{2EDD0BF1-88F5-8013-F8F5-23AAE79459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6988" y="1937658"/>
            <a:ext cx="1268449" cy="1268449"/>
          </a:xfrm>
          <a:prstGeom prst="rect">
            <a:avLst/>
          </a:prstGeom>
        </p:spPr>
      </p:pic>
      <p:sp>
        <p:nvSpPr>
          <p:cNvPr id="9" name="Speech Bubble: Rectangle with Corners Rounded 8">
            <a:extLst>
              <a:ext uri="{FF2B5EF4-FFF2-40B4-BE49-F238E27FC236}">
                <a16:creationId xmlns:a16="http://schemas.microsoft.com/office/drawing/2014/main" id="{2745ED10-8172-A9C4-070A-E671142E854B}"/>
              </a:ext>
            </a:extLst>
          </p:cNvPr>
          <p:cNvSpPr/>
          <p:nvPr/>
        </p:nvSpPr>
        <p:spPr>
          <a:xfrm>
            <a:off x="914401" y="3582192"/>
            <a:ext cx="7798698" cy="2056607"/>
          </a:xfrm>
          <a:prstGeom prst="wedgeRoundRectCallout">
            <a:avLst>
              <a:gd name="adj1" fmla="val 58909"/>
              <a:gd name="adj2" fmla="val 3794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ea typeface="+mn-ea"/>
                <a:cs typeface="+mn-cs"/>
              </a:rPr>
              <a:t>I think this story relates to the Emancipation Proclamation because ________</a:t>
            </a:r>
          </a:p>
        </p:txBody>
      </p:sp>
      <p:pic>
        <p:nvPicPr>
          <p:cNvPr id="10" name="Graphic 9">
            <a:extLst>
              <a:ext uri="{FF2B5EF4-FFF2-40B4-BE49-F238E27FC236}">
                <a16:creationId xmlns:a16="http://schemas.microsoft.com/office/drawing/2014/main" id="{E1365CBF-0645-FC15-694C-5866EB5298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2045" y="4370350"/>
            <a:ext cx="1268449" cy="1268449"/>
          </a:xfrm>
          <a:prstGeom prst="rect">
            <a:avLst/>
          </a:prstGeom>
        </p:spPr>
      </p:pic>
    </p:spTree>
    <p:extLst>
      <p:ext uri="{BB962C8B-B14F-4D97-AF65-F5344CB8AC3E}">
        <p14:creationId xmlns:p14="http://schemas.microsoft.com/office/powerpoint/2010/main" val="3418173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219</TotalTime>
  <Words>368</Words>
  <Application>Microsoft Office PowerPoint</Application>
  <PresentationFormat>Widescreen</PresentationFormat>
  <Paragraphs>37</Paragraphs>
  <Slides>8</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8:  Civil War</vt:lpstr>
      <vt:lpstr>Warm-up:           Use the image to complete your warm-up</vt:lpstr>
      <vt:lpstr>Share with the class</vt:lpstr>
      <vt:lpstr>Essential Question</vt:lpstr>
      <vt:lpstr>In today’s lesson…</vt:lpstr>
      <vt:lpstr>The Emancipation Proclamation</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cp:revision>
  <dcterms:created xsi:type="dcterms:W3CDTF">2025-08-25T14:56:48Z</dcterms:created>
  <dcterms:modified xsi:type="dcterms:W3CDTF">2025-08-29T15:37:36Z</dcterms:modified>
</cp:coreProperties>
</file>