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3" r:id="rId4"/>
    <p:sldId id="315" r:id="rId5"/>
    <p:sldId id="316" r:id="rId6"/>
    <p:sldId id="317" r:id="rId7"/>
    <p:sldId id="318" r:id="rId8"/>
    <p:sldId id="333" r:id="rId9"/>
    <p:sldId id="334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139F-6AF6-474B-BF35-4483100AE0A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3C152-BF19-42E9-8B93-5A38F4BF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364973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Gardner, Alexander.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 Abraham Lincoln, head-and-shoulders portrait, facing front.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1863. Photograph.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https://www.loc.gov/item/2013649738/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Gardner, Alexander, photographer.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Lincoln's Second Inaugural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Washington D.C, None. [Between 1910 and 1920, from a photograph taken in 1865] Photograph. https://www.loc.gov/item/00650938/.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3C152-BF19-42E9-8B93-5A38F4BF5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Malice Toward None: The Abraham Lincoln Bicentennial Exhibition, Healing the Nation’s Wounds. The Library of Congress. Accessed September 2, 2025. https://www.loc.gov/exhibits/lincoln/healing-the-nations-wounds.html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3C152-BF19-42E9-8B93-5A38F4BF5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0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AE8E-5E08-6048-0F95-D27A3D3DF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34D94-433D-BEFC-A6B2-A65469E54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C18C-F860-48CC-263C-801354FB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7023-83BC-DA95-FCCC-3833232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FA35-9AE8-0A62-7EF7-672F8E44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E4CC-0F7E-AD3F-B0CE-A6EB2DB9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C209E-1DF1-D20F-182D-A15715404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ABD78-5F80-7BDA-DAD1-FF374BA1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D7FDA-3ABF-FF8A-36B5-2B7D864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9904-EF0D-A430-3EAB-E21F6385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8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FB09B-C869-E6EB-401D-C6C51063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9C03F-1C90-9772-02F9-26CAA8980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996BE-5917-7FF0-9546-3E685ED6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CA9B-493A-582B-9A31-C35FB736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5DD75-C2E2-274C-C90A-74119232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756C-1CAE-78A5-D02B-1A4F1E2F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2305-9B5A-9CEC-6A1B-7102BEE7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F6FC0-92E3-FC2E-99FA-B6E20BDF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166C-35E2-9424-4FA6-765F5C5C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B6FC1-5CB7-D5F6-BBA6-BECFDED3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2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6FBF-C6B8-2382-534A-FAB3E5B2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7F003-AE36-5C83-93A0-9101D7D2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A9384-1C44-A3A8-1705-D5EE196E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DAC4-72B3-DF75-B229-4A753FEE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BD83-241B-5222-3792-A986DAA9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901A-3F1E-D23D-A96F-9F75022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F383-C8CC-B7A5-B5C9-D86C093A5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7D934-4806-171F-6D55-86FF2360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F705-D29B-69CA-8042-B1FA7FD2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F4DE9-B47E-C128-B35E-30A6EA6A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8575-69B9-D7FE-C31B-0048EA7D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D48D-DD6A-6E90-703A-FED927DD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2017-FAF7-CF08-3548-7E7F7F28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A5DAE-3C38-8424-1760-06EF9764B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9A875-D6FE-47B2-9356-056B8EDDA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A8ECD-C457-9841-E525-585888197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E9D5C-E2F8-D989-0603-959C2248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4C94C-A18F-A1EA-EA27-48FF05AC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EDB12-EEC0-009D-238A-611E3D2E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B8B4-E487-2D6F-F997-FD602203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51284-1323-6E18-26E2-EA277B32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A2268-2223-F85C-8FF5-FDAAB1EA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D9E87-8A4A-2EC9-E82D-D35987B9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9681A-AFDC-38F1-043C-AA1EC7CC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B9314-4958-A88F-0F2D-2CC7DD2F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3EB23-0AFF-6571-17CD-B125CE86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DEC1-F4D2-5D20-BD95-353BF17B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F6A-5870-CFC3-5C7B-2A89C928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D9111-8242-631F-30E4-AADB9A88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1BFCE-2737-87F2-60BA-D13D869E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DFAB6-BADA-BC96-173B-A00A226B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67E5-F2B8-825F-3E36-1F9E74CF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447-07A6-9478-6AB9-36874E61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086A7-A321-13F4-BED6-07FFC33EE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E01AE-3F15-DBEC-4EE0-6974610F1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62C20-AA63-B0B8-12F5-C19077D9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F6182-4D06-BFB0-B69A-1D90C1D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6F7DB-DEEB-48EE-58AB-933B6E8A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DF671-BC7C-7511-C227-62F20AD1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925EE-B334-CDE6-8B28-DAD1BD45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8362-1880-CFA6-3D2A-4A860D743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0DC37-FB60-4B21-962D-F59F124850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6474-0F7E-1D51-C3E1-050863DC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433A2-AE79-C7A1-4DEA-54A7FE2DC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406F2-F439-4570-9155-58D5B0E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Unit 8:</a:t>
            </a:r>
            <a:br>
              <a:rPr lang="en-US" sz="6600" b="1" dirty="0">
                <a:latin typeface="Gotham book"/>
              </a:rPr>
            </a:br>
            <a:r>
              <a:rPr lang="en-US" sz="6600" b="1" dirty="0">
                <a:latin typeface="Gotham book"/>
              </a:rPr>
              <a:t>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Lesson 11: </a:t>
            </a:r>
          </a:p>
          <a:p>
            <a:pPr algn="l"/>
            <a:r>
              <a:rPr lang="en-US" sz="3200" b="1" dirty="0">
                <a:latin typeface="Gotham book"/>
              </a:rPr>
              <a:t>Looking Ahead</a:t>
            </a:r>
          </a:p>
        </p:txBody>
      </p:sp>
      <p:sp>
        <p:nvSpPr>
          <p:cNvPr id="103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 close up photograph of Abraham Lincoln">
            <a:extLst>
              <a:ext uri="{FF2B5EF4-FFF2-40B4-BE49-F238E27FC236}">
                <a16:creationId xmlns:a16="http://schemas.microsoft.com/office/drawing/2014/main" id="{0D727256-7351-0430-05A9-9012C46D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r="1" b="23987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Warm-up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968C-C5D5-4B97-5E5D-7FB9E54490D7}"/>
              </a:ext>
            </a:extLst>
          </p:cNvPr>
          <p:cNvSpPr txBox="1"/>
          <p:nvPr/>
        </p:nvSpPr>
        <p:spPr>
          <a:xfrm>
            <a:off x="3166111" y="1939686"/>
            <a:ext cx="5212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Imagine it: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Read the scenario on your warm-up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ptos" panose="02110004020202020204"/>
              </a:rPr>
              <a:t>Questions to Consider</a:t>
            </a:r>
            <a:r>
              <a:rPr lang="en-US" sz="3200" dirty="0">
                <a:solidFill>
                  <a:srgbClr val="C00000"/>
                </a:solidFill>
                <a:latin typeface="Aptos" panose="02110004020202020204"/>
              </a:rPr>
              <a:t>: Choose at least one question to respond to.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6B46E3-4642-150D-6048-0ADC4CABD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785" y="3429000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FE8C575-1DD0-E087-41B9-260D474C3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7785" y="4627333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DEA128-31B4-1E61-1FF4-B995B83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1125" y="5878900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765C257-58E3-971F-865B-BADBB987B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7785" y="1716319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070040" y="1948544"/>
            <a:ext cx="8523513" cy="261257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were the president at the end of the Civil War, I would ___________________________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47" y="2955225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381000" y="1828800"/>
            <a:ext cx="11342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Abraham Lincoln plan to deal with the end of the war and the Southern states who had rebelled?</a:t>
            </a: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141514" y="1785257"/>
            <a:ext cx="118327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2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2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Abraham Lincoln’s Second Inaugural Address to determine his approach to dealing with the end of the Civil War.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2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read excerpts from Abraham Lincoln’s Second Inaugural Address to make observations and inferences about his goals for the country after the Civil War.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37A0C-A125-4E47-4863-0752BB30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photograph of Lincoln's Second Inaugural Address. There is a crowd of hundreds around the U.S. Capitol. Lincoln stands at a podium on the steps of the building in the middle of the crowd. He appears to be reading from a paper.">
            <a:extLst>
              <a:ext uri="{FF2B5EF4-FFF2-40B4-BE49-F238E27FC236}">
                <a16:creationId xmlns:a16="http://schemas.microsoft.com/office/drawing/2014/main" id="{43D372BD-4D9C-FA5E-9713-74FD8E5E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99" b="789"/>
          <a:stretch>
            <a:fillRect/>
          </a:stretch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5E11C52-12C0-E96E-CE34-3258A83093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0143" y="108857"/>
            <a:ext cx="5058809" cy="2198914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Gotham book"/>
              </a:rPr>
              <a:t>Lincoln’s Second Inaugural Address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84F42-493B-D6E6-7378-545E75CB7F9E}"/>
              </a:ext>
            </a:extLst>
          </p:cNvPr>
          <p:cNvSpPr txBox="1"/>
          <p:nvPr/>
        </p:nvSpPr>
        <p:spPr>
          <a:xfrm>
            <a:off x="7511144" y="2710543"/>
            <a:ext cx="45066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Photograph taken at the east portico of the U.S. Capitol, March 4, 1865.</a:t>
            </a:r>
          </a:p>
          <a:p>
            <a:pPr algn="ctr"/>
            <a:r>
              <a:rPr lang="en-US" sz="2800" dirty="0">
                <a:latin typeface="Gotham book"/>
              </a:rPr>
              <a:t>President Lincoln is standing in the center at the podium.</a:t>
            </a:r>
          </a:p>
          <a:p>
            <a:pPr algn="ctr"/>
            <a:endParaRPr lang="en-US" sz="2800" dirty="0">
              <a:latin typeface="Gotham book"/>
            </a:endParaRPr>
          </a:p>
          <a:p>
            <a:pPr algn="ctr"/>
            <a:r>
              <a:rPr lang="en-US" sz="2600" i="1" dirty="0">
                <a:latin typeface="Gotham book"/>
              </a:rPr>
              <a:t>The Library of Congress </a:t>
            </a:r>
          </a:p>
        </p:txBody>
      </p:sp>
    </p:spTree>
    <p:extLst>
      <p:ext uri="{BB962C8B-B14F-4D97-AF65-F5344CB8AC3E}">
        <p14:creationId xmlns:p14="http://schemas.microsoft.com/office/powerpoint/2010/main" val="67070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C2169F3-A154-66E4-E769-A5DA039B3E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9516" y="-210585"/>
            <a:ext cx="9345759" cy="11358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“With Malice Toward None”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2050" name="Picture 2" descr="A note written by Abraham Lincoln which begins &quot;With Malice toward none; with charity for all.&quot; It is a portion of his Second Inaugural Address in his own handwriting, with his signature at the bottom.">
            <a:extLst>
              <a:ext uri="{FF2B5EF4-FFF2-40B4-BE49-F238E27FC236}">
                <a16:creationId xmlns:a16="http://schemas.microsoft.com/office/drawing/2014/main" id="{E45796C5-6B5D-E897-8C45-7F2A00BA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59" y="925286"/>
            <a:ext cx="5577570" cy="5648172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B8957-7E85-DD24-EBA2-A81F495E3BFF}"/>
              </a:ext>
            </a:extLst>
          </p:cNvPr>
          <p:cNvSpPr txBox="1"/>
          <p:nvPr/>
        </p:nvSpPr>
        <p:spPr>
          <a:xfrm>
            <a:off x="7848601" y="1600200"/>
            <a:ext cx="4147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/>
              </a:rPr>
              <a:t>Lincoln wrote a portion of his Second Inaugural Speech in an autograph book.</a:t>
            </a:r>
          </a:p>
          <a:p>
            <a:pPr algn="ctr"/>
            <a:endParaRPr lang="en-US" sz="3200" dirty="0">
              <a:latin typeface="Gotham book"/>
            </a:endParaRPr>
          </a:p>
          <a:p>
            <a:pPr algn="ctr"/>
            <a:r>
              <a:rPr lang="en-US" sz="3200" i="1" dirty="0">
                <a:latin typeface="Gotham book"/>
              </a:rPr>
              <a:t>The Library of Congress </a:t>
            </a:r>
          </a:p>
        </p:txBody>
      </p:sp>
    </p:spTree>
    <p:extLst>
      <p:ext uri="{BB962C8B-B14F-4D97-AF65-F5344CB8AC3E}">
        <p14:creationId xmlns:p14="http://schemas.microsoft.com/office/powerpoint/2010/main" val="73865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BF755-0AC0-CF3C-966B-D5916C0BE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0FAE311-21A1-8636-D42C-63B6D44E5C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Exit Ticket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</a:t>
            </a:r>
            <a:r>
              <a:rPr lang="en-US" sz="4400" dirty="0">
                <a:latin typeface="Gotham Medium"/>
              </a:rPr>
              <a:t>exit ticket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041CE-D8BE-9D3E-2398-8CAB6BD8AA6D}"/>
              </a:ext>
            </a:extLst>
          </p:cNvPr>
          <p:cNvSpPr txBox="1"/>
          <p:nvPr/>
        </p:nvSpPr>
        <p:spPr>
          <a:xfrm>
            <a:off x="3166111" y="1716319"/>
            <a:ext cx="55751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Imagine it: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Read the scenario on your warm-up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Points of View to Consider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Choose one or both points of view, to record your response.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196AE3-149A-E945-8F62-3EB89F10C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785" y="3097501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4B47E61-854E-42A9-A5AB-44D261867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7785" y="434144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DDE2BA-2EF6-AA16-05B3-A0E0BA63B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5279" y="5440098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C332B1A-63B6-CE5C-ADD9-279EC0051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7785" y="1716319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197C9-A611-41E5-3D03-61A75C610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27F47F8-FA0E-3DB1-87E8-369D4948B1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9421" y="0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1CF4116-B913-73DB-46A4-458B0069620B}"/>
              </a:ext>
            </a:extLst>
          </p:cNvPr>
          <p:cNvSpPr/>
          <p:nvPr/>
        </p:nvSpPr>
        <p:spPr>
          <a:xfrm>
            <a:off x="2972069" y="1905944"/>
            <a:ext cx="8523513" cy="1817913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Southern Confederate would probably hope _____________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3BF4BF-CE52-0BCC-8FD1-15E24FE47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50" y="2292610"/>
            <a:ext cx="1370657" cy="13706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2804FFE-FAEB-CCA5-0C2E-BE601A2105CA}"/>
              </a:ext>
            </a:extLst>
          </p:cNvPr>
          <p:cNvSpPr/>
          <p:nvPr/>
        </p:nvSpPr>
        <p:spPr>
          <a:xfrm>
            <a:off x="479240" y="4201258"/>
            <a:ext cx="8523513" cy="1817913"/>
          </a:xfrm>
          <a:prstGeom prst="wedgeRoundRectCallout">
            <a:avLst>
              <a:gd name="adj1" fmla="val 62625"/>
              <a:gd name="adj2" fmla="val 3660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newly freed Black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Texa</a:t>
            </a:r>
            <a:r>
              <a:rPr lang="en-U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probably hope ________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E5D175-90CD-9BA2-4E0F-6BB338C48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2103" y="4648514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387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Gotham book</vt:lpstr>
      <vt:lpstr>Gotham Medium</vt:lpstr>
      <vt:lpstr>Office Theme</vt:lpstr>
      <vt:lpstr>1_Office Theme</vt:lpstr>
      <vt:lpstr>Unit 8: Civil War</vt:lpstr>
      <vt:lpstr>Warm-up Follow the directions to complete your warm-up</vt:lpstr>
      <vt:lpstr>Share with the class</vt:lpstr>
      <vt:lpstr>Essential Question</vt:lpstr>
      <vt:lpstr>In today’s lesson…</vt:lpstr>
      <vt:lpstr>Lincoln’s Second Inaugural Address</vt:lpstr>
      <vt:lpstr>“With Malice Toward None”</vt:lpstr>
      <vt:lpstr>Exit Ticket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3</cp:revision>
  <dcterms:created xsi:type="dcterms:W3CDTF">2025-09-02T15:36:52Z</dcterms:created>
  <dcterms:modified xsi:type="dcterms:W3CDTF">2025-09-09T20:11:37Z</dcterms:modified>
</cp:coreProperties>
</file>