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314" r:id="rId4"/>
    <p:sldId id="315" r:id="rId5"/>
    <p:sldId id="316" r:id="rId6"/>
    <p:sldId id="317" r:id="rId7"/>
    <p:sldId id="333" r:id="rId8"/>
    <p:sldId id="334" r:id="rId9"/>
    <p:sldId id="335" r:id="rId10"/>
    <p:sldId id="336" r:id="rId11"/>
    <p:sldId id="337" r:id="rId12"/>
    <p:sldId id="33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28"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B524E-FA01-418C-8937-65CD113931B8}" type="datetimeFigureOut">
              <a:rPr lang="en-US" smtClean="0"/>
              <a:t>8/29/2025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1EC433-DD60-47F3-990C-B4979EBE59EE}" type="slidenum">
              <a:rPr lang="en-US" smtClean="0"/>
              <a:t>‹#›</a:t>
            </a:fld>
            <a:endParaRPr lang="en-US"/>
          </a:p>
        </p:txBody>
      </p:sp>
    </p:spTree>
    <p:extLst>
      <p:ext uri="{BB962C8B-B14F-4D97-AF65-F5344CB8AC3E}">
        <p14:creationId xmlns:p14="http://schemas.microsoft.com/office/powerpoint/2010/main" val="312374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exasmilitaryforcesmuseum.org/articles/palmetto/palmetto.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4540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mmons.wikimedia.org/wiki/File:American_Civil_War_Battles_by_Theater,_Year.png#filelink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xashistory.unt.edu/ark:/67531/metapth4540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Prints &amp; Photographs #1992/75-1-1 Harper’s Weekly – A Journal of Civilization, January 20, 1866. Funeral of the German Patriots at Comfort, Texas, August 20, 1865. </a:t>
            </a:r>
            <a:r>
              <a:rPr lang="en-US" sz="1200" b="0" i="0" kern="1200" dirty="0">
                <a:solidFill>
                  <a:schemeClr val="tx1"/>
                </a:solidFill>
                <a:effectLst/>
                <a:latin typeface="+mn-lt"/>
                <a:ea typeface="+mn-ea"/>
                <a:cs typeface="+mn-cs"/>
              </a:rPr>
              <a:t>Texas State Library and Archives Commission. Accessed Aug. 27, 2025. https://www.tsl.texas.gov/highlights/2012_10/lobby-exhibits-3c.html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Battle of Palmetto Ranch Diorama, Used with permission of the Texas Military Forces Museum at Camp Mabry, Austin, Texas. Accessed August 22, 2025. </a:t>
            </a:r>
            <a:r>
              <a:rPr lang="en-US" sz="1200" u="sng" kern="1200" dirty="0">
                <a:solidFill>
                  <a:schemeClr val="tx1"/>
                </a:solidFill>
                <a:effectLst/>
                <a:latin typeface="+mn-lt"/>
                <a:ea typeface="+mn-ea"/>
                <a:cs typeface="+mn-cs"/>
                <a:hlinkClick r:id="rId3"/>
              </a:rPr>
              <a:t>https://www.texasmilitaryforcesmuseum.org/articles/palmetto/palmetto.htm</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E1EC433-DD60-47F3-990C-B4979EBE59EE}" type="slidenum">
              <a:rPr lang="en-US" smtClean="0"/>
              <a:t>6</a:t>
            </a:fld>
            <a:endParaRPr lang="en-US"/>
          </a:p>
        </p:txBody>
      </p:sp>
    </p:spTree>
    <p:extLst>
      <p:ext uri="{BB962C8B-B14F-4D97-AF65-F5344CB8AC3E}">
        <p14:creationId xmlns:p14="http://schemas.microsoft.com/office/powerpoint/2010/main" val="2326532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Texas Historical Foundation. Heritage, Volume 14, Number 3, Summer 1996, periodical, Summer 1996; Austin, Texas. (</a:t>
            </a:r>
            <a:r>
              <a:rPr lang="en-US" sz="1200" u="sng" kern="1200" dirty="0">
                <a:solidFill>
                  <a:schemeClr val="tx1"/>
                </a:solidFill>
                <a:effectLst/>
                <a:latin typeface="+mn-lt"/>
                <a:ea typeface="+mn-ea"/>
                <a:cs typeface="+mn-cs"/>
                <a:hlinkClick r:id="rId3"/>
              </a:rPr>
              <a:t>https://texashistory.unt.edu/ark:/67531/metapth45405/</a:t>
            </a:r>
            <a:r>
              <a:rPr lang="en-US" sz="1200" kern="1200" dirty="0">
                <a:solidFill>
                  <a:schemeClr val="tx1"/>
                </a:solidFill>
                <a:effectLst/>
                <a:latin typeface="+mn-lt"/>
                <a:ea typeface="+mn-ea"/>
                <a:cs typeface="+mn-cs"/>
              </a:rPr>
              <a:t>: accessed August 22, 2025), University of North Texas Libraries, The Portal to Texas </a:t>
            </a:r>
            <a:endParaRPr lang="en-US" dirty="0"/>
          </a:p>
        </p:txBody>
      </p:sp>
      <p:sp>
        <p:nvSpPr>
          <p:cNvPr id="4" name="Slide Number Placeholder 3"/>
          <p:cNvSpPr>
            <a:spLocks noGrp="1"/>
          </p:cNvSpPr>
          <p:nvPr>
            <p:ph type="sldNum" sz="quarter" idx="5"/>
          </p:nvPr>
        </p:nvSpPr>
        <p:spPr/>
        <p:txBody>
          <a:bodyPr/>
          <a:lstStyle/>
          <a:p>
            <a:fld id="{EE1EC433-DD60-47F3-990C-B4979EBE59EE}" type="slidenum">
              <a:rPr lang="en-US" smtClean="0"/>
              <a:t>7</a:t>
            </a:fld>
            <a:endParaRPr lang="en-US"/>
          </a:p>
        </p:txBody>
      </p:sp>
    </p:spTree>
    <p:extLst>
      <p:ext uri="{BB962C8B-B14F-4D97-AF65-F5344CB8AC3E}">
        <p14:creationId xmlns:p14="http://schemas.microsoft.com/office/powerpoint/2010/main" val="3041563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American Civil War Battles by Theater, Year. his work has been released into the </a:t>
            </a:r>
            <a:r>
              <a:rPr lang="en-US" sz="1200" b="1" kern="1200" dirty="0">
                <a:solidFill>
                  <a:schemeClr val="tx1"/>
                </a:solidFill>
                <a:effectLst/>
                <a:latin typeface="+mn-lt"/>
                <a:ea typeface="+mn-ea"/>
                <a:cs typeface="+mn-cs"/>
              </a:rPr>
              <a:t>public domain</a:t>
            </a:r>
            <a:r>
              <a:rPr lang="en-US" sz="1200" kern="1200" dirty="0">
                <a:solidFill>
                  <a:schemeClr val="tx1"/>
                </a:solidFill>
                <a:effectLst/>
                <a:latin typeface="+mn-lt"/>
                <a:ea typeface="+mn-ea"/>
                <a:cs typeface="+mn-cs"/>
              </a:rPr>
              <a:t> by its author, </a:t>
            </a:r>
            <a:r>
              <a:rPr lang="en-US" sz="1200" b="1" kern="1200" dirty="0">
                <a:solidFill>
                  <a:schemeClr val="tx1"/>
                </a:solidFill>
                <a:effectLst/>
                <a:latin typeface="+mn-lt"/>
                <a:ea typeface="+mn-ea"/>
                <a:cs typeface="+mn-cs"/>
              </a:rPr>
              <a:t>Brian0918 at English Wikipedia</a:t>
            </a:r>
            <a:r>
              <a:rPr lang="en-US" sz="1200" kern="1200" dirty="0">
                <a:solidFill>
                  <a:schemeClr val="tx1"/>
                </a:solidFill>
                <a:effectLst/>
                <a:latin typeface="+mn-lt"/>
                <a:ea typeface="+mn-ea"/>
                <a:cs typeface="+mn-cs"/>
              </a:rPr>
              <a:t>. This applies worldwide. Accessed August 22, 2025. </a:t>
            </a:r>
            <a:r>
              <a:rPr lang="en-US" sz="1200" u="sng" kern="1200" dirty="0">
                <a:solidFill>
                  <a:schemeClr val="tx1"/>
                </a:solidFill>
                <a:effectLst/>
                <a:latin typeface="+mn-lt"/>
                <a:ea typeface="+mn-ea"/>
                <a:cs typeface="+mn-cs"/>
                <a:hlinkClick r:id="rId3"/>
              </a:rPr>
              <a:t>https://commons.wikimedia.org/wiki/File:American_Civil_War_Battles_by_Theater,_Year.png#filelinks</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E1EC433-DD60-47F3-990C-B4979EBE59EE}" type="slidenum">
              <a:rPr lang="en-US" smtClean="0"/>
              <a:t>8</a:t>
            </a:fld>
            <a:endParaRPr lang="en-US"/>
          </a:p>
        </p:txBody>
      </p:sp>
    </p:spTree>
    <p:extLst>
      <p:ext uri="{BB962C8B-B14F-4D97-AF65-F5344CB8AC3E}">
        <p14:creationId xmlns:p14="http://schemas.microsoft.com/office/powerpoint/2010/main" val="2830549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Texas Historical Foundation. Heritage, Volume 14, Number 3, Summer 1996, periodical, Summer 1996; Austin, Texas. (</a:t>
            </a:r>
            <a:r>
              <a:rPr lang="en-US" sz="1200" u="sng" kern="1200" dirty="0">
                <a:solidFill>
                  <a:schemeClr val="tx1"/>
                </a:solidFill>
                <a:effectLst/>
                <a:latin typeface="+mn-lt"/>
                <a:ea typeface="+mn-ea"/>
                <a:cs typeface="+mn-cs"/>
                <a:hlinkClick r:id="rId3"/>
              </a:rPr>
              <a:t>https://texashistory.unt.edu/ark:/67531/metapth45405/</a:t>
            </a:r>
            <a:r>
              <a:rPr lang="en-US" sz="1200" kern="1200" dirty="0">
                <a:solidFill>
                  <a:schemeClr val="tx1"/>
                </a:solidFill>
                <a:effectLst/>
                <a:latin typeface="+mn-lt"/>
                <a:ea typeface="+mn-ea"/>
                <a:cs typeface="+mn-cs"/>
              </a:rPr>
              <a:t>: accessed August 22, 2025), University of North Texas Libraries, The Portal to Texas History, https://texashistory.unt.edu; crediting Texas Historical Foundation.</a:t>
            </a:r>
          </a:p>
          <a:p>
            <a:endParaRPr lang="en-US" dirty="0"/>
          </a:p>
        </p:txBody>
      </p:sp>
      <p:sp>
        <p:nvSpPr>
          <p:cNvPr id="4" name="Slide Number Placeholder 3"/>
          <p:cNvSpPr>
            <a:spLocks noGrp="1"/>
          </p:cNvSpPr>
          <p:nvPr>
            <p:ph type="sldNum" sz="quarter" idx="5"/>
          </p:nvPr>
        </p:nvSpPr>
        <p:spPr/>
        <p:txBody>
          <a:bodyPr/>
          <a:lstStyle/>
          <a:p>
            <a:fld id="{EE1EC433-DD60-47F3-990C-B4979EBE59EE}" type="slidenum">
              <a:rPr lang="en-US" smtClean="0"/>
              <a:t>9</a:t>
            </a:fld>
            <a:endParaRPr lang="en-US"/>
          </a:p>
        </p:txBody>
      </p:sp>
    </p:spTree>
    <p:extLst>
      <p:ext uri="{BB962C8B-B14F-4D97-AF65-F5344CB8AC3E}">
        <p14:creationId xmlns:p14="http://schemas.microsoft.com/office/powerpoint/2010/main" val="1121996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CF40E-939C-D023-71D9-FECF2D16B7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7ED37F-6578-C001-7C64-F5EB8ED515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82B21E-F1E0-66F8-CF70-74003F73AF24}"/>
              </a:ext>
            </a:extLst>
          </p:cNvPr>
          <p:cNvSpPr>
            <a:spLocks noGrp="1"/>
          </p:cNvSpPr>
          <p:nvPr>
            <p:ph type="dt" sz="half" idx="10"/>
          </p:nvPr>
        </p:nvSpPr>
        <p:spPr/>
        <p:txBody>
          <a:bodyPr/>
          <a:lstStyle/>
          <a:p>
            <a:fld id="{C11C73FA-AA95-4FF3-9FF9-3997CCC8A064}" type="datetimeFigureOut">
              <a:rPr lang="en-US" smtClean="0"/>
              <a:t>8/29/2025</a:t>
            </a:fld>
            <a:endParaRPr lang="en-US"/>
          </a:p>
        </p:txBody>
      </p:sp>
      <p:sp>
        <p:nvSpPr>
          <p:cNvPr id="5" name="Footer Placeholder 4">
            <a:extLst>
              <a:ext uri="{FF2B5EF4-FFF2-40B4-BE49-F238E27FC236}">
                <a16:creationId xmlns:a16="http://schemas.microsoft.com/office/drawing/2014/main" id="{DE140C9E-A2EA-4B4B-3605-9CE7DF3BD5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4AFB9-4D95-1405-C67F-5FA9976D3E3B}"/>
              </a:ext>
            </a:extLst>
          </p:cNvPr>
          <p:cNvSpPr>
            <a:spLocks noGrp="1"/>
          </p:cNvSpPr>
          <p:nvPr>
            <p:ph type="sldNum" sz="quarter" idx="12"/>
          </p:nvPr>
        </p:nvSpPr>
        <p:spPr/>
        <p:txBody>
          <a:bodyPr/>
          <a:lstStyle/>
          <a:p>
            <a:fld id="{AE31B342-13D7-450B-9EFB-3553CAC969CD}" type="slidenum">
              <a:rPr lang="en-US" smtClean="0"/>
              <a:t>‹#›</a:t>
            </a:fld>
            <a:endParaRPr lang="en-US"/>
          </a:p>
        </p:txBody>
      </p:sp>
    </p:spTree>
    <p:extLst>
      <p:ext uri="{BB962C8B-B14F-4D97-AF65-F5344CB8AC3E}">
        <p14:creationId xmlns:p14="http://schemas.microsoft.com/office/powerpoint/2010/main" val="85965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CEED-EA04-E5F0-607B-3751F43080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8C0B50-9ED1-F0BE-A39E-069A846C1C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960693-D27A-39D6-44A7-0443F0735BC9}"/>
              </a:ext>
            </a:extLst>
          </p:cNvPr>
          <p:cNvSpPr>
            <a:spLocks noGrp="1"/>
          </p:cNvSpPr>
          <p:nvPr>
            <p:ph type="dt" sz="half" idx="10"/>
          </p:nvPr>
        </p:nvSpPr>
        <p:spPr/>
        <p:txBody>
          <a:bodyPr/>
          <a:lstStyle/>
          <a:p>
            <a:fld id="{C11C73FA-AA95-4FF3-9FF9-3997CCC8A064}" type="datetimeFigureOut">
              <a:rPr lang="en-US" smtClean="0"/>
              <a:t>8/29/2025</a:t>
            </a:fld>
            <a:endParaRPr lang="en-US"/>
          </a:p>
        </p:txBody>
      </p:sp>
      <p:sp>
        <p:nvSpPr>
          <p:cNvPr id="5" name="Footer Placeholder 4">
            <a:extLst>
              <a:ext uri="{FF2B5EF4-FFF2-40B4-BE49-F238E27FC236}">
                <a16:creationId xmlns:a16="http://schemas.microsoft.com/office/drawing/2014/main" id="{BDE5412D-105A-EE96-CC9B-99E7CFD56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B3A92-B0D0-1EFE-C556-E7268572A1E6}"/>
              </a:ext>
            </a:extLst>
          </p:cNvPr>
          <p:cNvSpPr>
            <a:spLocks noGrp="1"/>
          </p:cNvSpPr>
          <p:nvPr>
            <p:ph type="sldNum" sz="quarter" idx="12"/>
          </p:nvPr>
        </p:nvSpPr>
        <p:spPr/>
        <p:txBody>
          <a:bodyPr/>
          <a:lstStyle/>
          <a:p>
            <a:fld id="{AE31B342-13D7-450B-9EFB-3553CAC969CD}" type="slidenum">
              <a:rPr lang="en-US" smtClean="0"/>
              <a:t>‹#›</a:t>
            </a:fld>
            <a:endParaRPr lang="en-US"/>
          </a:p>
        </p:txBody>
      </p:sp>
    </p:spTree>
    <p:extLst>
      <p:ext uri="{BB962C8B-B14F-4D97-AF65-F5344CB8AC3E}">
        <p14:creationId xmlns:p14="http://schemas.microsoft.com/office/powerpoint/2010/main" val="952968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28FC9C-A22A-DD90-98E1-DDDE3E034A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95DC49-F7FC-8066-48E4-27FE8BFD5E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3681BF-04E5-444B-9D4F-6770C86C4125}"/>
              </a:ext>
            </a:extLst>
          </p:cNvPr>
          <p:cNvSpPr>
            <a:spLocks noGrp="1"/>
          </p:cNvSpPr>
          <p:nvPr>
            <p:ph type="dt" sz="half" idx="10"/>
          </p:nvPr>
        </p:nvSpPr>
        <p:spPr/>
        <p:txBody>
          <a:bodyPr/>
          <a:lstStyle/>
          <a:p>
            <a:fld id="{C11C73FA-AA95-4FF3-9FF9-3997CCC8A064}" type="datetimeFigureOut">
              <a:rPr lang="en-US" smtClean="0"/>
              <a:t>8/29/2025</a:t>
            </a:fld>
            <a:endParaRPr lang="en-US"/>
          </a:p>
        </p:txBody>
      </p:sp>
      <p:sp>
        <p:nvSpPr>
          <p:cNvPr id="5" name="Footer Placeholder 4">
            <a:extLst>
              <a:ext uri="{FF2B5EF4-FFF2-40B4-BE49-F238E27FC236}">
                <a16:creationId xmlns:a16="http://schemas.microsoft.com/office/drawing/2014/main" id="{C4A1E4E9-D38C-25AB-5ED4-1B81028B99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4AD6FE-B64D-4DD9-67CE-517CB4904807}"/>
              </a:ext>
            </a:extLst>
          </p:cNvPr>
          <p:cNvSpPr>
            <a:spLocks noGrp="1"/>
          </p:cNvSpPr>
          <p:nvPr>
            <p:ph type="sldNum" sz="quarter" idx="12"/>
          </p:nvPr>
        </p:nvSpPr>
        <p:spPr/>
        <p:txBody>
          <a:bodyPr/>
          <a:lstStyle/>
          <a:p>
            <a:fld id="{AE31B342-13D7-450B-9EFB-3553CAC969CD}" type="slidenum">
              <a:rPr lang="en-US" smtClean="0"/>
              <a:t>‹#›</a:t>
            </a:fld>
            <a:endParaRPr lang="en-US"/>
          </a:p>
        </p:txBody>
      </p:sp>
    </p:spTree>
    <p:extLst>
      <p:ext uri="{BB962C8B-B14F-4D97-AF65-F5344CB8AC3E}">
        <p14:creationId xmlns:p14="http://schemas.microsoft.com/office/powerpoint/2010/main" val="757805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118E-67FF-DB74-CD3E-4AA52B4A3C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726F93-75BC-5986-3BF1-F4D859F50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D7F858-2769-E5BE-B10C-7DE4293C434C}"/>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5" name="Footer Placeholder 4">
            <a:extLst>
              <a:ext uri="{FF2B5EF4-FFF2-40B4-BE49-F238E27FC236}">
                <a16:creationId xmlns:a16="http://schemas.microsoft.com/office/drawing/2014/main" id="{061A99E8-D50A-20FC-FCB2-588E76E2B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332D3-5A48-BBAA-2BEC-AB3B03A748B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21863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6A24-C40C-4B90-F79F-90E41FE2AA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0058F-314D-8125-6346-6871F43D5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100F5-FF25-A1F4-F784-7D5624F48CD0}"/>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5" name="Footer Placeholder 4">
            <a:extLst>
              <a:ext uri="{FF2B5EF4-FFF2-40B4-BE49-F238E27FC236}">
                <a16:creationId xmlns:a16="http://schemas.microsoft.com/office/drawing/2014/main" id="{2E38B0F7-5E38-9B23-C404-828BD9329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14E0-4857-8C61-2EB0-50E46B6CC2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00697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2FD9-6B47-DC62-0B0C-5F4CDB2DD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92707E-DCFF-884A-DA7C-994409B185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16664D-7972-AFE6-C9AC-E9BB23373638}"/>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5" name="Footer Placeholder 4">
            <a:extLst>
              <a:ext uri="{FF2B5EF4-FFF2-40B4-BE49-F238E27FC236}">
                <a16:creationId xmlns:a16="http://schemas.microsoft.com/office/drawing/2014/main" id="{AA289BBE-35A0-7305-8941-263F46520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E2D6D-3BE9-9F54-D7E7-FC76BDBF6DB7}"/>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957764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FC5-419D-F646-6419-3A38393C0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74D6A-D5C4-C427-C548-4083264DB5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5C45-451D-DE9C-62C2-39A6CC2097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AD90B-EE52-7EE1-E432-DE137B36EF18}"/>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6" name="Footer Placeholder 5">
            <a:extLst>
              <a:ext uri="{FF2B5EF4-FFF2-40B4-BE49-F238E27FC236}">
                <a16:creationId xmlns:a16="http://schemas.microsoft.com/office/drawing/2014/main" id="{2E946B80-7AE8-DF05-064C-704BC17A4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AD0855-7D38-28A7-773F-D4B53A3DB0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867549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AC72-F99A-E845-3A1F-6A8716D880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B23B81-EEB7-D9A5-D8B0-BB3FD7A78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86E16D-3840-81AD-FA0E-6A584B0BC8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514BD-6267-993E-15DA-B4485710A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B68CF5-2AEA-C3F1-5E7E-B0CDEEB6C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3A60F0-379A-AFE7-9485-5AC2074A94B1}"/>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8" name="Footer Placeholder 7">
            <a:extLst>
              <a:ext uri="{FF2B5EF4-FFF2-40B4-BE49-F238E27FC236}">
                <a16:creationId xmlns:a16="http://schemas.microsoft.com/office/drawing/2014/main" id="{6419532D-C328-0347-7770-4E29566A70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A5643A-2C84-390D-98DF-08EA00AD31A6}"/>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971205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C325-073A-15A6-B396-211D75A92A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DFD385-26B1-6A31-898B-A7339BAFD758}"/>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4" name="Footer Placeholder 3">
            <a:extLst>
              <a:ext uri="{FF2B5EF4-FFF2-40B4-BE49-F238E27FC236}">
                <a16:creationId xmlns:a16="http://schemas.microsoft.com/office/drawing/2014/main" id="{75F794BC-C5C5-77DA-B667-4AF00241F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E43E86-8501-EB05-E2D2-5AA1E3F49771}"/>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151488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A0636-B025-C43F-846A-11AC72A4D23C}"/>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3" name="Footer Placeholder 2">
            <a:extLst>
              <a:ext uri="{FF2B5EF4-FFF2-40B4-BE49-F238E27FC236}">
                <a16:creationId xmlns:a16="http://schemas.microsoft.com/office/drawing/2014/main" id="{CAF8094F-BB09-E91B-4F91-F7F57BCC82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6AFEAB-A1AD-12BF-14E3-E35E8626350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003033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6838-3EE8-DE0B-A15D-743CDBB0F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CD2EA6-C5FE-1CB9-F637-BA4221B5F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DD41C2-C434-4CAD-B02A-EFC4E63D1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90EDF0-926F-7A6B-D472-30642A8FA73E}"/>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6" name="Footer Placeholder 5">
            <a:extLst>
              <a:ext uri="{FF2B5EF4-FFF2-40B4-BE49-F238E27FC236}">
                <a16:creationId xmlns:a16="http://schemas.microsoft.com/office/drawing/2014/main" id="{A4039CED-E0F2-4EB2-9A87-558BB4C7C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2ECBB-62FB-594D-CE57-ECB5C1A49220}"/>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630598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30F6-5491-0156-BA96-71B6F6CE14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F45F66-6D07-D2CD-C918-15624D5A96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C5C1C-AD83-C6B2-B577-6F33347EC6F7}"/>
              </a:ext>
            </a:extLst>
          </p:cNvPr>
          <p:cNvSpPr>
            <a:spLocks noGrp="1"/>
          </p:cNvSpPr>
          <p:nvPr>
            <p:ph type="dt" sz="half" idx="10"/>
          </p:nvPr>
        </p:nvSpPr>
        <p:spPr/>
        <p:txBody>
          <a:bodyPr/>
          <a:lstStyle/>
          <a:p>
            <a:fld id="{C11C73FA-AA95-4FF3-9FF9-3997CCC8A064}" type="datetimeFigureOut">
              <a:rPr lang="en-US" smtClean="0"/>
              <a:t>8/29/2025</a:t>
            </a:fld>
            <a:endParaRPr lang="en-US"/>
          </a:p>
        </p:txBody>
      </p:sp>
      <p:sp>
        <p:nvSpPr>
          <p:cNvPr id="5" name="Footer Placeholder 4">
            <a:extLst>
              <a:ext uri="{FF2B5EF4-FFF2-40B4-BE49-F238E27FC236}">
                <a16:creationId xmlns:a16="http://schemas.microsoft.com/office/drawing/2014/main" id="{B621F6B8-4AC7-9974-C433-61F0996B4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EDF270-1B96-56B1-B87E-5AB82F8AD5D8}"/>
              </a:ext>
            </a:extLst>
          </p:cNvPr>
          <p:cNvSpPr>
            <a:spLocks noGrp="1"/>
          </p:cNvSpPr>
          <p:nvPr>
            <p:ph type="sldNum" sz="quarter" idx="12"/>
          </p:nvPr>
        </p:nvSpPr>
        <p:spPr/>
        <p:txBody>
          <a:bodyPr/>
          <a:lstStyle/>
          <a:p>
            <a:fld id="{AE31B342-13D7-450B-9EFB-3553CAC969CD}" type="slidenum">
              <a:rPr lang="en-US" smtClean="0"/>
              <a:t>‹#›</a:t>
            </a:fld>
            <a:endParaRPr lang="en-US"/>
          </a:p>
        </p:txBody>
      </p:sp>
    </p:spTree>
    <p:extLst>
      <p:ext uri="{BB962C8B-B14F-4D97-AF65-F5344CB8AC3E}">
        <p14:creationId xmlns:p14="http://schemas.microsoft.com/office/powerpoint/2010/main" val="3558094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A024-2FCE-E34E-F9CD-E7B21D960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50C396-A8B2-FDBD-9D34-42BB72741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69B3DD-0EEB-113C-80AE-701E5C73B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CA1C99-6367-F139-3F8E-6B083956F15B}"/>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6" name="Footer Placeholder 5">
            <a:extLst>
              <a:ext uri="{FF2B5EF4-FFF2-40B4-BE49-F238E27FC236}">
                <a16:creationId xmlns:a16="http://schemas.microsoft.com/office/drawing/2014/main" id="{FC4797B0-2866-EB64-EBAC-FDEBFBD0A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B9E4A-0379-D687-1CA7-F9E3381BDE75}"/>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3110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B869-C5B0-CBA3-E22D-3733C320F2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B43B3-A950-2F38-5BCA-7070B5C2B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5A635-A366-62B6-8C7D-49AFD638155E}"/>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5" name="Footer Placeholder 4">
            <a:extLst>
              <a:ext uri="{FF2B5EF4-FFF2-40B4-BE49-F238E27FC236}">
                <a16:creationId xmlns:a16="http://schemas.microsoft.com/office/drawing/2014/main" id="{AE06B186-6C0F-6E94-8A7C-C5FBA7C6E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69ADD-8BBF-DE02-9473-58EC5A84B53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314508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00ED2A-5D03-FA42-4F0E-6A7F17371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7351D-A6F3-E648-2471-97BE8065C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98881-6151-512B-F630-F40F15ADFE6A}"/>
              </a:ext>
            </a:extLst>
          </p:cNvPr>
          <p:cNvSpPr>
            <a:spLocks noGrp="1"/>
          </p:cNvSpPr>
          <p:nvPr>
            <p:ph type="dt" sz="half" idx="10"/>
          </p:nvPr>
        </p:nvSpPr>
        <p:spPr/>
        <p:txBody>
          <a:bodyPr/>
          <a:lstStyle/>
          <a:p>
            <a:fld id="{359898E3-56FB-4C46-82D2-B0509E395835}" type="datetimeFigureOut">
              <a:rPr lang="en-US" smtClean="0"/>
              <a:t>8/29/2025</a:t>
            </a:fld>
            <a:endParaRPr lang="en-US"/>
          </a:p>
        </p:txBody>
      </p:sp>
      <p:sp>
        <p:nvSpPr>
          <p:cNvPr id="5" name="Footer Placeholder 4">
            <a:extLst>
              <a:ext uri="{FF2B5EF4-FFF2-40B4-BE49-F238E27FC236}">
                <a16:creationId xmlns:a16="http://schemas.microsoft.com/office/drawing/2014/main" id="{14E355B4-6539-1D23-0789-89C07C4D6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2798C-A992-C6D3-8E02-9942B4882B2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746406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B967E-EBAC-082D-2D86-A3DBC720E7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C37656-E030-A00B-51FB-6C90C9849B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082E78-FECF-6152-7367-971D9F991BD0}"/>
              </a:ext>
            </a:extLst>
          </p:cNvPr>
          <p:cNvSpPr>
            <a:spLocks noGrp="1"/>
          </p:cNvSpPr>
          <p:nvPr>
            <p:ph type="dt" sz="half" idx="10"/>
          </p:nvPr>
        </p:nvSpPr>
        <p:spPr/>
        <p:txBody>
          <a:bodyPr/>
          <a:lstStyle/>
          <a:p>
            <a:fld id="{C11C73FA-AA95-4FF3-9FF9-3997CCC8A064}" type="datetimeFigureOut">
              <a:rPr lang="en-US" smtClean="0"/>
              <a:t>8/29/2025</a:t>
            </a:fld>
            <a:endParaRPr lang="en-US"/>
          </a:p>
        </p:txBody>
      </p:sp>
      <p:sp>
        <p:nvSpPr>
          <p:cNvPr id="5" name="Footer Placeholder 4">
            <a:extLst>
              <a:ext uri="{FF2B5EF4-FFF2-40B4-BE49-F238E27FC236}">
                <a16:creationId xmlns:a16="http://schemas.microsoft.com/office/drawing/2014/main" id="{74F73943-C806-CDAD-42F7-ED5D4A01E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A20C5-A260-9DDE-4AD0-ADD1027D1A42}"/>
              </a:ext>
            </a:extLst>
          </p:cNvPr>
          <p:cNvSpPr>
            <a:spLocks noGrp="1"/>
          </p:cNvSpPr>
          <p:nvPr>
            <p:ph type="sldNum" sz="quarter" idx="12"/>
          </p:nvPr>
        </p:nvSpPr>
        <p:spPr/>
        <p:txBody>
          <a:bodyPr/>
          <a:lstStyle/>
          <a:p>
            <a:fld id="{AE31B342-13D7-450B-9EFB-3553CAC969CD}" type="slidenum">
              <a:rPr lang="en-US" smtClean="0"/>
              <a:t>‹#›</a:t>
            </a:fld>
            <a:endParaRPr lang="en-US"/>
          </a:p>
        </p:txBody>
      </p:sp>
    </p:spTree>
    <p:extLst>
      <p:ext uri="{BB962C8B-B14F-4D97-AF65-F5344CB8AC3E}">
        <p14:creationId xmlns:p14="http://schemas.microsoft.com/office/powerpoint/2010/main" val="2823223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DACD-97D7-ED6C-F960-D965D7E5F9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A81E9B-F25C-D390-36E2-B9C64C3C6D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AC4602-27E0-B6CA-31B5-F03D8C9480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6D2C57-21C6-651B-4142-65CF2A9096FD}"/>
              </a:ext>
            </a:extLst>
          </p:cNvPr>
          <p:cNvSpPr>
            <a:spLocks noGrp="1"/>
          </p:cNvSpPr>
          <p:nvPr>
            <p:ph type="dt" sz="half" idx="10"/>
          </p:nvPr>
        </p:nvSpPr>
        <p:spPr/>
        <p:txBody>
          <a:bodyPr/>
          <a:lstStyle/>
          <a:p>
            <a:fld id="{C11C73FA-AA95-4FF3-9FF9-3997CCC8A064}" type="datetimeFigureOut">
              <a:rPr lang="en-US" smtClean="0"/>
              <a:t>8/29/2025</a:t>
            </a:fld>
            <a:endParaRPr lang="en-US"/>
          </a:p>
        </p:txBody>
      </p:sp>
      <p:sp>
        <p:nvSpPr>
          <p:cNvPr id="6" name="Footer Placeholder 5">
            <a:extLst>
              <a:ext uri="{FF2B5EF4-FFF2-40B4-BE49-F238E27FC236}">
                <a16:creationId xmlns:a16="http://schemas.microsoft.com/office/drawing/2014/main" id="{BFEDBA2C-6BD3-03EC-CBA3-C31984B4EA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149DB7-D2E6-B424-E98C-39F022BD66D1}"/>
              </a:ext>
            </a:extLst>
          </p:cNvPr>
          <p:cNvSpPr>
            <a:spLocks noGrp="1"/>
          </p:cNvSpPr>
          <p:nvPr>
            <p:ph type="sldNum" sz="quarter" idx="12"/>
          </p:nvPr>
        </p:nvSpPr>
        <p:spPr/>
        <p:txBody>
          <a:bodyPr/>
          <a:lstStyle/>
          <a:p>
            <a:fld id="{AE31B342-13D7-450B-9EFB-3553CAC969CD}" type="slidenum">
              <a:rPr lang="en-US" smtClean="0"/>
              <a:t>‹#›</a:t>
            </a:fld>
            <a:endParaRPr lang="en-US"/>
          </a:p>
        </p:txBody>
      </p:sp>
    </p:spTree>
    <p:extLst>
      <p:ext uri="{BB962C8B-B14F-4D97-AF65-F5344CB8AC3E}">
        <p14:creationId xmlns:p14="http://schemas.microsoft.com/office/powerpoint/2010/main" val="2862815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2B2C1-41BB-CCF5-C42F-C86F5799E4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56BD51-5032-C52F-1B63-D50A18477A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65F27B-D4B6-9BB2-AB11-BD5961DAA2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FADBB8-E153-8CFD-6AE9-BCC5C84289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6D3BC5-E7B9-2D15-83A4-98CACC2498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2B5901-A584-9B16-1084-79C782A930AD}"/>
              </a:ext>
            </a:extLst>
          </p:cNvPr>
          <p:cNvSpPr>
            <a:spLocks noGrp="1"/>
          </p:cNvSpPr>
          <p:nvPr>
            <p:ph type="dt" sz="half" idx="10"/>
          </p:nvPr>
        </p:nvSpPr>
        <p:spPr/>
        <p:txBody>
          <a:bodyPr/>
          <a:lstStyle/>
          <a:p>
            <a:fld id="{C11C73FA-AA95-4FF3-9FF9-3997CCC8A064}" type="datetimeFigureOut">
              <a:rPr lang="en-US" smtClean="0"/>
              <a:t>8/29/2025</a:t>
            </a:fld>
            <a:endParaRPr lang="en-US"/>
          </a:p>
        </p:txBody>
      </p:sp>
      <p:sp>
        <p:nvSpPr>
          <p:cNvPr id="8" name="Footer Placeholder 7">
            <a:extLst>
              <a:ext uri="{FF2B5EF4-FFF2-40B4-BE49-F238E27FC236}">
                <a16:creationId xmlns:a16="http://schemas.microsoft.com/office/drawing/2014/main" id="{FE6D7C23-499B-24A9-6DC4-1A1C56E8BB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01F9FC-4FC1-8492-0479-FAA277A800E7}"/>
              </a:ext>
            </a:extLst>
          </p:cNvPr>
          <p:cNvSpPr>
            <a:spLocks noGrp="1"/>
          </p:cNvSpPr>
          <p:nvPr>
            <p:ph type="sldNum" sz="quarter" idx="12"/>
          </p:nvPr>
        </p:nvSpPr>
        <p:spPr/>
        <p:txBody>
          <a:bodyPr/>
          <a:lstStyle/>
          <a:p>
            <a:fld id="{AE31B342-13D7-450B-9EFB-3553CAC969CD}" type="slidenum">
              <a:rPr lang="en-US" smtClean="0"/>
              <a:t>‹#›</a:t>
            </a:fld>
            <a:endParaRPr lang="en-US"/>
          </a:p>
        </p:txBody>
      </p:sp>
    </p:spTree>
    <p:extLst>
      <p:ext uri="{BB962C8B-B14F-4D97-AF65-F5344CB8AC3E}">
        <p14:creationId xmlns:p14="http://schemas.microsoft.com/office/powerpoint/2010/main" val="4011403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6C7AD-0618-D12D-C131-0823A5EC10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9C9A67-6A88-3542-4653-86908F50C7EA}"/>
              </a:ext>
            </a:extLst>
          </p:cNvPr>
          <p:cNvSpPr>
            <a:spLocks noGrp="1"/>
          </p:cNvSpPr>
          <p:nvPr>
            <p:ph type="dt" sz="half" idx="10"/>
          </p:nvPr>
        </p:nvSpPr>
        <p:spPr/>
        <p:txBody>
          <a:bodyPr/>
          <a:lstStyle/>
          <a:p>
            <a:fld id="{C11C73FA-AA95-4FF3-9FF9-3997CCC8A064}" type="datetimeFigureOut">
              <a:rPr lang="en-US" smtClean="0"/>
              <a:t>8/29/2025</a:t>
            </a:fld>
            <a:endParaRPr lang="en-US"/>
          </a:p>
        </p:txBody>
      </p:sp>
      <p:sp>
        <p:nvSpPr>
          <p:cNvPr id="4" name="Footer Placeholder 3">
            <a:extLst>
              <a:ext uri="{FF2B5EF4-FFF2-40B4-BE49-F238E27FC236}">
                <a16:creationId xmlns:a16="http://schemas.microsoft.com/office/drawing/2014/main" id="{BB73E283-BBB7-EF16-59C9-C91629238C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7861D2-F2F3-57AB-E84A-96C8DB0B8E2E}"/>
              </a:ext>
            </a:extLst>
          </p:cNvPr>
          <p:cNvSpPr>
            <a:spLocks noGrp="1"/>
          </p:cNvSpPr>
          <p:nvPr>
            <p:ph type="sldNum" sz="quarter" idx="12"/>
          </p:nvPr>
        </p:nvSpPr>
        <p:spPr/>
        <p:txBody>
          <a:bodyPr/>
          <a:lstStyle/>
          <a:p>
            <a:fld id="{AE31B342-13D7-450B-9EFB-3553CAC969CD}" type="slidenum">
              <a:rPr lang="en-US" smtClean="0"/>
              <a:t>‹#›</a:t>
            </a:fld>
            <a:endParaRPr lang="en-US"/>
          </a:p>
        </p:txBody>
      </p:sp>
    </p:spTree>
    <p:extLst>
      <p:ext uri="{BB962C8B-B14F-4D97-AF65-F5344CB8AC3E}">
        <p14:creationId xmlns:p14="http://schemas.microsoft.com/office/powerpoint/2010/main" val="48187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11D802-FC86-F261-CD98-702B628656D8}"/>
              </a:ext>
            </a:extLst>
          </p:cNvPr>
          <p:cNvSpPr>
            <a:spLocks noGrp="1"/>
          </p:cNvSpPr>
          <p:nvPr>
            <p:ph type="dt" sz="half" idx="10"/>
          </p:nvPr>
        </p:nvSpPr>
        <p:spPr/>
        <p:txBody>
          <a:bodyPr/>
          <a:lstStyle/>
          <a:p>
            <a:fld id="{C11C73FA-AA95-4FF3-9FF9-3997CCC8A064}" type="datetimeFigureOut">
              <a:rPr lang="en-US" smtClean="0"/>
              <a:t>8/29/2025</a:t>
            </a:fld>
            <a:endParaRPr lang="en-US"/>
          </a:p>
        </p:txBody>
      </p:sp>
      <p:sp>
        <p:nvSpPr>
          <p:cNvPr id="3" name="Footer Placeholder 2">
            <a:extLst>
              <a:ext uri="{FF2B5EF4-FFF2-40B4-BE49-F238E27FC236}">
                <a16:creationId xmlns:a16="http://schemas.microsoft.com/office/drawing/2014/main" id="{BE6D57A8-9ADB-C711-4C1E-4AD3952984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CC3C53-108F-ACC2-B408-32660B28DB89}"/>
              </a:ext>
            </a:extLst>
          </p:cNvPr>
          <p:cNvSpPr>
            <a:spLocks noGrp="1"/>
          </p:cNvSpPr>
          <p:nvPr>
            <p:ph type="sldNum" sz="quarter" idx="12"/>
          </p:nvPr>
        </p:nvSpPr>
        <p:spPr/>
        <p:txBody>
          <a:bodyPr/>
          <a:lstStyle/>
          <a:p>
            <a:fld id="{AE31B342-13D7-450B-9EFB-3553CAC969CD}" type="slidenum">
              <a:rPr lang="en-US" smtClean="0"/>
              <a:t>‹#›</a:t>
            </a:fld>
            <a:endParaRPr lang="en-US"/>
          </a:p>
        </p:txBody>
      </p:sp>
    </p:spTree>
    <p:extLst>
      <p:ext uri="{BB962C8B-B14F-4D97-AF65-F5344CB8AC3E}">
        <p14:creationId xmlns:p14="http://schemas.microsoft.com/office/powerpoint/2010/main" val="122709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6608A-1D65-9ECD-99A7-85183A2343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AECB25-6ECE-85B5-1C7D-62A3E543F6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FCABDD-F44C-4127-C634-62CA3F3B7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FA73E6-B6F3-4BEC-A0DB-57DB9ADDE4CB}"/>
              </a:ext>
            </a:extLst>
          </p:cNvPr>
          <p:cNvSpPr>
            <a:spLocks noGrp="1"/>
          </p:cNvSpPr>
          <p:nvPr>
            <p:ph type="dt" sz="half" idx="10"/>
          </p:nvPr>
        </p:nvSpPr>
        <p:spPr/>
        <p:txBody>
          <a:bodyPr/>
          <a:lstStyle/>
          <a:p>
            <a:fld id="{C11C73FA-AA95-4FF3-9FF9-3997CCC8A064}" type="datetimeFigureOut">
              <a:rPr lang="en-US" smtClean="0"/>
              <a:t>8/29/2025</a:t>
            </a:fld>
            <a:endParaRPr lang="en-US"/>
          </a:p>
        </p:txBody>
      </p:sp>
      <p:sp>
        <p:nvSpPr>
          <p:cNvPr id="6" name="Footer Placeholder 5">
            <a:extLst>
              <a:ext uri="{FF2B5EF4-FFF2-40B4-BE49-F238E27FC236}">
                <a16:creationId xmlns:a16="http://schemas.microsoft.com/office/drawing/2014/main" id="{D7895E44-7215-8FDA-9082-930E000B82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D4AFA7-9043-1D55-75BA-360E5C5931D7}"/>
              </a:ext>
            </a:extLst>
          </p:cNvPr>
          <p:cNvSpPr>
            <a:spLocks noGrp="1"/>
          </p:cNvSpPr>
          <p:nvPr>
            <p:ph type="sldNum" sz="quarter" idx="12"/>
          </p:nvPr>
        </p:nvSpPr>
        <p:spPr/>
        <p:txBody>
          <a:bodyPr/>
          <a:lstStyle/>
          <a:p>
            <a:fld id="{AE31B342-13D7-450B-9EFB-3553CAC969CD}" type="slidenum">
              <a:rPr lang="en-US" smtClean="0"/>
              <a:t>‹#›</a:t>
            </a:fld>
            <a:endParaRPr lang="en-US"/>
          </a:p>
        </p:txBody>
      </p:sp>
    </p:spTree>
    <p:extLst>
      <p:ext uri="{BB962C8B-B14F-4D97-AF65-F5344CB8AC3E}">
        <p14:creationId xmlns:p14="http://schemas.microsoft.com/office/powerpoint/2010/main" val="3860308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4F95A-33D3-85B6-5A11-B15F638177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C57C57-BDAD-8D7E-879B-C9D6A94E44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5C4EB3-17EE-853E-54EB-022FC1A99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5BBC2-40C8-E3C2-3418-F9088FEA9F65}"/>
              </a:ext>
            </a:extLst>
          </p:cNvPr>
          <p:cNvSpPr>
            <a:spLocks noGrp="1"/>
          </p:cNvSpPr>
          <p:nvPr>
            <p:ph type="dt" sz="half" idx="10"/>
          </p:nvPr>
        </p:nvSpPr>
        <p:spPr/>
        <p:txBody>
          <a:bodyPr/>
          <a:lstStyle/>
          <a:p>
            <a:fld id="{C11C73FA-AA95-4FF3-9FF9-3997CCC8A064}" type="datetimeFigureOut">
              <a:rPr lang="en-US" smtClean="0"/>
              <a:t>8/29/2025</a:t>
            </a:fld>
            <a:endParaRPr lang="en-US"/>
          </a:p>
        </p:txBody>
      </p:sp>
      <p:sp>
        <p:nvSpPr>
          <p:cNvPr id="6" name="Footer Placeholder 5">
            <a:extLst>
              <a:ext uri="{FF2B5EF4-FFF2-40B4-BE49-F238E27FC236}">
                <a16:creationId xmlns:a16="http://schemas.microsoft.com/office/drawing/2014/main" id="{3137FC70-27DA-9125-CF0F-47ACAB6DF1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CEDDDD-56F4-50CC-303B-1318AA7F1DE4}"/>
              </a:ext>
            </a:extLst>
          </p:cNvPr>
          <p:cNvSpPr>
            <a:spLocks noGrp="1"/>
          </p:cNvSpPr>
          <p:nvPr>
            <p:ph type="sldNum" sz="quarter" idx="12"/>
          </p:nvPr>
        </p:nvSpPr>
        <p:spPr/>
        <p:txBody>
          <a:bodyPr/>
          <a:lstStyle/>
          <a:p>
            <a:fld id="{AE31B342-13D7-450B-9EFB-3553CAC969CD}" type="slidenum">
              <a:rPr lang="en-US" smtClean="0"/>
              <a:t>‹#›</a:t>
            </a:fld>
            <a:endParaRPr lang="en-US"/>
          </a:p>
        </p:txBody>
      </p:sp>
    </p:spTree>
    <p:extLst>
      <p:ext uri="{BB962C8B-B14F-4D97-AF65-F5344CB8AC3E}">
        <p14:creationId xmlns:p14="http://schemas.microsoft.com/office/powerpoint/2010/main" val="2732436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90301A-CB22-C73A-E8E4-B03905D270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D59516-A595-9867-B166-C07059B916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8FF851-AA4C-E157-99C6-41AD97589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1C73FA-AA95-4FF3-9FF9-3997CCC8A064}" type="datetimeFigureOut">
              <a:rPr lang="en-US" smtClean="0"/>
              <a:t>8/29/2025</a:t>
            </a:fld>
            <a:endParaRPr lang="en-US"/>
          </a:p>
        </p:txBody>
      </p:sp>
      <p:sp>
        <p:nvSpPr>
          <p:cNvPr id="5" name="Footer Placeholder 4">
            <a:extLst>
              <a:ext uri="{FF2B5EF4-FFF2-40B4-BE49-F238E27FC236}">
                <a16:creationId xmlns:a16="http://schemas.microsoft.com/office/drawing/2014/main" id="{91B2EBCF-E442-C7FC-C595-DDDCF48D66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234B2F8-595D-76EE-CDF5-BBB43BB170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E31B342-13D7-450B-9EFB-3553CAC969CD}" type="slidenum">
              <a:rPr lang="en-US" smtClean="0"/>
              <a:t>‹#›</a:t>
            </a:fld>
            <a:endParaRPr lang="en-US"/>
          </a:p>
        </p:txBody>
      </p:sp>
    </p:spTree>
    <p:extLst>
      <p:ext uri="{BB962C8B-B14F-4D97-AF65-F5344CB8AC3E}">
        <p14:creationId xmlns:p14="http://schemas.microsoft.com/office/powerpoint/2010/main" val="156712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8FA6A-D21B-EF31-6CED-122188617B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BE7EA2-3D77-F040-9755-B3CBDE09E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857C9-E837-8BB7-EFB3-780DF32C0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9898E3-56FB-4C46-82D2-B0509E395835}" type="datetimeFigureOut">
              <a:rPr lang="en-US" smtClean="0"/>
              <a:t>8/29/2025</a:t>
            </a:fld>
            <a:endParaRPr lang="en-US"/>
          </a:p>
        </p:txBody>
      </p:sp>
      <p:sp>
        <p:nvSpPr>
          <p:cNvPr id="5" name="Footer Placeholder 4">
            <a:extLst>
              <a:ext uri="{FF2B5EF4-FFF2-40B4-BE49-F238E27FC236}">
                <a16:creationId xmlns:a16="http://schemas.microsoft.com/office/drawing/2014/main" id="{3184878E-A89D-BCFB-F0C9-89DB8FCA3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911281-8CDA-CE81-F032-58B09752C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C23F80-6D39-4679-BCBE-2C7A69BC6B8A}" type="slidenum">
              <a:rPr lang="en-US" smtClean="0"/>
              <a:t>‹#›</a:t>
            </a:fld>
            <a:endParaRPr lang="en-US"/>
          </a:p>
        </p:txBody>
      </p:sp>
    </p:spTree>
    <p:extLst>
      <p:ext uri="{BB962C8B-B14F-4D97-AF65-F5344CB8AC3E}">
        <p14:creationId xmlns:p14="http://schemas.microsoft.com/office/powerpoint/2010/main" val="756312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rtwork depicting the funeral of German Unionists who were killed by Confederates in Texas. There are dozens of people standing outside around a memorial. One man stands at the center, raising his arm. Others stand around with their hats removed looking toward the memorial.">
            <a:extLst>
              <a:ext uri="{FF2B5EF4-FFF2-40B4-BE49-F238E27FC236}">
                <a16:creationId xmlns:a16="http://schemas.microsoft.com/office/drawing/2014/main" id="{7A83BAB9-B2C3-5D6E-EED6-CF5EBE89F284}"/>
              </a:ext>
            </a:extLst>
          </p:cNvPr>
          <p:cNvPicPr>
            <a:picLocks noChangeAspect="1"/>
          </p:cNvPicPr>
          <p:nvPr/>
        </p:nvPicPr>
        <p:blipFill>
          <a:blip r:embed="rId3"/>
          <a:srcRect l="11132" r="39" b="-1"/>
          <a:stretch>
            <a:fillRect/>
          </a:stretch>
        </p:blipFill>
        <p:spPr>
          <a:xfrm>
            <a:off x="0" y="10"/>
            <a:ext cx="9669642" cy="6857990"/>
          </a:xfrm>
          <a:prstGeom prst="rect">
            <a:avLst/>
          </a:prstGeom>
        </p:spPr>
      </p:pic>
      <p:sp>
        <p:nvSpPr>
          <p:cNvPr id="1038" name="Rectangle 1037">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652658" y="743447"/>
            <a:ext cx="4536294" cy="2337210"/>
          </a:xfrm>
          <a:noFill/>
        </p:spPr>
        <p:txBody>
          <a:bodyPr>
            <a:normAutofit/>
          </a:bodyPr>
          <a:lstStyle/>
          <a:p>
            <a:pPr algn="l"/>
            <a:r>
              <a:rPr lang="en-US" sz="7200" b="1" i="1" dirty="0">
                <a:solidFill>
                  <a:schemeClr val="bg2">
                    <a:lumMod val="50000"/>
                  </a:schemeClr>
                </a:solidFill>
                <a:latin typeface="Gotham book"/>
              </a:rPr>
              <a:t>Unit 8:</a:t>
            </a:r>
            <a:br>
              <a:rPr lang="en-US" sz="7200" b="1" i="1" dirty="0">
                <a:latin typeface="Gotham book"/>
              </a:rPr>
            </a:br>
            <a:r>
              <a:rPr lang="en-US" sz="7200" b="1" i="1" dirty="0">
                <a:latin typeface="Gotham book"/>
              </a:rPr>
              <a:t>Civil War</a:t>
            </a:r>
            <a:endParaRPr lang="en-US" sz="7200" b="1" dirty="0">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652658" y="3627748"/>
            <a:ext cx="4158626" cy="1485319"/>
          </a:xfrm>
          <a:noFill/>
        </p:spPr>
        <p:txBody>
          <a:bodyPr>
            <a:normAutofit/>
          </a:bodyPr>
          <a:lstStyle/>
          <a:p>
            <a:pPr algn="l"/>
            <a:r>
              <a:rPr lang="en-US" sz="3600" b="1" i="1" dirty="0">
                <a:solidFill>
                  <a:schemeClr val="bg2">
                    <a:lumMod val="50000"/>
                  </a:schemeClr>
                </a:solidFill>
                <a:latin typeface="Gotham book"/>
              </a:rPr>
              <a:t>Lesson 7: </a:t>
            </a:r>
          </a:p>
          <a:p>
            <a:pPr algn="l"/>
            <a:r>
              <a:rPr lang="en-US" sz="3600" b="1" i="1" dirty="0">
                <a:latin typeface="Gotham book"/>
              </a:rPr>
              <a:t>Texas &amp; the Civil War</a:t>
            </a:r>
          </a:p>
        </p:txBody>
      </p:sp>
      <p:sp>
        <p:nvSpPr>
          <p:cNvPr id="8" name="TextBox 7">
            <a:extLst>
              <a:ext uri="{FF2B5EF4-FFF2-40B4-BE49-F238E27FC236}">
                <a16:creationId xmlns:a16="http://schemas.microsoft.com/office/drawing/2014/main" id="{120EAAA5-8CC9-00EA-BE17-9DAC171A335E}"/>
              </a:ext>
            </a:extLst>
          </p:cNvPr>
          <p:cNvSpPr txBox="1"/>
          <p:nvPr/>
        </p:nvSpPr>
        <p:spPr>
          <a:xfrm>
            <a:off x="6803571" y="6114553"/>
            <a:ext cx="5257801" cy="707886"/>
          </a:xfrm>
          <a:prstGeom prst="rect">
            <a:avLst/>
          </a:prstGeom>
          <a:noFill/>
        </p:spPr>
        <p:txBody>
          <a:bodyPr wrap="square" rtlCol="0">
            <a:spAutoFit/>
          </a:bodyPr>
          <a:lstStyle/>
          <a:p>
            <a:r>
              <a:rPr lang="en-US" sz="2000" dirty="0">
                <a:latin typeface="Gotham book"/>
              </a:rPr>
              <a:t>Funeral of the German patriots at Comfort, Texas</a:t>
            </a:r>
          </a:p>
          <a:p>
            <a:r>
              <a:rPr lang="en-US" sz="2000" i="1" dirty="0">
                <a:latin typeface="Gotham book"/>
              </a:rPr>
              <a:t>Texas State Library and Archives Commission</a:t>
            </a:r>
          </a:p>
        </p:txBody>
      </p:sp>
    </p:spTree>
    <p:extLst>
      <p:ext uri="{BB962C8B-B14F-4D97-AF65-F5344CB8AC3E}">
        <p14:creationId xmlns:p14="http://schemas.microsoft.com/office/powerpoint/2010/main" val="212628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6CCE218-F8DC-11D5-0783-3B0C5D2C8B27}"/>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46B46EC-A3C8-3190-D309-7CBA6E2D38B2}"/>
              </a:ext>
            </a:extLst>
          </p:cNvPr>
          <p:cNvSpPr txBox="1">
            <a:spLocks noGrp="1"/>
          </p:cNvSpPr>
          <p:nvPr>
            <p:ph type="title" idx="4294967295"/>
          </p:nvPr>
        </p:nvSpPr>
        <p:spPr>
          <a:xfrm>
            <a:off x="1643743" y="-373875"/>
            <a:ext cx="9703337" cy="17006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9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Exit Ticket</a:t>
            </a:r>
            <a:br>
              <a:rPr kumimoji="0" lang="en-US" sz="49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0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Follow the directions to complete your exit </a:t>
            </a:r>
            <a:r>
              <a:rPr lang="en-US" sz="4000" dirty="0">
                <a:solidFill>
                  <a:srgbClr val="322E50"/>
                </a:solidFill>
                <a:latin typeface="Gotham Medium" pitchFamily="2" charset="0"/>
                <a:cs typeface="Gotham Medium" pitchFamily="2" charset="0"/>
              </a:rPr>
              <a:t>ticket</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9399E9F3-1AFF-BAEE-EA9C-B2F5329546D8}"/>
              </a:ext>
            </a:extLst>
          </p:cNvPr>
          <p:cNvSpPr txBox="1"/>
          <p:nvPr/>
        </p:nvSpPr>
        <p:spPr>
          <a:xfrm>
            <a:off x="3254829" y="1720840"/>
            <a:ext cx="4615543"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rgbClr val="C00000"/>
                </a:solidFill>
                <a:latin typeface="Gotham book"/>
              </a:rPr>
              <a:t>Complete the sentence stems in each part of the graphic organizer.</a:t>
            </a:r>
          </a:p>
          <a:p>
            <a:pPr marL="571500" indent="-571500">
              <a:buFont typeface="Arial" panose="020B0604020202020204" pitchFamily="34" charset="0"/>
              <a:buChar char="•"/>
            </a:pPr>
            <a:endParaRPr lang="en-US" sz="3600" dirty="0">
              <a:latin typeface="Gotham book"/>
            </a:endParaRPr>
          </a:p>
          <a:p>
            <a:pPr marL="571500" indent="-571500">
              <a:buFont typeface="Arial" panose="020B0604020202020204" pitchFamily="34" charset="0"/>
              <a:buChar char="•"/>
            </a:pPr>
            <a:r>
              <a:rPr lang="en-US" sz="3600" dirty="0">
                <a:solidFill>
                  <a:srgbClr val="0070C0"/>
                </a:solidFill>
                <a:latin typeface="Gotham book"/>
              </a:rPr>
              <a:t>Share with a partner</a:t>
            </a:r>
          </a:p>
        </p:txBody>
      </p:sp>
      <p:pic>
        <p:nvPicPr>
          <p:cNvPr id="5" name="Graphic 4">
            <a:extLst>
              <a:ext uri="{FF2B5EF4-FFF2-40B4-BE49-F238E27FC236}">
                <a16:creationId xmlns:a16="http://schemas.microsoft.com/office/drawing/2014/main" id="{306E5384-217B-AA71-7B24-157A1C7F7E7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55133" y="1897156"/>
            <a:ext cx="925793" cy="925793"/>
          </a:xfrm>
          <a:prstGeom prst="rect">
            <a:avLst/>
          </a:prstGeom>
        </p:spPr>
      </p:pic>
      <p:pic>
        <p:nvPicPr>
          <p:cNvPr id="6" name="Graphic 5">
            <a:extLst>
              <a:ext uri="{FF2B5EF4-FFF2-40B4-BE49-F238E27FC236}">
                <a16:creationId xmlns:a16="http://schemas.microsoft.com/office/drawing/2014/main" id="{85F19383-7206-6A41-51D1-F97001FCCA2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24367" y="4426201"/>
            <a:ext cx="842453" cy="842453"/>
          </a:xfrm>
          <a:prstGeom prst="rect">
            <a:avLst/>
          </a:prstGeom>
        </p:spPr>
      </p:pic>
      <p:pic>
        <p:nvPicPr>
          <p:cNvPr id="9" name="Graphic 8" descr="Lightbulb with solid fill">
            <a:extLst>
              <a:ext uri="{FF2B5EF4-FFF2-40B4-BE49-F238E27FC236}">
                <a16:creationId xmlns:a16="http://schemas.microsoft.com/office/drawing/2014/main" id="{C5409CBB-4595-AC03-9523-4868FED385C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44274" y="1897155"/>
            <a:ext cx="3202805" cy="3202805"/>
          </a:xfrm>
          <a:prstGeom prst="rect">
            <a:avLst/>
          </a:prstGeom>
        </p:spPr>
      </p:pic>
    </p:spTree>
    <p:extLst>
      <p:ext uri="{BB962C8B-B14F-4D97-AF65-F5344CB8AC3E}">
        <p14:creationId xmlns:p14="http://schemas.microsoft.com/office/powerpoint/2010/main" val="3156256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CE5F1D80-20B5-9A07-F876-1DD1698F5D83}"/>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02FCCDE-70BF-F498-AF23-06092791578C}"/>
              </a:ext>
            </a:extLst>
          </p:cNvPr>
          <p:cNvSpPr txBox="1">
            <a:spLocks noGrp="1"/>
          </p:cNvSpPr>
          <p:nvPr>
            <p:ph type="title" idx="4294967295"/>
          </p:nvPr>
        </p:nvSpPr>
        <p:spPr>
          <a:xfrm>
            <a:off x="2333850" y="0"/>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a:t>
            </a:r>
            <a:r>
              <a:rPr lang="en-US" sz="7300" dirty="0">
                <a:solidFill>
                  <a:schemeClr val="bg1"/>
                </a:solidFill>
                <a:latin typeface="Gotham Medium"/>
              </a:rPr>
              <a:t> </a:t>
            </a:r>
            <a:r>
              <a:rPr lang="en-US" sz="7300" dirty="0">
                <a:solidFill>
                  <a:schemeClr val="bg2">
                    <a:lumMod val="25000"/>
                  </a:schemeClr>
                </a:solidFill>
                <a:latin typeface="Gotham Medium"/>
              </a:rPr>
              <a:t>2</a:t>
            </a:r>
            <a:endParaRPr kumimoji="0" lang="en-US" sz="2800" b="0" i="0" u="none" strike="noStrike" kern="1200" cap="none" spc="0" normalizeH="0" baseline="0" noProof="0" dirty="0">
              <a:ln>
                <a:noFill/>
              </a:ln>
              <a:solidFill>
                <a:schemeClr val="bg2">
                  <a:lumMod val="25000"/>
                </a:schemeClr>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5F962D73-CE24-393A-EBCB-2C17447CDB0B}"/>
              </a:ext>
            </a:extLst>
          </p:cNvPr>
          <p:cNvSpPr/>
          <p:nvPr/>
        </p:nvSpPr>
        <p:spPr>
          <a:xfrm>
            <a:off x="2786744" y="1714498"/>
            <a:ext cx="9089838" cy="1654629"/>
          </a:xfrm>
          <a:prstGeom prst="wedgeRoundRectCallout">
            <a:avLst>
              <a:gd name="adj1" fmla="val -58727"/>
              <a:gd name="adj2" fmla="val 32103"/>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31750">
              <a:lnSpc>
                <a:spcPct val="110000"/>
              </a:lnSpc>
              <a:spcAft>
                <a:spcPts val="600"/>
              </a:spcAft>
              <a:defRPr/>
            </a:pPr>
            <a:r>
              <a:rPr lang="en-US" sz="3600" dirty="0">
                <a:solidFill>
                  <a:schemeClr val="accent5">
                    <a:lumMod val="75000"/>
                  </a:schemeClr>
                </a:solidFill>
                <a:latin typeface="Gotham book"/>
              </a:rPr>
              <a:t>Texas role in the Confederacy during the Civil War was unique because ________</a:t>
            </a:r>
            <a:endParaRPr kumimoji="0" lang="en-US" sz="4800" b="0" i="0" u="none" strike="noStrike" kern="1200" cap="none" spc="0" normalizeH="0" baseline="0" noProof="0" dirty="0">
              <a:ln>
                <a:noFill/>
              </a:ln>
              <a:solidFill>
                <a:schemeClr val="accent5">
                  <a:lumMod val="75000"/>
                </a:schemeClr>
              </a:solidFill>
              <a:effectLst/>
              <a:uLnTx/>
              <a:uFillTx/>
              <a:latin typeface="Gotham book"/>
              <a:ea typeface="Times New Roman" panose="02020603050405020304" pitchFamily="18" charset="0"/>
              <a:cs typeface="Times New Roman" panose="02020603050405020304" pitchFamily="18" charset="0"/>
            </a:endParaRPr>
          </a:p>
        </p:txBody>
      </p:sp>
      <p:pic>
        <p:nvPicPr>
          <p:cNvPr id="4" name="Graphic 3">
            <a:extLst>
              <a:ext uri="{FF2B5EF4-FFF2-40B4-BE49-F238E27FC236}">
                <a16:creationId xmlns:a16="http://schemas.microsoft.com/office/drawing/2014/main" id="{16BFAC71-A9F5-99C8-0BB1-21FB8BB0815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5418" y="5073972"/>
            <a:ext cx="1370657" cy="1370657"/>
          </a:xfrm>
          <a:prstGeom prst="rect">
            <a:avLst/>
          </a:prstGeom>
        </p:spPr>
      </p:pic>
      <p:sp>
        <p:nvSpPr>
          <p:cNvPr id="5" name="Speech Bubble: Rectangle with Corners Rounded 4">
            <a:extLst>
              <a:ext uri="{FF2B5EF4-FFF2-40B4-BE49-F238E27FC236}">
                <a16:creationId xmlns:a16="http://schemas.microsoft.com/office/drawing/2014/main" id="{68B725E2-000F-9544-0B0F-568A6146FE27}"/>
              </a:ext>
            </a:extLst>
          </p:cNvPr>
          <p:cNvSpPr/>
          <p:nvPr/>
        </p:nvSpPr>
        <p:spPr>
          <a:xfrm>
            <a:off x="468087" y="3703316"/>
            <a:ext cx="9710056" cy="977542"/>
          </a:xfrm>
          <a:prstGeom prst="wedgeRoundRectCallout">
            <a:avLst>
              <a:gd name="adj1" fmla="val 56958"/>
              <a:gd name="adj2" fmla="val 32761"/>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31750">
              <a:lnSpc>
                <a:spcPct val="110000"/>
              </a:lnSpc>
              <a:spcAft>
                <a:spcPts val="600"/>
              </a:spcAft>
              <a:defRPr/>
            </a:pPr>
            <a:r>
              <a:rPr lang="en-US" sz="3800" dirty="0">
                <a:solidFill>
                  <a:schemeClr val="accent5">
                    <a:lumMod val="75000"/>
                  </a:schemeClr>
                </a:solidFill>
                <a:latin typeface="Gotham book"/>
              </a:rPr>
              <a:t>One example of this unique role was _______</a:t>
            </a:r>
            <a:endParaRPr kumimoji="0" lang="en-US" sz="3800" b="0" i="0" u="none" strike="noStrike" kern="1200" cap="none" spc="0" normalizeH="0" baseline="0" noProof="0" dirty="0">
              <a:ln>
                <a:noFill/>
              </a:ln>
              <a:solidFill>
                <a:schemeClr val="accent5">
                  <a:lumMod val="75000"/>
                </a:schemeClr>
              </a:solidFill>
              <a:effectLst/>
              <a:uLnTx/>
              <a:uFillTx/>
              <a:latin typeface="Gotham book"/>
              <a:ea typeface="Times New Roman" panose="02020603050405020304" pitchFamily="18" charset="0"/>
              <a:cs typeface="Times New Roman" panose="02020603050405020304" pitchFamily="18" charset="0"/>
            </a:endParaRPr>
          </a:p>
        </p:txBody>
      </p:sp>
      <p:pic>
        <p:nvPicPr>
          <p:cNvPr id="6" name="Graphic 5">
            <a:extLst>
              <a:ext uri="{FF2B5EF4-FFF2-40B4-BE49-F238E27FC236}">
                <a16:creationId xmlns:a16="http://schemas.microsoft.com/office/drawing/2014/main" id="{D263AE83-3B6A-B856-D695-65958C06F67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1343" y="3703315"/>
            <a:ext cx="1370657" cy="1370657"/>
          </a:xfrm>
          <a:prstGeom prst="rect">
            <a:avLst/>
          </a:prstGeom>
        </p:spPr>
      </p:pic>
      <p:sp>
        <p:nvSpPr>
          <p:cNvPr id="7" name="Speech Bubble: Rectangle with Corners Rounded 6">
            <a:extLst>
              <a:ext uri="{FF2B5EF4-FFF2-40B4-BE49-F238E27FC236}">
                <a16:creationId xmlns:a16="http://schemas.microsoft.com/office/drawing/2014/main" id="{4682132E-D0C2-A27A-664F-FA79261D1BFE}"/>
              </a:ext>
            </a:extLst>
          </p:cNvPr>
          <p:cNvSpPr/>
          <p:nvPr/>
        </p:nvSpPr>
        <p:spPr>
          <a:xfrm>
            <a:off x="2166526" y="5188132"/>
            <a:ext cx="9710056" cy="977542"/>
          </a:xfrm>
          <a:prstGeom prst="wedgeRoundRectCallout">
            <a:avLst>
              <a:gd name="adj1" fmla="val -54701"/>
              <a:gd name="adj2" fmla="val 34988"/>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31750">
              <a:lnSpc>
                <a:spcPct val="110000"/>
              </a:lnSpc>
              <a:spcAft>
                <a:spcPts val="600"/>
              </a:spcAft>
              <a:defRPr/>
            </a:pPr>
            <a:r>
              <a:rPr lang="en-US" sz="4400" dirty="0">
                <a:solidFill>
                  <a:schemeClr val="accent5">
                    <a:lumMod val="75000"/>
                  </a:schemeClr>
                </a:solidFill>
                <a:latin typeface="Gotham book"/>
              </a:rPr>
              <a:t>A second example was _________</a:t>
            </a:r>
            <a:endParaRPr kumimoji="0" lang="en-US" sz="6000" b="0" i="0" u="none" strike="noStrike" kern="1200" cap="none" spc="0" normalizeH="0" baseline="0" noProof="0" dirty="0">
              <a:ln>
                <a:noFill/>
              </a:ln>
              <a:solidFill>
                <a:schemeClr val="accent5">
                  <a:lumMod val="75000"/>
                </a:schemeClr>
              </a:solidFill>
              <a:effectLst/>
              <a:uLnTx/>
              <a:uFillTx/>
              <a:latin typeface="Gotham book"/>
              <a:ea typeface="Times New Roman" panose="02020603050405020304" pitchFamily="18" charset="0"/>
              <a:cs typeface="Times New Roman" panose="02020603050405020304" pitchFamily="18" charset="0"/>
            </a:endParaRPr>
          </a:p>
        </p:txBody>
      </p:sp>
      <p:pic>
        <p:nvPicPr>
          <p:cNvPr id="8" name="Graphic 7">
            <a:extLst>
              <a:ext uri="{FF2B5EF4-FFF2-40B4-BE49-F238E27FC236}">
                <a16:creationId xmlns:a16="http://schemas.microsoft.com/office/drawing/2014/main" id="{5E2C84A5-C13E-C970-17D9-84BA9A787BB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8687" y="1939545"/>
            <a:ext cx="1370657" cy="1370657"/>
          </a:xfrm>
          <a:prstGeom prst="rect">
            <a:avLst/>
          </a:prstGeom>
        </p:spPr>
      </p:pic>
    </p:spTree>
    <p:extLst>
      <p:ext uri="{BB962C8B-B14F-4D97-AF65-F5344CB8AC3E}">
        <p14:creationId xmlns:p14="http://schemas.microsoft.com/office/powerpoint/2010/main" val="2370145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851A853-8D6A-BBD0-840C-11E1A297BC73}"/>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F92B003-D3AF-0245-195D-C879C86EED6A}"/>
              </a:ext>
            </a:extLst>
          </p:cNvPr>
          <p:cNvSpPr txBox="1">
            <a:spLocks noGrp="1"/>
          </p:cNvSpPr>
          <p:nvPr>
            <p:ph type="title" idx="4294967295"/>
          </p:nvPr>
        </p:nvSpPr>
        <p:spPr>
          <a:xfrm>
            <a:off x="1685775" y="63103"/>
            <a:ext cx="10285536" cy="10741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Warm-up</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3" name="Picture 2" descr="A map of the location of Civil War battles across the U.S. the battles are concentrated in Virginia, Kentucky, Tennessee, Missouri, Arkansas, Louisiana, Alabama, Mississippi, and Georgia. Some battles took place in Oklahoma and only about 3 show in Texas on the eastern border or at Galveston. ">
            <a:extLst>
              <a:ext uri="{FF2B5EF4-FFF2-40B4-BE49-F238E27FC236}">
                <a16:creationId xmlns:a16="http://schemas.microsoft.com/office/drawing/2014/main" id="{EE6DE315-F8F3-5986-DED5-C3E81BCC3448}"/>
              </a:ext>
            </a:extLst>
          </p:cNvPr>
          <p:cNvPicPr>
            <a:picLocks noChangeAspect="1"/>
          </p:cNvPicPr>
          <p:nvPr/>
        </p:nvPicPr>
        <p:blipFill>
          <a:blip r:embed="rId3"/>
          <a:stretch>
            <a:fillRect/>
          </a:stretch>
        </p:blipFill>
        <p:spPr>
          <a:xfrm>
            <a:off x="2496437" y="1270065"/>
            <a:ext cx="8664212" cy="5095817"/>
          </a:xfrm>
          <a:prstGeom prst="rect">
            <a:avLst/>
          </a:prstGeom>
          <a:effectLst>
            <a:outerShdw blurRad="50800" dist="50800" dir="7920000" algn="ctr" rotWithShape="0">
              <a:srgbClr val="000000">
                <a:alpha val="43137"/>
              </a:srgbClr>
            </a:outerShdw>
          </a:effectLst>
        </p:spPr>
      </p:pic>
      <p:sp>
        <p:nvSpPr>
          <p:cNvPr id="4" name="TextBox 3">
            <a:extLst>
              <a:ext uri="{FF2B5EF4-FFF2-40B4-BE49-F238E27FC236}">
                <a16:creationId xmlns:a16="http://schemas.microsoft.com/office/drawing/2014/main" id="{9EB296AF-3F4E-AD5E-9041-E2729F27DCEE}"/>
              </a:ext>
            </a:extLst>
          </p:cNvPr>
          <p:cNvSpPr txBox="1"/>
          <p:nvPr/>
        </p:nvSpPr>
        <p:spPr>
          <a:xfrm>
            <a:off x="6172200" y="0"/>
            <a:ext cx="5531339" cy="1200329"/>
          </a:xfrm>
          <a:prstGeom prst="rect">
            <a:avLst/>
          </a:prstGeom>
          <a:noFill/>
        </p:spPr>
        <p:txBody>
          <a:bodyPr wrap="square" rtlCol="0">
            <a:spAutoFit/>
          </a:bodyPr>
          <a:lstStyle/>
          <a:p>
            <a:r>
              <a:rPr lang="en-US" sz="3600" dirty="0">
                <a:latin typeface="Gotham Medium"/>
              </a:rPr>
              <a:t>Use the map to complete your warm-up</a:t>
            </a:r>
            <a:endParaRPr lang="en-US" sz="3600" dirty="0"/>
          </a:p>
        </p:txBody>
      </p:sp>
    </p:spTree>
    <p:extLst>
      <p:ext uri="{BB962C8B-B14F-4D97-AF65-F5344CB8AC3E}">
        <p14:creationId xmlns:p14="http://schemas.microsoft.com/office/powerpoint/2010/main" val="2600686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84FF13F-930D-E61A-A70E-836A0CE120A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818E05C-6332-3810-C7FF-C2E4B4612CF7}"/>
              </a:ext>
            </a:extLst>
          </p:cNvPr>
          <p:cNvSpPr txBox="1">
            <a:spLocks noGrp="1"/>
          </p:cNvSpPr>
          <p:nvPr>
            <p:ph type="title" idx="4294967295"/>
          </p:nvPr>
        </p:nvSpPr>
        <p:spPr>
          <a:xfrm>
            <a:off x="1680707" y="133433"/>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a:t>
            </a:r>
            <a:endParaRPr kumimoji="0" lang="en-US" sz="28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20817380-77CE-5137-18BE-264D6832C4E4}"/>
              </a:ext>
            </a:extLst>
          </p:cNvPr>
          <p:cNvSpPr/>
          <p:nvPr/>
        </p:nvSpPr>
        <p:spPr>
          <a:xfrm>
            <a:off x="3135354" y="1959428"/>
            <a:ext cx="8523513" cy="3494313"/>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31750">
              <a:lnSpc>
                <a:spcPct val="110000"/>
              </a:lnSpc>
              <a:spcAft>
                <a:spcPts val="600"/>
              </a:spcAft>
              <a:defRPr/>
            </a:pPr>
            <a:r>
              <a:rPr lang="en-US" sz="4800" dirty="0">
                <a:solidFill>
                  <a:srgbClr val="C00000"/>
                </a:solidFill>
                <a:latin typeface="Gotham book"/>
              </a:rPr>
              <a:t>One inference I can make about how the war affected Texas and Texans based on this map is ___________</a:t>
            </a:r>
            <a:endParaRPr kumimoji="0" lang="en-US" sz="9600" b="0" i="0" u="none" strike="noStrike" kern="1200" cap="none" spc="0" normalizeH="0" baseline="0" noProof="0" dirty="0">
              <a:ln>
                <a:noFill/>
              </a:ln>
              <a:solidFill>
                <a:srgbClr val="C00000"/>
              </a:solidFill>
              <a:effectLst/>
              <a:uLnTx/>
              <a:uFillTx/>
              <a:latin typeface="Gotham book"/>
              <a:ea typeface="Times New Roman" panose="02020603050405020304" pitchFamily="18" charset="0"/>
              <a:cs typeface="Times New Roman" panose="02020603050405020304" pitchFamily="18" charset="0"/>
            </a:endParaRPr>
          </a:p>
        </p:txBody>
      </p:sp>
      <p:pic>
        <p:nvPicPr>
          <p:cNvPr id="4" name="Graphic 3">
            <a:extLst>
              <a:ext uri="{FF2B5EF4-FFF2-40B4-BE49-F238E27FC236}">
                <a16:creationId xmlns:a16="http://schemas.microsoft.com/office/drawing/2014/main" id="{2BC4ACA1-D343-6981-47D6-2002B261B8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133" y="3706584"/>
            <a:ext cx="1370657" cy="1370657"/>
          </a:xfrm>
          <a:prstGeom prst="rect">
            <a:avLst/>
          </a:prstGeom>
        </p:spPr>
      </p:pic>
    </p:spTree>
    <p:extLst>
      <p:ext uri="{BB962C8B-B14F-4D97-AF65-F5344CB8AC3E}">
        <p14:creationId xmlns:p14="http://schemas.microsoft.com/office/powerpoint/2010/main" val="221985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80D5C1-3D5E-4689-2EAF-05D7F1F0032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C417AD0-7956-B912-9233-D27AC389CD80}"/>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B6F5512-4672-385A-C669-616A4468A7C5}"/>
              </a:ext>
            </a:extLst>
          </p:cNvPr>
          <p:cNvSpPr txBox="1"/>
          <p:nvPr/>
        </p:nvSpPr>
        <p:spPr>
          <a:xfrm>
            <a:off x="277585" y="1665515"/>
            <a:ext cx="11636829" cy="47089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In what way was Texas’ </a:t>
            </a:r>
            <a:r>
              <a:rPr lang="en-US" sz="6000" dirty="0">
                <a:solidFill>
                  <a:srgbClr val="002060"/>
                </a:solidFill>
                <a:latin typeface="Calibri" panose="020F0502020204030204"/>
              </a:rPr>
              <a:t>experience in the Civil War different from other Southern states, and how did this unique role affect Texas and Texans during the war? </a:t>
            </a:r>
            <a:endPar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69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E7B7098-2390-3DD5-30F9-BC8BD8F6F7F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C857AD5-9C22-00C1-59F8-40297C37F889}"/>
              </a:ext>
            </a:extLst>
          </p:cNvPr>
          <p:cNvSpPr txBox="1">
            <a:spLocks noGrp="1"/>
          </p:cNvSpPr>
          <p:nvPr>
            <p:ph type="title" idx="4294967295"/>
          </p:nvPr>
        </p:nvSpPr>
        <p:spPr>
          <a:xfrm>
            <a:off x="1864854"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FE154717-6E1B-3150-9ACC-56DFB207DEE1}"/>
              </a:ext>
            </a:extLst>
          </p:cNvPr>
          <p:cNvSpPr txBox="1"/>
          <p:nvPr/>
        </p:nvSpPr>
        <p:spPr>
          <a:xfrm>
            <a:off x="190500" y="1665514"/>
            <a:ext cx="11811000" cy="4401205"/>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4472C4">
                    <a:lumMod val="50000"/>
                  </a:srgbClr>
                </a:solidFill>
                <a:effectLst/>
                <a:uLnTx/>
                <a:uFillTx/>
                <a:latin typeface="Calibri" panose="020F0502020204030204"/>
                <a:ea typeface="+mn-ea"/>
                <a:cs typeface="+mn-cs"/>
              </a:rPr>
              <a:t>We will</a:t>
            </a:r>
            <a:r>
              <a:rPr kumimoji="0" lang="en-US" sz="4000" strike="noStrike" kern="1200" cap="none" spc="0" normalizeH="0" baseline="0" noProof="0" dirty="0">
                <a:ln>
                  <a:noFill/>
                </a:ln>
                <a:solidFill>
                  <a:srgbClr val="4472C4">
                    <a:lumMod val="50000"/>
                  </a:srgbClr>
                </a:solidFill>
                <a:effectLst/>
                <a:uLnTx/>
                <a:uFillTx/>
                <a:latin typeface="Calibri" panose="020F0502020204030204"/>
                <a:ea typeface="+mn-ea"/>
                <a:cs typeface="+mn-cs"/>
              </a:rPr>
              <a:t> examine Texas’ experience during the war by focusing on the significant battles fought in Texas, life on the home front, and the Texas economy.</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I will</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 use information presented at different stations to identify the key information and significance of each topic and record my responses on my worksheet. </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43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AC2169F3-A154-66E4-E769-A5DA039B3EAE}"/>
              </a:ext>
            </a:extLst>
          </p:cNvPr>
          <p:cNvSpPr txBox="1">
            <a:spLocks noGrp="1"/>
          </p:cNvSpPr>
          <p:nvPr>
            <p:ph type="title" idx="4294967295"/>
          </p:nvPr>
        </p:nvSpPr>
        <p:spPr>
          <a:xfrm>
            <a:off x="2001321" y="-79956"/>
            <a:ext cx="9345759" cy="10270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Civil War Battles in Texas</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3" name="Picture 2" descr="An image showing a diorama of the Battle of Palmito Ranch. There are dozens of Union troops running toward mounted Confederate cavalry troops. The dry, flat geography of Texas in the background with the Rio Grande River running alonside the battle.">
            <a:extLst>
              <a:ext uri="{FF2B5EF4-FFF2-40B4-BE49-F238E27FC236}">
                <a16:creationId xmlns:a16="http://schemas.microsoft.com/office/drawing/2014/main" id="{10796BC5-2E52-94BF-38EE-ED9B64D94BA5}"/>
              </a:ext>
            </a:extLst>
          </p:cNvPr>
          <p:cNvPicPr>
            <a:picLocks noChangeAspect="1"/>
          </p:cNvPicPr>
          <p:nvPr/>
        </p:nvPicPr>
        <p:blipFill>
          <a:blip r:embed="rId4"/>
          <a:stretch>
            <a:fillRect/>
          </a:stretch>
        </p:blipFill>
        <p:spPr>
          <a:xfrm>
            <a:off x="2849543" y="892628"/>
            <a:ext cx="7649314" cy="4894215"/>
          </a:xfrm>
          <a:prstGeom prst="rect">
            <a:avLst/>
          </a:prstGeom>
          <a:effectLst>
            <a:outerShdw blurRad="50800" dist="50800" dir="7920000" algn="ctr" rotWithShape="0">
              <a:srgbClr val="000000">
                <a:alpha val="43137"/>
              </a:srgbClr>
            </a:outerShdw>
          </a:effectLst>
        </p:spPr>
      </p:pic>
      <p:sp>
        <p:nvSpPr>
          <p:cNvPr id="4" name="TextBox 3">
            <a:extLst>
              <a:ext uri="{FF2B5EF4-FFF2-40B4-BE49-F238E27FC236}">
                <a16:creationId xmlns:a16="http://schemas.microsoft.com/office/drawing/2014/main" id="{934C4F1E-6610-43C3-FF07-EA0E2784B9D0}"/>
              </a:ext>
            </a:extLst>
          </p:cNvPr>
          <p:cNvSpPr txBox="1"/>
          <p:nvPr/>
        </p:nvSpPr>
        <p:spPr>
          <a:xfrm>
            <a:off x="2624714" y="5786843"/>
            <a:ext cx="8098972" cy="769441"/>
          </a:xfrm>
          <a:prstGeom prst="rect">
            <a:avLst/>
          </a:prstGeom>
          <a:noFill/>
        </p:spPr>
        <p:txBody>
          <a:bodyPr wrap="square" rtlCol="0">
            <a:spAutoFit/>
          </a:bodyPr>
          <a:lstStyle/>
          <a:p>
            <a:pPr algn="ctr"/>
            <a:r>
              <a:rPr lang="en-US" sz="2400" dirty="0">
                <a:latin typeface="Gotham book"/>
              </a:rPr>
              <a:t>The Battle of Palmito Ranch</a:t>
            </a:r>
          </a:p>
          <a:p>
            <a:pPr algn="ctr"/>
            <a:r>
              <a:rPr lang="en-US" sz="2000" i="1" dirty="0">
                <a:latin typeface="Gotham book"/>
              </a:rPr>
              <a:t>Texas Military Forces Museum</a:t>
            </a:r>
          </a:p>
        </p:txBody>
      </p:sp>
    </p:spTree>
    <p:extLst>
      <p:ext uri="{BB962C8B-B14F-4D97-AF65-F5344CB8AC3E}">
        <p14:creationId xmlns:p14="http://schemas.microsoft.com/office/powerpoint/2010/main" val="738655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4B9AFEA-3983-AF19-C975-7CADCEF29F19}"/>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4CA740E2-A13D-05AD-E8FC-DA6C14630A23}"/>
              </a:ext>
            </a:extLst>
          </p:cNvPr>
          <p:cNvSpPr txBox="1">
            <a:spLocks noGrp="1"/>
          </p:cNvSpPr>
          <p:nvPr>
            <p:ph type="title" idx="4294967295"/>
          </p:nvPr>
        </p:nvSpPr>
        <p:spPr>
          <a:xfrm>
            <a:off x="2001321" y="-79956"/>
            <a:ext cx="9345759" cy="9399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Texans on the Home Front</a:t>
            </a:r>
            <a:endParaRPr kumimoji="0" lang="en-US" sz="48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3" name="Picture 2" descr="Black and white artwork depicting small roughly-built log cabins and prisoners walking among them. Some prisoners are huddled on the ground. ">
            <a:extLst>
              <a:ext uri="{FF2B5EF4-FFF2-40B4-BE49-F238E27FC236}">
                <a16:creationId xmlns:a16="http://schemas.microsoft.com/office/drawing/2014/main" id="{C5FF0100-1AA4-A7F8-7F07-2CCA01CE94BB}"/>
              </a:ext>
            </a:extLst>
          </p:cNvPr>
          <p:cNvPicPr>
            <a:picLocks noChangeAspect="1"/>
          </p:cNvPicPr>
          <p:nvPr/>
        </p:nvPicPr>
        <p:blipFill>
          <a:blip r:embed="rId4"/>
          <a:stretch>
            <a:fillRect/>
          </a:stretch>
        </p:blipFill>
        <p:spPr>
          <a:xfrm>
            <a:off x="3225437" y="859972"/>
            <a:ext cx="6713220" cy="5064080"/>
          </a:xfrm>
          <a:prstGeom prst="rect">
            <a:avLst/>
          </a:prstGeom>
          <a:effectLst>
            <a:outerShdw blurRad="50800" dist="50800" dir="7920000" algn="ctr" rotWithShape="0">
              <a:srgbClr val="000000">
                <a:alpha val="43137"/>
              </a:srgbClr>
            </a:outerShdw>
          </a:effectLst>
        </p:spPr>
      </p:pic>
      <p:sp>
        <p:nvSpPr>
          <p:cNvPr id="4" name="TextBox 3">
            <a:extLst>
              <a:ext uri="{FF2B5EF4-FFF2-40B4-BE49-F238E27FC236}">
                <a16:creationId xmlns:a16="http://schemas.microsoft.com/office/drawing/2014/main" id="{3ACE9B02-B429-BCAB-81F2-CFEE8FC06544}"/>
              </a:ext>
            </a:extLst>
          </p:cNvPr>
          <p:cNvSpPr txBox="1"/>
          <p:nvPr/>
        </p:nvSpPr>
        <p:spPr>
          <a:xfrm>
            <a:off x="3080657" y="5924052"/>
            <a:ext cx="7097486" cy="707886"/>
          </a:xfrm>
          <a:prstGeom prst="rect">
            <a:avLst/>
          </a:prstGeom>
          <a:noFill/>
        </p:spPr>
        <p:txBody>
          <a:bodyPr wrap="square" rtlCol="0">
            <a:spAutoFit/>
          </a:bodyPr>
          <a:lstStyle/>
          <a:p>
            <a:pPr algn="ctr"/>
            <a:r>
              <a:rPr lang="en-US" sz="2000" dirty="0">
                <a:latin typeface="Gotham book"/>
              </a:rPr>
              <a:t>The harsh conditions at Camp Ford.                                                   </a:t>
            </a:r>
            <a:r>
              <a:rPr lang="en-US" sz="2000" i="1" dirty="0">
                <a:latin typeface="Gotham book"/>
              </a:rPr>
              <a:t>The Portal to Texas History.</a:t>
            </a:r>
          </a:p>
        </p:txBody>
      </p:sp>
    </p:spTree>
    <p:extLst>
      <p:ext uri="{BB962C8B-B14F-4D97-AF65-F5344CB8AC3E}">
        <p14:creationId xmlns:p14="http://schemas.microsoft.com/office/powerpoint/2010/main" val="1395988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8464245-C1B6-1F50-E4A4-10494C14359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3C659D5-AD2A-1CC5-6EA8-AF99949495D6}"/>
              </a:ext>
            </a:extLst>
          </p:cNvPr>
          <p:cNvSpPr txBox="1">
            <a:spLocks noGrp="1"/>
          </p:cNvSpPr>
          <p:nvPr>
            <p:ph type="title" idx="4294967295"/>
          </p:nvPr>
        </p:nvSpPr>
        <p:spPr>
          <a:xfrm>
            <a:off x="1567543" y="-79957"/>
            <a:ext cx="10624457" cy="8419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Texas’ Economic Advantages During the War</a:t>
            </a:r>
            <a:endParaRPr kumimoji="0" lang="en-US" sz="36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3" name="Picture 2" descr="A map of the location of Civil War battles across the U.S. the battles are concentrated in Virginia, Kentucky, Tennessee, Missouri, Arkansas, Louisiana, Alabama, Mississippi, and Georgia. Some battles took place in Oklahoma and only about 3 show in Texas on the eastern border or at Galveston. ">
            <a:extLst>
              <a:ext uri="{FF2B5EF4-FFF2-40B4-BE49-F238E27FC236}">
                <a16:creationId xmlns:a16="http://schemas.microsoft.com/office/drawing/2014/main" id="{D229D058-E3E0-3741-AA1A-866E1B38DC7A}"/>
              </a:ext>
            </a:extLst>
          </p:cNvPr>
          <p:cNvPicPr>
            <a:picLocks noChangeAspect="1"/>
          </p:cNvPicPr>
          <p:nvPr/>
        </p:nvPicPr>
        <p:blipFill>
          <a:blip r:embed="rId4"/>
          <a:stretch>
            <a:fillRect/>
          </a:stretch>
        </p:blipFill>
        <p:spPr>
          <a:xfrm>
            <a:off x="2586626" y="761999"/>
            <a:ext cx="8771427" cy="5159829"/>
          </a:xfrm>
          <a:prstGeom prst="rect">
            <a:avLst/>
          </a:prstGeom>
          <a:effectLst>
            <a:outerShdw blurRad="50800" dist="50800" dir="7920000" algn="ctr" rotWithShape="0">
              <a:srgbClr val="000000">
                <a:alpha val="43137"/>
              </a:srgbClr>
            </a:outerShdw>
          </a:effectLst>
        </p:spPr>
      </p:pic>
      <p:sp>
        <p:nvSpPr>
          <p:cNvPr id="4" name="TextBox 3">
            <a:extLst>
              <a:ext uri="{FF2B5EF4-FFF2-40B4-BE49-F238E27FC236}">
                <a16:creationId xmlns:a16="http://schemas.microsoft.com/office/drawing/2014/main" id="{A19B1EC1-699B-2670-8AD9-C989706E44FA}"/>
              </a:ext>
            </a:extLst>
          </p:cNvPr>
          <p:cNvSpPr txBox="1"/>
          <p:nvPr/>
        </p:nvSpPr>
        <p:spPr>
          <a:xfrm>
            <a:off x="2786743" y="5921829"/>
            <a:ext cx="8338457" cy="461665"/>
          </a:xfrm>
          <a:prstGeom prst="rect">
            <a:avLst/>
          </a:prstGeom>
          <a:noFill/>
        </p:spPr>
        <p:txBody>
          <a:bodyPr wrap="square" rtlCol="0">
            <a:spAutoFit/>
          </a:bodyPr>
          <a:lstStyle/>
          <a:p>
            <a:pPr algn="ctr"/>
            <a:r>
              <a:rPr lang="en-US" sz="2400" dirty="0">
                <a:latin typeface="Gotham book"/>
              </a:rPr>
              <a:t>American Civil War Battles by Theater</a:t>
            </a:r>
          </a:p>
        </p:txBody>
      </p:sp>
    </p:spTree>
    <p:extLst>
      <p:ext uri="{BB962C8B-B14F-4D97-AF65-F5344CB8AC3E}">
        <p14:creationId xmlns:p14="http://schemas.microsoft.com/office/powerpoint/2010/main" val="1594946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9F8160F-D2D9-9D94-57E7-369B0B875C5B}"/>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811F92E-FDC2-B860-2688-C28B938424E7}"/>
              </a:ext>
            </a:extLst>
          </p:cNvPr>
          <p:cNvSpPr txBox="1">
            <a:spLocks noGrp="1"/>
          </p:cNvSpPr>
          <p:nvPr>
            <p:ph type="title" idx="4294967295"/>
          </p:nvPr>
        </p:nvSpPr>
        <p:spPr>
          <a:xfrm>
            <a:off x="2001321" y="-79956"/>
            <a:ext cx="9345759" cy="10270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Texans at War</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3" name="Picture 2" descr="A black and white pencil drawing of a battle taking place on rolling hills surrounded by low trees. Men are locked in combat, some running, some laying on the ground injured. One is waving a tattered flag.">
            <a:extLst>
              <a:ext uri="{FF2B5EF4-FFF2-40B4-BE49-F238E27FC236}">
                <a16:creationId xmlns:a16="http://schemas.microsoft.com/office/drawing/2014/main" id="{1745798C-1FD1-AFB1-4BC2-8E03E8A28160}"/>
              </a:ext>
            </a:extLst>
          </p:cNvPr>
          <p:cNvPicPr>
            <a:picLocks noChangeAspect="1"/>
          </p:cNvPicPr>
          <p:nvPr/>
        </p:nvPicPr>
        <p:blipFill>
          <a:blip r:embed="rId4"/>
          <a:stretch>
            <a:fillRect/>
          </a:stretch>
        </p:blipFill>
        <p:spPr>
          <a:xfrm>
            <a:off x="2555389" y="891110"/>
            <a:ext cx="8237621" cy="5075777"/>
          </a:xfrm>
          <a:prstGeom prst="rect">
            <a:avLst/>
          </a:prstGeom>
          <a:effectLst>
            <a:outerShdw blurRad="50800" dist="50800" dir="7920000" algn="ctr" rotWithShape="0">
              <a:srgbClr val="000000">
                <a:alpha val="43137"/>
              </a:srgbClr>
            </a:outerShdw>
          </a:effectLst>
        </p:spPr>
      </p:pic>
      <p:sp>
        <p:nvSpPr>
          <p:cNvPr id="4" name="TextBox 3">
            <a:extLst>
              <a:ext uri="{FF2B5EF4-FFF2-40B4-BE49-F238E27FC236}">
                <a16:creationId xmlns:a16="http://schemas.microsoft.com/office/drawing/2014/main" id="{F397BE9F-182B-AD89-7218-73E95019BFE6}"/>
              </a:ext>
            </a:extLst>
          </p:cNvPr>
          <p:cNvSpPr txBox="1"/>
          <p:nvPr/>
        </p:nvSpPr>
        <p:spPr>
          <a:xfrm>
            <a:off x="2192644" y="5966887"/>
            <a:ext cx="8963109" cy="707886"/>
          </a:xfrm>
          <a:prstGeom prst="rect">
            <a:avLst/>
          </a:prstGeom>
          <a:noFill/>
        </p:spPr>
        <p:txBody>
          <a:bodyPr wrap="square" rtlCol="0">
            <a:spAutoFit/>
          </a:bodyPr>
          <a:lstStyle/>
          <a:p>
            <a:pPr algn="ctr"/>
            <a:r>
              <a:rPr lang="en-US" sz="2000" dirty="0">
                <a:latin typeface="Gotham book"/>
              </a:rPr>
              <a:t>Hood's Brigade fighting at the Devil's Den, the Battle of Gettysburg.                   </a:t>
            </a:r>
          </a:p>
          <a:p>
            <a:pPr algn="ctr"/>
            <a:r>
              <a:rPr lang="en-US" sz="2000" i="1" dirty="0">
                <a:latin typeface="Gotham book"/>
              </a:rPr>
              <a:t> The Portal to Texas History</a:t>
            </a:r>
          </a:p>
        </p:txBody>
      </p:sp>
    </p:spTree>
    <p:extLst>
      <p:ext uri="{BB962C8B-B14F-4D97-AF65-F5344CB8AC3E}">
        <p14:creationId xmlns:p14="http://schemas.microsoft.com/office/powerpoint/2010/main" val="4216787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87</TotalTime>
  <Words>583</Words>
  <Application>Microsoft Office PowerPoint</Application>
  <PresentationFormat>Widescreen</PresentationFormat>
  <Paragraphs>42</Paragraphs>
  <Slides>11</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Aptos</vt:lpstr>
      <vt:lpstr>Aptos Display</vt:lpstr>
      <vt:lpstr>Arial</vt:lpstr>
      <vt:lpstr>Calibri</vt:lpstr>
      <vt:lpstr>Gotham book</vt:lpstr>
      <vt:lpstr>Gotham Medium</vt:lpstr>
      <vt:lpstr>Office Theme</vt:lpstr>
      <vt:lpstr>1_Office Theme</vt:lpstr>
      <vt:lpstr>Unit 8: Civil War</vt:lpstr>
      <vt:lpstr>Warm-up</vt:lpstr>
      <vt:lpstr>Share with the class</vt:lpstr>
      <vt:lpstr>Essential Question</vt:lpstr>
      <vt:lpstr>In today’s lesson…</vt:lpstr>
      <vt:lpstr>Civil War Battles in Texas</vt:lpstr>
      <vt:lpstr>Texans on the Home Front</vt:lpstr>
      <vt:lpstr>Texas’ Economic Advantages During the War</vt:lpstr>
      <vt:lpstr>Texans at War</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McClure Abubakar, Courtney</dc:creator>
  <cp:lastModifiedBy>Belden, Dreanna</cp:lastModifiedBy>
  <cp:revision>3</cp:revision>
  <dcterms:created xsi:type="dcterms:W3CDTF">2025-08-27T17:54:11Z</dcterms:created>
  <dcterms:modified xsi:type="dcterms:W3CDTF">2025-08-29T15:13:09Z</dcterms:modified>
</cp:coreProperties>
</file>