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26" r:id="rId3"/>
    <p:sldId id="331" r:id="rId4"/>
    <p:sldId id="332" r:id="rId5"/>
    <p:sldId id="333" r:id="rId6"/>
    <p:sldId id="334" r:id="rId7"/>
    <p:sldId id="339" r:id="rId8"/>
    <p:sldId id="336" r:id="rId9"/>
    <p:sldId id="337" r:id="rId10"/>
    <p:sldId id="338" r:id="rId11"/>
    <p:sldId id="340" r:id="rId12"/>
    <p:sldId id="341" r:id="rId13"/>
    <p:sldId id="342" r:id="rId14"/>
    <p:sldId id="343"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5DB41-21AD-C84B-E1F2-87B3ABEA1B16}" name="McClure Abubakar, Courtney" initials="CM" userId="S::Courtney.Abubakar@unt.edu::572c6853-bb71-45ed-bdc4-0b549993b51b" providerId="AD"/>
  <p188:author id="{E8A60CB0-28BE-F3B2-982A-F9E98DD928AF}" name="Andrew Torget" initials="AT" userId="35eeee6143187b7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1ADF3-3655-4EF0-AB00-158FEFC2FF96}"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D9491-5AF7-46A7-9168-E359BAAC84CC}" type="slidenum">
              <a:rPr lang="en-US" smtClean="0"/>
              <a:t>‹#›</a:t>
            </a:fld>
            <a:endParaRPr lang="en-US"/>
          </a:p>
        </p:txBody>
      </p:sp>
    </p:spTree>
    <p:extLst>
      <p:ext uri="{BB962C8B-B14F-4D97-AF65-F5344CB8AC3E}">
        <p14:creationId xmlns:p14="http://schemas.microsoft.com/office/powerpoint/2010/main" val="49423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9070905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storictexasmaps.com/collection/search-results/97091-american-civil-war-political-loyalties-gis-educational-map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texasmaps.com/collection/search-results/97091-american-civil-war-political-loyalties-gis-educational-ma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texasmaps.com/collection/search-results/97091-american-civil-war-political-loyalties-gis-educational-map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ctexasmaps.com/collection/search-results/97091-american-civil-war-political-loyalties-gis-educational-map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storictexasmaps.com/collection/search-results/97091-american-civil-war-political-loyalties-gis-educational-ma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creativecommons.org/licenses/by/4.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www.toicon.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gov/item/200367804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Currier &amp; Ives. </a:t>
            </a:r>
            <a:r>
              <a:rPr lang="en-US" sz="1200" b="0" i="1" u="none" strike="noStrike" kern="1200" dirty="0">
                <a:solidFill>
                  <a:schemeClr val="tx1"/>
                </a:solidFill>
                <a:effectLst/>
                <a:latin typeface="+mn-lt"/>
                <a:ea typeface="+mn-ea"/>
                <a:cs typeface="+mn-cs"/>
              </a:rPr>
              <a:t>Battle of Corinth, Miss. Oct. 4th 1862</a:t>
            </a:r>
            <a:r>
              <a:rPr lang="en-US" sz="1200" b="0" i="0" u="none" strike="noStrike" kern="1200" dirty="0">
                <a:solidFill>
                  <a:schemeClr val="tx1"/>
                </a:solidFill>
                <a:effectLst/>
                <a:latin typeface="+mn-lt"/>
                <a:ea typeface="+mn-ea"/>
                <a:cs typeface="+mn-cs"/>
              </a:rPr>
              <a:t>. ca. 1862. Lithograph. Library of Congress. </a:t>
            </a:r>
            <a:r>
              <a:rPr lang="en-US" sz="1200" b="0" i="0" u="sng" strike="noStrike" kern="1200" dirty="0">
                <a:solidFill>
                  <a:schemeClr val="tx1"/>
                </a:solidFill>
                <a:effectLst/>
                <a:latin typeface="+mn-lt"/>
                <a:ea typeface="+mn-ea"/>
                <a:cs typeface="+mn-cs"/>
                <a:hlinkClick r:id="rId3"/>
              </a:rPr>
              <a:t>https://www.loc.gov/item/90709052/</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3C9A-5B98-A47B-E7B5-F4C86E0FC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0DE7B-890F-47D8-AF0B-0A5E9E34F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3EE9D-C48A-6294-2A14-18EBE447B0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GLO Map Database and Store. </a:t>
            </a:r>
            <a:r>
              <a:rPr lang="en-US" sz="1200" b="0" i="0" u="sng" strike="noStrike" kern="1200" dirty="0">
                <a:solidFill>
                  <a:schemeClr val="tx1"/>
                </a:solidFill>
                <a:effectLst/>
                <a:latin typeface="+mn-lt"/>
                <a:ea typeface="+mn-ea"/>
                <a:cs typeface="+mn-cs"/>
                <a:hlinkClick r:id="rId3"/>
              </a:rPr>
              <a:t>https://historictexasmaps.com/collection/search-results/97091-american-civil-war-political-loyalties-gis-educational-maps</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53D0B00C-87E8-D950-1BB7-ECA16057DC9E}"/>
              </a:ext>
            </a:extLst>
          </p:cNvPr>
          <p:cNvSpPr>
            <a:spLocks noGrp="1"/>
          </p:cNvSpPr>
          <p:nvPr>
            <p:ph type="sldNum" sz="quarter" idx="5"/>
          </p:nvPr>
        </p:nvSpPr>
        <p:spPr/>
        <p:txBody>
          <a:bodyPr/>
          <a:lstStyle/>
          <a:p>
            <a:fld id="{348D9491-5AF7-46A7-9168-E359BAAC84CC}" type="slidenum">
              <a:rPr lang="en-US" smtClean="0"/>
              <a:t>6</a:t>
            </a:fld>
            <a:endParaRPr lang="en-US"/>
          </a:p>
        </p:txBody>
      </p:sp>
    </p:spTree>
    <p:extLst>
      <p:ext uri="{BB962C8B-B14F-4D97-AF65-F5344CB8AC3E}">
        <p14:creationId xmlns:p14="http://schemas.microsoft.com/office/powerpoint/2010/main" val="372671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GLO Map Database and Store. </a:t>
            </a:r>
            <a:r>
              <a:rPr lang="en-US" sz="1200" b="0" i="0" u="sng" strike="noStrike" kern="1200" dirty="0">
                <a:solidFill>
                  <a:schemeClr val="tx1"/>
                </a:solidFill>
                <a:effectLst/>
                <a:latin typeface="+mn-lt"/>
                <a:ea typeface="+mn-ea"/>
                <a:cs typeface="+mn-cs"/>
                <a:hlinkClick r:id="rId3"/>
              </a:rPr>
              <a:t>https://historictexasmaps.com/collection/search-results/97091-american-civil-war-political-loyalties-gis-educational-maps</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48D9491-5AF7-46A7-9168-E359BAAC84CC}" type="slidenum">
              <a:rPr lang="en-US" smtClean="0"/>
              <a:t>7</a:t>
            </a:fld>
            <a:endParaRPr lang="en-US"/>
          </a:p>
        </p:txBody>
      </p:sp>
    </p:spTree>
    <p:extLst>
      <p:ext uri="{BB962C8B-B14F-4D97-AF65-F5344CB8AC3E}">
        <p14:creationId xmlns:p14="http://schemas.microsoft.com/office/powerpoint/2010/main" val="21147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GLO Map Database and Store. </a:t>
            </a:r>
            <a:r>
              <a:rPr lang="en-US" sz="1200" b="0" i="0" u="sng" strike="noStrike" kern="1200" dirty="0">
                <a:solidFill>
                  <a:schemeClr val="tx1"/>
                </a:solidFill>
                <a:effectLst/>
                <a:latin typeface="+mn-lt"/>
                <a:ea typeface="+mn-ea"/>
                <a:cs typeface="+mn-cs"/>
                <a:hlinkClick r:id="rId3"/>
              </a:rPr>
              <a:t>https://historictexasmaps.com/collection/search-results/97091-american-civil-war-political-loyalties-gis-educational-maps</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48D9491-5AF7-46A7-9168-E359BAAC84CC}" type="slidenum">
              <a:rPr lang="en-US" smtClean="0"/>
              <a:t>8</a:t>
            </a:fld>
            <a:endParaRPr lang="en-US"/>
          </a:p>
        </p:txBody>
      </p:sp>
    </p:spTree>
    <p:extLst>
      <p:ext uri="{BB962C8B-B14F-4D97-AF65-F5344CB8AC3E}">
        <p14:creationId xmlns:p14="http://schemas.microsoft.com/office/powerpoint/2010/main" val="260131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Wang, Thomas, Lila Rakoczy, and James Harkins. Circles have been added to identify the three primary theaters of the war.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GLO Map Database and Store. </a:t>
            </a:r>
            <a:r>
              <a:rPr lang="en-US" sz="1200" b="0" i="0" u="sng" strike="noStrike" kern="1200" dirty="0">
                <a:solidFill>
                  <a:schemeClr val="tx1"/>
                </a:solidFill>
                <a:effectLst/>
                <a:latin typeface="+mn-lt"/>
                <a:ea typeface="+mn-ea"/>
                <a:cs typeface="+mn-cs"/>
                <a:hlinkClick r:id="rId3"/>
              </a:rPr>
              <a:t>https://historictexasmaps.com/collection/search-results/97091-american-civil-war-political-loyalties-gis-educational-maps</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48D9491-5AF7-46A7-9168-E359BAAC84CC}" type="slidenum">
              <a:rPr lang="en-US" smtClean="0"/>
              <a:t>9</a:t>
            </a:fld>
            <a:endParaRPr lang="en-US"/>
          </a:p>
        </p:txBody>
      </p:sp>
    </p:spTree>
    <p:extLst>
      <p:ext uri="{BB962C8B-B14F-4D97-AF65-F5344CB8AC3E}">
        <p14:creationId xmlns:p14="http://schemas.microsoft.com/office/powerpoint/2010/main" val="407817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Wang, Thomas, Lila Rakoczy, and James Harkins. Ship icons have been placed along the Southern coast to represent the Union blockade of Southern ports.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GLO Map Database and Store. </a:t>
            </a:r>
            <a:r>
              <a:rPr lang="en-US" sz="1200" b="0" i="0" u="sng" strike="noStrike" kern="1200" dirty="0">
                <a:solidFill>
                  <a:schemeClr val="tx1"/>
                </a:solidFill>
                <a:effectLst/>
                <a:latin typeface="+mn-lt"/>
                <a:ea typeface="+mn-ea"/>
                <a:cs typeface="+mn-cs"/>
                <a:hlinkClick r:id="rId3"/>
              </a:rPr>
              <a:t>https://historictexasmaps.com/collection/search-results/97091-american-civil-war-political-loyalties-gis-educational-maps</a:t>
            </a:r>
            <a:r>
              <a:rPr lang="en-US" sz="1200" b="0" i="0" u="none" strike="noStrike" kern="1200" dirty="0">
                <a:solidFill>
                  <a:schemeClr val="tx1"/>
                </a:solidFill>
                <a:effectLst/>
                <a:latin typeface="+mn-lt"/>
                <a:ea typeface="+mn-ea"/>
                <a:cs typeface="+mn-cs"/>
              </a:rPr>
              <a:t>. </a:t>
            </a:r>
          </a:p>
          <a:p>
            <a:endParaRPr lang="en-US" dirty="0"/>
          </a:p>
          <a:p>
            <a:r>
              <a:rPr lang="en-US" dirty="0"/>
              <a:t>Ship icons added to the map from </a:t>
            </a:r>
            <a:r>
              <a:rPr lang="en-US" sz="1200" b="0" i="0" kern="1200" dirty="0" err="1">
                <a:solidFill>
                  <a:schemeClr val="tx1"/>
                </a:solidFill>
                <a:effectLst/>
                <a:latin typeface="+mn-lt"/>
                <a:ea typeface="+mn-ea"/>
                <a:cs typeface="+mn-cs"/>
              </a:rPr>
              <a:t>Toicon</a:t>
            </a:r>
            <a:r>
              <a:rPr lang="en-US" sz="1200" b="0" i="0" kern="1200" dirty="0">
                <a:solidFill>
                  <a:schemeClr val="tx1"/>
                </a:solidFill>
                <a:effectLst/>
                <a:latin typeface="+mn-lt"/>
                <a:ea typeface="+mn-ea"/>
                <a:cs typeface="+mn-cs"/>
              </a:rPr>
              <a:t>-icon-feather-discover. Icon from the collection "getting-around“. </a:t>
            </a:r>
            <a:r>
              <a:rPr lang="fi-FI" dirty="0">
                <a:effectLst/>
              </a:rPr>
              <a:t>Shannon E Thomas/toicon.com. </a:t>
            </a:r>
            <a:r>
              <a:rPr lang="en-US" sz="1200" b="0" i="0" u="sng" kern="1200" dirty="0">
                <a:solidFill>
                  <a:schemeClr val="tx1"/>
                </a:solidFill>
                <a:effectLst/>
                <a:latin typeface="+mn-lt"/>
                <a:ea typeface="+mn-ea"/>
                <a:cs typeface="+mn-cs"/>
                <a:hlinkClick r:id="rId4"/>
              </a:rPr>
              <a:t>http://www.toicon.com/</a:t>
            </a:r>
            <a:r>
              <a:rPr lang="en-US" sz="1200" b="0" i="0" kern="1200" dirty="0">
                <a:solidFill>
                  <a:schemeClr val="tx1"/>
                </a:solidFill>
                <a:effectLst/>
                <a:latin typeface="+mn-lt"/>
                <a:ea typeface="+mn-ea"/>
                <a:cs typeface="+mn-cs"/>
              </a:rPr>
              <a:t>. This file is licensed under the </a:t>
            </a:r>
            <a:r>
              <a:rPr lang="en-US" sz="1200" b="0" i="0" u="none" strike="noStrike" kern="1200" dirty="0">
                <a:solidFill>
                  <a:schemeClr val="tx1"/>
                </a:solidFill>
                <a:effectLst/>
                <a:latin typeface="+mn-lt"/>
                <a:ea typeface="+mn-ea"/>
                <a:cs typeface="+mn-cs"/>
                <a:hlinkClick r:id="rId5"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creativecommons:by/4.0/deed.en"/>
              </a:rPr>
              <a:t>Attribution 4.0 International</a:t>
            </a:r>
            <a:r>
              <a:rPr lang="en-US" sz="1200" b="0" i="0" kern="1200" dirty="0">
                <a:solidFill>
                  <a:schemeClr val="tx1"/>
                </a:solidFill>
                <a:effectLst/>
                <a:latin typeface="+mn-lt"/>
                <a:ea typeface="+mn-ea"/>
                <a:cs typeface="+mn-cs"/>
              </a:rPr>
              <a:t> license. Accessed on August 13, 2025. https://commons.wikimedia.org/wiki/File:Toicon-icon-feather-discover.svg </a:t>
            </a:r>
          </a:p>
        </p:txBody>
      </p:sp>
      <p:sp>
        <p:nvSpPr>
          <p:cNvPr id="4" name="Slide Number Placeholder 3"/>
          <p:cNvSpPr>
            <a:spLocks noGrp="1"/>
          </p:cNvSpPr>
          <p:nvPr>
            <p:ph type="sldNum" sz="quarter" idx="5"/>
          </p:nvPr>
        </p:nvSpPr>
        <p:spPr/>
        <p:txBody>
          <a:bodyPr/>
          <a:lstStyle/>
          <a:p>
            <a:fld id="{348D9491-5AF7-46A7-9168-E359BAAC84CC}" type="slidenum">
              <a:rPr lang="en-US" smtClean="0"/>
              <a:t>10</a:t>
            </a:fld>
            <a:endParaRPr lang="en-US"/>
          </a:p>
        </p:txBody>
      </p:sp>
    </p:spTree>
    <p:extLst>
      <p:ext uri="{BB962C8B-B14F-4D97-AF65-F5344CB8AC3E}">
        <p14:creationId xmlns:p14="http://schemas.microsoft.com/office/powerpoint/2010/main" val="211016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Watts, James W., Henry Walker Herrick, and Lucius Stebbins. </a:t>
            </a:r>
            <a:r>
              <a:rPr lang="en-US" sz="1200" b="0" i="1" u="none" strike="noStrike" kern="1200" dirty="0">
                <a:solidFill>
                  <a:schemeClr val="tx1"/>
                </a:solidFill>
                <a:effectLst/>
                <a:latin typeface="+mn-lt"/>
                <a:ea typeface="+mn-ea"/>
                <a:cs typeface="+mn-cs"/>
              </a:rPr>
              <a:t>Reading the Emancipation Proclamation / H.W. Herrick, del., J.W. Watts, SC.</a:t>
            </a:r>
            <a:r>
              <a:rPr lang="en-US" sz="1200" b="0" i="0" u="none" strike="noStrike" kern="1200" dirty="0">
                <a:solidFill>
                  <a:schemeClr val="tx1"/>
                </a:solidFill>
                <a:effectLst/>
                <a:latin typeface="+mn-lt"/>
                <a:ea typeface="+mn-ea"/>
                <a:cs typeface="+mn-cs"/>
              </a:rPr>
              <a:t> ca. 1864. Steel engraving. Library of Congress Prints and Photographs Division. </a:t>
            </a:r>
            <a:r>
              <a:rPr lang="en-US" sz="1200" b="0" i="0" u="sng" strike="noStrike" kern="1200" dirty="0">
                <a:solidFill>
                  <a:schemeClr val="tx1"/>
                </a:solidFill>
                <a:effectLst/>
                <a:latin typeface="+mn-lt"/>
                <a:ea typeface="+mn-ea"/>
                <a:cs typeface="+mn-cs"/>
                <a:hlinkClick r:id="rId3"/>
              </a:rPr>
              <a:t>https://www.loc.gov/item/2003678043/</a:t>
            </a:r>
            <a:endParaRPr lang="en-US" dirty="0"/>
          </a:p>
        </p:txBody>
      </p:sp>
      <p:sp>
        <p:nvSpPr>
          <p:cNvPr id="4" name="Slide Number Placeholder 3"/>
          <p:cNvSpPr>
            <a:spLocks noGrp="1"/>
          </p:cNvSpPr>
          <p:nvPr>
            <p:ph type="sldNum" sz="quarter" idx="5"/>
          </p:nvPr>
        </p:nvSpPr>
        <p:spPr/>
        <p:txBody>
          <a:bodyPr/>
          <a:lstStyle/>
          <a:p>
            <a:fld id="{348D9491-5AF7-46A7-9168-E359BAAC84CC}" type="slidenum">
              <a:rPr lang="en-US" smtClean="0"/>
              <a:t>11</a:t>
            </a:fld>
            <a:endParaRPr lang="en-US"/>
          </a:p>
        </p:txBody>
      </p:sp>
    </p:spTree>
    <p:extLst>
      <p:ext uri="{BB962C8B-B14F-4D97-AF65-F5344CB8AC3E}">
        <p14:creationId xmlns:p14="http://schemas.microsoft.com/office/powerpoint/2010/main" val="310925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Gibson, James F, photographer. Savage Station, Va. Field hospital after the battle of June 27. United States Virginia Savage Station, 1862. Photograph. https://www.loc.gov/item/2018666198/</a:t>
            </a:r>
            <a:endParaRPr lang="en-US" dirty="0"/>
          </a:p>
        </p:txBody>
      </p:sp>
      <p:sp>
        <p:nvSpPr>
          <p:cNvPr id="4" name="Slide Number Placeholder 3"/>
          <p:cNvSpPr>
            <a:spLocks noGrp="1"/>
          </p:cNvSpPr>
          <p:nvPr>
            <p:ph type="sldNum" sz="quarter" idx="5"/>
          </p:nvPr>
        </p:nvSpPr>
        <p:spPr/>
        <p:txBody>
          <a:bodyPr/>
          <a:lstStyle/>
          <a:p>
            <a:fld id="{348D9491-5AF7-46A7-9168-E359BAAC84CC}" type="slidenum">
              <a:rPr lang="en-US" smtClean="0"/>
              <a:t>12</a:t>
            </a:fld>
            <a:endParaRPr lang="en-US"/>
          </a:p>
        </p:txBody>
      </p:sp>
    </p:spTree>
    <p:extLst>
      <p:ext uri="{BB962C8B-B14F-4D97-AF65-F5344CB8AC3E}">
        <p14:creationId xmlns:p14="http://schemas.microsoft.com/office/powerpoint/2010/main" val="234326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12B8-EC89-D680-7B09-39BD7BB00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CD0244-8382-F582-5CED-6F3EDF1BA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CA543C-4C27-DB5C-5993-C0D107C2B89F}"/>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5" name="Footer Placeholder 4">
            <a:extLst>
              <a:ext uri="{FF2B5EF4-FFF2-40B4-BE49-F238E27FC236}">
                <a16:creationId xmlns:a16="http://schemas.microsoft.com/office/drawing/2014/main" id="{69ED88A7-6406-9A84-C9D6-C34E06FAB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21FC9-EB91-2E20-7CBC-836C7AC7D405}"/>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1052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B3E-4063-FD48-C4E9-C5FC54B72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F2C669-B184-0510-FC6B-556B5CDE7A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E9215-4265-FD1B-7D87-C8F635F0433E}"/>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5" name="Footer Placeholder 4">
            <a:extLst>
              <a:ext uri="{FF2B5EF4-FFF2-40B4-BE49-F238E27FC236}">
                <a16:creationId xmlns:a16="http://schemas.microsoft.com/office/drawing/2014/main" id="{907748D0-76D3-DA00-1B13-44DE1E12D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1D48A-06F6-E66F-7760-082F7524D06D}"/>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182964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6D6AA-965F-5BCB-7C06-979B88FE9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79D1B-9F0F-B493-2857-75E82340E8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D4349-CA38-CB5A-491A-636CE3FE92D1}"/>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5" name="Footer Placeholder 4">
            <a:extLst>
              <a:ext uri="{FF2B5EF4-FFF2-40B4-BE49-F238E27FC236}">
                <a16:creationId xmlns:a16="http://schemas.microsoft.com/office/drawing/2014/main" id="{5D2C4841-BED2-4196-9143-83DBDF51B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E0543-7090-5610-D192-BCD930AF9115}"/>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317125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4106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0323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35595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594154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65761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6382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19491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5382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79CC-D2F2-440A-58B9-7F6101CC2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8EAC5-426E-9C28-4C3E-DE709A7F7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E6824-21FF-1E3A-D174-70198BCC3059}"/>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5" name="Footer Placeholder 4">
            <a:extLst>
              <a:ext uri="{FF2B5EF4-FFF2-40B4-BE49-F238E27FC236}">
                <a16:creationId xmlns:a16="http://schemas.microsoft.com/office/drawing/2014/main" id="{3D56FD7D-0BF2-5BBA-DFBF-C97C52D27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6D02B-873B-BCEF-C4A6-EC83546A252B}"/>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2453010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02360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8396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277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B872-E031-758B-85B7-1CB5C09D33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3C8D83-D83B-974E-90BF-B6DA964DAF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697C4-AEC9-1B37-3D63-CC41A530CD15}"/>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5" name="Footer Placeholder 4">
            <a:extLst>
              <a:ext uri="{FF2B5EF4-FFF2-40B4-BE49-F238E27FC236}">
                <a16:creationId xmlns:a16="http://schemas.microsoft.com/office/drawing/2014/main" id="{82EE62FF-60EB-79DF-3CDD-DC36AAECD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0886-C3FE-20DF-B5DE-AAAE4137B192}"/>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29918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17EB-E0E8-FB1D-04E6-864FB3BE3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4950A-43D0-0AA9-AC21-4FC676E59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716F41-0866-33BB-3F75-5F24CD2AD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C48746-CE4B-440A-6FE5-AB0D19EEB15F}"/>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6" name="Footer Placeholder 5">
            <a:extLst>
              <a:ext uri="{FF2B5EF4-FFF2-40B4-BE49-F238E27FC236}">
                <a16:creationId xmlns:a16="http://schemas.microsoft.com/office/drawing/2014/main" id="{EE65561E-63A2-F7FA-F872-B8F551D5C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1BB9D-BD38-480B-E117-C004C6A96635}"/>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385130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1ACF-68CF-B3F4-1B41-2E3AC9A774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BE2683-FB58-05AE-2402-385B4022A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0352D5-5626-E630-6583-CA46AAF81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B19B7B-3022-FD8B-C66F-1FBEE1B16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821B3-5D26-E9FD-CC72-35A2DF950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CA4B1-0C25-F35A-53BC-B154D6C75BA3}"/>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8" name="Footer Placeholder 7">
            <a:extLst>
              <a:ext uri="{FF2B5EF4-FFF2-40B4-BE49-F238E27FC236}">
                <a16:creationId xmlns:a16="http://schemas.microsoft.com/office/drawing/2014/main" id="{C8304299-4544-FEE5-679D-7343848DDE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155AC-6C88-9274-00A5-857F0674E3C2}"/>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354145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E601-4A6A-C472-F6C9-8DF41EAD01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F60F44-AEDC-6F27-A00D-08DBC53CE44A}"/>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4" name="Footer Placeholder 3">
            <a:extLst>
              <a:ext uri="{FF2B5EF4-FFF2-40B4-BE49-F238E27FC236}">
                <a16:creationId xmlns:a16="http://schemas.microsoft.com/office/drawing/2014/main" id="{19249594-0759-EC15-C9FF-8C3F4D12C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C7B01-DF02-7B0B-3AB5-D36C093A87F7}"/>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393464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F172A-2763-2421-3CF2-4F935388E475}"/>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3" name="Footer Placeholder 2">
            <a:extLst>
              <a:ext uri="{FF2B5EF4-FFF2-40B4-BE49-F238E27FC236}">
                <a16:creationId xmlns:a16="http://schemas.microsoft.com/office/drawing/2014/main" id="{7673C697-46D5-8E8F-99D8-4396793754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03D06B-FDCD-098D-D822-F6A8E5AE2253}"/>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67384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E958-D91C-3BB7-B9BD-23C2D4E69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55042-C1DC-95BB-AA5B-AC58A597B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A9038E-8EB6-6A77-6BB4-E62A03AD6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B22EC-5660-2B63-511B-02E188C84B0A}"/>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6" name="Footer Placeholder 5">
            <a:extLst>
              <a:ext uri="{FF2B5EF4-FFF2-40B4-BE49-F238E27FC236}">
                <a16:creationId xmlns:a16="http://schemas.microsoft.com/office/drawing/2014/main" id="{FBAA9618-E6F1-68DE-1E46-CEC2C64AFD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0DC7D-4B22-6EDC-0906-6191189F2C72}"/>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26947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FC71-5899-727B-67DB-C785F91A7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F31FD-0FDF-C2D1-E562-F60D775E5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6BD033-74E0-BF25-4044-6AA67A3FE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0D15-F9DA-722C-E72E-3257EB22FEA0}"/>
              </a:ext>
            </a:extLst>
          </p:cNvPr>
          <p:cNvSpPr>
            <a:spLocks noGrp="1"/>
          </p:cNvSpPr>
          <p:nvPr>
            <p:ph type="dt" sz="half" idx="10"/>
          </p:nvPr>
        </p:nvSpPr>
        <p:spPr/>
        <p:txBody>
          <a:bodyPr/>
          <a:lstStyle/>
          <a:p>
            <a:fld id="{73BFBE57-CABB-44DB-A1F2-550FFA1714DF}" type="datetimeFigureOut">
              <a:rPr lang="en-US" smtClean="0"/>
              <a:t>8/26/2025</a:t>
            </a:fld>
            <a:endParaRPr lang="en-US"/>
          </a:p>
        </p:txBody>
      </p:sp>
      <p:sp>
        <p:nvSpPr>
          <p:cNvPr id="6" name="Footer Placeholder 5">
            <a:extLst>
              <a:ext uri="{FF2B5EF4-FFF2-40B4-BE49-F238E27FC236}">
                <a16:creationId xmlns:a16="http://schemas.microsoft.com/office/drawing/2014/main" id="{4FBFE30C-5EEB-0C64-078B-4B025194F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9BEC5-6E3B-DEB4-1B26-4AEDCA545831}"/>
              </a:ext>
            </a:extLst>
          </p:cNvPr>
          <p:cNvSpPr>
            <a:spLocks noGrp="1"/>
          </p:cNvSpPr>
          <p:nvPr>
            <p:ph type="sldNum" sz="quarter" idx="12"/>
          </p:nvPr>
        </p:nvSpPr>
        <p:spPr/>
        <p:txBody>
          <a:bodyPr/>
          <a:lstStyle/>
          <a:p>
            <a:fld id="{B98AC1C1-CB91-4D6E-92AC-273E11CD5C10}" type="slidenum">
              <a:rPr lang="en-US" smtClean="0"/>
              <a:t>‹#›</a:t>
            </a:fld>
            <a:endParaRPr lang="en-US"/>
          </a:p>
        </p:txBody>
      </p:sp>
    </p:spTree>
    <p:extLst>
      <p:ext uri="{BB962C8B-B14F-4D97-AF65-F5344CB8AC3E}">
        <p14:creationId xmlns:p14="http://schemas.microsoft.com/office/powerpoint/2010/main" val="68859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BBE70-3B8B-FA68-C82B-E4025C83C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3FA88B-7251-D125-CE96-81CDDBE64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5D1B8-85E9-2013-B1BE-463AABDAA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BFBE57-CABB-44DB-A1F2-550FFA1714DF}" type="datetimeFigureOut">
              <a:rPr lang="en-US" smtClean="0"/>
              <a:t>8/26/2025</a:t>
            </a:fld>
            <a:endParaRPr lang="en-US"/>
          </a:p>
        </p:txBody>
      </p:sp>
      <p:sp>
        <p:nvSpPr>
          <p:cNvPr id="5" name="Footer Placeholder 4">
            <a:extLst>
              <a:ext uri="{FF2B5EF4-FFF2-40B4-BE49-F238E27FC236}">
                <a16:creationId xmlns:a16="http://schemas.microsoft.com/office/drawing/2014/main" id="{81824B54-42F3-8283-E9DA-A4FCC22DC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13E607-A35A-4212-1759-2E738D4AB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8AC1C1-CB91-4D6E-92AC-273E11CD5C10}" type="slidenum">
              <a:rPr lang="en-US" smtClean="0"/>
              <a:t>‹#›</a:t>
            </a:fld>
            <a:endParaRPr lang="en-US"/>
          </a:p>
        </p:txBody>
      </p:sp>
    </p:spTree>
    <p:extLst>
      <p:ext uri="{BB962C8B-B14F-4D97-AF65-F5344CB8AC3E}">
        <p14:creationId xmlns:p14="http://schemas.microsoft.com/office/powerpoint/2010/main" val="12381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436313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ainting depicting a Civil War battle. Union soldiers in blue charge Confederate soldiers in gray. Both sides have men raising swords high, holding flags of their side of the war. In the foreground there are dead and wounded men on the ground. In the background is smoke covering the battlefield.">
            <a:extLst>
              <a:ext uri="{FF2B5EF4-FFF2-40B4-BE49-F238E27FC236}">
                <a16:creationId xmlns:a16="http://schemas.microsoft.com/office/drawing/2014/main" id="{5197601B-BECF-9FBB-7FF5-E89DDC325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96" r="13"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788512" cy="3719696"/>
          </a:xfrm>
          <a:noFill/>
        </p:spPr>
        <p:txBody>
          <a:bodyPr>
            <a:normAutofit/>
          </a:bodyPr>
          <a:lstStyle/>
          <a:p>
            <a:pPr algn="l"/>
            <a:r>
              <a:rPr lang="en-US" sz="6600" b="1" i="1" dirty="0">
                <a:solidFill>
                  <a:schemeClr val="tx1">
                    <a:lumMod val="65000"/>
                    <a:lumOff val="35000"/>
                  </a:schemeClr>
                </a:solidFill>
                <a:latin typeface="Gotham book"/>
              </a:rPr>
              <a:t>Unit 8: </a:t>
            </a:r>
            <a:br>
              <a:rPr lang="en-US" sz="6600" b="1" i="1" dirty="0">
                <a:latin typeface="Gotham book"/>
              </a:rPr>
            </a:br>
            <a:r>
              <a:rPr lang="en-US" sz="6600" b="1" i="1" dirty="0">
                <a:solidFill>
                  <a:srgbClr val="0070C0"/>
                </a:solidFill>
                <a:latin typeface="Gotham book"/>
              </a:rPr>
              <a:t>Civil War</a:t>
            </a:r>
            <a:endParaRPr lang="en-US" sz="66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4000" b="1" i="1" dirty="0">
                <a:solidFill>
                  <a:schemeClr val="tx1">
                    <a:lumMod val="65000"/>
                    <a:lumOff val="35000"/>
                  </a:schemeClr>
                </a:solidFill>
                <a:latin typeface="Gotham book"/>
              </a:rPr>
              <a:t>Lesson 3: </a:t>
            </a:r>
          </a:p>
          <a:p>
            <a:pPr algn="l"/>
            <a:r>
              <a:rPr lang="en-US" sz="4000" b="1" i="1" dirty="0">
                <a:solidFill>
                  <a:srgbClr val="0070C0"/>
                </a:solidFill>
                <a:latin typeface="Gotham book"/>
              </a:rPr>
              <a:t>Vocabulary</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3E7C54E-49E6-9278-6D77-AE5F1BD72A8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8D3D556-1BF1-974F-09E1-189B386F6D8F}"/>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Blockade </a:t>
            </a:r>
            <a:r>
              <a:rPr lang="en-US" sz="4400" i="1" dirty="0">
                <a:solidFill>
                  <a:schemeClr val="bg1"/>
                </a:solidFill>
                <a:latin typeface="Gotham Medium"/>
              </a:rPr>
              <a:t>(n, v)</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5" name="TextBox 4">
            <a:extLst>
              <a:ext uri="{FF2B5EF4-FFF2-40B4-BE49-F238E27FC236}">
                <a16:creationId xmlns:a16="http://schemas.microsoft.com/office/drawing/2014/main" id="{79FEB754-4279-9F3F-40F6-391BABAAD384}"/>
              </a:ext>
            </a:extLst>
          </p:cNvPr>
          <p:cNvSpPr txBox="1"/>
          <p:nvPr/>
        </p:nvSpPr>
        <p:spPr>
          <a:xfrm>
            <a:off x="1" y="1636295"/>
            <a:ext cx="6096000" cy="5170646"/>
          </a:xfrm>
          <a:prstGeom prst="rect">
            <a:avLst/>
          </a:prstGeom>
          <a:noFill/>
        </p:spPr>
        <p:txBody>
          <a:bodyPr wrap="square" rtlCol="0">
            <a:spAutoFit/>
          </a:bodyPr>
          <a:lstStyle/>
          <a:p>
            <a:r>
              <a:rPr lang="en-US" sz="2200" dirty="0">
                <a:solidFill>
                  <a:schemeClr val="accent6">
                    <a:lumMod val="75000"/>
                  </a:schemeClr>
                </a:solidFill>
                <a:latin typeface="Gotham book"/>
              </a:rPr>
              <a:t>During the Civil War, the Union navy </a:t>
            </a:r>
            <a:r>
              <a:rPr lang="en-US" sz="2200" b="1" dirty="0">
                <a:solidFill>
                  <a:schemeClr val="accent6">
                    <a:lumMod val="75000"/>
                  </a:schemeClr>
                </a:solidFill>
                <a:latin typeface="Gotham book"/>
              </a:rPr>
              <a:t>blockaded</a:t>
            </a:r>
            <a:r>
              <a:rPr lang="en-US" sz="2200" dirty="0">
                <a:solidFill>
                  <a:schemeClr val="accent6">
                    <a:lumMod val="75000"/>
                  </a:schemeClr>
                </a:solidFill>
                <a:latin typeface="Gotham book"/>
              </a:rPr>
              <a:t> the South, placing Union ships along the Southern coast to prevent any goods from entering or exiting Southern ports. This meant that most of the South was unable to receive supplies by sea or take part in international trade.</a:t>
            </a:r>
          </a:p>
          <a:p>
            <a:endParaRPr lang="en-US" sz="2200" dirty="0">
              <a:latin typeface="Gotham book"/>
            </a:endParaRPr>
          </a:p>
          <a:p>
            <a:r>
              <a:rPr lang="en-US" sz="2200" dirty="0">
                <a:solidFill>
                  <a:srgbClr val="0070C0"/>
                </a:solidFill>
                <a:latin typeface="Gotham book"/>
              </a:rPr>
              <a:t>The Union also </a:t>
            </a:r>
            <a:r>
              <a:rPr lang="en-US" sz="2200" b="1" dirty="0">
                <a:solidFill>
                  <a:srgbClr val="0070C0"/>
                </a:solidFill>
                <a:latin typeface="Gotham book"/>
              </a:rPr>
              <a:t>blockaded</a:t>
            </a:r>
            <a:r>
              <a:rPr lang="en-US" sz="2200" dirty="0">
                <a:solidFill>
                  <a:srgbClr val="0070C0"/>
                </a:solidFill>
                <a:latin typeface="Gotham book"/>
              </a:rPr>
              <a:t> Texas ports; however, Texas had an advantage that other Southern states did not: Texas shared a border with Mexico. </a:t>
            </a:r>
            <a:r>
              <a:rPr lang="en-US" sz="2200" dirty="0">
                <a:solidFill>
                  <a:schemeClr val="accent5">
                    <a:lumMod val="75000"/>
                  </a:schemeClr>
                </a:solidFill>
                <a:latin typeface="Gotham book"/>
              </a:rPr>
              <a:t>The Union could not </a:t>
            </a:r>
            <a:r>
              <a:rPr lang="en-US" sz="2200" b="1" dirty="0">
                <a:solidFill>
                  <a:schemeClr val="accent5">
                    <a:lumMod val="75000"/>
                  </a:schemeClr>
                </a:solidFill>
                <a:latin typeface="Gotham book"/>
              </a:rPr>
              <a:t>blockade</a:t>
            </a:r>
            <a:r>
              <a:rPr lang="en-US" sz="2200" dirty="0">
                <a:solidFill>
                  <a:schemeClr val="accent5">
                    <a:lumMod val="75000"/>
                  </a:schemeClr>
                </a:solidFill>
                <a:latin typeface="Gotham book"/>
              </a:rPr>
              <a:t> Mexican ports without harming its relationship with Mexico. This allowed Texans to get around the Union </a:t>
            </a:r>
            <a:r>
              <a:rPr lang="en-US" sz="2200" b="1" dirty="0">
                <a:solidFill>
                  <a:schemeClr val="accent5">
                    <a:lumMod val="75000"/>
                  </a:schemeClr>
                </a:solidFill>
                <a:latin typeface="Gotham book"/>
              </a:rPr>
              <a:t>blockade</a:t>
            </a:r>
            <a:r>
              <a:rPr lang="en-US" sz="2200" dirty="0">
                <a:solidFill>
                  <a:schemeClr val="accent5">
                    <a:lumMod val="75000"/>
                  </a:schemeClr>
                </a:solidFill>
                <a:latin typeface="Gotham book"/>
              </a:rPr>
              <a:t> by moving their goods across the Rio Grande and then shipping them from Mexican ports.</a:t>
            </a:r>
          </a:p>
        </p:txBody>
      </p:sp>
      <p:pic>
        <p:nvPicPr>
          <p:cNvPr id="12" name="Picture 11" descr="A map of the political boundaries which separated the Union (northern states) from the Confederacy (Southern states) during the Civil War. There were 11 Confederate states that seceded from the Union including Texas, Arkansas, Louisiana, Mississippi, Alabama, Tennessee, Georgia, Floria, South Carolina, North Carolina, and Virginia. Icons representing 19th century ships are placed along the coast of the Southern states to represent the Union blockade.">
            <a:extLst>
              <a:ext uri="{FF2B5EF4-FFF2-40B4-BE49-F238E27FC236}">
                <a16:creationId xmlns:a16="http://schemas.microsoft.com/office/drawing/2014/main" id="{3B7CA8BB-9F06-85E0-6D3A-241810D3B410}"/>
              </a:ext>
            </a:extLst>
          </p:cNvPr>
          <p:cNvPicPr>
            <a:picLocks noChangeAspect="1"/>
          </p:cNvPicPr>
          <p:nvPr/>
        </p:nvPicPr>
        <p:blipFill>
          <a:blip r:embed="rId4"/>
          <a:stretch>
            <a:fillRect/>
          </a:stretch>
        </p:blipFill>
        <p:spPr>
          <a:xfrm>
            <a:off x="6096000" y="2040556"/>
            <a:ext cx="5934884" cy="3599848"/>
          </a:xfrm>
          <a:prstGeom prst="rect">
            <a:avLst/>
          </a:prstGeom>
          <a:effectLst>
            <a:outerShdw blurRad="50800" dist="50800" dir="7920000" algn="ctr" rotWithShape="0">
              <a:srgbClr val="000000">
                <a:alpha val="43137"/>
              </a:srgbClr>
            </a:outerShdw>
          </a:effectLst>
        </p:spPr>
      </p:pic>
      <p:sp>
        <p:nvSpPr>
          <p:cNvPr id="13" name="TextBox 12">
            <a:extLst>
              <a:ext uri="{FF2B5EF4-FFF2-40B4-BE49-F238E27FC236}">
                <a16:creationId xmlns:a16="http://schemas.microsoft.com/office/drawing/2014/main" id="{6F633269-6971-D397-5AA7-F5D89FB32CA2}"/>
              </a:ext>
            </a:extLst>
          </p:cNvPr>
          <p:cNvSpPr txBox="1"/>
          <p:nvPr/>
        </p:nvSpPr>
        <p:spPr>
          <a:xfrm>
            <a:off x="6736768" y="5669674"/>
            <a:ext cx="4855028" cy="400110"/>
          </a:xfrm>
          <a:prstGeom prst="rect">
            <a:avLst/>
          </a:prstGeom>
          <a:noFill/>
        </p:spPr>
        <p:txBody>
          <a:bodyPr wrap="square" rtlCol="0">
            <a:spAutoFit/>
          </a:bodyPr>
          <a:lstStyle/>
          <a:p>
            <a:pPr algn="ctr"/>
            <a:r>
              <a:rPr lang="en-US" sz="2000" i="1" dirty="0">
                <a:latin typeface="Gotham book"/>
              </a:rPr>
              <a:t>The Texas General Land Office</a:t>
            </a:r>
          </a:p>
        </p:txBody>
      </p:sp>
    </p:spTree>
    <p:extLst>
      <p:ext uri="{BB962C8B-B14F-4D97-AF65-F5344CB8AC3E}">
        <p14:creationId xmlns:p14="http://schemas.microsoft.com/office/powerpoint/2010/main" val="197976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F9E3B5F-F127-1A57-1EAB-94F8A1FDB05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9AAFE14-7871-284F-F866-3338C8336C59}"/>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Emancipation </a:t>
            </a:r>
            <a:r>
              <a:rPr lang="en-US" sz="4400" i="1" dirty="0">
                <a:solidFill>
                  <a:schemeClr val="bg1"/>
                </a:solidFill>
                <a:latin typeface="Gotham Medium"/>
              </a:rPr>
              <a:t>(n)</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9717C24-3516-AF6D-0690-EBB21A8F48EB}"/>
              </a:ext>
            </a:extLst>
          </p:cNvPr>
          <p:cNvSpPr txBox="1"/>
          <p:nvPr/>
        </p:nvSpPr>
        <p:spPr>
          <a:xfrm>
            <a:off x="76199" y="1503485"/>
            <a:ext cx="7151915" cy="5293757"/>
          </a:xfrm>
          <a:prstGeom prst="rect">
            <a:avLst/>
          </a:prstGeom>
          <a:noFill/>
        </p:spPr>
        <p:txBody>
          <a:bodyPr wrap="square" rtlCol="0">
            <a:spAutoFit/>
          </a:bodyPr>
          <a:lstStyle/>
          <a:p>
            <a:r>
              <a:rPr lang="en-US" sz="2200" dirty="0">
                <a:solidFill>
                  <a:srgbClr val="C00000"/>
                </a:solidFill>
                <a:latin typeface="Gotham book"/>
              </a:rPr>
              <a:t>On January 1, 1863, President Abraham Lincoln issued the </a:t>
            </a:r>
            <a:r>
              <a:rPr lang="en-US" sz="2200" b="1" dirty="0">
                <a:solidFill>
                  <a:srgbClr val="C00000"/>
                </a:solidFill>
                <a:latin typeface="Gotham book"/>
              </a:rPr>
              <a:t>Emancipation</a:t>
            </a:r>
            <a:r>
              <a:rPr lang="en-US" sz="2200" dirty="0">
                <a:solidFill>
                  <a:srgbClr val="C00000"/>
                </a:solidFill>
                <a:latin typeface="Gotham book"/>
              </a:rPr>
              <a:t> Proclamation. This was a law that stated all slaves in rebelling states were </a:t>
            </a:r>
            <a:r>
              <a:rPr lang="en-US" sz="2200" b="1" dirty="0">
                <a:solidFill>
                  <a:srgbClr val="C00000"/>
                </a:solidFill>
                <a:latin typeface="Gotham book"/>
              </a:rPr>
              <a:t>emancipated</a:t>
            </a:r>
            <a:r>
              <a:rPr lang="en-US" sz="2200" dirty="0">
                <a:solidFill>
                  <a:srgbClr val="C00000"/>
                </a:solidFill>
                <a:latin typeface="Gotham book"/>
              </a:rPr>
              <a:t>, or freed. </a:t>
            </a:r>
          </a:p>
          <a:p>
            <a:endParaRPr lang="en-US" sz="1400" dirty="0">
              <a:latin typeface="Gotham book"/>
            </a:endParaRPr>
          </a:p>
          <a:p>
            <a:r>
              <a:rPr lang="en-US" sz="2200" dirty="0">
                <a:solidFill>
                  <a:srgbClr val="0070C0"/>
                </a:solidFill>
                <a:latin typeface="Gotham book"/>
              </a:rPr>
              <a:t>The </a:t>
            </a:r>
            <a:r>
              <a:rPr lang="en-US" sz="2200" b="1" dirty="0">
                <a:solidFill>
                  <a:srgbClr val="0070C0"/>
                </a:solidFill>
                <a:latin typeface="Gotham book"/>
              </a:rPr>
              <a:t>Emancipation</a:t>
            </a:r>
            <a:r>
              <a:rPr lang="en-US" sz="2200" dirty="0">
                <a:solidFill>
                  <a:srgbClr val="0070C0"/>
                </a:solidFill>
                <a:latin typeface="Gotham book"/>
              </a:rPr>
              <a:t> Proclamation did not promise freedom to slaves in states that were not in rebellion. There were some slave states on the border between the North and South, like Missouri, Kentucky, and Maryland, who had remained part of the Union when the rest of the Southern slave states seceded. According to the </a:t>
            </a:r>
            <a:r>
              <a:rPr lang="en-US" sz="2200" b="1" dirty="0">
                <a:solidFill>
                  <a:srgbClr val="0070C0"/>
                </a:solidFill>
                <a:latin typeface="Gotham book"/>
              </a:rPr>
              <a:t>Emancipation</a:t>
            </a:r>
            <a:r>
              <a:rPr lang="en-US" sz="2200" dirty="0">
                <a:solidFill>
                  <a:srgbClr val="0070C0"/>
                </a:solidFill>
                <a:latin typeface="Gotham book"/>
              </a:rPr>
              <a:t> Proclamation, these border states would be allowed to maintain slavery. </a:t>
            </a:r>
          </a:p>
          <a:p>
            <a:endParaRPr lang="en-US" sz="1600" dirty="0">
              <a:latin typeface="Gotham book"/>
            </a:endParaRPr>
          </a:p>
          <a:p>
            <a:r>
              <a:rPr lang="en-US" sz="2200" dirty="0">
                <a:solidFill>
                  <a:schemeClr val="accent6">
                    <a:lumMod val="75000"/>
                  </a:schemeClr>
                </a:solidFill>
                <a:latin typeface="Gotham book"/>
              </a:rPr>
              <a:t>Lincoln hoped the </a:t>
            </a:r>
            <a:r>
              <a:rPr lang="en-US" sz="2200" b="1" dirty="0">
                <a:solidFill>
                  <a:schemeClr val="accent6">
                    <a:lumMod val="75000"/>
                  </a:schemeClr>
                </a:solidFill>
                <a:latin typeface="Gotham book"/>
              </a:rPr>
              <a:t>Emancipation</a:t>
            </a:r>
            <a:r>
              <a:rPr lang="en-US" sz="2200" dirty="0">
                <a:solidFill>
                  <a:schemeClr val="accent6">
                    <a:lumMod val="75000"/>
                  </a:schemeClr>
                </a:solidFill>
                <a:latin typeface="Gotham book"/>
              </a:rPr>
              <a:t> Proclamation would either persuade Southern states to rejoin the Union in order to keep slavery or weaken those states in their fight against the Union. </a:t>
            </a:r>
          </a:p>
        </p:txBody>
      </p:sp>
      <p:pic>
        <p:nvPicPr>
          <p:cNvPr id="2050" name="Picture 2" descr="A painting depicting enslaved people reading the Emancipation Proclamation in a small cabin by fire light. There are about 10 people in the room including men, women, and children, listening to a man read the proclamation.">
            <a:extLst>
              <a:ext uri="{FF2B5EF4-FFF2-40B4-BE49-F238E27FC236}">
                <a16:creationId xmlns:a16="http://schemas.microsoft.com/office/drawing/2014/main" id="{1C090B2F-802C-2DFD-671A-1AC2375EF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772" y="1676844"/>
            <a:ext cx="4771033" cy="36776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A2FD54-7A16-AA0B-A1C6-DE68B40DC7C4}"/>
              </a:ext>
            </a:extLst>
          </p:cNvPr>
          <p:cNvSpPr txBox="1"/>
          <p:nvPr/>
        </p:nvSpPr>
        <p:spPr>
          <a:xfrm>
            <a:off x="7260770" y="5388427"/>
            <a:ext cx="4713514" cy="1015663"/>
          </a:xfrm>
          <a:prstGeom prst="rect">
            <a:avLst/>
          </a:prstGeom>
          <a:noFill/>
        </p:spPr>
        <p:txBody>
          <a:bodyPr wrap="square" rtlCol="0">
            <a:spAutoFit/>
          </a:bodyPr>
          <a:lstStyle/>
          <a:p>
            <a:pPr algn="ctr"/>
            <a:r>
              <a:rPr lang="en-US" sz="2000" dirty="0">
                <a:latin typeface="Gotham book"/>
              </a:rPr>
              <a:t> </a:t>
            </a:r>
            <a:r>
              <a:rPr lang="en-US" sz="2000" i="1" dirty="0">
                <a:latin typeface="Gotham book"/>
              </a:rPr>
              <a:t>Reading the Emancipation Proclamation</a:t>
            </a:r>
          </a:p>
          <a:p>
            <a:pPr algn="ctr"/>
            <a:r>
              <a:rPr lang="en-US" sz="2000" i="1" dirty="0">
                <a:latin typeface="Gotham book"/>
              </a:rPr>
              <a:t>Library of Congress</a:t>
            </a:r>
          </a:p>
          <a:p>
            <a:pPr algn="ctr"/>
            <a:r>
              <a:rPr lang="en-US" sz="2000" i="1" dirty="0">
                <a:latin typeface="Gotham book"/>
              </a:rPr>
              <a:t> </a:t>
            </a:r>
            <a:endParaRPr lang="en-US" sz="2000" dirty="0">
              <a:latin typeface="Gotham book"/>
            </a:endParaRPr>
          </a:p>
        </p:txBody>
      </p:sp>
    </p:spTree>
    <p:extLst>
      <p:ext uri="{BB962C8B-B14F-4D97-AF65-F5344CB8AC3E}">
        <p14:creationId xmlns:p14="http://schemas.microsoft.com/office/powerpoint/2010/main" val="291805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C69782F-8154-590A-2544-9278636B87F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62C3624-22A7-A27D-ED0C-E9FA0F6683B5}"/>
              </a:ext>
            </a:extLst>
          </p:cNvPr>
          <p:cNvSpPr txBox="1">
            <a:spLocks noGrp="1"/>
          </p:cNvSpPr>
          <p:nvPr>
            <p:ph type="title" idx="4294967295"/>
          </p:nvPr>
        </p:nvSpPr>
        <p:spPr>
          <a:xfrm>
            <a:off x="1935478" y="13061"/>
            <a:ext cx="8493035" cy="1369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Casualties </a:t>
            </a:r>
            <a:r>
              <a:rPr lang="en-US" sz="4400" i="1" dirty="0">
                <a:solidFill>
                  <a:schemeClr val="bg1"/>
                </a:solidFill>
                <a:latin typeface="Gotham Medium"/>
              </a:rPr>
              <a:t>(n)</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1B94AB6C-B349-797F-E54E-E9FF3D4661AF}"/>
              </a:ext>
            </a:extLst>
          </p:cNvPr>
          <p:cNvSpPr txBox="1"/>
          <p:nvPr/>
        </p:nvSpPr>
        <p:spPr>
          <a:xfrm>
            <a:off x="141516" y="1556656"/>
            <a:ext cx="5138057" cy="5293757"/>
          </a:xfrm>
          <a:prstGeom prst="rect">
            <a:avLst/>
          </a:prstGeom>
          <a:noFill/>
        </p:spPr>
        <p:txBody>
          <a:bodyPr wrap="square" rtlCol="0">
            <a:spAutoFit/>
          </a:bodyPr>
          <a:lstStyle/>
          <a:p>
            <a:r>
              <a:rPr lang="en-US" sz="2300" dirty="0">
                <a:solidFill>
                  <a:srgbClr val="C00000"/>
                </a:solidFill>
                <a:latin typeface="Gotham book"/>
              </a:rPr>
              <a:t>The Civil War was the deadliest war in American history. There were more than 750,000 total </a:t>
            </a:r>
            <a:r>
              <a:rPr lang="en-US" sz="2300" b="1" dirty="0">
                <a:solidFill>
                  <a:srgbClr val="C00000"/>
                </a:solidFill>
                <a:latin typeface="Gotham book"/>
              </a:rPr>
              <a:t>casualties</a:t>
            </a:r>
            <a:r>
              <a:rPr lang="en-US" sz="2300" dirty="0">
                <a:solidFill>
                  <a:srgbClr val="C00000"/>
                </a:solidFill>
                <a:latin typeface="Gotham book"/>
              </a:rPr>
              <a:t>, or people killed or injured in the war. </a:t>
            </a:r>
            <a:r>
              <a:rPr lang="en-US" sz="2300" dirty="0">
                <a:solidFill>
                  <a:schemeClr val="accent6">
                    <a:lumMod val="75000"/>
                  </a:schemeClr>
                </a:solidFill>
                <a:latin typeface="Gotham book"/>
              </a:rPr>
              <a:t>There were more American </a:t>
            </a:r>
            <a:r>
              <a:rPr lang="en-US" sz="2300" b="1" dirty="0">
                <a:solidFill>
                  <a:schemeClr val="accent6">
                    <a:lumMod val="75000"/>
                  </a:schemeClr>
                </a:solidFill>
                <a:latin typeface="Gotham book"/>
              </a:rPr>
              <a:t>casualties</a:t>
            </a:r>
            <a:r>
              <a:rPr lang="en-US" sz="2300" dirty="0">
                <a:solidFill>
                  <a:schemeClr val="accent6">
                    <a:lumMod val="75000"/>
                  </a:schemeClr>
                </a:solidFill>
                <a:latin typeface="Gotham book"/>
              </a:rPr>
              <a:t> in the Civil War than in all other wars in American history combined. </a:t>
            </a:r>
          </a:p>
          <a:p>
            <a:endParaRPr lang="en-US" sz="1600" dirty="0">
              <a:latin typeface="Gotham book"/>
            </a:endParaRPr>
          </a:p>
          <a:p>
            <a:r>
              <a:rPr lang="en-US" sz="2300" dirty="0">
                <a:solidFill>
                  <a:srgbClr val="0070C0"/>
                </a:solidFill>
                <a:latin typeface="Gotham book"/>
              </a:rPr>
              <a:t>Approximately 60,000 – 70,000 Texans served in the Civil War, primarily on the side of the South. Texan </a:t>
            </a:r>
            <a:r>
              <a:rPr lang="en-US" sz="2300" b="1" dirty="0">
                <a:solidFill>
                  <a:srgbClr val="0070C0"/>
                </a:solidFill>
                <a:latin typeface="Gotham book"/>
              </a:rPr>
              <a:t>casualties</a:t>
            </a:r>
            <a:r>
              <a:rPr lang="en-US" sz="2300" dirty="0">
                <a:solidFill>
                  <a:srgbClr val="0070C0"/>
                </a:solidFill>
                <a:latin typeface="Gotham book"/>
              </a:rPr>
              <a:t> numbered about 12,000 – 15,000 killed. </a:t>
            </a:r>
            <a:r>
              <a:rPr lang="en-US" sz="2300" dirty="0">
                <a:solidFill>
                  <a:srgbClr val="7030A0"/>
                </a:solidFill>
                <a:latin typeface="Gotham book"/>
              </a:rPr>
              <a:t>Half of the </a:t>
            </a:r>
            <a:r>
              <a:rPr lang="en-US" sz="2300" b="1" dirty="0">
                <a:solidFill>
                  <a:srgbClr val="7030A0"/>
                </a:solidFill>
                <a:latin typeface="Gotham book"/>
              </a:rPr>
              <a:t>casualties</a:t>
            </a:r>
            <a:r>
              <a:rPr lang="en-US" sz="2300" dirty="0">
                <a:solidFill>
                  <a:srgbClr val="7030A0"/>
                </a:solidFill>
                <a:latin typeface="Gotham book"/>
              </a:rPr>
              <a:t> were caused by the battles themselves, while the other half were caused by disease. </a:t>
            </a:r>
          </a:p>
        </p:txBody>
      </p:sp>
      <p:pic>
        <p:nvPicPr>
          <p:cNvPr id="3074" name="Picture 2" descr="A photograph of a makeshift field hospital set up in what appears to be a fenced in yard. There is a tent pitched in the background, while dozens of injured men lay in close quarters across the ground.">
            <a:extLst>
              <a:ext uri="{FF2B5EF4-FFF2-40B4-BE49-F238E27FC236}">
                <a16:creationId xmlns:a16="http://schemas.microsoft.com/office/drawing/2014/main" id="{CB973178-9774-BF20-1A39-B30DF54680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34" r="1930"/>
          <a:stretch>
            <a:fillRect/>
          </a:stretch>
        </p:blipFill>
        <p:spPr bwMode="auto">
          <a:xfrm>
            <a:off x="5617028" y="1311729"/>
            <a:ext cx="5649686" cy="445786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2F257B-A3AE-2152-E709-544A836E5305}"/>
              </a:ext>
            </a:extLst>
          </p:cNvPr>
          <p:cNvSpPr txBox="1"/>
          <p:nvPr/>
        </p:nvSpPr>
        <p:spPr>
          <a:xfrm>
            <a:off x="5704114" y="5736773"/>
            <a:ext cx="5649686" cy="707886"/>
          </a:xfrm>
          <a:prstGeom prst="rect">
            <a:avLst/>
          </a:prstGeom>
          <a:noFill/>
        </p:spPr>
        <p:txBody>
          <a:bodyPr wrap="square" rtlCol="0">
            <a:spAutoFit/>
          </a:bodyPr>
          <a:lstStyle/>
          <a:p>
            <a:pPr algn="ctr"/>
            <a:r>
              <a:rPr lang="en-US" sz="2000" dirty="0">
                <a:latin typeface="Gotham book"/>
              </a:rPr>
              <a:t>Savage Station, VA. Field Hospital</a:t>
            </a:r>
          </a:p>
          <a:p>
            <a:pPr algn="ctr"/>
            <a:r>
              <a:rPr lang="en-US" sz="2000" i="1" dirty="0">
                <a:latin typeface="Gotham book"/>
              </a:rPr>
              <a:t>Library of Congress</a:t>
            </a:r>
          </a:p>
        </p:txBody>
      </p:sp>
    </p:spTree>
    <p:extLst>
      <p:ext uri="{BB962C8B-B14F-4D97-AF65-F5344CB8AC3E}">
        <p14:creationId xmlns:p14="http://schemas.microsoft.com/office/powerpoint/2010/main" val="164266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479AF0-DB47-ADE5-4078-92BD08892EE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09B1382-78D2-E10A-20DF-4C5482BB6634}"/>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4C52A1EE-BC62-0704-EF08-BF85BF9D1D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011" y="1396947"/>
            <a:ext cx="1071092" cy="1071092"/>
          </a:xfrm>
          <a:prstGeom prst="rect">
            <a:avLst/>
          </a:prstGeom>
        </p:spPr>
      </p:pic>
      <p:pic>
        <p:nvPicPr>
          <p:cNvPr id="5" name="Graphic 4">
            <a:extLst>
              <a:ext uri="{FF2B5EF4-FFF2-40B4-BE49-F238E27FC236}">
                <a16:creationId xmlns:a16="http://schemas.microsoft.com/office/drawing/2014/main" id="{B4272349-1158-DF95-E9FE-B72F4E72BA8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6769" y="2840357"/>
            <a:ext cx="925793" cy="925793"/>
          </a:xfrm>
          <a:prstGeom prst="rect">
            <a:avLst/>
          </a:prstGeom>
        </p:spPr>
      </p:pic>
      <p:pic>
        <p:nvPicPr>
          <p:cNvPr id="6" name="Graphic 5">
            <a:extLst>
              <a:ext uri="{FF2B5EF4-FFF2-40B4-BE49-F238E27FC236}">
                <a16:creationId xmlns:a16="http://schemas.microsoft.com/office/drawing/2014/main" id="{424CE1A6-9FCF-578B-F8F5-506E1F8E87B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8438" y="5157871"/>
            <a:ext cx="842453" cy="842453"/>
          </a:xfrm>
          <a:prstGeom prst="rect">
            <a:avLst/>
          </a:prstGeom>
        </p:spPr>
      </p:pic>
      <p:sp>
        <p:nvSpPr>
          <p:cNvPr id="9" name="TextBox 8">
            <a:extLst>
              <a:ext uri="{FF2B5EF4-FFF2-40B4-BE49-F238E27FC236}">
                <a16:creationId xmlns:a16="http://schemas.microsoft.com/office/drawing/2014/main" id="{373CB671-94D3-AC77-C8DB-6F4ADAFB3B61}"/>
              </a:ext>
            </a:extLst>
          </p:cNvPr>
          <p:cNvSpPr txBox="1"/>
          <p:nvPr/>
        </p:nvSpPr>
        <p:spPr>
          <a:xfrm>
            <a:off x="3113313" y="1396947"/>
            <a:ext cx="5138058"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Gotham book"/>
                <a:ea typeface="+mn-ea"/>
                <a:cs typeface="+mn-cs"/>
              </a:rPr>
              <a:t>Read the terms in the graphic organizer chart.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Choose THREE to FIVE terms that you think BEST connect to this unit. Use the sentence stem to explain.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A02B93">
                    <a:lumMod val="75000"/>
                  </a:srgbClr>
                </a:solidFill>
                <a:effectLst/>
                <a:uLnTx/>
                <a:uFillTx/>
                <a:latin typeface="Gotham book"/>
                <a:ea typeface="+mn-ea"/>
                <a:cs typeface="+mn-cs"/>
              </a:rPr>
              <a:t>Share with a partner.</a:t>
            </a:r>
          </a:p>
        </p:txBody>
      </p:sp>
    </p:spTree>
    <p:extLst>
      <p:ext uri="{BB962C8B-B14F-4D97-AF65-F5344CB8AC3E}">
        <p14:creationId xmlns:p14="http://schemas.microsoft.com/office/powerpoint/2010/main" val="49643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04EC36-3B3E-EFC3-78B3-3AE3D1BEBAC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AAB3049-30AB-6A73-FB48-C48616ED38EC}"/>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87E7600-9E78-96EB-6D72-7FFE0DCD1AB4}"/>
              </a:ext>
            </a:extLst>
          </p:cNvPr>
          <p:cNvSpPr/>
          <p:nvPr/>
        </p:nvSpPr>
        <p:spPr>
          <a:xfrm>
            <a:off x="4027714" y="1796143"/>
            <a:ext cx="7924800" cy="3461657"/>
          </a:xfrm>
          <a:prstGeom prst="wedgeRoundRectCallout">
            <a:avLst>
              <a:gd name="adj1" fmla="val -63186"/>
              <a:gd name="adj2" fmla="val 3387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otham book"/>
                <a:ea typeface="+mn-ea"/>
                <a:cs typeface="+mn-cs"/>
              </a:rPr>
              <a:t>One term I chose was __________.   I think this term best relates to our unit because ______________. </a:t>
            </a:r>
          </a:p>
        </p:txBody>
      </p:sp>
      <p:pic>
        <p:nvPicPr>
          <p:cNvPr id="4" name="Graphic 3">
            <a:extLst>
              <a:ext uri="{FF2B5EF4-FFF2-40B4-BE49-F238E27FC236}">
                <a16:creationId xmlns:a16="http://schemas.microsoft.com/office/drawing/2014/main" id="{8C98A6FC-6FF1-7944-7C1D-271CDE42E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3818860"/>
            <a:ext cx="1268449" cy="1268449"/>
          </a:xfrm>
          <a:prstGeom prst="rect">
            <a:avLst/>
          </a:prstGeom>
        </p:spPr>
      </p:pic>
    </p:spTree>
    <p:extLst>
      <p:ext uri="{BB962C8B-B14F-4D97-AF65-F5344CB8AC3E}">
        <p14:creationId xmlns:p14="http://schemas.microsoft.com/office/powerpoint/2010/main" val="34649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8845905D-6021-9805-4D81-9B43418938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0990" y="1689309"/>
            <a:ext cx="1071092" cy="1071092"/>
          </a:xfrm>
          <a:prstGeom prst="rect">
            <a:avLst/>
          </a:prstGeom>
        </p:spPr>
      </p:pic>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5100" y="3382106"/>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8440" y="5353814"/>
            <a:ext cx="842453" cy="842453"/>
          </a:xfrm>
          <a:prstGeom prst="rect">
            <a:avLst/>
          </a:prstGeom>
        </p:spPr>
      </p:pic>
      <p:sp>
        <p:nvSpPr>
          <p:cNvPr id="9" name="TextBox 8">
            <a:extLst>
              <a:ext uri="{FF2B5EF4-FFF2-40B4-BE49-F238E27FC236}">
                <a16:creationId xmlns:a16="http://schemas.microsoft.com/office/drawing/2014/main" id="{A9AF6089-4520-ABDC-EFD4-126007D631E9}"/>
              </a:ext>
            </a:extLst>
          </p:cNvPr>
          <p:cNvSpPr txBox="1"/>
          <p:nvPr/>
        </p:nvSpPr>
        <p:spPr>
          <a:xfrm>
            <a:off x="3156856" y="1620692"/>
            <a:ext cx="4767943"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FF0000"/>
                </a:solidFill>
                <a:latin typeface="Gotham book"/>
              </a:rPr>
              <a:t>Read the 4 new vocabulary terms you will see in this lesson.</a:t>
            </a:r>
          </a:p>
          <a:p>
            <a:pPr marL="457200" indent="-457200">
              <a:buFont typeface="Arial" panose="020B0604020202020204" pitchFamily="34" charset="0"/>
              <a:buChar char="•"/>
            </a:pPr>
            <a:r>
              <a:rPr lang="en-US" sz="3600" b="1" i="1" dirty="0">
                <a:solidFill>
                  <a:srgbClr val="0070C0"/>
                </a:solidFill>
                <a:latin typeface="Gotham book"/>
              </a:rPr>
              <a:t>Self Assess</a:t>
            </a:r>
            <a:r>
              <a:rPr lang="en-US" sz="3600" dirty="0">
                <a:solidFill>
                  <a:srgbClr val="0070C0"/>
                </a:solidFill>
                <a:latin typeface="Gotham book"/>
              </a:rPr>
              <a:t>: How familiar are you with each word? Fill in the chart.</a:t>
            </a:r>
          </a:p>
          <a:p>
            <a:pPr marL="457200" indent="-457200">
              <a:buFont typeface="Arial" panose="020B0604020202020204" pitchFamily="34" charset="0"/>
              <a:buChar char="•"/>
            </a:pPr>
            <a:r>
              <a:rPr lang="en-US" sz="3600" dirty="0">
                <a:solidFill>
                  <a:schemeClr val="accent5">
                    <a:lumMod val="75000"/>
                  </a:schemeClr>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027714" y="1061357"/>
            <a:ext cx="7924800" cy="4735285"/>
          </a:xfrm>
          <a:prstGeom prst="wedgeRoundRectCallout">
            <a:avLst>
              <a:gd name="adj1" fmla="val -63186"/>
              <a:gd name="adj2" fmla="val 3387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Gotham book"/>
              </a:rPr>
              <a:t>(Now, choose ONE word to share with the class. Share your level of familiarity with the word. For example: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otham book"/>
              </a:rPr>
              <a:t>I chose the word </a:t>
            </a:r>
            <a:r>
              <a:rPr kumimoji="0" lang="en-US" sz="4800" b="0" i="0" u="sng" strike="noStrike" kern="1200" cap="none" spc="0" normalizeH="0" baseline="0" noProof="0" dirty="0">
                <a:ln>
                  <a:noFill/>
                </a:ln>
                <a:solidFill>
                  <a:prstClr val="white"/>
                </a:solidFill>
                <a:effectLst/>
                <a:uLnTx/>
                <a:uFillTx/>
                <a:latin typeface="Gotham book"/>
              </a:rPr>
              <a:t>casualties</a:t>
            </a:r>
            <a:r>
              <a:rPr kumimoji="0" lang="en-US" sz="4800" b="0" i="0" u="none" strike="noStrike" kern="1200" cap="none" spc="0" normalizeH="0" baseline="0" noProof="0" dirty="0">
                <a:ln>
                  <a:noFill/>
                </a:ln>
                <a:solidFill>
                  <a:prstClr val="white"/>
                </a:solidFill>
                <a:effectLst/>
                <a:uLnTx/>
                <a:uFillTx/>
                <a:latin typeface="Gotham book"/>
              </a:rPr>
              <a:t>.   I have heard of this word. I think it’s related to </a:t>
            </a:r>
            <a:r>
              <a:rPr kumimoji="0" lang="en-US" sz="4800" b="0" i="0" u="sng" strike="noStrike" kern="1200" cap="none" spc="0" normalizeH="0" baseline="0" noProof="0" dirty="0">
                <a:ln>
                  <a:noFill/>
                </a:ln>
                <a:solidFill>
                  <a:prstClr val="white"/>
                </a:solidFill>
                <a:effectLst/>
                <a:uLnTx/>
                <a:uFillTx/>
                <a:latin typeface="Gotham book"/>
              </a:rPr>
              <a:t>war.</a:t>
            </a:r>
            <a:endParaRPr kumimoji="0" lang="en-US" sz="48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4156317"/>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007937" y="2155371"/>
            <a:ext cx="10363200" cy="2862322"/>
          </a:xfrm>
          <a:prstGeom prst="rect">
            <a:avLst/>
          </a:prstGeom>
          <a:noFill/>
        </p:spPr>
        <p:txBody>
          <a:bodyPr wrap="square" rtlCol="0">
            <a:spAutoFit/>
          </a:bodyPr>
          <a:lstStyle/>
          <a:p>
            <a:pPr lvl="0" algn="ctr">
              <a:defRPr/>
            </a:pPr>
            <a:r>
              <a:rPr lang="en-US" sz="6000" dirty="0">
                <a:solidFill>
                  <a:srgbClr val="002060"/>
                </a:solidFill>
                <a:latin typeface="Gotham book"/>
              </a:rPr>
              <a:t>What are the key terms we need to know to be successful in the Civil war unit?</a:t>
            </a: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402771" y="1785257"/>
            <a:ext cx="11038115" cy="4203202"/>
          </a:xfrm>
          <a:prstGeom prst="rect">
            <a:avLst/>
          </a:prstGeom>
          <a:noFill/>
        </p:spPr>
        <p:txBody>
          <a:bodyPr wrap="square" rtlCol="0">
            <a:spAutoFit/>
          </a:bodyPr>
          <a:lstStyle/>
          <a:p>
            <a:pPr marL="742950" marR="0" lvl="0" indent="-742950">
              <a:lnSpc>
                <a:spcPct val="110000"/>
              </a:lnSpc>
              <a:spcAft>
                <a:spcPts val="600"/>
              </a:spcAft>
              <a:buFont typeface="+mj-lt"/>
              <a:buAutoNum type="arabicPeriod"/>
              <a:tabLst>
                <a:tab pos="457200" algn="l"/>
              </a:tabLst>
            </a:pPr>
            <a:r>
              <a:rPr lang="en-US" sz="4000" b="1" i="1" u="sng" dirty="0">
                <a:solidFill>
                  <a:schemeClr val="accent6">
                    <a:lumMod val="75000"/>
                  </a:schemeClr>
                </a:solidFill>
                <a:latin typeface="Gotham Book"/>
                <a:ea typeface="Times New Roman" panose="02020603050405020304" pitchFamily="18" charset="0"/>
                <a:cs typeface="Times New Roman" panose="02020603050405020304" pitchFamily="18" charset="0"/>
              </a:rPr>
              <a:t>We will</a:t>
            </a:r>
            <a:r>
              <a:rPr lang="en-US" sz="4000" dirty="0">
                <a:solidFill>
                  <a:schemeClr val="accent6">
                    <a:lumMod val="75000"/>
                  </a:schemeClr>
                </a:solidFill>
                <a:latin typeface="Gotham Book"/>
                <a:ea typeface="Times New Roman" panose="02020603050405020304" pitchFamily="18" charset="0"/>
                <a:cs typeface="Times New Roman" panose="02020603050405020304" pitchFamily="18" charset="0"/>
              </a:rPr>
              <a:t> identify, define, and exemplify the key terms of the Civil War era.</a:t>
            </a:r>
            <a:endParaRPr lang="en-US" sz="28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nSpc>
                <a:spcPct val="110000"/>
              </a:lnSpc>
              <a:spcAft>
                <a:spcPts val="600"/>
              </a:spcAft>
              <a:buFont typeface="+mj-lt"/>
              <a:buAutoNum type="arabicPeriod"/>
              <a:tabLst>
                <a:tab pos="457200" algn="l"/>
              </a:tabLst>
            </a:pPr>
            <a:r>
              <a:rPr lang="en-US" sz="4000" b="1" i="1" u="sng" dirty="0">
                <a:solidFill>
                  <a:schemeClr val="accent4">
                    <a:lumMod val="75000"/>
                  </a:schemeClr>
                </a:solidFill>
                <a:latin typeface="Gotham Book"/>
                <a:ea typeface="Times New Roman" panose="02020603050405020304" pitchFamily="18" charset="0"/>
                <a:cs typeface="Times New Roman" panose="02020603050405020304" pitchFamily="18" charset="0"/>
              </a:rPr>
              <a:t>I will</a:t>
            </a:r>
            <a:r>
              <a:rPr lang="en-US" sz="4000" b="1" i="1" dirty="0">
                <a:solidFill>
                  <a:schemeClr val="accent4">
                    <a:lumMod val="75000"/>
                  </a:schemeClr>
                </a:solidFill>
                <a:latin typeface="Gotham Book"/>
                <a:ea typeface="Times New Roman" panose="02020603050405020304" pitchFamily="18" charset="0"/>
                <a:cs typeface="Times New Roman" panose="02020603050405020304" pitchFamily="18" charset="0"/>
              </a:rPr>
              <a:t> </a:t>
            </a:r>
            <a:r>
              <a:rPr lang="en-US" sz="4000" dirty="0">
                <a:solidFill>
                  <a:schemeClr val="accent4">
                    <a:lumMod val="75000"/>
                  </a:schemeClr>
                </a:solidFill>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2800" dirty="0">
              <a:solidFill>
                <a:schemeClr val="accent4">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E97D81-B1FF-179A-C7D6-C22E1EA8640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2DE5160-C7CF-52C5-EC06-1AEA2A5493ED}"/>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Secede </a:t>
            </a:r>
            <a:r>
              <a:rPr lang="en-US" sz="4400" i="1" dirty="0">
                <a:solidFill>
                  <a:schemeClr val="bg1"/>
                </a:solidFill>
                <a:latin typeface="Gotham Medium"/>
              </a:rPr>
              <a:t>(v)</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958216E0-2C6D-7DDB-2F16-831C4C9DA955}"/>
              </a:ext>
            </a:extLst>
          </p:cNvPr>
          <p:cNvSpPr txBox="1"/>
          <p:nvPr/>
        </p:nvSpPr>
        <p:spPr>
          <a:xfrm>
            <a:off x="1" y="1503485"/>
            <a:ext cx="5873518" cy="5324535"/>
          </a:xfrm>
          <a:prstGeom prst="rect">
            <a:avLst/>
          </a:prstGeom>
          <a:noFill/>
        </p:spPr>
        <p:txBody>
          <a:bodyPr wrap="square" rtlCol="0">
            <a:spAutoFit/>
          </a:bodyPr>
          <a:lstStyle/>
          <a:p>
            <a:r>
              <a:rPr lang="en-US" sz="2400" dirty="0">
                <a:solidFill>
                  <a:srgbClr val="0070C0"/>
                </a:solidFill>
                <a:latin typeface="Gotham book"/>
              </a:rPr>
              <a:t>The presidential election of 1860 divided the United States between Southerners who supported the expansion of slavery and Northerners who opposed it. </a:t>
            </a:r>
            <a:r>
              <a:rPr lang="en-US" sz="2400" dirty="0">
                <a:solidFill>
                  <a:schemeClr val="accent5"/>
                </a:solidFill>
                <a:latin typeface="Gotham book"/>
              </a:rPr>
              <a:t>When a Northern, anti-slavery man named Abraham Lincoln was elected president, many in Southern states were deeply unhappy. </a:t>
            </a:r>
          </a:p>
          <a:p>
            <a:endParaRPr lang="en-US" sz="1100" dirty="0">
              <a:latin typeface="Gotham book"/>
            </a:endParaRPr>
          </a:p>
          <a:p>
            <a:r>
              <a:rPr lang="en-US" sz="2300" dirty="0">
                <a:solidFill>
                  <a:schemeClr val="accent6">
                    <a:lumMod val="75000"/>
                  </a:schemeClr>
                </a:solidFill>
                <a:latin typeface="Gotham book"/>
              </a:rPr>
              <a:t>On December 20, 1860, South Carolina became the first Southern state to </a:t>
            </a:r>
            <a:r>
              <a:rPr lang="en-US" sz="2300" b="1" dirty="0">
                <a:solidFill>
                  <a:schemeClr val="accent6">
                    <a:lumMod val="75000"/>
                  </a:schemeClr>
                </a:solidFill>
                <a:latin typeface="Gotham book"/>
              </a:rPr>
              <a:t>secede or</a:t>
            </a:r>
            <a:r>
              <a:rPr lang="en-US" sz="2300" dirty="0">
                <a:solidFill>
                  <a:schemeClr val="accent6">
                    <a:lumMod val="75000"/>
                  </a:schemeClr>
                </a:solidFill>
                <a:latin typeface="Gotham book"/>
              </a:rPr>
              <a:t> officially separate from the United States of America. </a:t>
            </a:r>
            <a:r>
              <a:rPr lang="en-US" sz="2300" dirty="0">
                <a:solidFill>
                  <a:srgbClr val="C00000"/>
                </a:solidFill>
                <a:latin typeface="Gotham book"/>
              </a:rPr>
              <a:t>Ten other states, including Texas, also </a:t>
            </a:r>
            <a:r>
              <a:rPr lang="en-US" sz="2300" b="1" dirty="0">
                <a:solidFill>
                  <a:srgbClr val="C00000"/>
                </a:solidFill>
                <a:latin typeface="Gotham book"/>
              </a:rPr>
              <a:t>seceded</a:t>
            </a:r>
            <a:r>
              <a:rPr lang="en-US" sz="2300" dirty="0">
                <a:solidFill>
                  <a:srgbClr val="C00000"/>
                </a:solidFill>
                <a:latin typeface="Gotham book"/>
              </a:rPr>
              <a:t>. The </a:t>
            </a:r>
            <a:r>
              <a:rPr lang="en-US" sz="2300" b="1" dirty="0">
                <a:solidFill>
                  <a:srgbClr val="C00000"/>
                </a:solidFill>
                <a:latin typeface="Gotham book"/>
              </a:rPr>
              <a:t>secession</a:t>
            </a:r>
            <a:r>
              <a:rPr lang="en-US" sz="2300" dirty="0">
                <a:solidFill>
                  <a:srgbClr val="C00000"/>
                </a:solidFill>
                <a:latin typeface="Gotham book"/>
              </a:rPr>
              <a:t> of these Southern states led to the Civil War between the North and the South that changed the country forever. </a:t>
            </a:r>
          </a:p>
        </p:txBody>
      </p:sp>
      <p:sp>
        <p:nvSpPr>
          <p:cNvPr id="5" name="TextBox 4">
            <a:extLst>
              <a:ext uri="{FF2B5EF4-FFF2-40B4-BE49-F238E27FC236}">
                <a16:creationId xmlns:a16="http://schemas.microsoft.com/office/drawing/2014/main" id="{126AE444-CCCC-E566-1F5F-7E4294A036E1}"/>
              </a:ext>
            </a:extLst>
          </p:cNvPr>
          <p:cNvSpPr txBox="1"/>
          <p:nvPr/>
        </p:nvSpPr>
        <p:spPr>
          <a:xfrm>
            <a:off x="6181995" y="5649685"/>
            <a:ext cx="5552805" cy="707886"/>
          </a:xfrm>
          <a:prstGeom prst="rect">
            <a:avLst/>
          </a:prstGeom>
          <a:noFill/>
        </p:spPr>
        <p:txBody>
          <a:bodyPr wrap="square" rtlCol="0">
            <a:spAutoFit/>
          </a:bodyPr>
          <a:lstStyle/>
          <a:p>
            <a:pPr algn="ctr"/>
            <a:r>
              <a:rPr lang="en-US" sz="2000" dirty="0">
                <a:latin typeface="Gotham book"/>
              </a:rPr>
              <a:t>The American Civil War Political Loyalties Map</a:t>
            </a:r>
          </a:p>
          <a:p>
            <a:pPr algn="ctr"/>
            <a:r>
              <a:rPr lang="en-US" sz="2000" i="1" dirty="0">
                <a:latin typeface="Gotham book"/>
              </a:rPr>
              <a:t>The Texas General Land Office</a:t>
            </a:r>
          </a:p>
        </p:txBody>
      </p:sp>
      <p:pic>
        <p:nvPicPr>
          <p:cNvPr id="7" name="Picture 6" descr="A map of the political boundaries which separated the Union (northern states) from the Confederacy (Southern states) during the Civil War. There were 11 Confederate states that seceded from the Union including Texas, Arkansas, Louisiana, Mississippi, Alabama, Tennessee, Georgia, Floria, South Carolina, North Carolina, and Virginia. ">
            <a:extLst>
              <a:ext uri="{FF2B5EF4-FFF2-40B4-BE49-F238E27FC236}">
                <a16:creationId xmlns:a16="http://schemas.microsoft.com/office/drawing/2014/main" id="{662E75D0-42F6-55C2-386A-C9214EFBA3AA}"/>
              </a:ext>
            </a:extLst>
          </p:cNvPr>
          <p:cNvPicPr>
            <a:picLocks noChangeAspect="1"/>
          </p:cNvPicPr>
          <p:nvPr/>
        </p:nvPicPr>
        <p:blipFill>
          <a:blip r:embed="rId4"/>
          <a:stretch>
            <a:fillRect/>
          </a:stretch>
        </p:blipFill>
        <p:spPr>
          <a:xfrm>
            <a:off x="5873519" y="1682028"/>
            <a:ext cx="6169756" cy="396765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57597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513E33-F869-E72A-4103-C3211CC66A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0730A4B-DB20-7CF1-C8A5-681B485A1BA6}"/>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The Confederacy </a:t>
            </a:r>
            <a:r>
              <a:rPr lang="en-US" sz="4400" i="1" dirty="0">
                <a:solidFill>
                  <a:schemeClr val="bg1"/>
                </a:solidFill>
                <a:latin typeface="Gotham Medium"/>
              </a:rPr>
              <a:t>(n)</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924E701-60DF-71A1-FF65-B14E48EE782B}"/>
              </a:ext>
            </a:extLst>
          </p:cNvPr>
          <p:cNvSpPr txBox="1"/>
          <p:nvPr/>
        </p:nvSpPr>
        <p:spPr>
          <a:xfrm>
            <a:off x="108857" y="1621971"/>
            <a:ext cx="5769429" cy="5301451"/>
          </a:xfrm>
          <a:prstGeom prst="rect">
            <a:avLst/>
          </a:prstGeom>
          <a:noFill/>
        </p:spPr>
        <p:txBody>
          <a:bodyPr wrap="square" rtlCol="0">
            <a:spAutoFit/>
          </a:bodyPr>
          <a:lstStyle/>
          <a:p>
            <a:r>
              <a:rPr lang="en-US" sz="2400" dirty="0">
                <a:solidFill>
                  <a:schemeClr val="accent2">
                    <a:lumMod val="75000"/>
                  </a:schemeClr>
                </a:solidFill>
                <a:latin typeface="Gotham book"/>
              </a:rPr>
              <a:t>A </a:t>
            </a:r>
            <a:r>
              <a:rPr lang="en-US" sz="2400" b="1" dirty="0">
                <a:solidFill>
                  <a:schemeClr val="accent2">
                    <a:lumMod val="75000"/>
                  </a:schemeClr>
                </a:solidFill>
                <a:latin typeface="Gotham book"/>
              </a:rPr>
              <a:t>confederacy</a:t>
            </a:r>
            <a:r>
              <a:rPr lang="en-US" sz="2400" dirty="0">
                <a:solidFill>
                  <a:schemeClr val="accent2">
                    <a:lumMod val="75000"/>
                  </a:schemeClr>
                </a:solidFill>
                <a:latin typeface="Gotham book"/>
              </a:rPr>
              <a:t> is a general term that means a loose partnership between different groups like states or countries. </a:t>
            </a:r>
            <a:r>
              <a:rPr lang="en-US" sz="2400" dirty="0">
                <a:solidFill>
                  <a:schemeClr val="accent3"/>
                </a:solidFill>
                <a:latin typeface="Gotham book"/>
              </a:rPr>
              <a:t>In unit 1 (if you can remember that long ago!) we talked about the Caddo </a:t>
            </a:r>
            <a:r>
              <a:rPr lang="en-US" sz="2400" b="1" dirty="0">
                <a:solidFill>
                  <a:schemeClr val="accent3"/>
                </a:solidFill>
                <a:latin typeface="Gotham book"/>
              </a:rPr>
              <a:t>Confederacy</a:t>
            </a:r>
            <a:r>
              <a:rPr lang="en-US" sz="2400" dirty="0">
                <a:solidFill>
                  <a:schemeClr val="accent3"/>
                </a:solidFill>
                <a:latin typeface="Gotham book"/>
              </a:rPr>
              <a:t> – a group of different Caddo tribes working together.</a:t>
            </a:r>
          </a:p>
          <a:p>
            <a:endParaRPr lang="en-US" sz="1050" dirty="0">
              <a:latin typeface="Gotham book"/>
            </a:endParaRPr>
          </a:p>
          <a:p>
            <a:r>
              <a:rPr lang="en-US" sz="2300" dirty="0">
                <a:solidFill>
                  <a:srgbClr val="0070C0"/>
                </a:solidFill>
                <a:latin typeface="Gotham book"/>
              </a:rPr>
              <a:t>In this unit, the Southern states that seceded from the United States formed their own country called the </a:t>
            </a:r>
            <a:r>
              <a:rPr lang="en-US" sz="2300" b="1" dirty="0">
                <a:solidFill>
                  <a:srgbClr val="0070C0"/>
                </a:solidFill>
                <a:latin typeface="Gotham book"/>
              </a:rPr>
              <a:t>Confederate</a:t>
            </a:r>
            <a:r>
              <a:rPr lang="en-US" sz="2300" dirty="0">
                <a:solidFill>
                  <a:srgbClr val="0070C0"/>
                </a:solidFill>
                <a:latin typeface="Gotham book"/>
              </a:rPr>
              <a:t> States of America</a:t>
            </a:r>
            <a:r>
              <a:rPr lang="en-US" sz="2300" dirty="0">
                <a:latin typeface="Gotham book"/>
              </a:rPr>
              <a:t>. </a:t>
            </a:r>
            <a:r>
              <a:rPr lang="en-US" sz="2300" dirty="0">
                <a:solidFill>
                  <a:schemeClr val="accent5">
                    <a:lumMod val="75000"/>
                  </a:schemeClr>
                </a:solidFill>
                <a:latin typeface="Gotham book"/>
              </a:rPr>
              <a:t>Many simply referred to it as the </a:t>
            </a:r>
            <a:r>
              <a:rPr lang="en-US" sz="2300" b="1" dirty="0">
                <a:solidFill>
                  <a:schemeClr val="accent5">
                    <a:lumMod val="75000"/>
                  </a:schemeClr>
                </a:solidFill>
                <a:latin typeface="Gotham book"/>
              </a:rPr>
              <a:t>Confederacy</a:t>
            </a:r>
            <a:r>
              <a:rPr lang="en-US" sz="2300" dirty="0">
                <a:solidFill>
                  <a:schemeClr val="accent5">
                    <a:lumMod val="75000"/>
                  </a:schemeClr>
                </a:solidFill>
                <a:latin typeface="Gotham book"/>
              </a:rPr>
              <a:t>. In this unit, when we refer to the </a:t>
            </a:r>
            <a:r>
              <a:rPr lang="en-US" sz="2300" b="1" dirty="0">
                <a:solidFill>
                  <a:schemeClr val="accent5">
                    <a:lumMod val="75000"/>
                  </a:schemeClr>
                </a:solidFill>
                <a:latin typeface="Gotham book"/>
              </a:rPr>
              <a:t>Confederacy</a:t>
            </a:r>
            <a:r>
              <a:rPr lang="en-US" sz="2300" dirty="0">
                <a:solidFill>
                  <a:schemeClr val="accent5">
                    <a:lumMod val="75000"/>
                  </a:schemeClr>
                </a:solidFill>
                <a:latin typeface="Gotham book"/>
              </a:rPr>
              <a:t>, we are talking about the specific partnership between the Southern states during the Civil War. </a:t>
            </a:r>
          </a:p>
        </p:txBody>
      </p:sp>
      <p:sp>
        <p:nvSpPr>
          <p:cNvPr id="6" name="TextBox 5">
            <a:extLst>
              <a:ext uri="{FF2B5EF4-FFF2-40B4-BE49-F238E27FC236}">
                <a16:creationId xmlns:a16="http://schemas.microsoft.com/office/drawing/2014/main" id="{B9019DA4-F30D-4D1F-759D-1CB300801CB2}"/>
              </a:ext>
            </a:extLst>
          </p:cNvPr>
          <p:cNvSpPr txBox="1"/>
          <p:nvPr/>
        </p:nvSpPr>
        <p:spPr>
          <a:xfrm>
            <a:off x="6223000" y="5431971"/>
            <a:ext cx="5555343" cy="830997"/>
          </a:xfrm>
          <a:prstGeom prst="rect">
            <a:avLst/>
          </a:prstGeom>
          <a:noFill/>
        </p:spPr>
        <p:txBody>
          <a:bodyPr wrap="square" rtlCol="0">
            <a:spAutoFit/>
          </a:bodyPr>
          <a:lstStyle/>
          <a:p>
            <a:pPr algn="ctr"/>
            <a:r>
              <a:rPr lang="en-US" sz="2400" dirty="0">
                <a:latin typeface="Gotham book"/>
              </a:rPr>
              <a:t>The Confederate States of America </a:t>
            </a:r>
          </a:p>
          <a:p>
            <a:pPr algn="ctr"/>
            <a:r>
              <a:rPr lang="en-US" sz="2400" i="1" dirty="0">
                <a:latin typeface="Gotham book"/>
              </a:rPr>
              <a:t>Texas General Land Office</a:t>
            </a:r>
          </a:p>
        </p:txBody>
      </p:sp>
      <p:pic>
        <p:nvPicPr>
          <p:cNvPr id="10" name="Picture 9" descr="A zoomed image of the map of the political boundaries which separated the Union (northern states) from the Confederacy (Southern states) during the Civil War. There were 11 Confederate states that seceded from the Union including Texas, Arkansas, Louisiana, Mississippi, Alabama, Tennessee, Georgia, Floria, South Carolina, North Carolina, and Virginia. ">
            <a:extLst>
              <a:ext uri="{FF2B5EF4-FFF2-40B4-BE49-F238E27FC236}">
                <a16:creationId xmlns:a16="http://schemas.microsoft.com/office/drawing/2014/main" id="{38ED4F4C-0168-847F-A19C-0510FDFBF8D4}"/>
              </a:ext>
            </a:extLst>
          </p:cNvPr>
          <p:cNvPicPr>
            <a:picLocks noChangeAspect="1"/>
          </p:cNvPicPr>
          <p:nvPr/>
        </p:nvPicPr>
        <p:blipFill>
          <a:blip r:embed="rId4"/>
          <a:stretch>
            <a:fillRect/>
          </a:stretch>
        </p:blipFill>
        <p:spPr>
          <a:xfrm>
            <a:off x="6070599" y="1812709"/>
            <a:ext cx="5987143" cy="361926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42143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8239DE-B1C1-1B9B-9831-A71E9774710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8764DC6-AD64-BA0F-3E96-D43FD4DA9C1C}"/>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The Union </a:t>
            </a:r>
            <a:r>
              <a:rPr lang="en-US" sz="4400" i="1" dirty="0">
                <a:solidFill>
                  <a:schemeClr val="bg1"/>
                </a:solidFill>
                <a:latin typeface="Gotham Medium"/>
              </a:rPr>
              <a:t>(n)</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5E26421A-C95B-7418-19AD-53DA27A8CB99}"/>
              </a:ext>
            </a:extLst>
          </p:cNvPr>
          <p:cNvSpPr txBox="1"/>
          <p:nvPr/>
        </p:nvSpPr>
        <p:spPr>
          <a:xfrm>
            <a:off x="101599" y="1605828"/>
            <a:ext cx="5746519" cy="5262979"/>
          </a:xfrm>
          <a:prstGeom prst="rect">
            <a:avLst/>
          </a:prstGeom>
          <a:noFill/>
        </p:spPr>
        <p:txBody>
          <a:bodyPr wrap="square" rtlCol="0">
            <a:spAutoFit/>
          </a:bodyPr>
          <a:lstStyle/>
          <a:p>
            <a:r>
              <a:rPr lang="en-US" sz="2700" dirty="0">
                <a:solidFill>
                  <a:schemeClr val="accent5"/>
                </a:solidFill>
                <a:latin typeface="Gotham book"/>
              </a:rPr>
              <a:t>Prior to the Civil War, the United States of America was often referred to simply as “the </a:t>
            </a:r>
            <a:r>
              <a:rPr lang="en-US" sz="2700" b="1" dirty="0">
                <a:solidFill>
                  <a:schemeClr val="accent5"/>
                </a:solidFill>
                <a:latin typeface="Gotham book"/>
              </a:rPr>
              <a:t>Union</a:t>
            </a:r>
            <a:r>
              <a:rPr lang="en-US" sz="2700" dirty="0">
                <a:solidFill>
                  <a:schemeClr val="accent5"/>
                </a:solidFill>
                <a:latin typeface="Gotham book"/>
              </a:rPr>
              <a:t>.”  This term referred to all the states united under one federal government. </a:t>
            </a:r>
          </a:p>
          <a:p>
            <a:endParaRPr lang="en-US" sz="1200" dirty="0">
              <a:latin typeface="Gotham book"/>
            </a:endParaRPr>
          </a:p>
          <a:p>
            <a:r>
              <a:rPr lang="en-US" sz="2700" dirty="0">
                <a:solidFill>
                  <a:schemeClr val="accent6">
                    <a:lumMod val="75000"/>
                  </a:schemeClr>
                </a:solidFill>
                <a:latin typeface="Gotham book"/>
              </a:rPr>
              <a:t>By 1861, eleven Southern states had seceded from the </a:t>
            </a:r>
            <a:r>
              <a:rPr lang="en-US" sz="2700" b="1" dirty="0">
                <a:solidFill>
                  <a:schemeClr val="accent6">
                    <a:lumMod val="75000"/>
                  </a:schemeClr>
                </a:solidFill>
                <a:latin typeface="Gotham book"/>
              </a:rPr>
              <a:t>Union</a:t>
            </a:r>
            <a:r>
              <a:rPr lang="en-US" sz="2700" dirty="0">
                <a:solidFill>
                  <a:schemeClr val="accent6">
                    <a:lumMod val="75000"/>
                  </a:schemeClr>
                </a:solidFill>
                <a:latin typeface="Gotham book"/>
              </a:rPr>
              <a:t> and formed the Confederacy. </a:t>
            </a:r>
            <a:r>
              <a:rPr lang="en-US" sz="2700" dirty="0">
                <a:solidFill>
                  <a:schemeClr val="tx2">
                    <a:lumMod val="75000"/>
                    <a:lumOff val="25000"/>
                  </a:schemeClr>
                </a:solidFill>
                <a:latin typeface="Gotham book"/>
              </a:rPr>
              <a:t>During the Civil War, from 1861 to 1865, the </a:t>
            </a:r>
            <a:r>
              <a:rPr lang="en-US" sz="2700" b="1" dirty="0">
                <a:solidFill>
                  <a:schemeClr val="tx2">
                    <a:lumMod val="75000"/>
                    <a:lumOff val="25000"/>
                  </a:schemeClr>
                </a:solidFill>
                <a:latin typeface="Gotham book"/>
              </a:rPr>
              <a:t>Union</a:t>
            </a:r>
            <a:r>
              <a:rPr lang="en-US" sz="2700" dirty="0">
                <a:solidFill>
                  <a:schemeClr val="tx2">
                    <a:lumMod val="75000"/>
                    <a:lumOff val="25000"/>
                  </a:schemeClr>
                </a:solidFill>
                <a:latin typeface="Gotham book"/>
              </a:rPr>
              <a:t> referred to the Northern states of the U.S. as they fought against the Southern states of the Confederacy. </a:t>
            </a:r>
          </a:p>
        </p:txBody>
      </p:sp>
      <p:pic>
        <p:nvPicPr>
          <p:cNvPr id="3" name="Picture 2" descr="A map of the political boundaries which separated the Union (northern states) from the Confederacy (Southern states) during the Civil War. There were 11 Confederate states that seceded from the Union including Texas, Arkansas, Louisiana, Mississippi, Alabama, Tennessee, Georgia, Floria, South Carolina, North Carolina, and Virginia. ">
            <a:extLst>
              <a:ext uri="{FF2B5EF4-FFF2-40B4-BE49-F238E27FC236}">
                <a16:creationId xmlns:a16="http://schemas.microsoft.com/office/drawing/2014/main" id="{DF447305-424C-82FD-82E1-CCDE59DE2D2B}"/>
              </a:ext>
            </a:extLst>
          </p:cNvPr>
          <p:cNvPicPr>
            <a:picLocks noChangeAspect="1"/>
          </p:cNvPicPr>
          <p:nvPr/>
        </p:nvPicPr>
        <p:blipFill>
          <a:blip r:embed="rId4"/>
          <a:stretch>
            <a:fillRect/>
          </a:stretch>
        </p:blipFill>
        <p:spPr>
          <a:xfrm>
            <a:off x="5873519" y="1682028"/>
            <a:ext cx="6169756" cy="3967657"/>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13C91156-9078-30B5-BD8E-009050B37489}"/>
              </a:ext>
            </a:extLst>
          </p:cNvPr>
          <p:cNvSpPr txBox="1"/>
          <p:nvPr/>
        </p:nvSpPr>
        <p:spPr>
          <a:xfrm>
            <a:off x="6096000" y="5682343"/>
            <a:ext cx="5994401" cy="430887"/>
          </a:xfrm>
          <a:prstGeom prst="rect">
            <a:avLst/>
          </a:prstGeom>
          <a:noFill/>
        </p:spPr>
        <p:txBody>
          <a:bodyPr wrap="square" rtlCol="0">
            <a:spAutoFit/>
          </a:bodyPr>
          <a:lstStyle/>
          <a:p>
            <a:pPr algn="ctr"/>
            <a:r>
              <a:rPr lang="en-US" sz="2200" i="1" dirty="0">
                <a:latin typeface="Gotham book"/>
              </a:rPr>
              <a:t>The Texas General Land Office</a:t>
            </a:r>
          </a:p>
        </p:txBody>
      </p:sp>
    </p:spTree>
    <p:extLst>
      <p:ext uri="{BB962C8B-B14F-4D97-AF65-F5344CB8AC3E}">
        <p14:creationId xmlns:p14="http://schemas.microsoft.com/office/powerpoint/2010/main" val="302538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6600F95-1D0B-4B30-1BC5-5C66946A5ED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D86ABD2-9C3F-9BFA-F958-3ABB246CD17C}"/>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800" dirty="0">
                <a:solidFill>
                  <a:schemeClr val="bg1"/>
                </a:solidFill>
                <a:latin typeface="Gotham Medium"/>
              </a:rPr>
              <a:t>Theater </a:t>
            </a:r>
            <a:r>
              <a:rPr lang="en-US" sz="4400" i="1" dirty="0">
                <a:solidFill>
                  <a:schemeClr val="bg1"/>
                </a:solidFill>
                <a:latin typeface="Gotham Medium"/>
              </a:rPr>
              <a:t>(n)</a:t>
            </a:r>
            <a:endParaRPr kumimoji="0" lang="en-US" sz="8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B550DD06-E5FE-27FB-D2F3-DEEFDF479FCD}"/>
              </a:ext>
            </a:extLst>
          </p:cNvPr>
          <p:cNvSpPr txBox="1"/>
          <p:nvPr/>
        </p:nvSpPr>
        <p:spPr>
          <a:xfrm>
            <a:off x="86626" y="1590573"/>
            <a:ext cx="6836688" cy="5293757"/>
          </a:xfrm>
          <a:prstGeom prst="rect">
            <a:avLst/>
          </a:prstGeom>
          <a:noFill/>
        </p:spPr>
        <p:txBody>
          <a:bodyPr wrap="square" rtlCol="0">
            <a:spAutoFit/>
          </a:bodyPr>
          <a:lstStyle/>
          <a:p>
            <a:r>
              <a:rPr lang="en-US" sz="2400" dirty="0">
                <a:solidFill>
                  <a:schemeClr val="accent5">
                    <a:lumMod val="75000"/>
                  </a:schemeClr>
                </a:solidFill>
                <a:latin typeface="Gotham book"/>
              </a:rPr>
              <a:t>In most wars, battles take place in many different locations. When discussing the different locations of fighting, we often use the term </a:t>
            </a:r>
            <a:r>
              <a:rPr lang="en-US" sz="2400" b="1" dirty="0">
                <a:solidFill>
                  <a:schemeClr val="accent5">
                    <a:lumMod val="75000"/>
                  </a:schemeClr>
                </a:solidFill>
                <a:latin typeface="Gotham book"/>
              </a:rPr>
              <a:t>theater</a:t>
            </a:r>
            <a:r>
              <a:rPr lang="en-US" sz="2400" dirty="0">
                <a:solidFill>
                  <a:schemeClr val="accent5">
                    <a:lumMod val="75000"/>
                  </a:schemeClr>
                </a:solidFill>
                <a:latin typeface="Gotham book"/>
              </a:rPr>
              <a:t> to talk about areas where action took place during the war. </a:t>
            </a:r>
          </a:p>
          <a:p>
            <a:endParaRPr lang="en-US" sz="1400" dirty="0">
              <a:latin typeface="Gotham book"/>
            </a:endParaRPr>
          </a:p>
          <a:p>
            <a:r>
              <a:rPr lang="en-US" sz="2400" dirty="0">
                <a:solidFill>
                  <a:srgbClr val="FF0000"/>
                </a:solidFill>
                <a:latin typeface="Gotham book"/>
              </a:rPr>
              <a:t>In the Civil War there were three primary </a:t>
            </a:r>
            <a:r>
              <a:rPr lang="en-US" sz="2400" b="1" dirty="0">
                <a:solidFill>
                  <a:srgbClr val="FF0000"/>
                </a:solidFill>
                <a:latin typeface="Gotham book"/>
              </a:rPr>
              <a:t>theaters</a:t>
            </a:r>
            <a:r>
              <a:rPr lang="en-US" sz="2400" dirty="0">
                <a:solidFill>
                  <a:srgbClr val="FF0000"/>
                </a:solidFill>
                <a:latin typeface="Gotham book"/>
              </a:rPr>
              <a:t> of the war. Most of the fighting took place in the eastern </a:t>
            </a:r>
            <a:r>
              <a:rPr lang="en-US" sz="2400" b="1" dirty="0">
                <a:solidFill>
                  <a:srgbClr val="FF0000"/>
                </a:solidFill>
                <a:latin typeface="Gotham book"/>
              </a:rPr>
              <a:t>theater</a:t>
            </a:r>
            <a:r>
              <a:rPr lang="en-US" sz="2400" dirty="0">
                <a:solidFill>
                  <a:srgbClr val="FF0000"/>
                </a:solidFill>
                <a:latin typeface="Gotham book"/>
              </a:rPr>
              <a:t> in states like Virginia and Pennsylvania. Some Texans served in the eastern </a:t>
            </a:r>
            <a:r>
              <a:rPr lang="en-US" sz="2400" b="1" dirty="0">
                <a:solidFill>
                  <a:srgbClr val="FF0000"/>
                </a:solidFill>
                <a:latin typeface="Gotham book"/>
              </a:rPr>
              <a:t>theater;</a:t>
            </a:r>
            <a:r>
              <a:rPr lang="en-US" sz="2400" dirty="0">
                <a:solidFill>
                  <a:srgbClr val="FF0000"/>
                </a:solidFill>
                <a:latin typeface="Gotham book"/>
              </a:rPr>
              <a:t> however, most Texans were involved in the other theaters of war</a:t>
            </a:r>
            <a:r>
              <a:rPr lang="en-US" sz="2400" dirty="0">
                <a:latin typeface="Gotham book"/>
              </a:rPr>
              <a:t>. </a:t>
            </a:r>
          </a:p>
          <a:p>
            <a:endParaRPr lang="en-US" sz="1200" dirty="0">
              <a:solidFill>
                <a:srgbClr val="0070C0"/>
              </a:solidFill>
              <a:latin typeface="Gotham book"/>
            </a:endParaRPr>
          </a:p>
          <a:p>
            <a:r>
              <a:rPr lang="en-US" sz="2400" dirty="0">
                <a:solidFill>
                  <a:srgbClr val="0070C0"/>
                </a:solidFill>
                <a:latin typeface="Gotham book"/>
              </a:rPr>
              <a:t>Many Texans served in the western </a:t>
            </a:r>
            <a:r>
              <a:rPr lang="en-US" sz="2400" b="1" dirty="0">
                <a:solidFill>
                  <a:srgbClr val="0070C0"/>
                </a:solidFill>
                <a:latin typeface="Gotham book"/>
              </a:rPr>
              <a:t>theater</a:t>
            </a:r>
            <a:r>
              <a:rPr lang="en-US" sz="2400" dirty="0">
                <a:solidFill>
                  <a:srgbClr val="0070C0"/>
                </a:solidFill>
                <a:latin typeface="Gotham book"/>
              </a:rPr>
              <a:t> in states like Tennessee, Kentucky, and Mississippi.  </a:t>
            </a:r>
            <a:r>
              <a:rPr lang="en-US" sz="2400" dirty="0">
                <a:solidFill>
                  <a:srgbClr val="00B050"/>
                </a:solidFill>
                <a:latin typeface="Gotham book"/>
              </a:rPr>
              <a:t>Texans also served in the Trans-Mississippi </a:t>
            </a:r>
            <a:r>
              <a:rPr lang="en-US" sz="2400" b="1" dirty="0">
                <a:solidFill>
                  <a:srgbClr val="00B050"/>
                </a:solidFill>
                <a:latin typeface="Gotham book"/>
              </a:rPr>
              <a:t>theater</a:t>
            </a:r>
            <a:r>
              <a:rPr lang="en-US" sz="2400" dirty="0">
                <a:solidFill>
                  <a:srgbClr val="00B050"/>
                </a:solidFill>
                <a:latin typeface="Gotham book"/>
              </a:rPr>
              <a:t> in states like Louisiana, Arkansas, and Texas.</a:t>
            </a:r>
          </a:p>
        </p:txBody>
      </p:sp>
      <p:pic>
        <p:nvPicPr>
          <p:cNvPr id="34" name="Picture 33" descr="A map of the political boundaries which separated the Union (northern states) from the Confederacy (Southern states) during the Civil War. There were 11 Confederate states that seceded from the Union including Texas, Arkansas, Louisiana, Mississippi, Alabama, Tennessee, Georgia, Floria, South Carolina, North Carolina, and Virginia. The eastern theater is circled in red. The western theater is circled in blue. The trans-Mississippi theater is circled in green.">
            <a:extLst>
              <a:ext uri="{FF2B5EF4-FFF2-40B4-BE49-F238E27FC236}">
                <a16:creationId xmlns:a16="http://schemas.microsoft.com/office/drawing/2014/main" id="{5EAD1575-DD5A-26DA-ACEE-0DF67694F53A}"/>
              </a:ext>
            </a:extLst>
          </p:cNvPr>
          <p:cNvPicPr>
            <a:picLocks noChangeAspect="1"/>
          </p:cNvPicPr>
          <p:nvPr/>
        </p:nvPicPr>
        <p:blipFill>
          <a:blip r:embed="rId4"/>
          <a:stretch>
            <a:fillRect/>
          </a:stretch>
        </p:blipFill>
        <p:spPr>
          <a:xfrm>
            <a:off x="7059648" y="1666616"/>
            <a:ext cx="4892866" cy="4225160"/>
          </a:xfrm>
          <a:prstGeom prst="rect">
            <a:avLst/>
          </a:prstGeom>
          <a:effectLst>
            <a:outerShdw blurRad="50800" dist="50800" dir="7920000" algn="ctr" rotWithShape="0">
              <a:srgbClr val="000000">
                <a:alpha val="43137"/>
              </a:srgbClr>
            </a:outerShdw>
          </a:effectLst>
        </p:spPr>
      </p:pic>
      <p:sp>
        <p:nvSpPr>
          <p:cNvPr id="35" name="TextBox 34">
            <a:extLst>
              <a:ext uri="{FF2B5EF4-FFF2-40B4-BE49-F238E27FC236}">
                <a16:creationId xmlns:a16="http://schemas.microsoft.com/office/drawing/2014/main" id="{C215E486-C811-BDC5-D621-38394007B850}"/>
              </a:ext>
            </a:extLst>
          </p:cNvPr>
          <p:cNvSpPr txBox="1"/>
          <p:nvPr/>
        </p:nvSpPr>
        <p:spPr>
          <a:xfrm>
            <a:off x="7141029" y="5891776"/>
            <a:ext cx="4855028" cy="400110"/>
          </a:xfrm>
          <a:prstGeom prst="rect">
            <a:avLst/>
          </a:prstGeom>
          <a:noFill/>
        </p:spPr>
        <p:txBody>
          <a:bodyPr wrap="square" rtlCol="0">
            <a:spAutoFit/>
          </a:bodyPr>
          <a:lstStyle/>
          <a:p>
            <a:pPr algn="ctr"/>
            <a:r>
              <a:rPr lang="en-US" sz="2000" i="1" dirty="0">
                <a:latin typeface="Gotham book"/>
              </a:rPr>
              <a:t>The Texas General Land Office</a:t>
            </a:r>
          </a:p>
        </p:txBody>
      </p:sp>
    </p:spTree>
    <p:extLst>
      <p:ext uri="{BB962C8B-B14F-4D97-AF65-F5344CB8AC3E}">
        <p14:creationId xmlns:p14="http://schemas.microsoft.com/office/powerpoint/2010/main" val="431557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504</TotalTime>
  <Words>1531</Words>
  <Application>Microsoft Office PowerPoint</Application>
  <PresentationFormat>Widescreen</PresentationFormat>
  <Paragraphs>84</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Calibri</vt:lpstr>
      <vt:lpstr>Gotham Book</vt:lpstr>
      <vt:lpstr>Gotham Book</vt:lpstr>
      <vt:lpstr>Gotham Medium</vt:lpstr>
      <vt:lpstr>Office Theme</vt:lpstr>
      <vt:lpstr>1_Office Theme</vt:lpstr>
      <vt:lpstr>Unit 8:  Civil War</vt:lpstr>
      <vt:lpstr>Warm-up:  Follow the directions to complete your warm-up</vt:lpstr>
      <vt:lpstr>Share with the class</vt:lpstr>
      <vt:lpstr>Essential Question</vt:lpstr>
      <vt:lpstr>In today’s lesson…</vt:lpstr>
      <vt:lpstr>Secede (v)</vt:lpstr>
      <vt:lpstr>The Confederacy (n)</vt:lpstr>
      <vt:lpstr>The Union (n)</vt:lpstr>
      <vt:lpstr>Theater (n)</vt:lpstr>
      <vt:lpstr>Blockade (n, v)</vt:lpstr>
      <vt:lpstr>Emancipation (n)</vt:lpstr>
      <vt:lpstr>Casualties (n)</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9</cp:revision>
  <dcterms:created xsi:type="dcterms:W3CDTF">2025-08-12T19:37:01Z</dcterms:created>
  <dcterms:modified xsi:type="dcterms:W3CDTF">2025-08-26T18:57:08Z</dcterms:modified>
</cp:coreProperties>
</file>