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13" r:id="rId4"/>
    <p:sldId id="315" r:id="rId5"/>
    <p:sldId id="316" r:id="rId6"/>
    <p:sldId id="317" r:id="rId7"/>
    <p:sldId id="333" r:id="rId8"/>
    <p:sldId id="334" r:id="rId9"/>
    <p:sldId id="335" r:id="rId10"/>
    <p:sldId id="337" r:id="rId11"/>
    <p:sldId id="336" r:id="rId12"/>
    <p:sldId id="338" r:id="rId13"/>
    <p:sldId id="339" r:id="rId14"/>
    <p:sldId id="3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39320-0A59-48F1-9997-3A8D6D45C062}"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24C5B-6231-4B9F-BF08-3244C1C7877E}" type="slidenum">
              <a:rPr lang="en-US" smtClean="0"/>
              <a:t>‹#›</a:t>
            </a:fld>
            <a:endParaRPr lang="en-US"/>
          </a:p>
        </p:txBody>
      </p:sp>
    </p:spTree>
    <p:extLst>
      <p:ext uri="{BB962C8B-B14F-4D97-AF65-F5344CB8AC3E}">
        <p14:creationId xmlns:p14="http://schemas.microsoft.com/office/powerpoint/2010/main" val="293143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sl.texas.gov/exhibits/civilwar/1863_1.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23613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sl.texas.gov/lobbyexhibits/civil-war-coa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179762/m1/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c.gov/item/9961412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Confederate evacuation of Brownsville. From Harper's Pictorial History of the Civil War. Prints and Photographs Collection, 1980/10-11.</a:t>
            </a:r>
            <a:r>
              <a:rPr lang="en-US" sz="1200" b="0" i="0" u="sng" strike="noStrike" kern="1200" dirty="0">
                <a:solidFill>
                  <a:schemeClr val="tx1"/>
                </a:solidFill>
                <a:effectLst/>
                <a:latin typeface="+mn-lt"/>
                <a:ea typeface="+mn-ea"/>
                <a:cs typeface="+mn-cs"/>
                <a:hlinkClick r:id="rId3"/>
              </a:rPr>
              <a:t>1863: The Tide Turns | Texas State Library</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Bombardment of Fort Sumter</a:t>
            </a:r>
            <a:r>
              <a:rPr lang="en-US" sz="1200" b="0" i="0" kern="1200" dirty="0">
                <a:solidFill>
                  <a:schemeClr val="tx1"/>
                </a:solidFill>
                <a:effectLst/>
                <a:latin typeface="+mn-lt"/>
                <a:ea typeface="+mn-ea"/>
                <a:cs typeface="+mn-cs"/>
              </a:rPr>
              <a:t>. United States Fort Sumter Charleston South Carolina, ca. 1894. Photograph. https://www.loc.gov/item/97516939/</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CA24C5B-6231-4B9F-BF08-3244C1C7877E}" type="slidenum">
              <a:rPr lang="en-US" smtClean="0"/>
              <a:t>6</a:t>
            </a:fld>
            <a:endParaRPr lang="en-US"/>
          </a:p>
        </p:txBody>
      </p:sp>
    </p:spTree>
    <p:extLst>
      <p:ext uri="{BB962C8B-B14F-4D97-AF65-F5344CB8AC3E}">
        <p14:creationId xmlns:p14="http://schemas.microsoft.com/office/powerpoint/2010/main" val="385066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2963-9670-3900-08A5-75EB78910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C9B5C-D97E-144E-EDD0-1424CE3C7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76517-E488-45C8-8803-7DC932D4C8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Weekly Telegraph (Houston, Tex.), Vol. 26, No. 52, Ed. 1 Tuesday, March 12, 1861, newspaper, March 12, 1861; Houston, Texas. (</a:t>
            </a:r>
            <a:r>
              <a:rPr lang="en-US" sz="1200" u="sng" kern="1200" dirty="0">
                <a:solidFill>
                  <a:schemeClr val="tx1"/>
                </a:solidFill>
                <a:effectLst/>
                <a:latin typeface="+mn-lt"/>
                <a:ea typeface="+mn-ea"/>
                <a:cs typeface="+mn-cs"/>
                <a:hlinkClick r:id="rId3"/>
              </a:rPr>
              <a:t>https://texashistory.unt.edu/ark:/67531/metapth236136/</a:t>
            </a:r>
            <a:r>
              <a:rPr lang="en-US" sz="1200" kern="1200" dirty="0">
                <a:solidFill>
                  <a:schemeClr val="tx1"/>
                </a:solidFill>
                <a:effectLst/>
                <a:latin typeface="+mn-lt"/>
                <a:ea typeface="+mn-ea"/>
                <a:cs typeface="+mn-cs"/>
              </a:rPr>
              <a:t>: accessed August 21,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crediting The Dolph Briscoe Center for American History.</a:t>
            </a:r>
          </a:p>
          <a:p>
            <a:br>
              <a:rPr lang="en-US" sz="1200" b="0" i="0" kern="1200" dirty="0">
                <a:solidFill>
                  <a:schemeClr val="tx1"/>
                </a:solidFill>
                <a:effectLst/>
                <a:latin typeface="+mn-lt"/>
                <a:ea typeface="+mn-ea"/>
                <a:cs typeface="+mn-cs"/>
              </a:rPr>
            </a:br>
            <a:endParaRPr lang="en-US" dirty="0"/>
          </a:p>
        </p:txBody>
      </p:sp>
      <p:sp>
        <p:nvSpPr>
          <p:cNvPr id="4" name="Slide Number Placeholder 3">
            <a:extLst>
              <a:ext uri="{FF2B5EF4-FFF2-40B4-BE49-F238E27FC236}">
                <a16:creationId xmlns:a16="http://schemas.microsoft.com/office/drawing/2014/main" id="{C3A9F7EC-5BED-857B-1F25-13C411D0A3A4}"/>
              </a:ext>
            </a:extLst>
          </p:cNvPr>
          <p:cNvSpPr>
            <a:spLocks noGrp="1"/>
          </p:cNvSpPr>
          <p:nvPr>
            <p:ph type="sldNum" sz="quarter" idx="5"/>
          </p:nvPr>
        </p:nvSpPr>
        <p:spPr/>
        <p:txBody>
          <a:bodyPr/>
          <a:lstStyle/>
          <a:p>
            <a:fld id="{ACA24C5B-6231-4B9F-BF08-3244C1C7877E}" type="slidenum">
              <a:rPr lang="en-US" smtClean="0"/>
              <a:t>7</a:t>
            </a:fld>
            <a:endParaRPr lang="en-US"/>
          </a:p>
        </p:txBody>
      </p:sp>
    </p:spTree>
    <p:extLst>
      <p:ext uri="{BB962C8B-B14F-4D97-AF65-F5344CB8AC3E}">
        <p14:creationId xmlns:p14="http://schemas.microsoft.com/office/powerpoint/2010/main" val="364853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127D-00EC-18E5-3E49-E8E95A1B3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5F1FD-35B0-6350-5209-6F3832ACF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95D5F-0C36-16B7-804A-C73B2EAD45FC}"/>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Kelly, Thomas, Active , Publisher. The battle of Gettysburg. Pennsylvania United States Gettysburg, ca. 1867. N.Y.: Published by Thomas Kelly, 264 Third Avenue, between 22nd &amp; 23rd St. Photograph. https://www.loc.gov/item/2006681070/</a:t>
            </a:r>
            <a:endParaRPr lang="en-US" sz="1200" b="0" i="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Image Citation: [Terry's Texas Rangers, c. 1863], photograph, 1863; (https://texashistory.unt.edu/ark:/67531/metapth799/m1/1/?q=Civil%20War: accessed November 3, 2023), University of North Texas Libraries, The Portal to Texas History, https://texashistory.unt.edu; crediting Fort Bend Museum</a:t>
            </a:r>
            <a:br>
              <a:rPr lang="en-US" sz="1200" b="0" i="0" kern="1200" dirty="0">
                <a:solidFill>
                  <a:schemeClr val="tx1"/>
                </a:solidFill>
                <a:effectLst/>
                <a:latin typeface="+mn-lt"/>
                <a:ea typeface="+mn-ea"/>
                <a:cs typeface="+mn-cs"/>
              </a:rPr>
            </a:br>
            <a:endParaRPr lang="en-US" dirty="0"/>
          </a:p>
        </p:txBody>
      </p:sp>
      <p:sp>
        <p:nvSpPr>
          <p:cNvPr id="4" name="Slide Number Placeholder 3">
            <a:extLst>
              <a:ext uri="{FF2B5EF4-FFF2-40B4-BE49-F238E27FC236}">
                <a16:creationId xmlns:a16="http://schemas.microsoft.com/office/drawing/2014/main" id="{19B45E43-D860-22A2-6350-6435C02BB0E9}"/>
              </a:ext>
            </a:extLst>
          </p:cNvPr>
          <p:cNvSpPr>
            <a:spLocks noGrp="1"/>
          </p:cNvSpPr>
          <p:nvPr>
            <p:ph type="sldNum" sz="quarter" idx="5"/>
          </p:nvPr>
        </p:nvSpPr>
        <p:spPr/>
        <p:txBody>
          <a:bodyPr/>
          <a:lstStyle/>
          <a:p>
            <a:fld id="{ACA24C5B-6231-4B9F-BF08-3244C1C7877E}" type="slidenum">
              <a:rPr lang="en-US" smtClean="0"/>
              <a:t>8</a:t>
            </a:fld>
            <a:endParaRPr lang="en-US"/>
          </a:p>
        </p:txBody>
      </p:sp>
    </p:spTree>
    <p:extLst>
      <p:ext uri="{BB962C8B-B14F-4D97-AF65-F5344CB8AC3E}">
        <p14:creationId xmlns:p14="http://schemas.microsoft.com/office/powerpoint/2010/main" val="226803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68BE-3396-44B1-A6F9-61EF0CA1D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69135-80E8-6F46-8D19-DC16FCDBA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2951B-9E6B-0416-BE9D-71CF875B493F}"/>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Prints &amp; Photographs # 1965/36-7 Harper’s Weekly, January 31, 1863, “Attack of the Rebels  Upon Our Gun Boat Flotilla at Galveston, TX, January 1, 1863. Texas State Library and Archives Commission. </a:t>
            </a:r>
            <a:r>
              <a:rPr lang="en-US" sz="1200" b="0" i="0" u="sng" strike="noStrike" kern="1200" dirty="0">
                <a:solidFill>
                  <a:schemeClr val="tx1"/>
                </a:solidFill>
                <a:effectLst/>
                <a:latin typeface="+mn-lt"/>
                <a:ea typeface="+mn-ea"/>
                <a:cs typeface="+mn-cs"/>
                <a:hlinkClick r:id="rId3"/>
              </a:rPr>
              <a:t>American Civil War in Texas: The Texas Coast | Texas State Library</a:t>
            </a:r>
            <a:r>
              <a:rPr lang="en-US" sz="1200" b="0" i="0" u="none" strike="noStrike"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Prints &amp; Photographs #1992/75-1-1 Harper’s Weekly – A Journal of Civilization, January 20, 1866 Funeral of the German Patriots at Comfort, Texas, August 20, 1865. https://www.tsl.texas.gov/highlights/2012_10/lobby-exhibits-3c.html</a:t>
            </a:r>
            <a:r>
              <a:rPr lang="en-US" sz="1200" b="0" i="0" kern="1200" dirty="0">
                <a:solidFill>
                  <a:schemeClr val="tx1"/>
                </a:solidFill>
                <a:effectLst/>
                <a:latin typeface="+mn-lt"/>
                <a:ea typeface="+mn-ea"/>
                <a:cs typeface="+mn-cs"/>
              </a:rPr>
              <a:t> </a:t>
            </a:r>
            <a:endParaRPr lang="en-US" sz="1200" b="0" i="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486C64C-54F6-A089-306B-75ED09B1F59E}"/>
              </a:ext>
            </a:extLst>
          </p:cNvPr>
          <p:cNvSpPr>
            <a:spLocks noGrp="1"/>
          </p:cNvSpPr>
          <p:nvPr>
            <p:ph type="sldNum" sz="quarter" idx="5"/>
          </p:nvPr>
        </p:nvSpPr>
        <p:spPr/>
        <p:txBody>
          <a:bodyPr/>
          <a:lstStyle/>
          <a:p>
            <a:fld id="{ACA24C5B-6231-4B9F-BF08-3244C1C7877E}" type="slidenum">
              <a:rPr lang="en-US" smtClean="0"/>
              <a:t>9</a:t>
            </a:fld>
            <a:endParaRPr lang="en-US"/>
          </a:p>
        </p:txBody>
      </p:sp>
    </p:spTree>
    <p:extLst>
      <p:ext uri="{BB962C8B-B14F-4D97-AF65-F5344CB8AC3E}">
        <p14:creationId xmlns:p14="http://schemas.microsoft.com/office/powerpoint/2010/main" val="358027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8F6F-E73B-9C5C-D9ED-30E47158A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41E04-31F9-D57B-F835-CC61AF21F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F9246-B43B-302D-A3D8-D1107AA1ABB5}"/>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Semi-Weekly News. (San Antonio, Tex.), Vol. 2, No. 114, Ed. 1 Monday, December 22, 1862.” The Portal to Texas History. R. Finck, August 26, 2011. </a:t>
            </a:r>
            <a:r>
              <a:rPr lang="en-US" sz="1200" b="0" i="0" u="sng" strike="noStrike" kern="1200" dirty="0">
                <a:solidFill>
                  <a:schemeClr val="tx1"/>
                </a:solidFill>
                <a:effectLst/>
                <a:latin typeface="+mn-lt"/>
                <a:ea typeface="+mn-ea"/>
                <a:cs typeface="+mn-cs"/>
                <a:hlinkClick r:id="rId3"/>
              </a:rPr>
              <a:t>https://texashistory.unt.edu/ark:/67531/metapth179762/m1/1/</a:t>
            </a:r>
            <a:r>
              <a:rPr lang="en-US" sz="1200" b="0" i="0" u="none" strike="noStrike"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endParaRPr lang="en-US" dirty="0"/>
          </a:p>
        </p:txBody>
      </p:sp>
      <p:sp>
        <p:nvSpPr>
          <p:cNvPr id="4" name="Slide Number Placeholder 3">
            <a:extLst>
              <a:ext uri="{FF2B5EF4-FFF2-40B4-BE49-F238E27FC236}">
                <a16:creationId xmlns:a16="http://schemas.microsoft.com/office/drawing/2014/main" id="{836AE6E9-642D-CE1B-DFB7-5BAA5B4B7893}"/>
              </a:ext>
            </a:extLst>
          </p:cNvPr>
          <p:cNvSpPr>
            <a:spLocks noGrp="1"/>
          </p:cNvSpPr>
          <p:nvPr>
            <p:ph type="sldNum" sz="quarter" idx="5"/>
          </p:nvPr>
        </p:nvSpPr>
        <p:spPr/>
        <p:txBody>
          <a:bodyPr/>
          <a:lstStyle/>
          <a:p>
            <a:fld id="{ACA24C5B-6231-4B9F-BF08-3244C1C7877E}" type="slidenum">
              <a:rPr lang="en-US" smtClean="0"/>
              <a:t>10</a:t>
            </a:fld>
            <a:endParaRPr lang="en-US"/>
          </a:p>
        </p:txBody>
      </p:sp>
    </p:spTree>
    <p:extLst>
      <p:ext uri="{BB962C8B-B14F-4D97-AF65-F5344CB8AC3E}">
        <p14:creationId xmlns:p14="http://schemas.microsoft.com/office/powerpoint/2010/main" val="99911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9A048-9EC6-0026-549F-DA1A541E1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B36F3-F5F0-0D45-4AA2-E86B123A5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F5BFA-C814-1291-72EE-61AE3AD53885}"/>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"Emancipation Day in South Carolina" - the Color-Sergeant of the 1st South Carolina Colored Volunteers addressing the regiment, after having been presented with the Stars and Stripes, at Smith's plantation, Port Royal Island, January 1 / From a sketch by our special artist</a:t>
            </a:r>
            <a:r>
              <a:rPr lang="en-US" sz="1200" b="0" i="0" u="none" strike="noStrike" kern="1200" dirty="0">
                <a:solidFill>
                  <a:schemeClr val="tx1"/>
                </a:solidFill>
                <a:effectLst/>
                <a:latin typeface="+mn-lt"/>
                <a:ea typeface="+mn-ea"/>
                <a:cs typeface="+mn-cs"/>
              </a:rPr>
              <a:t>. 1863. Wood engraving. Library of Congress Prints and Photographs. </a:t>
            </a:r>
            <a:r>
              <a:rPr lang="en-US" sz="1200" b="0" i="0" u="sng" strike="noStrike" kern="1200" dirty="0">
                <a:solidFill>
                  <a:schemeClr val="tx1"/>
                </a:solidFill>
                <a:effectLst/>
                <a:latin typeface="+mn-lt"/>
                <a:ea typeface="+mn-ea"/>
                <a:cs typeface="+mn-cs"/>
                <a:hlinkClick r:id="rId3"/>
              </a:rPr>
              <a:t>https://www.loc.gov/item/99614128/</a:t>
            </a:r>
            <a:br>
              <a:rPr lang="en-US" sz="1200" b="0" i="0" kern="1200" dirty="0">
                <a:solidFill>
                  <a:schemeClr val="tx1"/>
                </a:solidFill>
                <a:effectLst/>
                <a:latin typeface="+mn-lt"/>
                <a:ea typeface="+mn-ea"/>
                <a:cs typeface="+mn-cs"/>
              </a:rPr>
            </a:br>
            <a:endParaRPr lang="en-US" dirty="0"/>
          </a:p>
        </p:txBody>
      </p:sp>
      <p:sp>
        <p:nvSpPr>
          <p:cNvPr id="4" name="Slide Number Placeholder 3">
            <a:extLst>
              <a:ext uri="{FF2B5EF4-FFF2-40B4-BE49-F238E27FC236}">
                <a16:creationId xmlns:a16="http://schemas.microsoft.com/office/drawing/2014/main" id="{B528B382-9385-B459-2827-7085A46A6382}"/>
              </a:ext>
            </a:extLst>
          </p:cNvPr>
          <p:cNvSpPr>
            <a:spLocks noGrp="1"/>
          </p:cNvSpPr>
          <p:nvPr>
            <p:ph type="sldNum" sz="quarter" idx="5"/>
          </p:nvPr>
        </p:nvSpPr>
        <p:spPr/>
        <p:txBody>
          <a:bodyPr/>
          <a:lstStyle/>
          <a:p>
            <a:fld id="{ACA24C5B-6231-4B9F-BF08-3244C1C7877E}" type="slidenum">
              <a:rPr lang="en-US" smtClean="0"/>
              <a:t>11</a:t>
            </a:fld>
            <a:endParaRPr lang="en-US"/>
          </a:p>
        </p:txBody>
      </p:sp>
    </p:spTree>
    <p:extLst>
      <p:ext uri="{BB962C8B-B14F-4D97-AF65-F5344CB8AC3E}">
        <p14:creationId xmlns:p14="http://schemas.microsoft.com/office/powerpoint/2010/main" val="908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AA37-AD5B-44EA-94ED-9C7E108EA4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E8D493-F4D1-7DAD-861C-626DDC815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8208C-6089-4C1C-C26F-759D8759FD87}"/>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5" name="Footer Placeholder 4">
            <a:extLst>
              <a:ext uri="{FF2B5EF4-FFF2-40B4-BE49-F238E27FC236}">
                <a16:creationId xmlns:a16="http://schemas.microsoft.com/office/drawing/2014/main" id="{41F28B2E-9379-24A3-75EF-7441DA5F5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77D1A-4739-722A-CEEF-C93EEE63CE88}"/>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261311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04C2-C64B-BA2C-114A-9625A873F8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38D6C0-2F9A-5A55-E1AA-E5E3410385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DAEAC-073C-E35B-1855-5DA823F3D77E}"/>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5" name="Footer Placeholder 4">
            <a:extLst>
              <a:ext uri="{FF2B5EF4-FFF2-40B4-BE49-F238E27FC236}">
                <a16:creationId xmlns:a16="http://schemas.microsoft.com/office/drawing/2014/main" id="{F5CD8BE3-6037-E782-6DC4-582FADA35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5B8F-A69C-6201-4BF4-49565B6AB5CC}"/>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68404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F5C02C-C26E-ACAF-D0AF-1DCE1931F7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DBB397-5B60-FE50-AA29-89ADA20E8A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436A6-9823-2461-42BA-ACF6C49C99AC}"/>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5" name="Footer Placeholder 4">
            <a:extLst>
              <a:ext uri="{FF2B5EF4-FFF2-40B4-BE49-F238E27FC236}">
                <a16:creationId xmlns:a16="http://schemas.microsoft.com/office/drawing/2014/main" id="{6971C76F-702C-F351-11B8-A6DCFB2E2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3A64F-7FD2-D8CC-EAD2-C5AA8949E193}"/>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408582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246454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8477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828527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96654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107096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76209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714150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82500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B791-D3C7-D943-5E8C-BBE533023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68CA02-1677-77A2-9B33-85A2D4EBF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DFFE4-85CC-1615-EE61-CCDA3E8023BF}"/>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5" name="Footer Placeholder 4">
            <a:extLst>
              <a:ext uri="{FF2B5EF4-FFF2-40B4-BE49-F238E27FC236}">
                <a16:creationId xmlns:a16="http://schemas.microsoft.com/office/drawing/2014/main" id="{FFB98FE9-1D26-E3C8-AAC6-BA8FBF3E8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99B98-0A3D-CCC0-A0D0-9F32B6EDC6B3}"/>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104499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55211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00853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50015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AB98-95AC-4AA7-1C2B-714CCC48E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59A5C-E8AB-F9E6-2576-670920BEC6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57126-EC1F-2F06-8BA0-83AA7E56AF17}"/>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5" name="Footer Placeholder 4">
            <a:extLst>
              <a:ext uri="{FF2B5EF4-FFF2-40B4-BE49-F238E27FC236}">
                <a16:creationId xmlns:a16="http://schemas.microsoft.com/office/drawing/2014/main" id="{2F9F57F6-C3E7-8302-B9BC-A593AB954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A1267-40D6-49A3-27D2-89AA412C7799}"/>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156710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866A-F9F5-2933-4018-66F0494B4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70B254-294F-08D9-557F-1596FC319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EE2462-E693-C1F1-D1D2-4D8F980764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06EC18-0D43-050D-BFA0-F33ACAD5A797}"/>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6" name="Footer Placeholder 5">
            <a:extLst>
              <a:ext uri="{FF2B5EF4-FFF2-40B4-BE49-F238E27FC236}">
                <a16:creationId xmlns:a16="http://schemas.microsoft.com/office/drawing/2014/main" id="{9A659E8C-AC0B-CA45-0EAD-066D23918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8AE90-6BC6-0A8E-5215-B6E7DAECB506}"/>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130864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E130-3D44-198B-16E7-E2A408FEB0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02A4C-A806-C718-B26E-7E7CCBB75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ECCE7-A9C7-C743-29D0-130EBB65B7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DAE20A-D959-79C4-7B1A-FE30E45AC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7DE9DA-9980-9AD5-5F0B-614FE1098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67513-78D3-A5A2-7229-B2B14716415B}"/>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8" name="Footer Placeholder 7">
            <a:extLst>
              <a:ext uri="{FF2B5EF4-FFF2-40B4-BE49-F238E27FC236}">
                <a16:creationId xmlns:a16="http://schemas.microsoft.com/office/drawing/2014/main" id="{3CDFEE90-283E-BE88-5D7E-0B4509EE1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A91C0D-369D-EB9C-CDAD-8A132D67707F}"/>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232928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7AB1-FF21-62FA-1D83-F772ACFF1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88C60-7B5D-21C2-28D1-E0290B18D2B6}"/>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4" name="Footer Placeholder 3">
            <a:extLst>
              <a:ext uri="{FF2B5EF4-FFF2-40B4-BE49-F238E27FC236}">
                <a16:creationId xmlns:a16="http://schemas.microsoft.com/office/drawing/2014/main" id="{D240FD9A-BFC9-B9F2-278A-2AC2E6F020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EF465-8A81-4BAB-9AFA-8F8206C3C189}"/>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341246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DAFA84-D618-E0F7-9A41-40909E26FF1E}"/>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3" name="Footer Placeholder 2">
            <a:extLst>
              <a:ext uri="{FF2B5EF4-FFF2-40B4-BE49-F238E27FC236}">
                <a16:creationId xmlns:a16="http://schemas.microsoft.com/office/drawing/2014/main" id="{4EEEF071-7190-666D-E243-D075D78716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CA709C-CC1F-FAE0-A00C-6A369AEC43B4}"/>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385190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D7B0-5ACC-C64A-8EB5-0C6E9C975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6FEF0B-CD7E-FFB6-ECF1-D783EEFC33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D431AB-8B11-2CD0-8744-8DFCF164C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D2CB6-C6D0-39F9-9747-53DE37C44B27}"/>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6" name="Footer Placeholder 5">
            <a:extLst>
              <a:ext uri="{FF2B5EF4-FFF2-40B4-BE49-F238E27FC236}">
                <a16:creationId xmlns:a16="http://schemas.microsoft.com/office/drawing/2014/main" id="{AED06241-0311-17E4-61F6-C565F07C5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AAEB4-DF71-F479-8864-7A67D04FE70F}"/>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408636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08A0-AD80-7257-BCF7-D92DC050C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AAA20-C34B-68D8-CB8D-B9740295C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E54EB1-1B15-26C5-6D6C-1052A2263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2C149-0CE4-7BBE-F6F1-07DD087EF4FD}"/>
              </a:ext>
            </a:extLst>
          </p:cNvPr>
          <p:cNvSpPr>
            <a:spLocks noGrp="1"/>
          </p:cNvSpPr>
          <p:nvPr>
            <p:ph type="dt" sz="half" idx="10"/>
          </p:nvPr>
        </p:nvSpPr>
        <p:spPr/>
        <p:txBody>
          <a:bodyPr/>
          <a:lstStyle/>
          <a:p>
            <a:fld id="{8FC08AA4-8023-403F-8D61-A3FC16B72C04}" type="datetimeFigureOut">
              <a:rPr lang="en-US" smtClean="0"/>
              <a:t>8/29/2025</a:t>
            </a:fld>
            <a:endParaRPr lang="en-US"/>
          </a:p>
        </p:txBody>
      </p:sp>
      <p:sp>
        <p:nvSpPr>
          <p:cNvPr id="6" name="Footer Placeholder 5">
            <a:extLst>
              <a:ext uri="{FF2B5EF4-FFF2-40B4-BE49-F238E27FC236}">
                <a16:creationId xmlns:a16="http://schemas.microsoft.com/office/drawing/2014/main" id="{3C71B72C-62A5-A277-ECCF-0EE124C29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C0B23-3F28-6DA4-8ACE-7F4FA346155E}"/>
              </a:ext>
            </a:extLst>
          </p:cNvPr>
          <p:cNvSpPr>
            <a:spLocks noGrp="1"/>
          </p:cNvSpPr>
          <p:nvPr>
            <p:ph type="sldNum" sz="quarter" idx="12"/>
          </p:nvPr>
        </p:nvSpPr>
        <p:spPr/>
        <p:txBody>
          <a:bodyPr/>
          <a:lstStyle/>
          <a:p>
            <a:fld id="{1B5A3889-F39D-415B-8FCC-E1787AD8560F}" type="slidenum">
              <a:rPr lang="en-US" smtClean="0"/>
              <a:t>‹#›</a:t>
            </a:fld>
            <a:endParaRPr lang="en-US"/>
          </a:p>
        </p:txBody>
      </p:sp>
    </p:spTree>
    <p:extLst>
      <p:ext uri="{BB962C8B-B14F-4D97-AF65-F5344CB8AC3E}">
        <p14:creationId xmlns:p14="http://schemas.microsoft.com/office/powerpoint/2010/main" val="97035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7C6BA-A896-D6AD-ABC7-A43CCCC6C7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49C84-C144-5760-D762-6460D3275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30F55-9A04-30C3-F6CA-A0D845418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C08AA4-8023-403F-8D61-A3FC16B72C04}" type="datetimeFigureOut">
              <a:rPr lang="en-US" smtClean="0"/>
              <a:t>8/29/2025</a:t>
            </a:fld>
            <a:endParaRPr lang="en-US"/>
          </a:p>
        </p:txBody>
      </p:sp>
      <p:sp>
        <p:nvSpPr>
          <p:cNvPr id="5" name="Footer Placeholder 4">
            <a:extLst>
              <a:ext uri="{FF2B5EF4-FFF2-40B4-BE49-F238E27FC236}">
                <a16:creationId xmlns:a16="http://schemas.microsoft.com/office/drawing/2014/main" id="{2C1013AA-4FDE-D6A7-7563-A16B537DF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2D2DBC-83BF-20E6-BAB5-DF04D13FA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5A3889-F39D-415B-8FCC-E1787AD8560F}" type="slidenum">
              <a:rPr lang="en-US" smtClean="0"/>
              <a:t>‹#›</a:t>
            </a:fld>
            <a:endParaRPr lang="en-US"/>
          </a:p>
        </p:txBody>
      </p:sp>
    </p:spTree>
    <p:extLst>
      <p:ext uri="{BB962C8B-B14F-4D97-AF65-F5344CB8AC3E}">
        <p14:creationId xmlns:p14="http://schemas.microsoft.com/office/powerpoint/2010/main" val="403852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249262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rtwork depicting Southerners leaving Brownsville after the Union took the city. There are people in the foreground loading wagons with their personal belongings. Across the river in the background is the town of Brownsville, with people getting onto boats to cross the river.">
            <a:extLst>
              <a:ext uri="{FF2B5EF4-FFF2-40B4-BE49-F238E27FC236}">
                <a16:creationId xmlns:a16="http://schemas.microsoft.com/office/drawing/2014/main" id="{5D027E0A-F9E6-4680-877F-5FF5AF94B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4" r="14666" b="-1"/>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546410" y="743447"/>
            <a:ext cx="4379203" cy="3692028"/>
          </a:xfrm>
          <a:noFill/>
        </p:spPr>
        <p:txBody>
          <a:bodyPr>
            <a:normAutofit/>
          </a:bodyPr>
          <a:lstStyle/>
          <a:p>
            <a:pPr algn="l"/>
            <a:r>
              <a:rPr lang="en-US" sz="8000" b="1" i="1" dirty="0">
                <a:solidFill>
                  <a:schemeClr val="tx1">
                    <a:lumMod val="50000"/>
                    <a:lumOff val="50000"/>
                  </a:schemeClr>
                </a:solidFill>
                <a:latin typeface="Gotham book"/>
              </a:rPr>
              <a:t>Unit 8:</a:t>
            </a:r>
            <a:br>
              <a:rPr lang="en-US" sz="8000" b="1" i="1" dirty="0">
                <a:latin typeface="Gotham book"/>
              </a:rPr>
            </a:br>
            <a:r>
              <a:rPr lang="en-US" sz="8000" b="1" i="1" dirty="0">
                <a:latin typeface="Gotham book"/>
              </a:rPr>
              <a:t>Civil War</a:t>
            </a:r>
            <a:endParaRPr lang="en-US" sz="8000" b="1" dirty="0">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68086" y="4629234"/>
            <a:ext cx="4457529" cy="1485319"/>
          </a:xfrm>
          <a:noFill/>
        </p:spPr>
        <p:txBody>
          <a:bodyPr>
            <a:normAutofit/>
          </a:bodyPr>
          <a:lstStyle/>
          <a:p>
            <a:pPr algn="l"/>
            <a:r>
              <a:rPr lang="en-US" sz="4000" b="1" i="1" dirty="0">
                <a:solidFill>
                  <a:schemeClr val="tx1">
                    <a:lumMod val="50000"/>
                    <a:lumOff val="50000"/>
                  </a:schemeClr>
                </a:solidFill>
                <a:latin typeface="Gotham book"/>
              </a:rPr>
              <a:t>Lesson 4: </a:t>
            </a:r>
          </a:p>
          <a:p>
            <a:pPr algn="l"/>
            <a:r>
              <a:rPr lang="en-US" sz="4000" b="1" i="1" dirty="0">
                <a:latin typeface="Gotham book"/>
              </a:rPr>
              <a:t>What’s the story?</a:t>
            </a:r>
          </a:p>
        </p:txBody>
      </p:sp>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
        <p:nvSpPr>
          <p:cNvPr id="9" name="TextBox 8">
            <a:extLst>
              <a:ext uri="{FF2B5EF4-FFF2-40B4-BE49-F238E27FC236}">
                <a16:creationId xmlns:a16="http://schemas.microsoft.com/office/drawing/2014/main" id="{07B07DE9-7373-66C0-34B3-71BBBD49273B}"/>
              </a:ext>
            </a:extLst>
          </p:cNvPr>
          <p:cNvSpPr txBox="1"/>
          <p:nvPr/>
        </p:nvSpPr>
        <p:spPr>
          <a:xfrm>
            <a:off x="6644751" y="6396325"/>
            <a:ext cx="5889170" cy="461665"/>
          </a:xfrm>
          <a:prstGeom prst="rect">
            <a:avLst/>
          </a:prstGeom>
          <a:noFill/>
        </p:spPr>
        <p:txBody>
          <a:bodyPr wrap="square" rtlCol="0">
            <a:spAutoFit/>
          </a:bodyPr>
          <a:lstStyle/>
          <a:p>
            <a:r>
              <a:rPr lang="en-US" sz="2400" dirty="0">
                <a:solidFill>
                  <a:schemeClr val="bg1"/>
                </a:solidFill>
                <a:latin typeface="Gotham book"/>
              </a:rPr>
              <a:t>The Confederate Evacuation of Brownsville</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48197DC-0775-7473-5D3E-2BB60723812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967A102-041E-9572-3D5D-3220A29FF865}"/>
              </a:ext>
            </a:extLst>
          </p:cNvPr>
          <p:cNvSpPr txBox="1">
            <a:spLocks noGrp="1"/>
          </p:cNvSpPr>
          <p:nvPr>
            <p:ph type="title" idx="4294967295"/>
          </p:nvPr>
        </p:nvSpPr>
        <p:spPr>
          <a:xfrm>
            <a:off x="1469571" y="-79957"/>
            <a:ext cx="10722429" cy="1146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dirty="0">
                <a:latin typeface="Gotham book"/>
              </a:rPr>
              <a:t>5</a:t>
            </a:r>
            <a:r>
              <a:rPr kumimoji="0" lang="en-US" b="0" i="0" u="none" strike="noStrike" kern="1200" cap="none" spc="0" normalizeH="0" baseline="0" noProof="0" dirty="0">
                <a:ln>
                  <a:noFill/>
                </a:ln>
                <a:solidFill>
                  <a:schemeClr val="tx1"/>
                </a:solidFill>
                <a:effectLst/>
                <a:uLnTx/>
                <a:uFillTx/>
                <a:latin typeface="Gotham book"/>
              </a:rPr>
              <a:t>. The Texas Homefront </a:t>
            </a:r>
          </a:p>
        </p:txBody>
      </p:sp>
      <p:pic>
        <p:nvPicPr>
          <p:cNvPr id="4" name="Picture 3" descr="A photocopy of a primary source excerpt from a Texas newspaper published on December 22, 1862, which reads, &quot;The roads leading from Louisiana to Eastern Texas are said to be still filled with wagons coming into Texas. These wagons belong to refugees from Louisiana who are bringing with them their families and negroes and all the effects they have left. As many as 50 or 60 wagons are often seen in a train. Many of the Louisiana planters were compelled to leave their crops in the field, in their haste to save their families.&quot;">
            <a:extLst>
              <a:ext uri="{FF2B5EF4-FFF2-40B4-BE49-F238E27FC236}">
                <a16:creationId xmlns:a16="http://schemas.microsoft.com/office/drawing/2014/main" id="{51C1AD4B-AB9D-8A5D-3417-CCBAA1D15558}"/>
              </a:ext>
            </a:extLst>
          </p:cNvPr>
          <p:cNvPicPr>
            <a:picLocks noChangeAspect="1"/>
          </p:cNvPicPr>
          <p:nvPr/>
        </p:nvPicPr>
        <p:blipFill>
          <a:blip r:embed="rId4"/>
          <a:stretch>
            <a:fillRect/>
          </a:stretch>
        </p:blipFill>
        <p:spPr>
          <a:xfrm>
            <a:off x="2674528" y="979714"/>
            <a:ext cx="8330929" cy="4714469"/>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13A5E123-61E8-81EE-6AF6-46BC97649405}"/>
              </a:ext>
            </a:extLst>
          </p:cNvPr>
          <p:cNvSpPr txBox="1"/>
          <p:nvPr/>
        </p:nvSpPr>
        <p:spPr>
          <a:xfrm>
            <a:off x="2438400" y="5694183"/>
            <a:ext cx="8567057" cy="769441"/>
          </a:xfrm>
          <a:prstGeom prst="rect">
            <a:avLst/>
          </a:prstGeom>
          <a:noFill/>
        </p:spPr>
        <p:txBody>
          <a:bodyPr wrap="square" rtlCol="0">
            <a:spAutoFit/>
          </a:bodyPr>
          <a:lstStyle/>
          <a:p>
            <a:pPr algn="ctr"/>
            <a:r>
              <a:rPr lang="en-US" sz="2200" i="1" dirty="0">
                <a:latin typeface="Gotham book"/>
              </a:rPr>
              <a:t>The Semi-Weekly News</a:t>
            </a:r>
            <a:r>
              <a:rPr lang="en-US" sz="2200" dirty="0">
                <a:latin typeface="Gotham book"/>
              </a:rPr>
              <a:t>, San Antonio. Monday, December 22, 1862.</a:t>
            </a:r>
          </a:p>
          <a:p>
            <a:pPr algn="ctr"/>
            <a:r>
              <a:rPr lang="en-US" sz="2200" i="1" dirty="0">
                <a:latin typeface="Gotham book"/>
              </a:rPr>
              <a:t>The Portal to Texas History</a:t>
            </a:r>
          </a:p>
        </p:txBody>
      </p:sp>
    </p:spTree>
    <p:extLst>
      <p:ext uri="{BB962C8B-B14F-4D97-AF65-F5344CB8AC3E}">
        <p14:creationId xmlns:p14="http://schemas.microsoft.com/office/powerpoint/2010/main" val="148670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4E1E69-9730-5409-060F-7FBC7F4923C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7F44A1D-25B1-F24D-E062-7D00FFF30211}"/>
              </a:ext>
            </a:extLst>
          </p:cNvPr>
          <p:cNvSpPr txBox="1">
            <a:spLocks noGrp="1"/>
          </p:cNvSpPr>
          <p:nvPr>
            <p:ph type="title" idx="4294967295"/>
          </p:nvPr>
        </p:nvSpPr>
        <p:spPr>
          <a:xfrm>
            <a:off x="1469571" y="-79957"/>
            <a:ext cx="10722429" cy="1114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dirty="0">
                <a:latin typeface="Gotham book"/>
              </a:rPr>
              <a:t>6</a:t>
            </a:r>
            <a:r>
              <a:rPr kumimoji="0" lang="en-US" b="0" i="0" u="none" strike="noStrike" kern="1200" cap="none" spc="0" normalizeH="0" baseline="0" noProof="0" dirty="0">
                <a:ln>
                  <a:noFill/>
                </a:ln>
                <a:solidFill>
                  <a:schemeClr val="tx1"/>
                </a:solidFill>
                <a:effectLst/>
                <a:uLnTx/>
                <a:uFillTx/>
                <a:latin typeface="Gotham book"/>
              </a:rPr>
              <a:t>. The End of the Civil War </a:t>
            </a:r>
          </a:p>
        </p:txBody>
      </p:sp>
      <p:pic>
        <p:nvPicPr>
          <p:cNvPr id="3074" name="Picture 2" descr="Artwork depicting Black soldiers and Black people in South Carolina celebrating the end of the Civil War and their freedom. ">
            <a:extLst>
              <a:ext uri="{FF2B5EF4-FFF2-40B4-BE49-F238E27FC236}">
                <a16:creationId xmlns:a16="http://schemas.microsoft.com/office/drawing/2014/main" id="{79A94FC2-061C-6FA0-7307-3214158F26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3" t="3216" r="1465" b="7637"/>
          <a:stretch>
            <a:fillRect/>
          </a:stretch>
        </p:blipFill>
        <p:spPr bwMode="auto">
          <a:xfrm>
            <a:off x="3429001" y="1034143"/>
            <a:ext cx="6183086" cy="457166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FA3333-C577-0D47-FB9B-1724B7C88261}"/>
              </a:ext>
            </a:extLst>
          </p:cNvPr>
          <p:cNvSpPr txBox="1"/>
          <p:nvPr/>
        </p:nvSpPr>
        <p:spPr>
          <a:xfrm>
            <a:off x="1600201" y="5693229"/>
            <a:ext cx="9731828" cy="769441"/>
          </a:xfrm>
          <a:prstGeom prst="rect">
            <a:avLst/>
          </a:prstGeom>
          <a:noFill/>
        </p:spPr>
        <p:txBody>
          <a:bodyPr wrap="square" rtlCol="0">
            <a:spAutoFit/>
          </a:bodyPr>
          <a:lstStyle/>
          <a:p>
            <a:pPr algn="ctr"/>
            <a:r>
              <a:rPr lang="en-US" sz="2200" dirty="0">
                <a:latin typeface="Gotham book"/>
              </a:rPr>
              <a:t>“Emancipation Day in South Carolina”</a:t>
            </a:r>
          </a:p>
          <a:p>
            <a:pPr algn="ctr"/>
            <a:r>
              <a:rPr lang="en-US" sz="2200" i="1" dirty="0">
                <a:latin typeface="Gotham book"/>
              </a:rPr>
              <a:t>The Library of Congress</a:t>
            </a:r>
          </a:p>
        </p:txBody>
      </p:sp>
    </p:spTree>
    <p:extLst>
      <p:ext uri="{BB962C8B-B14F-4D97-AF65-F5344CB8AC3E}">
        <p14:creationId xmlns:p14="http://schemas.microsoft.com/office/powerpoint/2010/main" val="22777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255FF5-8AB4-07FA-4524-B291F9C911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D3A4182-A39C-35DA-AA45-B310F6B50B73}"/>
              </a:ext>
            </a:extLst>
          </p:cNvPr>
          <p:cNvSpPr txBox="1">
            <a:spLocks noGrp="1"/>
          </p:cNvSpPr>
          <p:nvPr>
            <p:ph type="title" idx="4294967295"/>
          </p:nvPr>
        </p:nvSpPr>
        <p:spPr>
          <a:xfrm>
            <a:off x="1685774" y="-39979"/>
            <a:ext cx="10582425"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04FF40D4-5FA9-16C2-1467-21DABA68EBCD}"/>
              </a:ext>
            </a:extLst>
          </p:cNvPr>
          <p:cNvSpPr txBox="1"/>
          <p:nvPr/>
        </p:nvSpPr>
        <p:spPr>
          <a:xfrm>
            <a:off x="2894101" y="1661890"/>
            <a:ext cx="5962617"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dirty="0">
                <a:solidFill>
                  <a:srgbClr val="002060"/>
                </a:solidFill>
                <a:latin typeface="Aptos" panose="02110004020202020204"/>
              </a:rPr>
              <a:t>There are 5 events from the era that are listed OUT OF chronological order.</a:t>
            </a:r>
            <a:endPar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Aptos" panose="02110004020202020204"/>
                <a:ea typeface="+mn-ea"/>
                <a:cs typeface="+mn-cs"/>
              </a:rPr>
              <a:t>Put the events in the correct order by writing the number of each event in the space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5" name="Graphic 4">
            <a:extLst>
              <a:ext uri="{FF2B5EF4-FFF2-40B4-BE49-F238E27FC236}">
                <a16:creationId xmlns:a16="http://schemas.microsoft.com/office/drawing/2014/main" id="{390B4F80-B4E8-D8E4-603E-053C56657A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775" y="1661890"/>
            <a:ext cx="1208326" cy="1208326"/>
          </a:xfrm>
          <a:prstGeom prst="rect">
            <a:avLst/>
          </a:prstGeom>
        </p:spPr>
      </p:pic>
      <p:pic>
        <p:nvPicPr>
          <p:cNvPr id="6" name="Graphic 5">
            <a:extLst>
              <a:ext uri="{FF2B5EF4-FFF2-40B4-BE49-F238E27FC236}">
                <a16:creationId xmlns:a16="http://schemas.microsoft.com/office/drawing/2014/main" id="{4CB33D74-FEE8-3C0A-8C33-F944E52B36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4104" y="3524888"/>
            <a:ext cx="925793" cy="925793"/>
          </a:xfrm>
          <a:prstGeom prst="rect">
            <a:avLst/>
          </a:prstGeom>
        </p:spPr>
      </p:pic>
      <p:pic>
        <p:nvPicPr>
          <p:cNvPr id="7" name="Graphic 6">
            <a:extLst>
              <a:ext uri="{FF2B5EF4-FFF2-40B4-BE49-F238E27FC236}">
                <a16:creationId xmlns:a16="http://schemas.microsoft.com/office/drawing/2014/main" id="{A2A759D9-4319-B41F-A3F6-0DB8E4FBA0A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27444" y="5290952"/>
            <a:ext cx="842453" cy="842453"/>
          </a:xfrm>
          <a:prstGeom prst="rect">
            <a:avLst/>
          </a:prstGeom>
        </p:spPr>
      </p:pic>
    </p:spTree>
    <p:extLst>
      <p:ext uri="{BB962C8B-B14F-4D97-AF65-F5344CB8AC3E}">
        <p14:creationId xmlns:p14="http://schemas.microsoft.com/office/powerpoint/2010/main" val="164140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119C27B9-9793-5B1C-FC2E-D833D56428B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573D553-93BC-4BAC-8644-12AF464C95CA}"/>
              </a:ext>
            </a:extLst>
          </p:cNvPr>
          <p:cNvSpPr txBox="1">
            <a:spLocks noGrp="1"/>
          </p:cNvSpPr>
          <p:nvPr>
            <p:ph type="title" idx="4294967295"/>
          </p:nvPr>
        </p:nvSpPr>
        <p:spPr>
          <a:xfrm>
            <a:off x="2116135"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lang="en-US" sz="2800" dirty="0">
                <a:solidFill>
                  <a:schemeClr val="bg2">
                    <a:lumMod val="25000"/>
                  </a:schemeClr>
                </a:solidFill>
                <a:latin typeface="Gotham Medium"/>
              </a:rPr>
              <a:t>2 </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A2C83ACF-1039-8EB8-756D-A25AA9CAA9C8}"/>
              </a:ext>
            </a:extLst>
          </p:cNvPr>
          <p:cNvSpPr/>
          <p:nvPr/>
        </p:nvSpPr>
        <p:spPr>
          <a:xfrm>
            <a:off x="3091811" y="2122715"/>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02B93">
                    <a:lumMod val="75000"/>
                  </a:srgbClr>
                </a:solidFill>
                <a:effectLst/>
                <a:uLnTx/>
                <a:uFillTx/>
                <a:latin typeface="Gotham book"/>
                <a:ea typeface="+mn-ea"/>
                <a:cs typeface="+mn-cs"/>
              </a:rPr>
              <a:t>The </a:t>
            </a:r>
            <a:r>
              <a:rPr kumimoji="0" lang="en-US" sz="5400" b="0" i="1" u="none" strike="noStrike" kern="1200" cap="none" spc="0" normalizeH="0" baseline="0" noProof="0" dirty="0">
                <a:ln>
                  <a:noFill/>
                </a:ln>
                <a:solidFill>
                  <a:schemeClr val="accent5"/>
                </a:solidFill>
                <a:effectLst/>
                <a:uLnTx/>
                <a:uFillTx/>
                <a:latin typeface="Gotham book"/>
                <a:ea typeface="+mn-ea"/>
                <a:cs typeface="+mn-cs"/>
              </a:rPr>
              <a:t>(first, second, third, etc.) </a:t>
            </a:r>
            <a:r>
              <a:rPr kumimoji="0" lang="en-US" sz="5400" b="0" i="0" u="none" strike="noStrike" kern="1200" cap="none" spc="0" normalizeH="0" baseline="0" noProof="0" dirty="0">
                <a:ln>
                  <a:noFill/>
                </a:ln>
                <a:solidFill>
                  <a:srgbClr val="A02B93">
                    <a:lumMod val="75000"/>
                  </a:srgbClr>
                </a:solidFill>
                <a:effectLst/>
                <a:uLnTx/>
                <a:uFillTx/>
                <a:latin typeface="Gotham book"/>
                <a:ea typeface="+mn-ea"/>
                <a:cs typeface="+mn-cs"/>
              </a:rPr>
              <a:t>event is that ___________.</a:t>
            </a:r>
          </a:p>
        </p:txBody>
      </p:sp>
      <p:pic>
        <p:nvPicPr>
          <p:cNvPr id="4" name="Graphic 3">
            <a:extLst>
              <a:ext uri="{FF2B5EF4-FFF2-40B4-BE49-F238E27FC236}">
                <a16:creationId xmlns:a16="http://schemas.microsoft.com/office/drawing/2014/main" id="{C40FAF92-ADB1-C2CF-B5F1-24737C258C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220902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778611" y="1661890"/>
            <a:ext cx="5962617" cy="437042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Read the primary source excerpt.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Aptos" panose="02110004020202020204"/>
                <a:ea typeface="+mn-ea"/>
                <a:cs typeface="+mn-cs"/>
              </a:rPr>
              <a:t>Record your observations about the source. What can we learn about this era from the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5" name="Graphic 4">
            <a:extLst>
              <a:ext uri="{FF2B5EF4-FFF2-40B4-BE49-F238E27FC236}">
                <a16:creationId xmlns:a16="http://schemas.microsoft.com/office/drawing/2014/main" id="{2972CB80-B02F-3CE1-B7BC-1D3F08F8F6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775" y="1661890"/>
            <a:ext cx="1208326" cy="1208326"/>
          </a:xfrm>
          <a:prstGeom prst="rect">
            <a:avLst/>
          </a:prstGeom>
        </p:spPr>
      </p:pic>
      <p:pic>
        <p:nvPicPr>
          <p:cNvPr id="6" name="Graphic 5">
            <a:extLst>
              <a:ext uri="{FF2B5EF4-FFF2-40B4-BE49-F238E27FC236}">
                <a16:creationId xmlns:a16="http://schemas.microsoft.com/office/drawing/2014/main" id="{544FB8D0-8E77-761B-E2CC-8D401E9541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5775" y="3061992"/>
            <a:ext cx="925793" cy="925793"/>
          </a:xfrm>
          <a:prstGeom prst="rect">
            <a:avLst/>
          </a:prstGeom>
        </p:spPr>
      </p:pic>
      <p:pic>
        <p:nvPicPr>
          <p:cNvPr id="7" name="Graphic 6">
            <a:extLst>
              <a:ext uri="{FF2B5EF4-FFF2-40B4-BE49-F238E27FC236}">
                <a16:creationId xmlns:a16="http://schemas.microsoft.com/office/drawing/2014/main" id="{0AA250D9-92BA-8D7C-1150-591CFDAF660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27444" y="5290952"/>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3091811" y="2122715"/>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5400" dirty="0">
                <a:solidFill>
                  <a:schemeClr val="accent5">
                    <a:lumMod val="75000"/>
                  </a:schemeClr>
                </a:solidFill>
                <a:latin typeface="Gotham book"/>
              </a:rPr>
              <a:t>One thing we can learn from the excerpt is ___________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063693" y="1654628"/>
            <a:ext cx="10363200" cy="3785652"/>
          </a:xfrm>
          <a:prstGeom prst="rect">
            <a:avLst/>
          </a:prstGeom>
          <a:noFill/>
        </p:spPr>
        <p:txBody>
          <a:bodyPr wrap="square" rtlCol="0">
            <a:spAutoFit/>
          </a:bodyPr>
          <a:lstStyle/>
          <a:p>
            <a:pPr algn="ctr">
              <a:defRPr/>
            </a:pPr>
            <a:r>
              <a:rPr lang="en-US" sz="6000" dirty="0">
                <a:solidFill>
                  <a:schemeClr val="accent5">
                    <a:lumMod val="75000"/>
                  </a:schemeClr>
                </a:solidFill>
                <a:latin typeface="Gotham book"/>
              </a:rPr>
              <a:t>What are the defining characteristics and most significant events of the Civil War era of Texas history? </a:t>
            </a:r>
            <a:endParaRPr lang="en-US" sz="6000" i="1" dirty="0">
              <a:solidFill>
                <a:schemeClr val="accent5">
                  <a:lumMod val="75000"/>
                </a:schemeClr>
              </a:solidFill>
              <a:latin typeface="Gotham book"/>
            </a:endParaRP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152400" y="1785257"/>
            <a:ext cx="11232731" cy="4401205"/>
          </a:xfrm>
          <a:prstGeom prst="rect">
            <a:avLst/>
          </a:prstGeom>
          <a:noFill/>
        </p:spPr>
        <p:txBody>
          <a:bodyPr wrap="square" rtlCol="0">
            <a:spAutoFit/>
          </a:bodyPr>
          <a:lstStyle/>
          <a:p>
            <a:pPr marL="742950" lvl="0" indent="-742950">
              <a:buFont typeface="+mj-lt"/>
              <a:buAutoNum type="arabicPeriod"/>
            </a:pPr>
            <a:r>
              <a:rPr lang="en-US" sz="4000" b="1" i="1" u="sng" dirty="0">
                <a:solidFill>
                  <a:srgbClr val="C00000"/>
                </a:solidFill>
                <a:latin typeface="Gotham book"/>
              </a:rPr>
              <a:t>We will</a:t>
            </a:r>
            <a:r>
              <a:rPr lang="en-US" sz="4000" dirty="0">
                <a:solidFill>
                  <a:srgbClr val="C00000"/>
                </a:solidFill>
                <a:latin typeface="Gotham book"/>
              </a:rPr>
              <a:t> examine a chronology of the significant events that took place during the Civil War and identify their significance to Texas history. </a:t>
            </a:r>
          </a:p>
          <a:p>
            <a:pPr marL="742950" lvl="0" indent="-742950">
              <a:buFont typeface="+mj-lt"/>
              <a:buAutoNum type="arabicPeriod"/>
            </a:pPr>
            <a:r>
              <a:rPr lang="en-US" sz="4000" b="1" i="1" u="sng" dirty="0">
                <a:solidFill>
                  <a:srgbClr val="0070C0"/>
                </a:solidFill>
                <a:latin typeface="Gotham book"/>
              </a:rPr>
              <a:t>I will</a:t>
            </a:r>
            <a:r>
              <a:rPr lang="en-US" sz="4000" dirty="0">
                <a:solidFill>
                  <a:srgbClr val="0070C0"/>
                </a:solidFill>
                <a:latin typeface="Gotham book"/>
              </a:rPr>
              <a:t> read short passages about each event, identify key information, explain cause and effect relationships, and determine how the event is significant to Texas history.</a:t>
            </a: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C2169F3-A154-66E4-E769-A5DA039B3EAE}"/>
              </a:ext>
            </a:extLst>
          </p:cNvPr>
          <p:cNvSpPr txBox="1">
            <a:spLocks noGrp="1"/>
          </p:cNvSpPr>
          <p:nvPr>
            <p:ph type="title" idx="4294967295"/>
          </p:nvPr>
        </p:nvSpPr>
        <p:spPr>
          <a:xfrm>
            <a:off x="1469571" y="-79957"/>
            <a:ext cx="10722429" cy="9181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4100" b="0" i="0" u="none" strike="noStrike" kern="1200" cap="none" spc="0" normalizeH="0" baseline="0" noProof="0" dirty="0">
                <a:ln>
                  <a:noFill/>
                </a:ln>
                <a:solidFill>
                  <a:srgbClr val="322E50"/>
                </a:solidFill>
                <a:effectLst/>
                <a:uLnTx/>
                <a:uFillTx/>
                <a:latin typeface="Gotham book"/>
                <a:cs typeface="Gotham Medium" pitchFamily="2" charset="0"/>
              </a:rPr>
              <a:t>1. </a:t>
            </a:r>
            <a:r>
              <a:rPr lang="en-US" sz="4100" b="1" dirty="0">
                <a:latin typeface="Gotham book"/>
              </a:rPr>
              <a:t>The North, the South, Slavery, &amp; Sectionalism</a:t>
            </a:r>
            <a:endParaRPr kumimoji="0" lang="en-US" sz="4100" b="0" i="0" u="none" strike="noStrike" kern="1200" cap="none" spc="0" normalizeH="0" baseline="0" noProof="0" dirty="0">
              <a:ln>
                <a:noFill/>
              </a:ln>
              <a:solidFill>
                <a:schemeClr val="tx1"/>
              </a:solidFill>
              <a:effectLst/>
              <a:uLnTx/>
              <a:uFillTx/>
              <a:latin typeface="Gotham book"/>
            </a:endParaRPr>
          </a:p>
        </p:txBody>
      </p:sp>
      <p:pic>
        <p:nvPicPr>
          <p:cNvPr id="4" name="Picture 3" descr="Artwork depicting the bombardment of Fort Sumter. The fort is in the distance with smoke billowing from it. In the foreground are a number of ships and floating batteries with smoke coming from the fired cannons. ">
            <a:extLst>
              <a:ext uri="{FF2B5EF4-FFF2-40B4-BE49-F238E27FC236}">
                <a16:creationId xmlns:a16="http://schemas.microsoft.com/office/drawing/2014/main" id="{DCD0E54B-7ED2-08E3-AF77-C3A466256378}"/>
              </a:ext>
            </a:extLst>
          </p:cNvPr>
          <p:cNvPicPr>
            <a:picLocks noChangeAspect="1"/>
          </p:cNvPicPr>
          <p:nvPr/>
        </p:nvPicPr>
        <p:blipFill>
          <a:blip r:embed="rId4"/>
          <a:srcRect l="1104"/>
          <a:stretch>
            <a:fillRect/>
          </a:stretch>
        </p:blipFill>
        <p:spPr>
          <a:xfrm>
            <a:off x="2743200" y="838200"/>
            <a:ext cx="7805058" cy="5003847"/>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323C317D-D9B7-6541-6F3E-4E4C33A00929}"/>
              </a:ext>
            </a:extLst>
          </p:cNvPr>
          <p:cNvSpPr txBox="1"/>
          <p:nvPr/>
        </p:nvSpPr>
        <p:spPr>
          <a:xfrm>
            <a:off x="2416629" y="5856512"/>
            <a:ext cx="8403771" cy="707886"/>
          </a:xfrm>
          <a:prstGeom prst="rect">
            <a:avLst/>
          </a:prstGeom>
          <a:noFill/>
        </p:spPr>
        <p:txBody>
          <a:bodyPr wrap="square" rtlCol="0">
            <a:spAutoFit/>
          </a:bodyPr>
          <a:lstStyle/>
          <a:p>
            <a:pPr algn="ctr"/>
            <a:r>
              <a:rPr lang="en-US" sz="2000" dirty="0">
                <a:latin typeface="Gotham book"/>
              </a:rPr>
              <a:t>The Confederate bombardment of Union troops at Fort Sumter, South Carolina</a:t>
            </a:r>
          </a:p>
          <a:p>
            <a:pPr algn="ctr"/>
            <a:r>
              <a:rPr lang="en-US" sz="2000" i="1" dirty="0">
                <a:latin typeface="Gotham book"/>
              </a:rPr>
              <a:t>Library of Congress</a:t>
            </a:r>
          </a:p>
        </p:txBody>
      </p:sp>
    </p:spTree>
    <p:extLst>
      <p:ext uri="{BB962C8B-B14F-4D97-AF65-F5344CB8AC3E}">
        <p14:creationId xmlns:p14="http://schemas.microsoft.com/office/powerpoint/2010/main" val="73865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1AFB758-4559-0412-674F-511873D6A71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54989F2-AD4F-F81B-74BE-709823B4F4FC}"/>
              </a:ext>
            </a:extLst>
          </p:cNvPr>
          <p:cNvSpPr txBox="1">
            <a:spLocks noGrp="1"/>
          </p:cNvSpPr>
          <p:nvPr>
            <p:ph type="title" idx="4294967295"/>
          </p:nvPr>
        </p:nvSpPr>
        <p:spPr>
          <a:xfrm>
            <a:off x="1469571" y="-79957"/>
            <a:ext cx="10722429" cy="9181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4100" b="0" i="0" u="none" strike="noStrike" kern="1200" cap="none" spc="0" normalizeH="0" baseline="0" noProof="0" dirty="0">
                <a:ln>
                  <a:noFill/>
                </a:ln>
                <a:solidFill>
                  <a:schemeClr val="tx1"/>
                </a:solidFill>
                <a:effectLst/>
                <a:uLnTx/>
                <a:uFillTx/>
                <a:latin typeface="Gotham book"/>
              </a:rPr>
              <a:t>2. Secession &amp; the Confederate States of America</a:t>
            </a:r>
          </a:p>
        </p:txBody>
      </p:sp>
      <p:pic>
        <p:nvPicPr>
          <p:cNvPr id="6" name="Picture 5" descr="An excerpt from a Texas newspaper article published in March 1861 which reads, &quot;Resolved, That a committee of five be appointed by the President to wait on his Excellency, the Governor, and inform him that the Convention has re-assembled - that the ordinance of secession has been ratified by the people, and that the state of Texas is and has been, from the 2d of this current month, a free, sovereign and independent state.">
            <a:extLst>
              <a:ext uri="{FF2B5EF4-FFF2-40B4-BE49-F238E27FC236}">
                <a16:creationId xmlns:a16="http://schemas.microsoft.com/office/drawing/2014/main" id="{3AEE1F5A-4793-0758-E381-BE5127FCC9CF}"/>
              </a:ext>
            </a:extLst>
          </p:cNvPr>
          <p:cNvPicPr>
            <a:picLocks noChangeAspect="1"/>
          </p:cNvPicPr>
          <p:nvPr/>
        </p:nvPicPr>
        <p:blipFill>
          <a:blip r:embed="rId4"/>
          <a:stretch>
            <a:fillRect/>
          </a:stretch>
        </p:blipFill>
        <p:spPr>
          <a:xfrm>
            <a:off x="2853542" y="1180165"/>
            <a:ext cx="7954485" cy="3648584"/>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87C43D7B-B6FD-7607-8851-A276667BD608}"/>
              </a:ext>
            </a:extLst>
          </p:cNvPr>
          <p:cNvSpPr txBox="1"/>
          <p:nvPr/>
        </p:nvSpPr>
        <p:spPr>
          <a:xfrm>
            <a:off x="2623457" y="4894065"/>
            <a:ext cx="8360229" cy="769441"/>
          </a:xfrm>
          <a:prstGeom prst="rect">
            <a:avLst/>
          </a:prstGeom>
          <a:noFill/>
        </p:spPr>
        <p:txBody>
          <a:bodyPr wrap="square" rtlCol="0">
            <a:spAutoFit/>
          </a:bodyPr>
          <a:lstStyle/>
          <a:p>
            <a:pPr algn="ctr"/>
            <a:r>
              <a:rPr lang="en-US" sz="2200" i="1" dirty="0">
                <a:latin typeface="Gotham book"/>
              </a:rPr>
              <a:t>The Weekly Telegraph</a:t>
            </a:r>
            <a:r>
              <a:rPr lang="en-US" sz="2200" dirty="0">
                <a:latin typeface="Gotham book"/>
              </a:rPr>
              <a:t>, Houston, Texas. Tuesday, March 12, 1861</a:t>
            </a:r>
          </a:p>
          <a:p>
            <a:pPr algn="ctr"/>
            <a:r>
              <a:rPr lang="en-US" sz="2200" i="1" dirty="0">
                <a:latin typeface="Gotham book"/>
              </a:rPr>
              <a:t>The Portal to Texas History</a:t>
            </a:r>
          </a:p>
        </p:txBody>
      </p:sp>
    </p:spTree>
    <p:extLst>
      <p:ext uri="{BB962C8B-B14F-4D97-AF65-F5344CB8AC3E}">
        <p14:creationId xmlns:p14="http://schemas.microsoft.com/office/powerpoint/2010/main" val="139626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E7FE8B-AA26-1BB0-B5AC-77CD2461EEA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2AF8CA9-00FC-254A-6704-6E6D478DA1BF}"/>
              </a:ext>
            </a:extLst>
          </p:cNvPr>
          <p:cNvSpPr txBox="1">
            <a:spLocks noGrp="1"/>
          </p:cNvSpPr>
          <p:nvPr>
            <p:ph type="title" idx="4294967295"/>
          </p:nvPr>
        </p:nvSpPr>
        <p:spPr>
          <a:xfrm>
            <a:off x="1469571" y="-79957"/>
            <a:ext cx="10722429" cy="10596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4800" b="0" i="0" u="none" strike="noStrike" kern="1200" cap="none" spc="0" normalizeH="0" baseline="0" noProof="0" dirty="0">
                <a:ln>
                  <a:noFill/>
                </a:ln>
                <a:solidFill>
                  <a:schemeClr val="tx1"/>
                </a:solidFill>
                <a:effectLst/>
                <a:uLnTx/>
                <a:uFillTx/>
                <a:latin typeface="Gotham book"/>
              </a:rPr>
              <a:t>3. The Civil War Across the United States </a:t>
            </a:r>
          </a:p>
        </p:txBody>
      </p:sp>
      <p:pic>
        <p:nvPicPr>
          <p:cNvPr id="1028" name="Picture 4" descr="Artwork depicting the Battle of Gettysburg. Hundreds of men are visible locked in combat on a field of battle with billows of smoke raising overhead.">
            <a:extLst>
              <a:ext uri="{FF2B5EF4-FFF2-40B4-BE49-F238E27FC236}">
                <a16:creationId xmlns:a16="http://schemas.microsoft.com/office/drawing/2014/main" id="{C4745D1B-9E89-611E-8374-21AE015926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11" t="7012" r="4783" b="11855"/>
          <a:stretch>
            <a:fillRect/>
          </a:stretch>
        </p:blipFill>
        <p:spPr bwMode="auto">
          <a:xfrm>
            <a:off x="701040" y="1350696"/>
            <a:ext cx="5758738" cy="40214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39BB01-5963-9282-5BF6-847D1E95E928}"/>
              </a:ext>
            </a:extLst>
          </p:cNvPr>
          <p:cNvSpPr txBox="1"/>
          <p:nvPr/>
        </p:nvSpPr>
        <p:spPr>
          <a:xfrm>
            <a:off x="1426029" y="5372100"/>
            <a:ext cx="4669971" cy="1046440"/>
          </a:xfrm>
          <a:prstGeom prst="rect">
            <a:avLst/>
          </a:prstGeom>
          <a:noFill/>
        </p:spPr>
        <p:txBody>
          <a:bodyPr wrap="square" rtlCol="0">
            <a:spAutoFit/>
          </a:bodyPr>
          <a:lstStyle/>
          <a:p>
            <a:pPr algn="ctr"/>
            <a:r>
              <a:rPr lang="en-US" sz="2200" dirty="0">
                <a:latin typeface="Gotham book"/>
              </a:rPr>
              <a:t>The Battle of Gettysburg, PA.</a:t>
            </a:r>
          </a:p>
          <a:p>
            <a:pPr algn="ctr"/>
            <a:r>
              <a:rPr lang="en-US" sz="2200" i="1" dirty="0">
                <a:latin typeface="Gotham book"/>
              </a:rPr>
              <a:t>Library of Congress</a:t>
            </a:r>
          </a:p>
          <a:p>
            <a:endParaRPr lang="en-US" dirty="0"/>
          </a:p>
        </p:txBody>
      </p:sp>
      <p:pic>
        <p:nvPicPr>
          <p:cNvPr id="1026" name="Picture 2" descr="A photograph of 5 men who served in Terry's Texas Rangers. They all wear traditional Confederate hats. They are seated looking at the camera.">
            <a:extLst>
              <a:ext uri="{FF2B5EF4-FFF2-40B4-BE49-F238E27FC236}">
                <a16:creationId xmlns:a16="http://schemas.microsoft.com/office/drawing/2014/main" id="{6C614D87-5270-D14C-DB34-A0BF28E97E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32" t="3916" r="5301" b="5791"/>
          <a:stretch>
            <a:fillRect/>
          </a:stretch>
        </p:blipFill>
        <p:spPr bwMode="auto">
          <a:xfrm>
            <a:off x="6905896" y="1301867"/>
            <a:ext cx="5080676" cy="407023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1A869D-8734-8977-8523-A52883A5C331}"/>
              </a:ext>
            </a:extLst>
          </p:cNvPr>
          <p:cNvSpPr txBox="1"/>
          <p:nvPr/>
        </p:nvSpPr>
        <p:spPr>
          <a:xfrm>
            <a:off x="7043056" y="5475757"/>
            <a:ext cx="4669971" cy="1046440"/>
          </a:xfrm>
          <a:prstGeom prst="rect">
            <a:avLst/>
          </a:prstGeom>
          <a:noFill/>
        </p:spPr>
        <p:txBody>
          <a:bodyPr wrap="square" rtlCol="0">
            <a:spAutoFit/>
          </a:bodyPr>
          <a:lstStyle/>
          <a:p>
            <a:pPr algn="ctr"/>
            <a:r>
              <a:rPr lang="en-US" sz="2200" dirty="0">
                <a:latin typeface="Gotham book"/>
              </a:rPr>
              <a:t>Some of Terry’s Texas Rangers</a:t>
            </a:r>
          </a:p>
          <a:p>
            <a:pPr algn="ctr"/>
            <a:r>
              <a:rPr lang="en-US" sz="2200" i="1" dirty="0">
                <a:latin typeface="Gotham book"/>
              </a:rPr>
              <a:t>The Portal to Texas History</a:t>
            </a:r>
          </a:p>
          <a:p>
            <a:endParaRPr lang="en-US" dirty="0"/>
          </a:p>
        </p:txBody>
      </p:sp>
    </p:spTree>
    <p:extLst>
      <p:ext uri="{BB962C8B-B14F-4D97-AF65-F5344CB8AC3E}">
        <p14:creationId xmlns:p14="http://schemas.microsoft.com/office/powerpoint/2010/main" val="403089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3E2601E-FB12-895D-36A2-D2DCEC569F3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80E878E-10DC-3399-833A-35F7439EAE16}"/>
              </a:ext>
            </a:extLst>
          </p:cNvPr>
          <p:cNvSpPr txBox="1">
            <a:spLocks noGrp="1"/>
          </p:cNvSpPr>
          <p:nvPr>
            <p:ph type="title" idx="4294967295"/>
          </p:nvPr>
        </p:nvSpPr>
        <p:spPr>
          <a:xfrm>
            <a:off x="1469572" y="-79957"/>
            <a:ext cx="10210800" cy="1092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dirty="0">
                <a:latin typeface="Gotham book"/>
              </a:rPr>
              <a:t>4</a:t>
            </a:r>
            <a:r>
              <a:rPr kumimoji="0" lang="en-US" sz="5400" b="0" i="0" u="none" strike="noStrike" kern="1200" cap="none" spc="0" normalizeH="0" baseline="0" noProof="0" dirty="0">
                <a:ln>
                  <a:noFill/>
                </a:ln>
                <a:solidFill>
                  <a:schemeClr val="tx1"/>
                </a:solidFill>
                <a:effectLst/>
                <a:uLnTx/>
                <a:uFillTx/>
                <a:latin typeface="Gotham book"/>
              </a:rPr>
              <a:t>. The Civil War Across </a:t>
            </a:r>
            <a:r>
              <a:rPr lang="en-US" sz="5400" dirty="0">
                <a:latin typeface="Gotham book"/>
              </a:rPr>
              <a:t>in Texas</a:t>
            </a:r>
            <a:endParaRPr kumimoji="0" lang="en-US" sz="5400" b="0" i="0" u="none" strike="noStrike" kern="1200" cap="none" spc="0" normalizeH="0" baseline="0" noProof="0" dirty="0">
              <a:ln>
                <a:noFill/>
              </a:ln>
              <a:solidFill>
                <a:schemeClr val="tx1"/>
              </a:solidFill>
              <a:effectLst/>
              <a:uLnTx/>
              <a:uFillTx/>
              <a:latin typeface="Gotham book"/>
            </a:endParaRPr>
          </a:p>
        </p:txBody>
      </p:sp>
      <p:pic>
        <p:nvPicPr>
          <p:cNvPr id="4" name="Picture 3" descr="Artwork depicting the Battle of Galveston. There are a number of ships pictured on the sea, many with smoke billowing out of them. The closest ship in the foreground is on fire and undergoing the explosion of an active bombardment as its crew flee the ship on life boats.">
            <a:extLst>
              <a:ext uri="{FF2B5EF4-FFF2-40B4-BE49-F238E27FC236}">
                <a16:creationId xmlns:a16="http://schemas.microsoft.com/office/drawing/2014/main" id="{FB486EE8-9861-29D0-F9D4-E77F1F80F688}"/>
              </a:ext>
            </a:extLst>
          </p:cNvPr>
          <p:cNvPicPr>
            <a:picLocks noChangeAspect="1"/>
          </p:cNvPicPr>
          <p:nvPr/>
        </p:nvPicPr>
        <p:blipFill>
          <a:blip r:embed="rId4"/>
          <a:stretch>
            <a:fillRect/>
          </a:stretch>
        </p:blipFill>
        <p:spPr>
          <a:xfrm>
            <a:off x="388086" y="1388953"/>
            <a:ext cx="5553269" cy="3486295"/>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D78DAA17-D54A-2098-35A9-B6FF3C005493}"/>
              </a:ext>
            </a:extLst>
          </p:cNvPr>
          <p:cNvSpPr txBox="1"/>
          <p:nvPr/>
        </p:nvSpPr>
        <p:spPr>
          <a:xfrm>
            <a:off x="1110342" y="4961324"/>
            <a:ext cx="4669971" cy="1384995"/>
          </a:xfrm>
          <a:prstGeom prst="rect">
            <a:avLst/>
          </a:prstGeom>
          <a:noFill/>
        </p:spPr>
        <p:txBody>
          <a:bodyPr wrap="square" rtlCol="0">
            <a:spAutoFit/>
          </a:bodyPr>
          <a:lstStyle/>
          <a:p>
            <a:pPr algn="ctr"/>
            <a:r>
              <a:rPr lang="en-US" sz="2200" dirty="0">
                <a:latin typeface="Gotham book"/>
              </a:rPr>
              <a:t>The Battle of Galveston</a:t>
            </a:r>
          </a:p>
          <a:p>
            <a:pPr algn="ctr"/>
            <a:r>
              <a:rPr lang="en-US" sz="2200" i="1" dirty="0">
                <a:latin typeface="Gotham book"/>
              </a:rPr>
              <a:t>Texas State Library and Archives Commission</a:t>
            </a:r>
          </a:p>
          <a:p>
            <a:endParaRPr lang="en-US" dirty="0"/>
          </a:p>
        </p:txBody>
      </p:sp>
      <p:pic>
        <p:nvPicPr>
          <p:cNvPr id="2050" name="Picture 2" descr="Artwork depicting the funeral of the German Unionists killed by Confederates during the Civil War. Dozens of people are gathered around a memorial site. ">
            <a:extLst>
              <a:ext uri="{FF2B5EF4-FFF2-40B4-BE49-F238E27FC236}">
                <a16:creationId xmlns:a16="http://schemas.microsoft.com/office/drawing/2014/main" id="{BED6AEEA-D5AB-9E43-1697-CE71B581E9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8" t="2670" r="5989" b="9778"/>
          <a:stretch>
            <a:fillRect/>
          </a:stretch>
        </p:blipFill>
        <p:spPr bwMode="auto">
          <a:xfrm>
            <a:off x="6250646" y="1388953"/>
            <a:ext cx="5647983" cy="357237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6E7939-E6FE-6AF1-ADD1-37D1F5FC94B8}"/>
              </a:ext>
            </a:extLst>
          </p:cNvPr>
          <p:cNvSpPr txBox="1"/>
          <p:nvPr/>
        </p:nvSpPr>
        <p:spPr>
          <a:xfrm>
            <a:off x="6250647" y="5070181"/>
            <a:ext cx="5647982" cy="1384995"/>
          </a:xfrm>
          <a:prstGeom prst="rect">
            <a:avLst/>
          </a:prstGeom>
          <a:noFill/>
        </p:spPr>
        <p:txBody>
          <a:bodyPr wrap="square" rtlCol="0">
            <a:spAutoFit/>
          </a:bodyPr>
          <a:lstStyle/>
          <a:p>
            <a:pPr algn="ctr"/>
            <a:r>
              <a:rPr lang="en-US" sz="2200" dirty="0">
                <a:latin typeface="Gotham book"/>
              </a:rPr>
              <a:t>The funeral of German Unionists massacred by Confederates in Comfort, Texas</a:t>
            </a:r>
          </a:p>
          <a:p>
            <a:pPr algn="ctr"/>
            <a:r>
              <a:rPr lang="en-US" sz="2200" i="1" dirty="0">
                <a:latin typeface="Gotham book"/>
              </a:rPr>
              <a:t>Texas State Library and Archives Commission</a:t>
            </a:r>
          </a:p>
          <a:p>
            <a:endParaRPr lang="en-US" dirty="0"/>
          </a:p>
        </p:txBody>
      </p:sp>
    </p:spTree>
    <p:extLst>
      <p:ext uri="{BB962C8B-B14F-4D97-AF65-F5344CB8AC3E}">
        <p14:creationId xmlns:p14="http://schemas.microsoft.com/office/powerpoint/2010/main" val="4166021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339</TotalTime>
  <Words>897</Words>
  <Application>Microsoft Office PowerPoint</Application>
  <PresentationFormat>Widescreen</PresentationFormat>
  <Paragraphs>67</Paragraphs>
  <Slides>13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Aptos Display</vt:lpstr>
      <vt:lpstr>Arial</vt:lpstr>
      <vt:lpstr>Gotham book</vt:lpstr>
      <vt:lpstr>Gotham Medium</vt:lpstr>
      <vt:lpstr>Office Theme</vt:lpstr>
      <vt:lpstr>1_Office Theme</vt:lpstr>
      <vt:lpstr>Unit 8: Civil War</vt:lpstr>
      <vt:lpstr>Warm-up Follow the directions to complete your warm-up</vt:lpstr>
      <vt:lpstr>Share with the class</vt:lpstr>
      <vt:lpstr>Essential Question</vt:lpstr>
      <vt:lpstr>In today’s lesson…</vt:lpstr>
      <vt:lpstr>1. The North, the South, Slavery, &amp; Sectionalism</vt:lpstr>
      <vt:lpstr>2. Secession &amp; the Confederate States of America</vt:lpstr>
      <vt:lpstr>3. The Civil War Across the United States </vt:lpstr>
      <vt:lpstr>4. The Civil War Across in Texas</vt:lpstr>
      <vt:lpstr>5. The Texas Homefront </vt:lpstr>
      <vt:lpstr>6. The End of the Civil War </vt:lpstr>
      <vt:lpstr>Exit Ticket Follow the directions to complete your exit ticket</vt:lpstr>
      <vt:lpstr>Share with the class  2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2</cp:revision>
  <dcterms:created xsi:type="dcterms:W3CDTF">2025-08-20T18:49:30Z</dcterms:created>
  <dcterms:modified xsi:type="dcterms:W3CDTF">2025-08-29T12:27:21Z</dcterms:modified>
</cp:coreProperties>
</file>