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326" r:id="rId4"/>
    <p:sldId id="331" r:id="rId5"/>
    <p:sldId id="332" r:id="rId6"/>
    <p:sldId id="333" r:id="rId7"/>
    <p:sldId id="334" r:id="rId8"/>
    <p:sldId id="343" r:id="rId9"/>
    <p:sldId id="344" r:id="rId10"/>
    <p:sldId id="345" r:id="rId11"/>
    <p:sldId id="346" r:id="rId12"/>
    <p:sldId id="347" r:id="rId13"/>
    <p:sldId id="348" r:id="rId14"/>
    <p:sldId id="349"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E1DFF-2DD2-4C04-8A89-8519A744FB8B}"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CBF08-35AB-463B-8C6F-A5BF14800900}" type="slidenum">
              <a:rPr lang="en-US" smtClean="0"/>
              <a:t>‹#›</a:t>
            </a:fld>
            <a:endParaRPr lang="en-US"/>
          </a:p>
        </p:txBody>
      </p:sp>
    </p:spTree>
    <p:extLst>
      <p:ext uri="{BB962C8B-B14F-4D97-AF65-F5344CB8AC3E}">
        <p14:creationId xmlns:p14="http://schemas.microsoft.com/office/powerpoint/2010/main" val="144902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358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4358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Cattle-trails.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United_States_Central_map_1889-11-08_to_1889-11-11.p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115105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866241/"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exashistory.unt.edu/ark:/67531/metadc489800/" TargetMode="Externa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Elvis E. Fleming. Sir Bredwell at C.C. Slaughter's Lazy "S" Ranch, photograph, 1900; (</a:t>
            </a:r>
            <a:r>
              <a:rPr lang="en-US" sz="1200" u="sng" kern="1200" dirty="0">
                <a:solidFill>
                  <a:schemeClr val="tx1"/>
                </a:solidFill>
                <a:effectLst/>
                <a:latin typeface="+mn-lt"/>
                <a:ea typeface="+mn-ea"/>
                <a:cs typeface="+mn-cs"/>
                <a:hlinkClick r:id="rId3"/>
              </a:rPr>
              <a:t>https://texashistory.unt.edu/ark:/67531/metapth43587/</a:t>
            </a:r>
            <a:r>
              <a:rPr lang="en-US" sz="1200" kern="1200" dirty="0">
                <a:solidFill>
                  <a:schemeClr val="tx1"/>
                </a:solidFill>
                <a:effectLst/>
                <a:latin typeface="+mn-lt"/>
                <a:ea typeface="+mn-ea"/>
                <a:cs typeface="+mn-cs"/>
              </a:rPr>
              <a:t>: accessed November 4, 2025), University of North Texas Libraries, The Portal to Texas History, https://texashistory.unt.edu; crediting Cattle Raisers Museum.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Elvis E. Fleming. Sir Bredwell at C.C. Slaughter's Lazy "S" Ranch, photograph, 1900; (</a:t>
            </a:r>
            <a:r>
              <a:rPr lang="en-US" sz="1200" u="sng" kern="1200" dirty="0">
                <a:solidFill>
                  <a:schemeClr val="tx1"/>
                </a:solidFill>
                <a:effectLst/>
                <a:latin typeface="+mn-lt"/>
                <a:ea typeface="+mn-ea"/>
                <a:cs typeface="+mn-cs"/>
                <a:hlinkClick r:id="rId3"/>
              </a:rPr>
              <a:t>https://texashistory.unt.edu/ark:/67531/metapth43587/</a:t>
            </a:r>
            <a:r>
              <a:rPr lang="en-US" sz="1200" kern="1200" dirty="0">
                <a:solidFill>
                  <a:schemeClr val="tx1"/>
                </a:solidFill>
                <a:effectLst/>
                <a:latin typeface="+mn-lt"/>
                <a:ea typeface="+mn-ea"/>
                <a:cs typeface="+mn-cs"/>
              </a:rPr>
              <a:t>: accessed November 4, 2025), University of North Texas Libraries, The Portal to Texas History, https://texashistory.unt.edu; crediting Cattle Raisers Museum.</a:t>
            </a:r>
          </a:p>
          <a:p>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6</a:t>
            </a:fld>
            <a:endParaRPr lang="en-US"/>
          </a:p>
        </p:txBody>
      </p:sp>
    </p:spTree>
    <p:extLst>
      <p:ext uri="{BB962C8B-B14F-4D97-AF65-F5344CB8AC3E}">
        <p14:creationId xmlns:p14="http://schemas.microsoft.com/office/powerpoint/2010/main" val="360194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Historical map of cattle drives north from Texas. National Park Service. Accessed at Wikimedia Commons on 11/11/25. </a:t>
            </a:r>
            <a:r>
              <a:rPr lang="en-US" sz="1200" u="sng" kern="1200" dirty="0">
                <a:solidFill>
                  <a:schemeClr val="tx1"/>
                </a:solidFill>
                <a:effectLst/>
                <a:latin typeface="+mn-lt"/>
                <a:ea typeface="+mn-ea"/>
                <a:cs typeface="+mn-cs"/>
                <a:hlinkClick r:id="rId3"/>
              </a:rPr>
              <a:t>https://commons.wikimedia.org/wiki/File:Cattle-trails.jpg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7</a:t>
            </a:fld>
            <a:endParaRPr lang="en-US"/>
          </a:p>
        </p:txBody>
      </p:sp>
    </p:spTree>
    <p:extLst>
      <p:ext uri="{BB962C8B-B14F-4D97-AF65-F5344CB8AC3E}">
        <p14:creationId xmlns:p14="http://schemas.microsoft.com/office/powerpoint/2010/main" val="96361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United States Central map, 1900. Map of the United States in central North America from November 8, 1889, to November 11, 1889. Edited to show the Southwest and to include the approximate region afflicted by Texas Fever. </a:t>
            </a:r>
            <a:r>
              <a:rPr lang="en-US" sz="1200" u="sng" kern="1200" dirty="0">
                <a:solidFill>
                  <a:schemeClr val="tx1"/>
                </a:solidFill>
                <a:effectLst/>
                <a:latin typeface="+mn-lt"/>
                <a:ea typeface="+mn-ea"/>
                <a:cs typeface="+mn-cs"/>
                <a:hlinkClick r:id="rId3"/>
              </a:rPr>
              <a:t>https://commons.wikimedia.org/wiki/File:United_States_Central_map_1889-11-08_to_1889-11-11.png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8</a:t>
            </a:fld>
            <a:endParaRPr lang="en-US"/>
          </a:p>
        </p:txBody>
      </p:sp>
    </p:spTree>
    <p:extLst>
      <p:ext uri="{BB962C8B-B14F-4D97-AF65-F5344CB8AC3E}">
        <p14:creationId xmlns:p14="http://schemas.microsoft.com/office/powerpoint/2010/main" val="3489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Erwin E.</a:t>
            </a:r>
            <a:r>
              <a:rPr lang="en-US" sz="1200" i="1" kern="1200" dirty="0">
                <a:solidFill>
                  <a:schemeClr val="tx1"/>
                </a:solidFill>
                <a:effectLst/>
                <a:latin typeface="+mn-lt"/>
                <a:ea typeface="+mn-ea"/>
                <a:cs typeface="+mn-cs"/>
              </a:rPr>
              <a:t> [Cowhands guiding a herd of cattle]</a:t>
            </a:r>
            <a:r>
              <a:rPr lang="en-US" sz="1200" kern="1200" dirty="0">
                <a:solidFill>
                  <a:schemeClr val="tx1"/>
                </a:solidFill>
                <a:effectLst/>
                <a:latin typeface="+mn-lt"/>
                <a:ea typeface="+mn-ea"/>
                <a:cs typeface="+mn-cs"/>
              </a:rPr>
              <a:t>. ca. 1910. Photograph. University of North Texas Libraries, The Portal to Texas History; crediting UNT Libraries Special Collections. </a:t>
            </a:r>
            <a:r>
              <a:rPr lang="en-US" sz="1200" u="sng" kern="1200" dirty="0">
                <a:solidFill>
                  <a:schemeClr val="tx1"/>
                </a:solidFill>
                <a:effectLst/>
                <a:latin typeface="+mn-lt"/>
                <a:ea typeface="+mn-ea"/>
                <a:cs typeface="+mn-cs"/>
                <a:hlinkClick r:id="rId3"/>
              </a:rPr>
              <a:t>https://texashistory.unt.edu/ark:/67531/metadc1151055/</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9</a:t>
            </a:fld>
            <a:endParaRPr lang="en-US"/>
          </a:p>
        </p:txBody>
      </p:sp>
    </p:spTree>
    <p:extLst>
      <p:ext uri="{BB962C8B-B14F-4D97-AF65-F5344CB8AC3E}">
        <p14:creationId xmlns:p14="http://schemas.microsoft.com/office/powerpoint/2010/main" val="179079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Texas Blank Map. Edited to include the locations of significant ranches during the age of Cotton, Cattle, and Railroads. </a:t>
            </a:r>
            <a:r>
              <a:rPr lang="en-US" sz="1200" b="0" i="0" kern="1200" dirty="0">
                <a:solidFill>
                  <a:schemeClr val="tx1"/>
                </a:solidFill>
                <a:effectLst/>
                <a:latin typeface="+mn-lt"/>
                <a:ea typeface="+mn-ea"/>
                <a:cs typeface="+mn-cs"/>
              </a:rPr>
              <a:t>This file is licensed under the </a:t>
            </a:r>
            <a:r>
              <a:rPr lang="en-US" sz="1200" b="0" i="0" u="none" strike="noStrike" kern="1200" dirty="0">
                <a:solidFill>
                  <a:schemeClr val="tx1"/>
                </a:solidFill>
                <a:effectLst/>
                <a:latin typeface="+mn-lt"/>
                <a:ea typeface="+mn-ea"/>
                <a:cs typeface="+mn-cs"/>
                <a:hlinkClick r:id="rId3"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reativecommons:by-sa/3.0/deed.en"/>
              </a:rPr>
              <a:t>Attribution-Share Alike 3.0 </a:t>
            </a:r>
            <a:r>
              <a:rPr lang="en-US" sz="1200" b="0" i="0" u="none" strike="noStrike" kern="1200" dirty="0" err="1">
                <a:solidFill>
                  <a:schemeClr val="tx1"/>
                </a:solidFill>
                <a:effectLst/>
                <a:latin typeface="+mn-lt"/>
                <a:ea typeface="+mn-ea"/>
                <a:cs typeface="+mn-cs"/>
                <a:hlinkClick r:id="rId4" tooltip="creativecommons:by-sa/3.0/deed.en"/>
              </a:rPr>
              <a:t>Unported</a:t>
            </a:r>
            <a:r>
              <a:rPr lang="en-US" sz="1200" b="0" i="0" kern="1200" dirty="0">
                <a:solidFill>
                  <a:schemeClr val="tx1"/>
                </a:solidFill>
                <a:effectLst/>
                <a:latin typeface="+mn-lt"/>
                <a:ea typeface="+mn-ea"/>
                <a:cs typeface="+mn-cs"/>
              </a:rPr>
              <a:t> license. Accessed 12/2/25. https://commons.wikimedia.org/wiki/File:Texas_blank_map.svg</a:t>
            </a:r>
          </a:p>
          <a:p>
            <a:br>
              <a:rPr lang="en-US" dirty="0"/>
            </a:br>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10</a:t>
            </a:fld>
            <a:endParaRPr lang="en-US"/>
          </a:p>
        </p:txBody>
      </p:sp>
    </p:spTree>
    <p:extLst>
      <p:ext uri="{BB962C8B-B14F-4D97-AF65-F5344CB8AC3E}">
        <p14:creationId xmlns:p14="http://schemas.microsoft.com/office/powerpoint/2010/main" val="181112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[Photograph of Windmill], photograph, [1900..1929]; (</a:t>
            </a:r>
            <a:r>
              <a:rPr lang="en-US" sz="1200" u="sng" kern="1200" dirty="0">
                <a:solidFill>
                  <a:schemeClr val="tx1"/>
                </a:solidFill>
                <a:effectLst/>
                <a:latin typeface="+mn-lt"/>
                <a:ea typeface="+mn-ea"/>
                <a:cs typeface="+mn-cs"/>
                <a:hlinkClick r:id="rId3"/>
              </a:rPr>
              <a:t>https://texashistory.unt.edu/ark:/67531/metapth866241/</a:t>
            </a:r>
            <a:r>
              <a:rPr lang="en-US" sz="1200" kern="1200" dirty="0">
                <a:solidFill>
                  <a:schemeClr val="tx1"/>
                </a:solidFill>
                <a:effectLst/>
                <a:latin typeface="+mn-lt"/>
                <a:ea typeface="+mn-ea"/>
                <a:cs typeface="+mn-cs"/>
              </a:rPr>
              <a:t>: accessed November 5,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Howard Payne University Library.</a:t>
            </a:r>
          </a:p>
          <a:p>
            <a:pPr lvl="0"/>
            <a:r>
              <a:rPr lang="en-US" sz="1200" kern="1200" dirty="0">
                <a:solidFill>
                  <a:schemeClr val="tx1"/>
                </a:solidFill>
                <a:effectLst/>
                <a:latin typeface="+mn-lt"/>
                <a:ea typeface="+mn-ea"/>
                <a:cs typeface="+mn-cs"/>
              </a:rPr>
              <a:t>Clark, Joe. [A coil of barbed wire], photograph, [1939..1989]; (</a:t>
            </a:r>
            <a:r>
              <a:rPr lang="en-US" sz="1200" u="sng" kern="1200" dirty="0">
                <a:solidFill>
                  <a:schemeClr val="tx1"/>
                </a:solidFill>
                <a:effectLst/>
                <a:latin typeface="+mn-lt"/>
                <a:ea typeface="+mn-ea"/>
                <a:cs typeface="+mn-cs"/>
                <a:hlinkClick r:id="rId5"/>
              </a:rPr>
              <a:t>https://texashistory.unt.edu/ark:/67531/metadc489800/</a:t>
            </a:r>
            <a:r>
              <a:rPr lang="en-US" sz="1200" kern="1200" dirty="0">
                <a:solidFill>
                  <a:schemeClr val="tx1"/>
                </a:solidFill>
                <a:effectLst/>
                <a:latin typeface="+mn-lt"/>
                <a:ea typeface="+mn-ea"/>
                <a:cs typeface="+mn-cs"/>
              </a:rPr>
              <a:t>: accessed November 13, 2025), University of North Texas Libraries, The Portal to Texas History, https://texashistory.unt.edu; crediting UNT Libraries Special Collections.</a:t>
            </a:r>
          </a:p>
          <a:p>
            <a:endParaRPr lang="en-US" dirty="0"/>
          </a:p>
        </p:txBody>
      </p:sp>
      <p:sp>
        <p:nvSpPr>
          <p:cNvPr id="4" name="Slide Number Placeholder 3"/>
          <p:cNvSpPr>
            <a:spLocks noGrp="1"/>
          </p:cNvSpPr>
          <p:nvPr>
            <p:ph type="sldNum" sz="quarter" idx="5"/>
          </p:nvPr>
        </p:nvSpPr>
        <p:spPr/>
        <p:txBody>
          <a:bodyPr/>
          <a:lstStyle/>
          <a:p>
            <a:fld id="{8FBCBF08-35AB-463B-8C6F-A5BF14800900}" type="slidenum">
              <a:rPr lang="en-US" smtClean="0"/>
              <a:t>11</a:t>
            </a:fld>
            <a:endParaRPr lang="en-US"/>
          </a:p>
        </p:txBody>
      </p:sp>
    </p:spTree>
    <p:extLst>
      <p:ext uri="{BB962C8B-B14F-4D97-AF65-F5344CB8AC3E}">
        <p14:creationId xmlns:p14="http://schemas.microsoft.com/office/powerpoint/2010/main" val="419421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8155-2FF1-C6E7-9E64-39DCC8910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1D86E-FAD1-7D68-4D7A-B27EBDA9A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12ED1-658E-F057-8EAC-757B32BD084F}"/>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27619B1F-76EF-EF56-4C63-752EDA91A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C0EC8-524A-2DD5-2980-924B69053F93}"/>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33979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5C1-12AB-AD62-75FE-C8AD469537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E1310E-B696-127B-918B-FDE78924A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2BF03-8C82-1595-C9A7-99C2F7FADE2E}"/>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25840658-F674-12CE-1D44-3FC32301E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8E296-5262-E563-2ED9-05B8BFD350C5}"/>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98749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57100-09E7-1432-0F25-8877771074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E4E38-C96C-7D31-A567-938F1485A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EB033-7E8D-4C93-B004-7A2CBCF2B489}"/>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B8C6DB73-8332-8006-1EC2-66CFC9922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CBEB0-B79E-972D-1DBF-FCE0F8B9BFBC}"/>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22029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54536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393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9697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47435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270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57907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0452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0788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CD0-179B-39EA-9D7A-5016E46C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A98F8-8430-EAA5-8878-2F1B3C6CC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D4F19-7D68-8A75-C821-7589BBC98B8A}"/>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ABD1D761-EBB5-68EC-DF1B-E918900D0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353F8-DBBA-4D1E-E000-06BB28BF58C7}"/>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4024439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6233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77917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5585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34942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303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97976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73258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56932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10506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3733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FC2-F1A0-45DE-773D-DA8967987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17A19-1BA7-A7FE-8402-6A6C876F8C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3BB209-C3FF-952B-BDBC-768140D399BF}"/>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A1940C94-28E8-667A-4596-19064C302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84D6F-B34A-80D5-CCB3-BFE2C90E678C}"/>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2715676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22375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6241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87335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8778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B891-A5C6-5886-CF3A-D89DA0F39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7D5E3-0CC3-1D8F-7D89-AB02A448A0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B6E6C-5DE5-3981-7BF9-AB602A4D5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A319C-0E7A-D006-B79B-B144CC33BC8F}"/>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6" name="Footer Placeholder 5">
            <a:extLst>
              <a:ext uri="{FF2B5EF4-FFF2-40B4-BE49-F238E27FC236}">
                <a16:creationId xmlns:a16="http://schemas.microsoft.com/office/drawing/2014/main" id="{391F4144-4B9E-2E7E-2B2C-E328E9521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0595F-7C80-9C16-A492-9BC00CF81925}"/>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96158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6FAA-11C6-3752-D4D1-B28BFE4B9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A9CF5-FF36-C67A-A92A-3EE32F097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14995-94ED-A776-45AD-B9E29FB701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6CFD4-01E8-DCFB-4D27-669DADF24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0B9D1-6565-ED40-DBDA-A964A8AAE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4CB53-04FE-7F6A-0E63-20495B9E952B}"/>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8" name="Footer Placeholder 7">
            <a:extLst>
              <a:ext uri="{FF2B5EF4-FFF2-40B4-BE49-F238E27FC236}">
                <a16:creationId xmlns:a16="http://schemas.microsoft.com/office/drawing/2014/main" id="{B63B6FBF-B29F-BE5E-DCC0-027107A69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0136D-9EB7-AFB4-1EFC-9BF6A48E0603}"/>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94299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7F45-F787-A474-900F-E44E8E912D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644CF-E1FF-EACE-F355-1104F81ADCA7}"/>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4" name="Footer Placeholder 3">
            <a:extLst>
              <a:ext uri="{FF2B5EF4-FFF2-40B4-BE49-F238E27FC236}">
                <a16:creationId xmlns:a16="http://schemas.microsoft.com/office/drawing/2014/main" id="{FABECEDF-69E9-02B6-4EF4-8F0E208FB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D33752-0E94-CDB3-52CD-B2619F5522D4}"/>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20364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7CBEE-442F-500A-0665-2E61CEA984B1}"/>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3" name="Footer Placeholder 2">
            <a:extLst>
              <a:ext uri="{FF2B5EF4-FFF2-40B4-BE49-F238E27FC236}">
                <a16:creationId xmlns:a16="http://schemas.microsoft.com/office/drawing/2014/main" id="{0648730C-5C1E-AD5C-5769-3AE6386A0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E3913C-36CB-0C62-8EFA-1B36DABAB218}"/>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685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DAD9-6A98-5F70-0204-AB48F7D12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5371A-4AA9-EB18-DACB-457714C0C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AE3F-2014-756E-0D6E-7BDEB9241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BC224-56EB-0D4A-42E3-057B1D839209}"/>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6" name="Footer Placeholder 5">
            <a:extLst>
              <a:ext uri="{FF2B5EF4-FFF2-40B4-BE49-F238E27FC236}">
                <a16:creationId xmlns:a16="http://schemas.microsoft.com/office/drawing/2014/main" id="{4C957DC0-524E-562E-B721-E676F1103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A68C0-B255-E8F6-C3EB-FF0748EDCE38}"/>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1150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412C-4864-4234-29C3-E513B832B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756589-48FC-AC14-BF0F-E2A196398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BB475C-FD6B-9489-FDAB-BFBEC8972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B229A-1982-6D53-2037-895C4CB4878D}"/>
              </a:ext>
            </a:extLst>
          </p:cNvPr>
          <p:cNvSpPr>
            <a:spLocks noGrp="1"/>
          </p:cNvSpPr>
          <p:nvPr>
            <p:ph type="dt" sz="half" idx="10"/>
          </p:nvPr>
        </p:nvSpPr>
        <p:spPr/>
        <p:txBody>
          <a:bodyPr/>
          <a:lstStyle/>
          <a:p>
            <a:fld id="{C0DAD621-5933-42F4-AB9B-3C98346FD452}" type="datetimeFigureOut">
              <a:rPr lang="en-US" smtClean="0"/>
              <a:t>1/14/2026</a:t>
            </a:fld>
            <a:endParaRPr lang="en-US"/>
          </a:p>
        </p:txBody>
      </p:sp>
      <p:sp>
        <p:nvSpPr>
          <p:cNvPr id="6" name="Footer Placeholder 5">
            <a:extLst>
              <a:ext uri="{FF2B5EF4-FFF2-40B4-BE49-F238E27FC236}">
                <a16:creationId xmlns:a16="http://schemas.microsoft.com/office/drawing/2014/main" id="{180FFD62-8036-BAAB-FAFE-A4297D76F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8F8F9-08D6-5B20-AD2A-256BC4BF145D}"/>
              </a:ext>
            </a:extLst>
          </p:cNvPr>
          <p:cNvSpPr>
            <a:spLocks noGrp="1"/>
          </p:cNvSpPr>
          <p:nvPr>
            <p:ph type="sldNum" sz="quarter" idx="12"/>
          </p:nvPr>
        </p:nvSpPr>
        <p:spPr/>
        <p:txBody>
          <a:bodyPr/>
          <a:lstStyle/>
          <a:p>
            <a:fld id="{779756BB-7017-4350-A824-B07C157CFD7F}" type="slidenum">
              <a:rPr lang="en-US" smtClean="0"/>
              <a:t>‹#›</a:t>
            </a:fld>
            <a:endParaRPr lang="en-US"/>
          </a:p>
        </p:txBody>
      </p:sp>
    </p:spTree>
    <p:extLst>
      <p:ext uri="{BB962C8B-B14F-4D97-AF65-F5344CB8AC3E}">
        <p14:creationId xmlns:p14="http://schemas.microsoft.com/office/powerpoint/2010/main" val="34002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0E964-086D-C545-EBFE-AF97EA28B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AAD4ED-A517-5D17-E06B-4C5EB3BDE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BF157-1AB8-A5A9-9C3B-11B8FE7F8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DAD621-5933-42F4-AB9B-3C98346FD452}" type="datetimeFigureOut">
              <a:rPr lang="en-US" smtClean="0"/>
              <a:t>1/14/2026</a:t>
            </a:fld>
            <a:endParaRPr lang="en-US"/>
          </a:p>
        </p:txBody>
      </p:sp>
      <p:sp>
        <p:nvSpPr>
          <p:cNvPr id="5" name="Footer Placeholder 4">
            <a:extLst>
              <a:ext uri="{FF2B5EF4-FFF2-40B4-BE49-F238E27FC236}">
                <a16:creationId xmlns:a16="http://schemas.microsoft.com/office/drawing/2014/main" id="{C8E8697C-E73D-0F28-90A7-4E5CB6369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A25CBB-2E06-A441-0A91-ADD9DC739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9756BB-7017-4350-A824-B07C157CFD7F}" type="slidenum">
              <a:rPr lang="en-US" smtClean="0"/>
              <a:t>‹#›</a:t>
            </a:fld>
            <a:endParaRPr lang="en-US"/>
          </a:p>
        </p:txBody>
      </p:sp>
    </p:spTree>
    <p:extLst>
      <p:ext uri="{BB962C8B-B14F-4D97-AF65-F5344CB8AC3E}">
        <p14:creationId xmlns:p14="http://schemas.microsoft.com/office/powerpoint/2010/main" val="145909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1/14/2026</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83282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1/14/2026</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380760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hotocopy of a primary source image in black and white. Two men dressed in western attire stand by a small bull. One of them holds a rope attached to the bulls neck. The landscape appears dry and flat.">
            <a:extLst>
              <a:ext uri="{FF2B5EF4-FFF2-40B4-BE49-F238E27FC236}">
                <a16:creationId xmlns:a16="http://schemas.microsoft.com/office/drawing/2014/main" id="{A88634DA-1719-CFB3-D809-1E2FEC0274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6091"/>
          <a:stretch>
            <a:fillRect/>
          </a:stretch>
        </p:blipFill>
        <p:spPr bwMode="auto">
          <a:xfrm>
            <a:off x="1" y="10"/>
            <a:ext cx="9669642" cy="6857990"/>
          </a:xfrm>
          <a:prstGeom prst="rect">
            <a:avLst/>
          </a:prstGeom>
          <a:noFill/>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712312" cy="3692028"/>
          </a:xfrm>
          <a:noFill/>
        </p:spPr>
        <p:txBody>
          <a:bodyPr>
            <a:normAutofit/>
          </a:bodyPr>
          <a:lstStyle/>
          <a:p>
            <a:pPr algn="l"/>
            <a:r>
              <a:rPr lang="en-US" sz="5400" b="1" i="1" dirty="0">
                <a:solidFill>
                  <a:schemeClr val="tx1">
                    <a:lumMod val="65000"/>
                    <a:lumOff val="35000"/>
                  </a:schemeClr>
                </a:solidFill>
                <a:latin typeface="Gotham Book"/>
              </a:rPr>
              <a:t>Unit 10: </a:t>
            </a:r>
            <a:br>
              <a:rPr lang="en-US" sz="5400" b="1" i="1" dirty="0">
                <a:latin typeface="Gotham Book"/>
              </a:rPr>
            </a:br>
            <a:r>
              <a:rPr lang="en-US" sz="5400" b="1" dirty="0">
                <a:solidFill>
                  <a:srgbClr val="0070C0"/>
                </a:solidFill>
                <a:latin typeface="Gotham Book"/>
              </a:rPr>
              <a:t>Cotton, Cattle, &amp; Railroads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3712311" cy="1485319"/>
          </a:xfrm>
          <a:noFill/>
        </p:spPr>
        <p:txBody>
          <a:bodyPr>
            <a:noAutofit/>
          </a:bodyPr>
          <a:lstStyle/>
          <a:p>
            <a:pPr algn="l"/>
            <a:r>
              <a:rPr lang="en-US" sz="3200" b="1" i="1" dirty="0">
                <a:solidFill>
                  <a:schemeClr val="tx1">
                    <a:lumMod val="65000"/>
                    <a:lumOff val="35000"/>
                  </a:schemeClr>
                </a:solidFill>
                <a:latin typeface="Gotham Book"/>
              </a:rPr>
              <a:t>Lesson 7: </a:t>
            </a:r>
          </a:p>
          <a:p>
            <a:pPr algn="l"/>
            <a:r>
              <a:rPr lang="en-US" sz="3200" b="1" dirty="0">
                <a:solidFill>
                  <a:srgbClr val="0070C0"/>
                </a:solidFill>
                <a:latin typeface="Gotham Book"/>
              </a:rPr>
              <a:t>Cattle and Cowboys</a:t>
            </a:r>
          </a:p>
        </p:txBody>
      </p:sp>
      <p:sp>
        <p:nvSpPr>
          <p:cNvPr id="6" name="TextBox 5">
            <a:extLst>
              <a:ext uri="{FF2B5EF4-FFF2-40B4-BE49-F238E27FC236}">
                <a16:creationId xmlns:a16="http://schemas.microsoft.com/office/drawing/2014/main" id="{EB266C9B-3F11-52D3-DEFC-813C57B4065F}"/>
              </a:ext>
            </a:extLst>
          </p:cNvPr>
          <p:cNvSpPr txBox="1"/>
          <p:nvPr/>
        </p:nvSpPr>
        <p:spPr>
          <a:xfrm>
            <a:off x="130625" y="6114553"/>
            <a:ext cx="7326086" cy="984885"/>
          </a:xfrm>
          <a:prstGeom prst="rect">
            <a:avLst/>
          </a:prstGeom>
          <a:noFill/>
        </p:spPr>
        <p:txBody>
          <a:bodyPr wrap="square" rtlCol="0">
            <a:spAutoFit/>
          </a:bodyPr>
          <a:lstStyle/>
          <a:p>
            <a:r>
              <a:rPr lang="en-US" sz="2000" i="1" dirty="0">
                <a:solidFill>
                  <a:schemeClr val="bg1"/>
                </a:solidFill>
                <a:latin typeface="Gotham Book"/>
              </a:rPr>
              <a:t>A Hereford bull at C.C. Slaughter's Lazy "S" Ranch, photograph, 1900. </a:t>
            </a:r>
          </a:p>
          <a:p>
            <a:r>
              <a:rPr lang="en-US" sz="2000" i="1" dirty="0">
                <a:solidFill>
                  <a:schemeClr val="bg1"/>
                </a:solidFill>
                <a:latin typeface="Gotham Book"/>
              </a:rPr>
              <a:t>The Portal to Texas History</a:t>
            </a:r>
          </a:p>
          <a:p>
            <a:endParaRPr lang="en-US" dirty="0"/>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5F391D-BC33-6249-38F4-A92D1A029A9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4ED2A1F-DCF0-C357-3894-73784DF4A58C}"/>
              </a:ext>
            </a:extLst>
          </p:cNvPr>
          <p:cNvSpPr txBox="1">
            <a:spLocks noGrp="1"/>
          </p:cNvSpPr>
          <p:nvPr>
            <p:ph type="title" idx="4294967295"/>
          </p:nvPr>
        </p:nvSpPr>
        <p:spPr>
          <a:xfrm>
            <a:off x="1556657" y="-487683"/>
            <a:ext cx="10341429"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Station 5</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Mega Ranches </a:t>
            </a:r>
          </a:p>
        </p:txBody>
      </p:sp>
      <p:pic>
        <p:nvPicPr>
          <p:cNvPr id="3" name="Picture 2" descr="A map of the major ranches in Texas during the end of the 1800s. The first ranch  labeled #1 is King Ranch. It is made up of 3 separate, noncontiguous parts in South Texas along the Gulf Coast. Ranch #2 is the XIT Ranch which is the largest, spanning the majority of the western panhandle on the border with New Mexico. Ranch #3 is the JA Ranch, in the northern part of the panhandle. #4 is the Matador Ranch, to the southeast of the JA ranch south of the panhandle, and #5 is just southeast of the JA Ranch.">
            <a:extLst>
              <a:ext uri="{FF2B5EF4-FFF2-40B4-BE49-F238E27FC236}">
                <a16:creationId xmlns:a16="http://schemas.microsoft.com/office/drawing/2014/main" id="{0F459C3F-9906-C85A-1FD3-2BC6EAF81756}"/>
              </a:ext>
            </a:extLst>
          </p:cNvPr>
          <p:cNvPicPr>
            <a:picLocks noChangeAspect="1"/>
          </p:cNvPicPr>
          <p:nvPr/>
        </p:nvPicPr>
        <p:blipFill>
          <a:blip r:embed="rId4"/>
          <a:stretch>
            <a:fillRect/>
          </a:stretch>
        </p:blipFill>
        <p:spPr>
          <a:xfrm>
            <a:off x="4195172" y="926541"/>
            <a:ext cx="5344469" cy="539805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07216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C5AB0B9-76C1-1DFD-5900-E3DFEF6A4A8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66B1980-52DE-1295-CA09-C1C78D5B8EC7}"/>
              </a:ext>
            </a:extLst>
          </p:cNvPr>
          <p:cNvSpPr txBox="1">
            <a:spLocks noGrp="1"/>
          </p:cNvSpPr>
          <p:nvPr>
            <p:ph type="title" idx="4294967295"/>
          </p:nvPr>
        </p:nvSpPr>
        <p:spPr>
          <a:xfrm>
            <a:off x="1556657" y="-563880"/>
            <a:ext cx="10341429"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Station 6</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Innovations </a:t>
            </a:r>
          </a:p>
        </p:txBody>
      </p:sp>
      <p:pic>
        <p:nvPicPr>
          <p:cNvPr id="3" name="Picture 2" descr="A black and white photograph of a windmill rising up from the ground.">
            <a:extLst>
              <a:ext uri="{FF2B5EF4-FFF2-40B4-BE49-F238E27FC236}">
                <a16:creationId xmlns:a16="http://schemas.microsoft.com/office/drawing/2014/main" id="{93AA45E9-B12E-67B3-74F6-AF09EFD4DF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457" y="1443463"/>
            <a:ext cx="5125629" cy="4039710"/>
          </a:xfrm>
          <a:prstGeom prst="rect">
            <a:avLst/>
          </a:prstGeom>
          <a:noFill/>
          <a:ln>
            <a:noFill/>
          </a:ln>
          <a:effectLst>
            <a:outerShdw blurRad="50800" dist="50800" dir="7920000" algn="ctr" rotWithShape="0">
              <a:srgbClr val="000000">
                <a:alpha val="43137"/>
              </a:srgbClr>
            </a:outerShdw>
          </a:effectLst>
        </p:spPr>
      </p:pic>
      <p:pic>
        <p:nvPicPr>
          <p:cNvPr id="4" name="Picture 3" descr="A black and white photograph showing a coil of barbed wire placed on a fence post. ">
            <a:extLst>
              <a:ext uri="{FF2B5EF4-FFF2-40B4-BE49-F238E27FC236}">
                <a16:creationId xmlns:a16="http://schemas.microsoft.com/office/drawing/2014/main" id="{8B4D908D-7774-EE96-7BAF-94B05E2B4B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057" y="1443463"/>
            <a:ext cx="3964486" cy="4001906"/>
          </a:xfrm>
          <a:prstGeom prst="rect">
            <a:avLst/>
          </a:prstGeom>
          <a:noFill/>
          <a:ln>
            <a:noFill/>
          </a:ln>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C541CD6B-CECB-1074-9128-A4E3D2212AB5}"/>
              </a:ext>
            </a:extLst>
          </p:cNvPr>
          <p:cNvSpPr txBox="1"/>
          <p:nvPr/>
        </p:nvSpPr>
        <p:spPr>
          <a:xfrm>
            <a:off x="1687286" y="5606143"/>
            <a:ext cx="3581400" cy="707886"/>
          </a:xfrm>
          <a:prstGeom prst="rect">
            <a:avLst/>
          </a:prstGeom>
          <a:noFill/>
        </p:spPr>
        <p:txBody>
          <a:bodyPr wrap="square" rtlCol="0">
            <a:spAutoFit/>
          </a:bodyPr>
          <a:lstStyle/>
          <a:p>
            <a:pPr algn="ctr"/>
            <a:r>
              <a:rPr lang="en-US" sz="2000" dirty="0">
                <a:latin typeface="Gotham Book"/>
              </a:rPr>
              <a:t>A windmill in Texas. </a:t>
            </a:r>
          </a:p>
          <a:p>
            <a:pPr algn="ctr"/>
            <a:r>
              <a:rPr lang="en-US" sz="2000" i="1" dirty="0">
                <a:latin typeface="Gotham Book"/>
              </a:rPr>
              <a:t>The Portal to Texas History</a:t>
            </a:r>
          </a:p>
        </p:txBody>
      </p:sp>
      <p:sp>
        <p:nvSpPr>
          <p:cNvPr id="6" name="TextBox 5">
            <a:extLst>
              <a:ext uri="{FF2B5EF4-FFF2-40B4-BE49-F238E27FC236}">
                <a16:creationId xmlns:a16="http://schemas.microsoft.com/office/drawing/2014/main" id="{E2E78E0D-DF9C-A4C3-F427-A39BE29C5FF7}"/>
              </a:ext>
            </a:extLst>
          </p:cNvPr>
          <p:cNvSpPr txBox="1"/>
          <p:nvPr/>
        </p:nvSpPr>
        <p:spPr>
          <a:xfrm>
            <a:off x="7086604" y="5483173"/>
            <a:ext cx="4211227" cy="707886"/>
          </a:xfrm>
          <a:prstGeom prst="rect">
            <a:avLst/>
          </a:prstGeom>
          <a:noFill/>
        </p:spPr>
        <p:txBody>
          <a:bodyPr wrap="square" rtlCol="0">
            <a:spAutoFit/>
          </a:bodyPr>
          <a:lstStyle/>
          <a:p>
            <a:pPr algn="ctr"/>
            <a:r>
              <a:rPr lang="en-US" sz="2000" dirty="0">
                <a:latin typeface="Gotham Book"/>
              </a:rPr>
              <a:t>A coil of barbed wire on a fence post. </a:t>
            </a:r>
          </a:p>
          <a:p>
            <a:pPr algn="ctr"/>
            <a:r>
              <a:rPr lang="en-US" sz="2000" i="1" dirty="0">
                <a:latin typeface="Gotham Book"/>
              </a:rPr>
              <a:t>The Portal to Texas History</a:t>
            </a:r>
          </a:p>
        </p:txBody>
      </p:sp>
    </p:spTree>
    <p:extLst>
      <p:ext uri="{BB962C8B-B14F-4D97-AF65-F5344CB8AC3E}">
        <p14:creationId xmlns:p14="http://schemas.microsoft.com/office/powerpoint/2010/main" val="74213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FF2A94-6E29-E877-0888-DF92A033E36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507CB91-CF82-C858-09F8-B77E02007DBD}"/>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6014D8-51A3-673B-848E-63270E9DAC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7818" y="3324090"/>
            <a:ext cx="925793" cy="925793"/>
          </a:xfrm>
          <a:prstGeom prst="rect">
            <a:avLst/>
          </a:prstGeom>
        </p:spPr>
      </p:pic>
      <p:pic>
        <p:nvPicPr>
          <p:cNvPr id="6" name="Graphic 5">
            <a:extLst>
              <a:ext uri="{FF2B5EF4-FFF2-40B4-BE49-F238E27FC236}">
                <a16:creationId xmlns:a16="http://schemas.microsoft.com/office/drawing/2014/main" id="{534BA791-5C60-3FF3-1A3E-C8A5E0A2B21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7818" y="4723183"/>
            <a:ext cx="842453" cy="842453"/>
          </a:xfrm>
          <a:prstGeom prst="rect">
            <a:avLst/>
          </a:prstGeom>
        </p:spPr>
      </p:pic>
      <p:pic>
        <p:nvPicPr>
          <p:cNvPr id="7" name="Graphic 6">
            <a:extLst>
              <a:ext uri="{FF2B5EF4-FFF2-40B4-BE49-F238E27FC236}">
                <a16:creationId xmlns:a16="http://schemas.microsoft.com/office/drawing/2014/main" id="{431353BE-604C-8182-B27D-52EEF4B70D1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4883" y="1620692"/>
            <a:ext cx="1208326" cy="1208326"/>
          </a:xfrm>
          <a:prstGeom prst="rect">
            <a:avLst/>
          </a:prstGeom>
        </p:spPr>
      </p:pic>
      <p:sp>
        <p:nvSpPr>
          <p:cNvPr id="9" name="TextBox 8">
            <a:extLst>
              <a:ext uri="{FF2B5EF4-FFF2-40B4-BE49-F238E27FC236}">
                <a16:creationId xmlns:a16="http://schemas.microsoft.com/office/drawing/2014/main" id="{D8BBC801-6ACE-7BD1-3EC6-90835432AC61}"/>
              </a:ext>
            </a:extLst>
          </p:cNvPr>
          <p:cNvSpPr txBox="1"/>
          <p:nvPr/>
        </p:nvSpPr>
        <p:spPr>
          <a:xfrm>
            <a:off x="3276600" y="1620692"/>
            <a:ext cx="4963886"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E97132"/>
                </a:solidFill>
                <a:effectLst/>
                <a:uLnTx/>
                <a:uFillTx/>
                <a:latin typeface="Gotham Book"/>
                <a:ea typeface="+mn-ea"/>
                <a:cs typeface="+mn-cs"/>
              </a:rPr>
              <a:t>Read the primary source quote in the box.</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70C0"/>
                </a:solidFill>
                <a:latin typeface="Gotham Book"/>
              </a:rPr>
              <a:t>Answer the question based on the quote.</a:t>
            </a:r>
            <a:endParaRPr kumimoji="0" lang="en-US" sz="4000" b="0" i="0" u="none" strike="noStrike" kern="1200" cap="none" spc="0" normalizeH="0" baseline="0" noProof="0" dirty="0">
              <a:ln>
                <a:noFill/>
              </a:ln>
              <a:solidFill>
                <a:srgbClr val="0070C0"/>
              </a:solidFill>
              <a:effectLst/>
              <a:uLnTx/>
              <a:uFillTx/>
              <a:latin typeface="Gotham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7030A0"/>
                </a:solidFill>
                <a:effectLst/>
                <a:uLnTx/>
                <a:uFillTx/>
                <a:latin typeface="Gotham Book"/>
                <a:ea typeface="+mn-ea"/>
                <a:cs typeface="+mn-cs"/>
              </a:rPr>
              <a:t>Share with a partner. </a:t>
            </a:r>
          </a:p>
        </p:txBody>
      </p:sp>
    </p:spTree>
    <p:extLst>
      <p:ext uri="{BB962C8B-B14F-4D97-AF65-F5344CB8AC3E}">
        <p14:creationId xmlns:p14="http://schemas.microsoft.com/office/powerpoint/2010/main" val="252259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EF1045-3EC0-89CE-377F-B20C240BEE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3AE86EB-08B4-016A-48FB-6D4E63D10655}"/>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36AED6D-AFA6-373B-DBDF-A2779FECEB67}"/>
              </a:ext>
            </a:extLst>
          </p:cNvPr>
          <p:cNvSpPr/>
          <p:nvPr/>
        </p:nvSpPr>
        <p:spPr>
          <a:xfrm>
            <a:off x="3864430" y="1578429"/>
            <a:ext cx="7985532" cy="2895600"/>
          </a:xfrm>
          <a:prstGeom prst="wedgeRoundRectCallout">
            <a:avLst>
              <a:gd name="adj1" fmla="val -61931"/>
              <a:gd name="adj2" fmla="val 3338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a:latin typeface="Gotham Book"/>
              </a:rPr>
              <a:t>The passage relates to the information about cattle and cowboys because __________ </a:t>
            </a:r>
            <a:endParaRPr kumimoji="0" lang="en-US" sz="72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FBD13071-949E-5AA6-7FA5-DDDE673A0F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6618" y="3026229"/>
            <a:ext cx="1268449" cy="1268449"/>
          </a:xfrm>
          <a:prstGeom prst="rect">
            <a:avLst/>
          </a:prstGeom>
        </p:spPr>
      </p:pic>
    </p:spTree>
    <p:extLst>
      <p:ext uri="{BB962C8B-B14F-4D97-AF65-F5344CB8AC3E}">
        <p14:creationId xmlns:p14="http://schemas.microsoft.com/office/powerpoint/2010/main" val="242413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149" y="3103190"/>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9489" y="5245697"/>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4883" y="1620692"/>
            <a:ext cx="1208326" cy="1208326"/>
          </a:xfrm>
          <a:prstGeom prst="rect">
            <a:avLst/>
          </a:prstGeom>
        </p:spPr>
      </p:pic>
      <p:sp>
        <p:nvSpPr>
          <p:cNvPr id="9" name="TextBox 8">
            <a:extLst>
              <a:ext uri="{FF2B5EF4-FFF2-40B4-BE49-F238E27FC236}">
                <a16:creationId xmlns:a16="http://schemas.microsoft.com/office/drawing/2014/main" id="{C35A585D-0353-37AF-36B9-4CE3FF2D5669}"/>
              </a:ext>
            </a:extLst>
          </p:cNvPr>
          <p:cNvSpPr txBox="1"/>
          <p:nvPr/>
        </p:nvSpPr>
        <p:spPr>
          <a:xfrm>
            <a:off x="3276600" y="1620692"/>
            <a:ext cx="4963886"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chemeClr val="accent2"/>
                </a:solidFill>
                <a:latin typeface="Gotham Book"/>
              </a:rPr>
              <a:t>Observe the image on your warm-up.</a:t>
            </a:r>
          </a:p>
          <a:p>
            <a:pPr marL="457200" indent="-457200">
              <a:buFont typeface="Arial" panose="020B0604020202020204" pitchFamily="34" charset="0"/>
              <a:buChar char="•"/>
            </a:pPr>
            <a:r>
              <a:rPr lang="en-US" sz="4000" dirty="0">
                <a:solidFill>
                  <a:srgbClr val="0070C0"/>
                </a:solidFill>
                <a:latin typeface="Gotham Book"/>
              </a:rPr>
              <a:t>Respond to the questions based on your observations and inferences.</a:t>
            </a:r>
          </a:p>
          <a:p>
            <a:pPr marL="457200" indent="-457200">
              <a:buFont typeface="Arial" panose="020B0604020202020204" pitchFamily="34" charset="0"/>
              <a:buChar char="•"/>
            </a:pPr>
            <a:r>
              <a:rPr lang="en-US" sz="4000" dirty="0">
                <a:solidFill>
                  <a:srgbClr val="7030A0"/>
                </a:solidFill>
                <a:latin typeface="Gotham Book"/>
              </a:rPr>
              <a:t>Share with a partner. </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153468" y="1578429"/>
            <a:ext cx="6063343" cy="1622799"/>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thing I observe about this image is ______</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2932" y="1932779"/>
            <a:ext cx="1268449" cy="1268449"/>
          </a:xfrm>
          <a:prstGeom prst="rect">
            <a:avLst/>
          </a:prstGeom>
        </p:spPr>
      </p:pic>
      <p:sp>
        <p:nvSpPr>
          <p:cNvPr id="5" name="Speech Bubble: Rectangle with Corners Rounded 4">
            <a:extLst>
              <a:ext uri="{FF2B5EF4-FFF2-40B4-BE49-F238E27FC236}">
                <a16:creationId xmlns:a16="http://schemas.microsoft.com/office/drawing/2014/main" id="{F9650D93-E627-595A-08A7-70D2C7DF9BCF}"/>
              </a:ext>
            </a:extLst>
          </p:cNvPr>
          <p:cNvSpPr/>
          <p:nvPr/>
        </p:nvSpPr>
        <p:spPr>
          <a:xfrm>
            <a:off x="2042932" y="3656773"/>
            <a:ext cx="6063343" cy="1622798"/>
          </a:xfrm>
          <a:prstGeom prst="wedgeRoundRectCallout">
            <a:avLst>
              <a:gd name="adj1" fmla="val 66420"/>
              <a:gd name="adj2" fmla="val 3593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What I think is happening in this picture is _______</a:t>
            </a:r>
          </a:p>
        </p:txBody>
      </p:sp>
      <p:pic>
        <p:nvPicPr>
          <p:cNvPr id="6" name="Graphic 5">
            <a:extLst>
              <a:ext uri="{FF2B5EF4-FFF2-40B4-BE49-F238E27FC236}">
                <a16:creationId xmlns:a16="http://schemas.microsoft.com/office/drawing/2014/main" id="{DFC7EFA5-E78B-8643-3156-1CA7D08EEA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4332" y="4011122"/>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31053" y="1970314"/>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some major topics, challenges, and developments that occurred during this era that affected cowboys in the cattle industry?</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500743" y="1524000"/>
            <a:ext cx="11299371" cy="4803366"/>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examine </a:t>
            </a:r>
            <a:r>
              <a:rPr lang="en-US" sz="4000" dirty="0">
                <a:solidFill>
                  <a:srgbClr val="4EA72E">
                    <a:lumMod val="75000"/>
                  </a:srgbClr>
                </a:solidFill>
                <a:latin typeface="Gotham Book"/>
                <a:ea typeface="Times New Roman" panose="02020603050405020304" pitchFamily="18" charset="0"/>
                <a:cs typeface="Times New Roman" panose="02020603050405020304" pitchFamily="18" charset="0"/>
              </a:rPr>
              <a:t>various topics related to cowboys and cattle including Texas Fever, cattle trails, mega ranches, innovations, and some challenges of life as a cowboy.</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use the information provided at six stations to identify, analyze, and summarize key topics related to cowboys and cattle in Texas.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469571" y="-531226"/>
            <a:ext cx="1045028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Gotham Medium"/>
                <a:ea typeface="+mj-ea"/>
                <a:cs typeface="+mj-cs"/>
              </a:rPr>
              <a:t>Station 1: </a:t>
            </a:r>
            <a:r>
              <a:rPr kumimoji="0" lang="en-US" sz="4800" b="0" i="0" u="none" strike="noStrike" kern="1200" cap="none" spc="0" normalizeH="0" baseline="0" noProof="0" dirty="0">
                <a:ln>
                  <a:noFill/>
                </a:ln>
                <a:solidFill>
                  <a:schemeClr val="tx1"/>
                </a:solidFill>
                <a:effectLst/>
                <a:uLnTx/>
                <a:uFillTx/>
                <a:latin typeface="Gotham Medium"/>
                <a:ea typeface="+mj-ea"/>
                <a:cs typeface="+mj-cs"/>
              </a:rPr>
              <a:t>The Rise of the Beef Industry</a:t>
            </a:r>
          </a:p>
        </p:txBody>
      </p:sp>
      <p:pic>
        <p:nvPicPr>
          <p:cNvPr id="3" name="Picture 2" descr="A photocopy of a primary source image in black and white. Two men dressed in western attire stand by a small bull. One of them holds a rope attached to the bulls neck. The landscape appears dry and flat.">
            <a:extLst>
              <a:ext uri="{FF2B5EF4-FFF2-40B4-BE49-F238E27FC236}">
                <a16:creationId xmlns:a16="http://schemas.microsoft.com/office/drawing/2014/main" id="{CC76CA2D-727D-C78F-8D41-EB4C9B7AB3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570" b="16462"/>
          <a:stretch>
            <a:fillRect/>
          </a:stretch>
        </p:blipFill>
        <p:spPr bwMode="auto">
          <a:xfrm>
            <a:off x="2983630" y="960395"/>
            <a:ext cx="7238056" cy="4937209"/>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025AC44-E6DA-6A8A-B727-CA022B3A7FD0}"/>
              </a:ext>
            </a:extLst>
          </p:cNvPr>
          <p:cNvSpPr txBox="1"/>
          <p:nvPr/>
        </p:nvSpPr>
        <p:spPr>
          <a:xfrm>
            <a:off x="2971800" y="5932714"/>
            <a:ext cx="7315200" cy="707886"/>
          </a:xfrm>
          <a:prstGeom prst="rect">
            <a:avLst/>
          </a:prstGeom>
          <a:noFill/>
        </p:spPr>
        <p:txBody>
          <a:bodyPr wrap="square" rtlCol="0">
            <a:spAutoFit/>
          </a:bodyPr>
          <a:lstStyle/>
          <a:p>
            <a:pPr algn="ctr"/>
            <a:r>
              <a:rPr lang="en-US" sz="2000" i="1" dirty="0">
                <a:latin typeface="Gotham Book"/>
              </a:rPr>
              <a:t>A Hereford bull at C.C. Slaughter's Lazy "S" Ranch, photograph, 1900. </a:t>
            </a:r>
          </a:p>
          <a:p>
            <a:pPr algn="ctr"/>
            <a:r>
              <a:rPr lang="en-US" sz="2000" i="1" dirty="0">
                <a:latin typeface="Gotham Book"/>
              </a:rPr>
              <a:t>The Portal to Texas History</a:t>
            </a:r>
          </a:p>
        </p:txBody>
      </p:sp>
    </p:spTree>
    <p:extLst>
      <p:ext uri="{BB962C8B-B14F-4D97-AF65-F5344CB8AC3E}">
        <p14:creationId xmlns:p14="http://schemas.microsoft.com/office/powerpoint/2010/main" val="8064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FAF9EFC-B88F-AD4E-56BA-75012CE2D79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52F4595-2C87-E1A1-9B70-7C1757CD139F}"/>
              </a:ext>
            </a:extLst>
          </p:cNvPr>
          <p:cNvSpPr txBox="1">
            <a:spLocks noGrp="1"/>
          </p:cNvSpPr>
          <p:nvPr>
            <p:ph type="title" idx="4294967295"/>
          </p:nvPr>
        </p:nvSpPr>
        <p:spPr>
          <a:xfrm>
            <a:off x="7181987" y="-515753"/>
            <a:ext cx="4933813" cy="22574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Station 2</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a:t>
            </a:r>
            <a:br>
              <a:rPr kumimoji="0" lang="en-US" sz="5400" b="0" i="0" u="none" strike="noStrike" kern="1200" cap="none" spc="0" normalizeH="0" baseline="0" noProof="0" dirty="0">
                <a:ln>
                  <a:noFill/>
                </a:ln>
                <a:solidFill>
                  <a:schemeClr val="tx1"/>
                </a:solidFill>
                <a:effectLst/>
                <a:uLnTx/>
                <a:uFillTx/>
                <a:latin typeface="Gotham Medium"/>
                <a:ea typeface="+mj-ea"/>
                <a:cs typeface="+mj-cs"/>
              </a:rPr>
            </a:br>
            <a:r>
              <a:rPr kumimoji="0" lang="en-US" sz="5400" b="0" i="0" u="none" strike="noStrike" kern="1200" cap="none" spc="0" normalizeH="0" baseline="0" noProof="0" dirty="0">
                <a:ln>
                  <a:noFill/>
                </a:ln>
                <a:solidFill>
                  <a:schemeClr val="tx1"/>
                </a:solidFill>
                <a:effectLst/>
                <a:uLnTx/>
                <a:uFillTx/>
                <a:latin typeface="Gotham Medium"/>
                <a:ea typeface="+mj-ea"/>
                <a:cs typeface="+mj-cs"/>
              </a:rPr>
              <a:t>Cattle Drive Trails</a:t>
            </a:r>
          </a:p>
        </p:txBody>
      </p:sp>
      <p:pic>
        <p:nvPicPr>
          <p:cNvPr id="3" name="Picture 2" descr="A map of Texas cattle drive trails. &#10;1. The &quot;Chisholm Trail&quot; runs from San Antonio north to Oklahoma where it splits into three lines and continues going northwest into Nebraska, north, and northeast into Kansas. &#10;2. The &quot;Western Trail&quot; runs from west of San Antonio heading north through Oklahoma into Kansas and Nebraska.&#10;3. The &quot;Goodnight Loving Trail&quot; runs west from Fort. Concho into New Mexico and then north through Colorado and into Wyoming. &#10;When the trails reach northern cities they typically have stops at towns with major railroad lines like the Union Pacific in Nebraska.">
            <a:extLst>
              <a:ext uri="{FF2B5EF4-FFF2-40B4-BE49-F238E27FC236}">
                <a16:creationId xmlns:a16="http://schemas.microsoft.com/office/drawing/2014/main" id="{0C40201D-589E-55B5-E5A9-BF00B5165C9A}"/>
              </a:ext>
            </a:extLst>
          </p:cNvPr>
          <p:cNvPicPr>
            <a:picLocks noChangeAspect="1"/>
          </p:cNvPicPr>
          <p:nvPr/>
        </p:nvPicPr>
        <p:blipFill rotWithShape="1">
          <a:blip r:embed="rId4">
            <a:extLst>
              <a:ext uri="{28A0092B-C50C-407E-A947-70E740481C1C}">
                <a14:useLocalDpi xmlns:a14="http://schemas.microsoft.com/office/drawing/2010/main" val="0"/>
              </a:ext>
            </a:extLst>
          </a:blip>
          <a:srcRect t="24258" r="802"/>
          <a:stretch>
            <a:fillRect/>
          </a:stretch>
        </p:blipFill>
        <p:spPr bwMode="auto">
          <a:xfrm>
            <a:off x="1727970" y="257134"/>
            <a:ext cx="5454017" cy="6461208"/>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BD98394-8031-0690-14DE-22F286874F16}"/>
              </a:ext>
            </a:extLst>
          </p:cNvPr>
          <p:cNvSpPr txBox="1"/>
          <p:nvPr/>
        </p:nvSpPr>
        <p:spPr>
          <a:xfrm>
            <a:off x="7543800" y="2471057"/>
            <a:ext cx="4169229" cy="1446550"/>
          </a:xfrm>
          <a:prstGeom prst="rect">
            <a:avLst/>
          </a:prstGeom>
          <a:noFill/>
        </p:spPr>
        <p:txBody>
          <a:bodyPr wrap="square" rtlCol="0">
            <a:spAutoFit/>
          </a:bodyPr>
          <a:lstStyle/>
          <a:p>
            <a:pPr algn="ctr"/>
            <a:r>
              <a:rPr lang="en-US" sz="3200" i="1" dirty="0">
                <a:latin typeface="Gotham Book"/>
              </a:rPr>
              <a:t>Historical map of cattle drives north from Texas.</a:t>
            </a:r>
          </a:p>
          <a:p>
            <a:pPr algn="ctr"/>
            <a:r>
              <a:rPr lang="en-US" sz="2400" i="1" dirty="0">
                <a:latin typeface="Gotham Book"/>
              </a:rPr>
              <a:t> National Park Services.</a:t>
            </a:r>
          </a:p>
        </p:txBody>
      </p:sp>
    </p:spTree>
    <p:extLst>
      <p:ext uri="{BB962C8B-B14F-4D97-AF65-F5344CB8AC3E}">
        <p14:creationId xmlns:p14="http://schemas.microsoft.com/office/powerpoint/2010/main" val="39876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3E199D-7809-852E-55CC-D2FEA53BF58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018A4E3-D62E-38C9-3AE8-AD6D831FA544}"/>
              </a:ext>
            </a:extLst>
          </p:cNvPr>
          <p:cNvSpPr txBox="1">
            <a:spLocks noGrp="1"/>
          </p:cNvSpPr>
          <p:nvPr>
            <p:ph type="title" idx="4294967295"/>
          </p:nvPr>
        </p:nvSpPr>
        <p:spPr>
          <a:xfrm>
            <a:off x="1556657" y="-487682"/>
            <a:ext cx="10341429"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Station 3</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Texas Cattle Fever </a:t>
            </a:r>
          </a:p>
        </p:txBody>
      </p:sp>
      <p:pic>
        <p:nvPicPr>
          <p:cNvPr id="3" name="Picture 2" descr="A map showing a portion of the United States including Texas and the surrounding states in 1890. A portion of the map is shaded grey to represent the region affected by &quot;Texas Cattle Fever.&quot; The states include much of Texas except the western part of the state, the eastern part of Oklahoma, all of Arkansas, Louisiana, Mississippi, and Alabama.">
            <a:extLst>
              <a:ext uri="{FF2B5EF4-FFF2-40B4-BE49-F238E27FC236}">
                <a16:creationId xmlns:a16="http://schemas.microsoft.com/office/drawing/2014/main" id="{80515BF4-29C8-AD60-26DF-74E00865A420}"/>
              </a:ext>
            </a:extLst>
          </p:cNvPr>
          <p:cNvPicPr>
            <a:picLocks noChangeAspect="1"/>
          </p:cNvPicPr>
          <p:nvPr/>
        </p:nvPicPr>
        <p:blipFill rotWithShape="1">
          <a:blip r:embed="rId4"/>
          <a:srcRect t="15565"/>
          <a:stretch>
            <a:fillRect/>
          </a:stretch>
        </p:blipFill>
        <p:spPr bwMode="auto">
          <a:xfrm>
            <a:off x="3073084" y="970083"/>
            <a:ext cx="6970235" cy="5376287"/>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593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6BD30F-608C-205F-D845-E0C7236EB05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5DB04CF-BADD-0157-D871-7D9E9D459733}"/>
              </a:ext>
            </a:extLst>
          </p:cNvPr>
          <p:cNvSpPr txBox="1">
            <a:spLocks noGrp="1"/>
          </p:cNvSpPr>
          <p:nvPr>
            <p:ph type="title" idx="4294967295"/>
          </p:nvPr>
        </p:nvSpPr>
        <p:spPr>
          <a:xfrm>
            <a:off x="1556657" y="-618310"/>
            <a:ext cx="10341429"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Station 4</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Life as a Cowboy </a:t>
            </a:r>
          </a:p>
        </p:txBody>
      </p:sp>
      <p:pic>
        <p:nvPicPr>
          <p:cNvPr id="3" name="Picture 2" descr="A sepia-toned black and white photograph of several cowboys driving cattle through rolling plains. There are hundreds of cattle surrounded by 5 cowboys who are riding around them to keep them together. There is a lot of dust being kicked up by the hooves of all the animals.">
            <a:extLst>
              <a:ext uri="{FF2B5EF4-FFF2-40B4-BE49-F238E27FC236}">
                <a16:creationId xmlns:a16="http://schemas.microsoft.com/office/drawing/2014/main" id="{B845D0B1-1094-FA83-5913-7BC1F9294B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872114"/>
            <a:ext cx="6379029" cy="4923703"/>
          </a:xfrm>
          <a:prstGeom prst="rect">
            <a:avLst/>
          </a:prstGeom>
          <a:noFill/>
          <a:ln>
            <a:noFill/>
          </a:ln>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D2BF9370-88BA-26CF-720C-01ECC553CFB8}"/>
              </a:ext>
            </a:extLst>
          </p:cNvPr>
          <p:cNvSpPr txBox="1"/>
          <p:nvPr/>
        </p:nvSpPr>
        <p:spPr>
          <a:xfrm>
            <a:off x="3091542" y="5795817"/>
            <a:ext cx="7119257" cy="707886"/>
          </a:xfrm>
          <a:prstGeom prst="rect">
            <a:avLst/>
          </a:prstGeom>
          <a:noFill/>
        </p:spPr>
        <p:txBody>
          <a:bodyPr wrap="square" rtlCol="0">
            <a:spAutoFit/>
          </a:bodyPr>
          <a:lstStyle/>
          <a:p>
            <a:pPr algn="ctr"/>
            <a:r>
              <a:rPr lang="en-US" sz="2000" dirty="0">
                <a:latin typeface="Gotham Book"/>
              </a:rPr>
              <a:t>Cowhands guiding a herd of cattle.</a:t>
            </a:r>
          </a:p>
          <a:p>
            <a:pPr algn="ctr"/>
            <a:r>
              <a:rPr lang="en-US" sz="2000" i="1" dirty="0">
                <a:latin typeface="Gotham Book"/>
              </a:rPr>
              <a:t> The Portal to Texas History.</a:t>
            </a:r>
          </a:p>
        </p:txBody>
      </p:sp>
    </p:spTree>
    <p:extLst>
      <p:ext uri="{BB962C8B-B14F-4D97-AF65-F5344CB8AC3E}">
        <p14:creationId xmlns:p14="http://schemas.microsoft.com/office/powerpoint/2010/main" val="2562818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137</TotalTime>
  <Words>834</Words>
  <Application>Microsoft Office PowerPoint</Application>
  <PresentationFormat>Widescreen</PresentationFormat>
  <Paragraphs>55</Paragraphs>
  <Slides>13</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10:  Cotton, Cattle, &amp; Railroads</vt:lpstr>
      <vt:lpstr>Warm-up:  Follow the directions to complete your warm-up</vt:lpstr>
      <vt:lpstr>Share with the class</vt:lpstr>
      <vt:lpstr>Essential Question</vt:lpstr>
      <vt:lpstr>In today’s lesson…</vt:lpstr>
      <vt:lpstr>Station 1: The Rise of the Beef Industry</vt:lpstr>
      <vt:lpstr>Station 2:  Cattle Drive Trails</vt:lpstr>
      <vt:lpstr>Station 3: Texas Cattle Fever </vt:lpstr>
      <vt:lpstr>Station 4: Life as a Cowboy </vt:lpstr>
      <vt:lpstr>Station 5: Mega Ranches </vt:lpstr>
      <vt:lpstr>Station 6: Innovations </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3</cp:revision>
  <dcterms:created xsi:type="dcterms:W3CDTF">2025-12-02T18:47:03Z</dcterms:created>
  <dcterms:modified xsi:type="dcterms:W3CDTF">2026-01-14T16:06:05Z</dcterms:modified>
</cp:coreProperties>
</file>