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7" r:id="rId3"/>
    <p:sldId id="339" r:id="rId4"/>
    <p:sldId id="340" r:id="rId5"/>
    <p:sldId id="338" r:id="rId6"/>
    <p:sldId id="341" r:id="rId7"/>
    <p:sldId id="365" r:id="rId8"/>
    <p:sldId id="366" r:id="rId9"/>
    <p:sldId id="367" r:id="rId10"/>
    <p:sldId id="368" r:id="rId11"/>
    <p:sldId id="369" r:id="rId12"/>
    <p:sldId id="370" r:id="rId13"/>
    <p:sldId id="3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3F0B13-AF8F-4608-85C5-C46896A1000C}" type="datetimeFigureOut">
              <a:rPr lang="en-US" smtClean="0"/>
              <a:t>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09DAE2-C104-4CCF-AB69-8169A37A08D2}" type="slidenum">
              <a:rPr lang="en-US" smtClean="0"/>
              <a:t>‹#›</a:t>
            </a:fld>
            <a:endParaRPr lang="en-US"/>
          </a:p>
        </p:txBody>
      </p:sp>
    </p:spTree>
    <p:extLst>
      <p:ext uri="{BB962C8B-B14F-4D97-AF65-F5344CB8AC3E}">
        <p14:creationId xmlns:p14="http://schemas.microsoft.com/office/powerpoint/2010/main" val="3499431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texashistory.unt.edu/ark:/67531/metapth1165548/"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texashistory.unt.edu/" TargetMode="Externa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ommons.wikimedia.org/wiki/Commons:Hirtle_chart" TargetMode="External"/><Relationship Id="rId3" Type="http://schemas.openxmlformats.org/officeDocument/2006/relationships/hyperlink" Target="https://www.okhistory.org/publications/enc/entry?entry=ME005" TargetMode="External"/><Relationship Id="rId7" Type="http://schemas.openxmlformats.org/officeDocument/2006/relationships/hyperlink" Target="https://en.wikipedia.org/wiki/public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commons.wikimedia.org/wiki/United_States" TargetMode="External"/><Relationship Id="rId5" Type="http://schemas.openxmlformats.org/officeDocument/2006/relationships/hyperlink" Target="https://en.wikipedia.org/wiki/public_domain" TargetMode="External"/><Relationship Id="rId4" Type="http://schemas.openxmlformats.org/officeDocument/2006/relationships/hyperlink" Target="https://www.law.cornell.edu/uscode/text/17/10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public_domai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en.wikipedia.org/wiki/List_of_countries%27_copyright_lengths"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ommons.wikimedia.org/wiki/File:Bison_skull_pile.jpg" TargetMode="External"/><Relationship Id="rId13" Type="http://schemas.openxmlformats.org/officeDocument/2006/relationships/hyperlink" Target="https://commons.wikimedia.org/wiki/Commons:Hirtle_chart" TargetMode="External"/><Relationship Id="rId3" Type="http://schemas.openxmlformats.org/officeDocument/2006/relationships/hyperlink" Target="https://en.wikipedia.org/wiki/American_bison" TargetMode="External"/><Relationship Id="rId7" Type="http://schemas.openxmlformats.org/officeDocument/2006/relationships/hyperlink" Target="https://en.wikipedia.org/wiki/Image_editing" TargetMode="External"/><Relationship Id="rId12" Type="http://schemas.openxmlformats.org/officeDocument/2006/relationships/hyperlink" Target="https://en.wikipedia.org/wiki/public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en.wikipedia.org/wiki/Wayback_Machine" TargetMode="External"/><Relationship Id="rId11" Type="http://schemas.openxmlformats.org/officeDocument/2006/relationships/hyperlink" Target="https://commons.wikimedia.org/wiki/United_States" TargetMode="External"/><Relationship Id="rId5" Type="http://schemas.openxmlformats.org/officeDocument/2006/relationships/hyperlink" Target="https://web.archive.org/web/20240606153456/https:/digitalcollections.detroitpubliclibrary.org/islandora/object/islandora%3A151477/datastream/IMAGE/view" TargetMode="External"/><Relationship Id="rId10" Type="http://schemas.openxmlformats.org/officeDocument/2006/relationships/hyperlink" Target="https://en.wikipedia.org/wiki/public_domain" TargetMode="External"/><Relationship Id="rId4" Type="http://schemas.openxmlformats.org/officeDocument/2006/relationships/hyperlink" Target="https://commons.wikimedia.org/wiki/File:Bison_skull_pile_edit.jpg#cite_note-1" TargetMode="External"/><Relationship Id="rId9" Type="http://schemas.openxmlformats.org/officeDocument/2006/relationships/hyperlink" Target="https://commons.wikimedia.org/wiki/User:Chick_Bowen"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ewberry.org/rights-and-reproduc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Kiowa Ledger Drawings. Edward E. Ayer Digital Collection. Newberry Library. </a:t>
            </a:r>
            <a:r>
              <a:rPr lang="en-US" sz="1200" b="0" i="0" kern="1200" dirty="0">
                <a:solidFill>
                  <a:schemeClr val="tx1"/>
                </a:solidFill>
                <a:effectLst/>
                <a:latin typeface="+mn-lt"/>
                <a:ea typeface="+mn-ea"/>
                <a:cs typeface="+mn-cs"/>
              </a:rPr>
              <a:t>The Newberry makes its collections available for any lawful purpose, commercial or non-commercial, without licensing or permission fees to the library, subject to the following terms and conditions: </a:t>
            </a:r>
            <a:r>
              <a:rPr lang="en-US" sz="1200" b="0" i="0" u="none" strike="noStrike" kern="1200" dirty="0">
                <a:solidFill>
                  <a:schemeClr val="tx1"/>
                </a:solidFill>
                <a:effectLst/>
                <a:latin typeface="+mn-lt"/>
                <a:ea typeface="+mn-ea"/>
                <a:cs typeface="+mn-cs"/>
                <a:hlinkClick r:id="rId3"/>
              </a:rPr>
              <a:t>https://www.newberry.org/rights-and-reproductions</a:t>
            </a:r>
            <a:r>
              <a:rPr lang="en-US" sz="1200" b="0" i="0" u="none" strike="noStrike" kern="1200" dirty="0">
                <a:solidFill>
                  <a:schemeClr val="tx1"/>
                </a:solidFill>
                <a:effectLst/>
                <a:latin typeface="+mn-lt"/>
                <a:ea typeface="+mn-ea"/>
                <a:cs typeface="+mn-cs"/>
              </a:rPr>
              <a:t> Accessed on 11/21/25 at https://collections.carli.illinois.edu/digital/collection/nby_eeayer/id/46856 </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Kiowa Ledger Drawings. Edward E. Ayer Digital Collection. Newberry Library. The Newberry makes its collections available for any lawful purpose, commercial or non-commercial, without licensing or permission fees to the library, subject to the following terms and conditions:</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https://www.newberry.org/rights-and-reproductions</a:t>
            </a:r>
            <a:r>
              <a:rPr lang="en-US" sz="1200" b="0" i="0" u="none" strike="noStrike" kern="1200" dirty="0">
                <a:solidFill>
                  <a:schemeClr val="tx1"/>
                </a:solidFill>
                <a:effectLst/>
                <a:latin typeface="+mn-lt"/>
                <a:ea typeface="+mn-ea"/>
                <a:cs typeface="+mn-cs"/>
              </a:rPr>
              <a:t> Accessed on 11/21/25 at https://collections.carli.illinois.edu/digital/collection/nby_eeayer/id/46856 </a:t>
            </a:r>
            <a:endParaRPr lang="en-US" b="0" dirty="0">
              <a:effectLst/>
            </a:endParaRPr>
          </a:p>
          <a:p>
            <a:endParaRPr lang="en-US" dirty="0"/>
          </a:p>
        </p:txBody>
      </p:sp>
      <p:sp>
        <p:nvSpPr>
          <p:cNvPr id="4" name="Slide Number Placeholder 3"/>
          <p:cNvSpPr>
            <a:spLocks noGrp="1"/>
          </p:cNvSpPr>
          <p:nvPr>
            <p:ph type="sldNum" sz="quarter" idx="5"/>
          </p:nvPr>
        </p:nvSpPr>
        <p:spPr/>
        <p:txBody>
          <a:bodyPr/>
          <a:lstStyle/>
          <a:p>
            <a:fld id="{BB09DAE2-C104-4CCF-AB69-8169A37A08D2}" type="slidenum">
              <a:rPr lang="en-US" smtClean="0"/>
              <a:t>2</a:t>
            </a:fld>
            <a:endParaRPr lang="en-US"/>
          </a:p>
        </p:txBody>
      </p:sp>
    </p:spTree>
    <p:extLst>
      <p:ext uri="{BB962C8B-B14F-4D97-AF65-F5344CB8AC3E}">
        <p14:creationId xmlns:p14="http://schemas.microsoft.com/office/powerpoint/2010/main" val="2858803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Durham, Robert W., Jr. West Texas Historical Center: A Portrayal, report, 1977; (</a:t>
            </a:r>
            <a:r>
              <a:rPr lang="en-US" sz="1200" b="0" i="0" u="none" strike="noStrike" kern="1200" dirty="0">
                <a:solidFill>
                  <a:schemeClr val="tx1"/>
                </a:solidFill>
                <a:effectLst/>
                <a:latin typeface="+mn-lt"/>
                <a:ea typeface="+mn-ea"/>
                <a:cs typeface="+mn-cs"/>
                <a:hlinkClick r:id="rId3"/>
              </a:rPr>
              <a:t>https://texashistory.unt.edu/ark:/67531/metapth1165548/</a:t>
            </a:r>
            <a:r>
              <a:rPr lang="en-US" sz="1200" b="0" i="0" u="none" strike="noStrike" kern="1200" dirty="0">
                <a:solidFill>
                  <a:schemeClr val="tx1"/>
                </a:solidFill>
                <a:effectLst/>
                <a:latin typeface="+mn-lt"/>
                <a:ea typeface="+mn-ea"/>
                <a:cs typeface="+mn-cs"/>
              </a:rPr>
              <a:t>: accessed November 26, 2025), University of North Texas Libraries, The Portal to Texas History, </a:t>
            </a:r>
            <a:r>
              <a:rPr lang="en-US" sz="1200" b="0" i="0" u="none" strike="noStrike" kern="1200" dirty="0">
                <a:solidFill>
                  <a:schemeClr val="tx1"/>
                </a:solidFill>
                <a:effectLst/>
                <a:latin typeface="+mn-lt"/>
                <a:ea typeface="+mn-ea"/>
                <a:cs typeface="+mn-cs"/>
                <a:hlinkClick r:id="rId4"/>
              </a:rPr>
              <a:t>https://texashistory.unt.edu</a:t>
            </a:r>
            <a:r>
              <a:rPr lang="en-US" sz="1200" b="0" i="0" u="none" strike="noStrike" kern="1200" dirty="0">
                <a:solidFill>
                  <a:schemeClr val="tx1"/>
                </a:solidFill>
                <a:effectLst/>
                <a:latin typeface="+mn-lt"/>
                <a:ea typeface="+mn-ea"/>
                <a:cs typeface="+mn-cs"/>
              </a:rPr>
              <a:t>; crediting McMurry University Library.</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B09DAE2-C104-4CCF-AB69-8169A37A08D2}" type="slidenum">
              <a:rPr lang="en-US" smtClean="0"/>
              <a:t>6</a:t>
            </a:fld>
            <a:endParaRPr lang="en-US"/>
          </a:p>
        </p:txBody>
      </p:sp>
    </p:spTree>
    <p:extLst>
      <p:ext uri="{BB962C8B-B14F-4D97-AF65-F5344CB8AC3E}">
        <p14:creationId xmlns:p14="http://schemas.microsoft.com/office/powerpoint/2010/main" val="1504282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Illustration depicting a meeting at Medicine Lodge, sketched by J. Howland. 19589.68.46, Alvin Rucker Collection, Oklahoma Historical Society. </a:t>
            </a:r>
            <a:r>
              <a:rPr lang="en-US" sz="1200" b="0" i="0" u="sng" strike="noStrike" kern="1200" dirty="0">
                <a:solidFill>
                  <a:schemeClr val="tx1"/>
                </a:solidFill>
                <a:effectLst/>
                <a:latin typeface="+mn-lt"/>
                <a:ea typeface="+mn-ea"/>
                <a:cs typeface="+mn-cs"/>
                <a:hlinkClick r:id="rId3"/>
              </a:rPr>
              <a:t>https://www.okhistory.org/publications/enc/entry?entry=ME005</a:t>
            </a:r>
            <a:r>
              <a:rPr lang="en-US" sz="1200" b="0" i="0" u="none" strike="noStrike" kern="1200" dirty="0">
                <a:solidFill>
                  <a:schemeClr val="tx1"/>
                </a:solidFill>
                <a:effectLst/>
                <a:latin typeface="+mn-lt"/>
                <a:ea typeface="+mn-ea"/>
                <a:cs typeface="+mn-cs"/>
              </a:rPr>
              <a:t>. Used under the terms of the Fair Use Policy as sited here </a:t>
            </a:r>
            <a:r>
              <a:rPr lang="en-US" dirty="0">
                <a:hlinkClick r:id="rId4"/>
              </a:rPr>
              <a:t>17 U.S. Code § 107 - Limitations on exclusive rights: Fair use | U.S. Code | US Law | LII / Legal Information Institute</a:t>
            </a:r>
            <a:r>
              <a:rPr lang="en-US" dirty="0"/>
              <a:t> </a:t>
            </a:r>
            <a:r>
              <a:rPr lang="en-US" sz="1200" b="0" i="1" kern="1200" dirty="0">
                <a:solidFill>
                  <a:schemeClr val="tx1"/>
                </a:solidFill>
                <a:effectLst/>
                <a:latin typeface="+mn-lt"/>
                <a:ea typeface="+mn-ea"/>
                <a:cs typeface="+mn-cs"/>
              </a:rPr>
              <a:t>This media file is in the </a:t>
            </a:r>
            <a:r>
              <a:rPr lang="en-US" sz="1200" b="1" i="1" u="none" strike="noStrike" kern="1200" dirty="0">
                <a:solidFill>
                  <a:schemeClr val="tx1"/>
                </a:solidFill>
                <a:effectLst/>
                <a:latin typeface="+mn-lt"/>
                <a:ea typeface="+mn-ea"/>
                <a:cs typeface="+mn-cs"/>
                <a:hlinkClick r:id="rId5" tooltip="w:public domain"/>
              </a:rPr>
              <a:t>public domain</a:t>
            </a:r>
            <a:r>
              <a:rPr lang="en-US" sz="1200" b="0" i="1" kern="1200" dirty="0">
                <a:solidFill>
                  <a:schemeClr val="tx1"/>
                </a:solidFill>
                <a:effectLst/>
                <a:latin typeface="+mn-lt"/>
                <a:ea typeface="+mn-ea"/>
                <a:cs typeface="+mn-cs"/>
              </a:rPr>
              <a:t> in the </a:t>
            </a:r>
            <a:r>
              <a:rPr lang="en-US" sz="1200" b="0" i="1" u="none" strike="noStrike" kern="1200" dirty="0">
                <a:solidFill>
                  <a:schemeClr val="tx1"/>
                </a:solidFill>
                <a:effectLst/>
                <a:latin typeface="+mn-lt"/>
                <a:ea typeface="+mn-ea"/>
                <a:cs typeface="+mn-cs"/>
                <a:hlinkClick r:id="rId6" tooltip="United States"/>
              </a:rPr>
              <a:t>United States</a:t>
            </a:r>
            <a:r>
              <a:rPr lang="en-US" sz="1200" b="0" i="1" kern="1200" dirty="0">
                <a:solidFill>
                  <a:schemeClr val="tx1"/>
                </a:solidFill>
                <a:effectLst/>
                <a:latin typeface="+mn-lt"/>
                <a:ea typeface="+mn-ea"/>
                <a:cs typeface="+mn-cs"/>
              </a:rPr>
              <a:t>. This applies to U.S. works where the copyright has expired, often because its first </a:t>
            </a:r>
            <a:r>
              <a:rPr lang="en-US" sz="1200" b="0" i="1" u="none" strike="noStrike" kern="1200" dirty="0">
                <a:solidFill>
                  <a:schemeClr val="tx1"/>
                </a:solidFill>
                <a:effectLst/>
                <a:latin typeface="+mn-lt"/>
                <a:ea typeface="+mn-ea"/>
                <a:cs typeface="+mn-cs"/>
                <a:hlinkClick r:id="rId7" tooltip="w:publication"/>
              </a:rPr>
              <a:t>publication</a:t>
            </a:r>
            <a:r>
              <a:rPr lang="en-US" sz="1200" b="0" i="1" kern="1200" dirty="0">
                <a:solidFill>
                  <a:schemeClr val="tx1"/>
                </a:solidFill>
                <a:effectLst/>
                <a:latin typeface="+mn-lt"/>
                <a:ea typeface="+mn-ea"/>
                <a:cs typeface="+mn-cs"/>
              </a:rPr>
              <a:t> occurred prior to January 1, 1930, and if not then due to lack of notice or renewal. See </a:t>
            </a:r>
            <a:r>
              <a:rPr lang="en-US" sz="1200" b="0" i="1" u="none" strike="noStrike" kern="1200" dirty="0">
                <a:solidFill>
                  <a:schemeClr val="tx1"/>
                </a:solidFill>
                <a:effectLst/>
                <a:latin typeface="+mn-lt"/>
                <a:ea typeface="+mn-ea"/>
                <a:cs typeface="+mn-cs"/>
                <a:hlinkClick r:id="rId8" tooltip="Commons:Hirtle chart"/>
              </a:rPr>
              <a:t>this page</a:t>
            </a:r>
            <a:r>
              <a:rPr lang="en-US" sz="1200" b="0" i="1" kern="1200" dirty="0">
                <a:solidFill>
                  <a:schemeClr val="tx1"/>
                </a:solidFill>
                <a:effectLst/>
                <a:latin typeface="+mn-lt"/>
                <a:ea typeface="+mn-ea"/>
                <a:cs typeface="+mn-cs"/>
              </a:rPr>
              <a:t> for further explanation.</a:t>
            </a:r>
            <a:endParaRPr lang="en-US" sz="1200" b="0" i="0" kern="1200" dirty="0">
              <a:solidFill>
                <a:schemeClr val="tx1"/>
              </a:solidFill>
              <a:effectLst/>
              <a:latin typeface="+mn-lt"/>
              <a:ea typeface="+mn-ea"/>
              <a:cs typeface="+mn-cs"/>
            </a:endParaRPr>
          </a:p>
          <a:p>
            <a:pPr rtl="0"/>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B09DAE2-C104-4CCF-AB69-8169A37A08D2}" type="slidenum">
              <a:rPr lang="en-US" smtClean="0"/>
              <a:t>7</a:t>
            </a:fld>
            <a:endParaRPr lang="en-US"/>
          </a:p>
        </p:txBody>
      </p:sp>
    </p:spTree>
    <p:extLst>
      <p:ext uri="{BB962C8B-B14F-4D97-AF65-F5344CB8AC3E}">
        <p14:creationId xmlns:p14="http://schemas.microsoft.com/office/powerpoint/2010/main" val="715596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Warren Wagon Train Raid Sketch. May 22, 1871. </a:t>
            </a:r>
            <a:r>
              <a:rPr lang="en-US" sz="1200" b="0" i="0" kern="1200" dirty="0">
                <a:solidFill>
                  <a:schemeClr val="tx1"/>
                </a:solidFill>
                <a:effectLst/>
                <a:latin typeface="+mn-lt"/>
                <a:ea typeface="+mn-ea"/>
                <a:cs typeface="+mn-cs"/>
              </a:rPr>
              <a:t>This work is in the </a:t>
            </a:r>
            <a:r>
              <a:rPr lang="en-US" sz="1200" b="1" i="0" u="none" strike="noStrike" kern="1200" dirty="0">
                <a:solidFill>
                  <a:schemeClr val="tx1"/>
                </a:solidFill>
                <a:effectLst/>
                <a:latin typeface="+mn-lt"/>
                <a:ea typeface="+mn-ea"/>
                <a:cs typeface="+mn-cs"/>
                <a:hlinkClick r:id="rId3" tooltip="en:public domain"/>
              </a:rPr>
              <a:t>public domain</a:t>
            </a:r>
            <a:r>
              <a:rPr lang="en-US" sz="1200" b="0" i="0" kern="1200" dirty="0">
                <a:solidFill>
                  <a:schemeClr val="tx1"/>
                </a:solidFill>
                <a:effectLst/>
                <a:latin typeface="+mn-lt"/>
                <a:ea typeface="+mn-ea"/>
                <a:cs typeface="+mn-cs"/>
              </a:rPr>
              <a:t> in its country of origin and other countries and areas where the </a:t>
            </a:r>
            <a:r>
              <a:rPr lang="en-US" sz="1200" b="0" i="0" u="none" strike="noStrike" kern="1200" dirty="0">
                <a:solidFill>
                  <a:schemeClr val="tx1"/>
                </a:solidFill>
                <a:effectLst/>
                <a:latin typeface="+mn-lt"/>
                <a:ea typeface="+mn-ea"/>
                <a:cs typeface="+mn-cs"/>
                <a:hlinkClick r:id="rId4" tooltip="w:List of countries' copyright lengths"/>
              </a:rPr>
              <a:t>copyright term</a:t>
            </a:r>
            <a:r>
              <a:rPr lang="en-US" sz="1200" b="0" i="0" kern="1200" dirty="0">
                <a:solidFill>
                  <a:schemeClr val="tx1"/>
                </a:solidFill>
                <a:effectLst/>
                <a:latin typeface="+mn-lt"/>
                <a:ea typeface="+mn-ea"/>
                <a:cs typeface="+mn-cs"/>
              </a:rPr>
              <a:t> is the author's </a:t>
            </a:r>
            <a:r>
              <a:rPr lang="en-US" sz="1200" b="1" i="0" kern="1200" dirty="0">
                <a:solidFill>
                  <a:schemeClr val="tx1"/>
                </a:solidFill>
                <a:effectLst/>
                <a:latin typeface="+mn-lt"/>
                <a:ea typeface="+mn-ea"/>
                <a:cs typeface="+mn-cs"/>
              </a:rPr>
              <a:t>life plus 70 years or fewer</a:t>
            </a:r>
            <a:r>
              <a:rPr lang="en-US" sz="1200" b="0" i="0" kern="1200" dirty="0">
                <a:solidFill>
                  <a:schemeClr val="tx1"/>
                </a:solidFill>
                <a:effectLst/>
                <a:latin typeface="+mn-lt"/>
                <a:ea typeface="+mn-ea"/>
                <a:cs typeface="+mn-cs"/>
              </a:rPr>
              <a:t>. Accessed 11/26/25. https://commons.wikimedia.org/wiki/File:Warrensketch-lg.jpg</a:t>
            </a:r>
          </a:p>
          <a:p>
            <a:br>
              <a:rPr lang="en-US" dirty="0"/>
            </a:br>
            <a:endParaRPr lang="en-US" dirty="0"/>
          </a:p>
        </p:txBody>
      </p:sp>
      <p:sp>
        <p:nvSpPr>
          <p:cNvPr id="4" name="Slide Number Placeholder 3"/>
          <p:cNvSpPr>
            <a:spLocks noGrp="1"/>
          </p:cNvSpPr>
          <p:nvPr>
            <p:ph type="sldNum" sz="quarter" idx="5"/>
          </p:nvPr>
        </p:nvSpPr>
        <p:spPr/>
        <p:txBody>
          <a:bodyPr/>
          <a:lstStyle/>
          <a:p>
            <a:fld id="{BB09DAE2-C104-4CCF-AB69-8169A37A08D2}" type="slidenum">
              <a:rPr lang="en-US" smtClean="0"/>
              <a:t>8</a:t>
            </a:fld>
            <a:endParaRPr lang="en-US"/>
          </a:p>
        </p:txBody>
      </p:sp>
    </p:spTree>
    <p:extLst>
      <p:ext uri="{BB962C8B-B14F-4D97-AF65-F5344CB8AC3E}">
        <p14:creationId xmlns:p14="http://schemas.microsoft.com/office/powerpoint/2010/main" val="2241759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Photograph from 1892 of a pile of </a:t>
            </a:r>
            <a:r>
              <a:rPr lang="en-US" sz="1200" b="0" i="0" u="none" strike="noStrike" kern="1200" dirty="0">
                <a:solidFill>
                  <a:schemeClr val="tx1"/>
                </a:solidFill>
                <a:effectLst/>
                <a:latin typeface="+mn-lt"/>
                <a:ea typeface="+mn-ea"/>
                <a:cs typeface="+mn-cs"/>
                <a:hlinkClick r:id="rId3" tooltip="w:American bison"/>
              </a:rPr>
              <a:t>American bison</a:t>
            </a:r>
            <a:r>
              <a:rPr lang="en-US" sz="1200" b="0" i="0" kern="1200" dirty="0">
                <a:solidFill>
                  <a:schemeClr val="tx1"/>
                </a:solidFill>
                <a:effectLst/>
                <a:latin typeface="+mn-lt"/>
                <a:ea typeface="+mn-ea"/>
                <a:cs typeface="+mn-cs"/>
              </a:rPr>
              <a:t> skulls in Detroit (MI) waiting to be ground for fertilizer or charcoal. Original taken at Michigan Carbon Works, </a:t>
            </a:r>
            <a:r>
              <a:rPr lang="en-US" sz="1200" b="0" i="0" kern="1200" dirty="0" err="1">
                <a:solidFill>
                  <a:schemeClr val="tx1"/>
                </a:solidFill>
                <a:effectLst/>
                <a:latin typeface="+mn-lt"/>
                <a:ea typeface="+mn-ea"/>
                <a:cs typeface="+mn-cs"/>
              </a:rPr>
              <a:t>Rougeville</a:t>
            </a:r>
            <a:r>
              <a:rPr lang="en-US" sz="1200" b="0" i="0" kern="1200" dirty="0">
                <a:solidFill>
                  <a:schemeClr val="tx1"/>
                </a:solidFill>
                <a:effectLst/>
                <a:latin typeface="+mn-lt"/>
                <a:ea typeface="+mn-ea"/>
                <a:cs typeface="+mn-cs"/>
              </a:rPr>
              <a:t>, Michigan. 1892. Located in the Burton Historical Collection, Detroit Public Library. </a:t>
            </a:r>
            <a:r>
              <a:rPr lang="en-US" sz="1200" b="0" i="0" u="none" strike="noStrike" kern="1200" baseline="30000" dirty="0">
                <a:solidFill>
                  <a:schemeClr val="tx1"/>
                </a:solidFill>
                <a:effectLst/>
                <a:latin typeface="+mn-lt"/>
                <a:ea typeface="+mn-ea"/>
                <a:cs typeface="+mn-cs"/>
                <a:hlinkClick r:id="rId4"/>
              </a:rPr>
              <a:t>[1]</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5"/>
              </a:rPr>
              <a:t>Archive of jpeg</a:t>
            </a:r>
            <a:r>
              <a:rPr lang="en-US" sz="1200" b="0" i="0" kern="1200" dirty="0">
                <a:solidFill>
                  <a:schemeClr val="tx1"/>
                </a:solidFill>
                <a:effectLst/>
                <a:latin typeface="+mn-lt"/>
                <a:ea typeface="+mn-ea"/>
                <a:cs typeface="+mn-cs"/>
              </a:rPr>
              <a:t> at the </a:t>
            </a:r>
            <a:r>
              <a:rPr lang="en-US" sz="1200" b="0" i="0" u="none" strike="noStrike" kern="1200" dirty="0">
                <a:solidFill>
                  <a:schemeClr val="tx1"/>
                </a:solidFill>
                <a:effectLst/>
                <a:latin typeface="+mn-lt"/>
                <a:ea typeface="+mn-ea"/>
                <a:cs typeface="+mn-cs"/>
                <a:hlinkClick r:id="rId6" tooltip="en:Wayback Machine"/>
              </a:rPr>
              <a:t>Wayback Machine</a:t>
            </a:r>
            <a:r>
              <a:rPr lang="en-US" sz="1200" b="0" i="0" kern="1200" dirty="0">
                <a:solidFill>
                  <a:schemeClr val="tx1"/>
                </a:solidFill>
                <a:effectLst/>
                <a:latin typeface="+mn-lt"/>
                <a:ea typeface="+mn-ea"/>
                <a:cs typeface="+mn-cs"/>
              </a:rPr>
              <a:t> (archived 2024-06-06) This is a </a:t>
            </a:r>
            <a:r>
              <a:rPr lang="en-US" sz="1200" b="1" i="1" u="none" strike="noStrike" kern="1200" dirty="0">
                <a:solidFill>
                  <a:schemeClr val="tx1"/>
                </a:solidFill>
                <a:effectLst/>
                <a:latin typeface="+mn-lt"/>
                <a:ea typeface="+mn-ea"/>
                <a:cs typeface="+mn-cs"/>
                <a:hlinkClick r:id="rId7" tooltip="en:Image editing"/>
              </a:rPr>
              <a:t>retouched picture</a:t>
            </a:r>
            <a:r>
              <a:rPr lang="en-US" sz="1200" b="0" i="0" kern="1200" dirty="0">
                <a:solidFill>
                  <a:schemeClr val="tx1"/>
                </a:solidFill>
                <a:effectLst/>
                <a:latin typeface="+mn-lt"/>
                <a:ea typeface="+mn-ea"/>
                <a:cs typeface="+mn-cs"/>
              </a:rPr>
              <a:t>, which means that it has been digitally altered from its original version. Modifications: </a:t>
            </a:r>
            <a:r>
              <a:rPr lang="en-US" sz="1200" b="0" i="1" kern="1200" dirty="0">
                <a:solidFill>
                  <a:schemeClr val="tx1"/>
                </a:solidFill>
                <a:effectLst/>
                <a:latin typeface="+mn-lt"/>
                <a:ea typeface="+mn-ea"/>
                <a:cs typeface="+mn-cs"/>
              </a:rPr>
              <a:t>reduced opacity of dirtiest and most scratched areas; slightly reduced saturation; some cloning; etc.</a:t>
            </a:r>
            <a:r>
              <a:rPr lang="en-US" sz="1200" b="0" i="0" kern="1200" dirty="0">
                <a:solidFill>
                  <a:schemeClr val="tx1"/>
                </a:solidFill>
                <a:effectLst/>
                <a:latin typeface="+mn-lt"/>
                <a:ea typeface="+mn-ea"/>
                <a:cs typeface="+mn-cs"/>
              </a:rPr>
              <a:t>. The original can be viewed here: </a:t>
            </a:r>
            <a:r>
              <a:rPr lang="en-US" sz="1200" b="1" i="0" u="none" strike="noStrike" kern="1200" dirty="0">
                <a:solidFill>
                  <a:schemeClr val="tx1"/>
                </a:solidFill>
                <a:effectLst/>
                <a:latin typeface="+mn-lt"/>
                <a:ea typeface="+mn-ea"/>
                <a:cs typeface="+mn-cs"/>
                <a:hlinkClick r:id="rId8" tooltip="File:Bison skull pile.jpg"/>
              </a:rPr>
              <a:t>Bison skull pile.jpg</a:t>
            </a:r>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 Modifications made by </a:t>
            </a:r>
            <a:r>
              <a:rPr lang="en-US" sz="1200" b="0" i="0" u="none" strike="noStrike" kern="1200" dirty="0">
                <a:solidFill>
                  <a:schemeClr val="tx1"/>
                </a:solidFill>
                <a:effectLst/>
                <a:latin typeface="+mn-lt"/>
                <a:ea typeface="+mn-ea"/>
                <a:cs typeface="+mn-cs"/>
                <a:hlinkClick r:id="rId9" tooltip="User:Chick Bowen"/>
              </a:rPr>
              <a:t>Chick Bowen</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This media file is in the </a:t>
            </a:r>
            <a:r>
              <a:rPr lang="en-US" sz="1200" b="1" i="1" u="none" strike="noStrike" kern="1200" dirty="0">
                <a:solidFill>
                  <a:schemeClr val="tx1"/>
                </a:solidFill>
                <a:effectLst/>
                <a:latin typeface="+mn-lt"/>
                <a:ea typeface="+mn-ea"/>
                <a:cs typeface="+mn-cs"/>
                <a:hlinkClick r:id="rId10" tooltip="w:public domain"/>
              </a:rPr>
              <a:t>public domain</a:t>
            </a:r>
            <a:r>
              <a:rPr lang="en-US" sz="1200" b="0" i="1" kern="1200" dirty="0">
                <a:solidFill>
                  <a:schemeClr val="tx1"/>
                </a:solidFill>
                <a:effectLst/>
                <a:latin typeface="+mn-lt"/>
                <a:ea typeface="+mn-ea"/>
                <a:cs typeface="+mn-cs"/>
              </a:rPr>
              <a:t> in the </a:t>
            </a:r>
            <a:r>
              <a:rPr lang="en-US" sz="1200" b="0" i="1" u="none" strike="noStrike" kern="1200" dirty="0">
                <a:solidFill>
                  <a:schemeClr val="tx1"/>
                </a:solidFill>
                <a:effectLst/>
                <a:latin typeface="+mn-lt"/>
                <a:ea typeface="+mn-ea"/>
                <a:cs typeface="+mn-cs"/>
                <a:hlinkClick r:id="rId11" tooltip="United States"/>
              </a:rPr>
              <a:t>United States</a:t>
            </a:r>
            <a:r>
              <a:rPr lang="en-US" sz="1200" b="0" i="1" kern="1200" dirty="0">
                <a:solidFill>
                  <a:schemeClr val="tx1"/>
                </a:solidFill>
                <a:effectLst/>
                <a:latin typeface="+mn-lt"/>
                <a:ea typeface="+mn-ea"/>
                <a:cs typeface="+mn-cs"/>
              </a:rPr>
              <a:t>. This applies to U.S. works where the copyright has expired, often because its first </a:t>
            </a:r>
            <a:r>
              <a:rPr lang="en-US" sz="1200" b="0" i="1" u="none" strike="noStrike" kern="1200" dirty="0">
                <a:solidFill>
                  <a:schemeClr val="tx1"/>
                </a:solidFill>
                <a:effectLst/>
                <a:latin typeface="+mn-lt"/>
                <a:ea typeface="+mn-ea"/>
                <a:cs typeface="+mn-cs"/>
                <a:hlinkClick r:id="rId12" tooltip="w:publication"/>
              </a:rPr>
              <a:t>publication</a:t>
            </a:r>
            <a:r>
              <a:rPr lang="en-US" sz="1200" b="0" i="1" kern="1200" dirty="0">
                <a:solidFill>
                  <a:schemeClr val="tx1"/>
                </a:solidFill>
                <a:effectLst/>
                <a:latin typeface="+mn-lt"/>
                <a:ea typeface="+mn-ea"/>
                <a:cs typeface="+mn-cs"/>
              </a:rPr>
              <a:t> occurred prior to January 1, 1930, and if not then due to lack of notice or renewal. See </a:t>
            </a:r>
            <a:r>
              <a:rPr lang="en-US" sz="1200" b="0" i="1" u="none" strike="noStrike" kern="1200" dirty="0">
                <a:solidFill>
                  <a:schemeClr val="tx1"/>
                </a:solidFill>
                <a:effectLst/>
                <a:latin typeface="+mn-lt"/>
                <a:ea typeface="+mn-ea"/>
                <a:cs typeface="+mn-cs"/>
                <a:hlinkClick r:id="rId13" tooltip="Commons:Hirtle chart"/>
              </a:rPr>
              <a:t>this page</a:t>
            </a:r>
            <a:r>
              <a:rPr lang="en-US" sz="1200" b="0" i="1" kern="1200" dirty="0">
                <a:solidFill>
                  <a:schemeClr val="tx1"/>
                </a:solidFill>
                <a:effectLst/>
                <a:latin typeface="+mn-lt"/>
                <a:ea typeface="+mn-ea"/>
                <a:cs typeface="+mn-cs"/>
              </a:rPr>
              <a:t> for further explanation. Accessed 11/26/25. https://commons.wikimedia.org/wiki/File:Bison_skull_pile_edit.jpg </a:t>
            </a:r>
            <a:endParaRPr lang="en-US" sz="1200" b="0" i="0" kern="1200" dirty="0">
              <a:solidFill>
                <a:schemeClr val="tx1"/>
              </a:solidFill>
              <a:effectLst/>
              <a:latin typeface="+mn-lt"/>
              <a:ea typeface="+mn-ea"/>
              <a:cs typeface="+mn-cs"/>
            </a:endParaRPr>
          </a:p>
          <a:p>
            <a:pPr rtl="0"/>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B09DAE2-C104-4CCF-AB69-8169A37A08D2}" type="slidenum">
              <a:rPr lang="en-US" smtClean="0"/>
              <a:t>9</a:t>
            </a:fld>
            <a:endParaRPr lang="en-US"/>
          </a:p>
        </p:txBody>
      </p:sp>
    </p:spTree>
    <p:extLst>
      <p:ext uri="{BB962C8B-B14F-4D97-AF65-F5344CB8AC3E}">
        <p14:creationId xmlns:p14="http://schemas.microsoft.com/office/powerpoint/2010/main" val="77833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Kiowa Ledger Drawings. Edward E. Ayer Digital Collection. Newberry Library. The Newberry makes its collections available for any lawful purpose, commercial or non-commercial, without licensing or permission fees to the library, subject to the following terms and conditions:</a:t>
            </a:r>
            <a:r>
              <a:rPr lang="en-US" sz="1200" b="0" i="0" u="none" strike="noStrike" kern="1200" dirty="0">
                <a:solidFill>
                  <a:schemeClr val="tx1"/>
                </a:solidFill>
                <a:effectLst/>
                <a:latin typeface="+mn-lt"/>
                <a:ea typeface="+mn-ea"/>
                <a:cs typeface="+mn-cs"/>
                <a:hlinkClick r:id="rId3"/>
              </a:rPr>
              <a:t> </a:t>
            </a:r>
            <a:r>
              <a:rPr lang="en-US" sz="1200" b="0" i="0" u="sng" strike="noStrike" kern="1200" dirty="0">
                <a:solidFill>
                  <a:schemeClr val="tx1"/>
                </a:solidFill>
                <a:effectLst/>
                <a:latin typeface="+mn-lt"/>
                <a:ea typeface="+mn-ea"/>
                <a:cs typeface="+mn-cs"/>
                <a:hlinkClick r:id="rId3"/>
              </a:rPr>
              <a:t>https://www.newberry.org/rights-and-reproductions</a:t>
            </a:r>
            <a:r>
              <a:rPr lang="en-US" sz="1200" b="0" i="0" u="none" strike="noStrike" kern="1200" dirty="0">
                <a:solidFill>
                  <a:schemeClr val="tx1"/>
                </a:solidFill>
                <a:effectLst/>
                <a:latin typeface="+mn-lt"/>
                <a:ea typeface="+mn-ea"/>
                <a:cs typeface="+mn-cs"/>
              </a:rPr>
              <a:t> Accessed on 11/21/25 at https://collections.carli.illinois.edu/digital/collection/nby_eeayer/id/46856 </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BB09DAE2-C104-4CCF-AB69-8169A37A08D2}" type="slidenum">
              <a:rPr lang="en-US" smtClean="0"/>
              <a:t>10</a:t>
            </a:fld>
            <a:endParaRPr lang="en-US"/>
          </a:p>
        </p:txBody>
      </p:sp>
    </p:spTree>
    <p:extLst>
      <p:ext uri="{BB962C8B-B14F-4D97-AF65-F5344CB8AC3E}">
        <p14:creationId xmlns:p14="http://schemas.microsoft.com/office/powerpoint/2010/main" val="147652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C91B7-B347-38D4-4F1F-EFFC0E78B5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092C81-418F-8F04-5636-C138DCD5C7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A07048-3D92-6D47-7E22-F7B99313D8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3AFE11A-E56C-51D1-C72A-7E0BD34E399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09DAE2-C104-4CCF-AB69-8169A37A08D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54450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52D43-B1DA-E82A-58B5-FCBD2DA913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C558A0-C157-E3CA-604B-9C3932DC89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D420C73-FC86-6213-0727-4519BE9BFEC3}"/>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502C6C68-3C86-5F62-8AF7-5D5BD9DDBB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37FF3-E3F8-F077-859D-BF3A120294F0}"/>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862868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39E55-B988-7B94-0BBC-0C6818502B1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F04E3E-5EE5-8AF1-EE3B-D90428798A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72EB63-DC18-1A15-83E1-5FDB016A807C}"/>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B617610C-0D0E-2239-7012-A329C69D62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D2DBE-DC7A-18BB-CB44-D9C222460E53}"/>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2210349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0BDF6-CEAC-CF46-82FF-A9DA6BD659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29B94B-3595-7EB5-AE06-5AC8886DE3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886129-07F2-867A-F61D-265DEFF3A38B}"/>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7B06F2EC-55FE-4B9F-4110-C393C2284B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9C1517-F7B6-6B59-0A03-EDB0F391FEAE}"/>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1178752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029F6-0A65-33B2-F9D5-CA8B7A0DD60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8E49221-C863-27F8-F975-A2DAB07EEC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EF023AA-1E1A-37B4-CF6F-7310B74771FF}"/>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AA072CD9-061D-25A6-E262-8DE889B0D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51F834-B621-B375-40A7-A9C94CF99D56}"/>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80521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2147A-68AA-767B-47BF-87B292CCF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B4C68-B503-57A1-A717-D42D4A39AF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2AE3A-0086-570E-CAC8-86F60D4431C4}"/>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E73F4EBE-A49C-385B-BD85-06180DC478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5AECF-83D1-C9D9-82F5-0415B03AED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075312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E47CD-5786-6CBB-356B-4870A9AC0C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ABAFC19-DA61-3D8A-216B-985C7421DFA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E17181-B7E2-5C21-E515-A62D98383FF8}"/>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CD930E2C-79DC-13F5-4738-80D9385C7F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69C618-EA05-E57A-5A34-2F91527B1284}"/>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575207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FA4E6-B46C-4009-481B-DD87C49430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A535D8-0B60-97D4-DA7C-636931D17B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AE291B-03EF-E27D-97BD-613B5D2C9B4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3E66B4A-AD47-AB6B-8A90-240C1599C47E}"/>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6" name="Footer Placeholder 5">
            <a:extLst>
              <a:ext uri="{FF2B5EF4-FFF2-40B4-BE49-F238E27FC236}">
                <a16:creationId xmlns:a16="http://schemas.microsoft.com/office/drawing/2014/main" id="{F734C3FF-1795-DADD-9108-1E99822372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CF02E-D8C9-558D-EDAC-303CC0B1247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972077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47E0-B645-EB48-C212-B8285F0A168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B625E1-D17B-8303-C559-3B3B6A807B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4AFE2A-5063-3BDF-3EFF-9E8EF134B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31193B-7FE7-DC74-F0B9-A89FB16B89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EE0452-43CB-FC71-31AF-50DDA8B375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BB2339-51B0-7DA3-3318-09E66123CB6D}"/>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8" name="Footer Placeholder 7">
            <a:extLst>
              <a:ext uri="{FF2B5EF4-FFF2-40B4-BE49-F238E27FC236}">
                <a16:creationId xmlns:a16="http://schemas.microsoft.com/office/drawing/2014/main" id="{12EB1EED-E945-FB7A-2751-9F7BAFE93A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D35AA1-BFF3-360F-9F3C-018264FE79A8}"/>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418010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A0961-B900-B0DF-4295-1E9F279173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C794AF-89FC-FFB9-888E-5AC4E52F05EA}"/>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4" name="Footer Placeholder 3">
            <a:extLst>
              <a:ext uri="{FF2B5EF4-FFF2-40B4-BE49-F238E27FC236}">
                <a16:creationId xmlns:a16="http://schemas.microsoft.com/office/drawing/2014/main" id="{0F321961-0C61-8C11-02E1-0DEB9936AB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997A14B-3C68-6618-9C38-D34B7EBF6583}"/>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240625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B0F70B-BFEA-CB7C-0582-7C7D508A053A}"/>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3" name="Footer Placeholder 2">
            <a:extLst>
              <a:ext uri="{FF2B5EF4-FFF2-40B4-BE49-F238E27FC236}">
                <a16:creationId xmlns:a16="http://schemas.microsoft.com/office/drawing/2014/main" id="{EA05C4CC-948C-5228-40F3-E77774043F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9C2827-21AE-8EC7-5A18-37FD051240AE}"/>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9813848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E711C-F82B-422E-F6ED-3935E3BDFF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17CB31-818B-CFEB-6B5E-35F7AFA2C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94373C-5776-64B4-0287-304095D65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4D56E-5C53-5CD4-2CDB-7EFFA82F14B7}"/>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6" name="Footer Placeholder 5">
            <a:extLst>
              <a:ext uri="{FF2B5EF4-FFF2-40B4-BE49-F238E27FC236}">
                <a16:creationId xmlns:a16="http://schemas.microsoft.com/office/drawing/2014/main" id="{98D9DE75-3FF1-CF47-A287-7C3DCF536D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4C7BE-FFA2-B9BD-E90E-40E06E6FDEB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3538571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EB743-0917-B974-D04E-ABE4A64316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73083C7-2A63-A666-2F18-70A9FDA5AD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8FBC-F3B4-79B4-03E2-50364932BE3D}"/>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659207BC-9CAD-31CE-C7C1-62CF8BC7F9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3C6DDA-8DF6-3DB8-282D-31F9E1C585CE}"/>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9469173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B7A7-FB98-ADCA-A33C-4C0FE3ACD9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153111-3441-D0D5-B94E-DFE8146DC6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A1CEF0-4F10-93C9-43CF-7D190CC4E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A2FC29-8A20-F5A0-189E-2B7F4D958AB4}"/>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6" name="Footer Placeholder 5">
            <a:extLst>
              <a:ext uri="{FF2B5EF4-FFF2-40B4-BE49-F238E27FC236}">
                <a16:creationId xmlns:a16="http://schemas.microsoft.com/office/drawing/2014/main" id="{F3641BF7-1FD0-4B80-E2E0-E2512CF922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546EA-8C77-F1FB-C36A-1A0EF2E69469}"/>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1660920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5005F-8ECE-8094-31F3-B562087A7C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F895E2-87DC-85B7-AB05-DE26A9D1E3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F0CE32-52B5-158F-7307-C5BDED6781FD}"/>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62AACCA5-C055-44F9-02D7-93AC7B5F5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64514-312A-D22B-949E-B120AEB5F502}"/>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2108706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A7D760-5864-4C87-984E-1D05E3043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89F5E0-DA14-1785-877A-3AC2DA74E7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86BE8-E631-2DA8-05F6-E19BAEA34EBE}"/>
              </a:ext>
            </a:extLst>
          </p:cNvPr>
          <p:cNvSpPr>
            <a:spLocks noGrp="1"/>
          </p:cNvSpPr>
          <p:nvPr>
            <p:ph type="dt" sz="half" idx="10"/>
          </p:nvPr>
        </p:nvSpPr>
        <p:spPr/>
        <p:txBody>
          <a:body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F8C4A731-CAE7-0693-F768-0EE6833A9A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A7AE2-AAA9-9E8D-855E-7DA5B8A8450C}"/>
              </a:ext>
            </a:extLst>
          </p:cNvPr>
          <p:cNvSpPr>
            <a:spLocks noGrp="1"/>
          </p:cNvSpPr>
          <p:nvPr>
            <p:ph type="sldNum" sz="quarter" idx="12"/>
          </p:nvPr>
        </p:nvSpPr>
        <p:spPr/>
        <p:txBody>
          <a:bodyPr/>
          <a:lstStyle/>
          <a:p>
            <a:fld id="{C93B39B8-71E5-4DA2-97B3-4BBBCD943DEA}" type="slidenum">
              <a:rPr lang="en-US" smtClean="0"/>
              <a:t>‹#›</a:t>
            </a:fld>
            <a:endParaRPr lang="en-US"/>
          </a:p>
        </p:txBody>
      </p:sp>
    </p:spTree>
    <p:extLst>
      <p:ext uri="{BB962C8B-B14F-4D97-AF65-F5344CB8AC3E}">
        <p14:creationId xmlns:p14="http://schemas.microsoft.com/office/powerpoint/2010/main" val="55154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085F3-3F22-2F4A-CF63-BE560FAB38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E76BC1-726D-7753-4C82-89358CAF64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331153-E813-4E48-ED6B-EB6672B395E7}"/>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06ED41D4-F3DF-CBB9-116D-3FDBA385D7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5495BA-2089-5D05-7D8C-4F0A5DB368D6}"/>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3614036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5799-8FF0-6FE2-A91B-AE3ECDA49B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22EAA-08FD-0623-C1CE-19B15475F7A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700EA49-233B-0FEE-C509-F71CB2ED0B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4E4E9FA-BB81-97CD-6155-CD85A1ABC1EA}"/>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6" name="Footer Placeholder 5">
            <a:extLst>
              <a:ext uri="{FF2B5EF4-FFF2-40B4-BE49-F238E27FC236}">
                <a16:creationId xmlns:a16="http://schemas.microsoft.com/office/drawing/2014/main" id="{4076EE3F-9DE8-9026-8907-198076316B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5742D0-47BF-BA68-1658-BD4860272258}"/>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3514270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B9D99-0397-A21F-FB37-8DB05C40F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EEF1BC-ED6E-5B64-C357-F7997DA34F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49ABF-7A82-B166-A6FE-AB3CD569E5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DB8B22-1E68-CE06-0168-04B259B3C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B6730E-A32E-CB0C-BFB2-17E53DFE8E1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9EBF43-F6E5-D2EA-0607-20B89FD1C12F}"/>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8" name="Footer Placeholder 7">
            <a:extLst>
              <a:ext uri="{FF2B5EF4-FFF2-40B4-BE49-F238E27FC236}">
                <a16:creationId xmlns:a16="http://schemas.microsoft.com/office/drawing/2014/main" id="{4266403B-B277-A154-5DFB-8ACED9A6563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60E1C8-C6F1-6579-9307-910496292C51}"/>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380120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81D0F-E177-DF67-AAE6-3B1F673EF9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564707-9D44-9E3A-902C-299608906C28}"/>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4" name="Footer Placeholder 3">
            <a:extLst>
              <a:ext uri="{FF2B5EF4-FFF2-40B4-BE49-F238E27FC236}">
                <a16:creationId xmlns:a16="http://schemas.microsoft.com/office/drawing/2014/main" id="{3AA84137-157D-96A1-8979-58C9AE386D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99E533-970A-EC47-6E3D-9AC90198BBF1}"/>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1468480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25A64E-D29D-2854-5679-E2ED8F8BC217}"/>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3" name="Footer Placeholder 2">
            <a:extLst>
              <a:ext uri="{FF2B5EF4-FFF2-40B4-BE49-F238E27FC236}">
                <a16:creationId xmlns:a16="http://schemas.microsoft.com/office/drawing/2014/main" id="{9A53817B-464D-D65F-C558-16C577065D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C1F054-B106-22C1-8B2A-2AD7D1A05CED}"/>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101054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70701-341C-DA3B-62EC-6B1F3B21C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3F53D3-DDF2-5623-FC2D-BBA1B9BCA0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E7F4B2-CC5A-A7D6-9A07-F972579804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4AE829-114B-61BF-1A0B-285114C51479}"/>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6" name="Footer Placeholder 5">
            <a:extLst>
              <a:ext uri="{FF2B5EF4-FFF2-40B4-BE49-F238E27FC236}">
                <a16:creationId xmlns:a16="http://schemas.microsoft.com/office/drawing/2014/main" id="{8D0D2236-12D9-8A48-467E-823F2ED359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5FD23E-EC41-517D-D049-283A94F6A99F}"/>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237127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0B9CA-F53E-480C-929F-667F551995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D10454-809B-3401-2421-0D1A12EB9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9FB5320-67AD-ED75-AAA7-6DFE5D0DC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7D3779-D30B-6403-53E8-5CCFE329BD63}"/>
              </a:ext>
            </a:extLst>
          </p:cNvPr>
          <p:cNvSpPr>
            <a:spLocks noGrp="1"/>
          </p:cNvSpPr>
          <p:nvPr>
            <p:ph type="dt" sz="half" idx="10"/>
          </p:nvPr>
        </p:nvSpPr>
        <p:spPr/>
        <p:txBody>
          <a:bodyPr/>
          <a:lstStyle/>
          <a:p>
            <a:fld id="{684F3287-0019-47E4-B15E-472F4EF820DF}" type="datetimeFigureOut">
              <a:rPr lang="en-US" smtClean="0"/>
              <a:t>1/5/2026</a:t>
            </a:fld>
            <a:endParaRPr lang="en-US"/>
          </a:p>
        </p:txBody>
      </p:sp>
      <p:sp>
        <p:nvSpPr>
          <p:cNvPr id="6" name="Footer Placeholder 5">
            <a:extLst>
              <a:ext uri="{FF2B5EF4-FFF2-40B4-BE49-F238E27FC236}">
                <a16:creationId xmlns:a16="http://schemas.microsoft.com/office/drawing/2014/main" id="{96803BB5-B47C-0688-1F67-F16F66474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036178-93A3-9954-C9CE-58E27653B6DE}"/>
              </a:ext>
            </a:extLst>
          </p:cNvPr>
          <p:cNvSpPr>
            <a:spLocks noGrp="1"/>
          </p:cNvSpPr>
          <p:nvPr>
            <p:ph type="sldNum" sz="quarter" idx="12"/>
          </p:nvPr>
        </p:nvSpPr>
        <p:spPr/>
        <p:txBody>
          <a:bodyPr/>
          <a:lstStyle/>
          <a:p>
            <a:fld id="{BBE73836-C53A-42B2-BA08-6FDBA7F7959C}" type="slidenum">
              <a:rPr lang="en-US" smtClean="0"/>
              <a:t>‹#›</a:t>
            </a:fld>
            <a:endParaRPr lang="en-US"/>
          </a:p>
        </p:txBody>
      </p:sp>
    </p:spTree>
    <p:extLst>
      <p:ext uri="{BB962C8B-B14F-4D97-AF65-F5344CB8AC3E}">
        <p14:creationId xmlns:p14="http://schemas.microsoft.com/office/powerpoint/2010/main" val="3684781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3A2BB2-7C0C-1070-A6C4-2470738A82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45D743-CCC3-E30D-D680-58D6160EE3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2E3B1-6683-4837-FDEC-0157712F8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84F3287-0019-47E4-B15E-472F4EF820DF}" type="datetimeFigureOut">
              <a:rPr lang="en-US" smtClean="0"/>
              <a:t>1/5/2026</a:t>
            </a:fld>
            <a:endParaRPr lang="en-US"/>
          </a:p>
        </p:txBody>
      </p:sp>
      <p:sp>
        <p:nvSpPr>
          <p:cNvPr id="5" name="Footer Placeholder 4">
            <a:extLst>
              <a:ext uri="{FF2B5EF4-FFF2-40B4-BE49-F238E27FC236}">
                <a16:creationId xmlns:a16="http://schemas.microsoft.com/office/drawing/2014/main" id="{411262AF-C8F3-62AD-2EB2-5B0BB21DC0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0176BBB-DA5B-0596-A044-63D482130B5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BE73836-C53A-42B2-BA08-6FDBA7F7959C}" type="slidenum">
              <a:rPr lang="en-US" smtClean="0"/>
              <a:t>‹#›</a:t>
            </a:fld>
            <a:endParaRPr lang="en-US"/>
          </a:p>
        </p:txBody>
      </p:sp>
    </p:spTree>
    <p:extLst>
      <p:ext uri="{BB962C8B-B14F-4D97-AF65-F5344CB8AC3E}">
        <p14:creationId xmlns:p14="http://schemas.microsoft.com/office/powerpoint/2010/main" val="4058708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2E5BF8-8CEA-E905-3D3A-06A60F58E3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A2CB9B-E73D-B1BB-E87E-0F7FD1156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A5083-BDCB-CF50-6DB5-D68349EEB8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CDF7A6-26CA-4441-9B58-D6E64878D247}" type="datetimeFigureOut">
              <a:rPr lang="en-US" smtClean="0"/>
              <a:t>1/5/2026</a:t>
            </a:fld>
            <a:endParaRPr lang="en-US"/>
          </a:p>
        </p:txBody>
      </p:sp>
      <p:sp>
        <p:nvSpPr>
          <p:cNvPr id="5" name="Footer Placeholder 4">
            <a:extLst>
              <a:ext uri="{FF2B5EF4-FFF2-40B4-BE49-F238E27FC236}">
                <a16:creationId xmlns:a16="http://schemas.microsoft.com/office/drawing/2014/main" id="{19FE8719-4643-492A-464E-CEC0CA0652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A72AC13-FAC7-6E3B-B240-983CDEEBD3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3B39B8-71E5-4DA2-97B3-4BBBCD943DEA}" type="slidenum">
              <a:rPr lang="en-US" smtClean="0"/>
              <a:t>‹#›</a:t>
            </a:fld>
            <a:endParaRPr lang="en-US"/>
          </a:p>
        </p:txBody>
      </p:sp>
    </p:spTree>
    <p:extLst>
      <p:ext uri="{BB962C8B-B14F-4D97-AF65-F5344CB8AC3E}">
        <p14:creationId xmlns:p14="http://schemas.microsoft.com/office/powerpoint/2010/main" val="19286302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image" Target="../media/image19.svg"/><Relationship Id="rId5" Type="http://schemas.openxmlformats.org/officeDocument/2006/relationships/image" Target="../media/image15.sv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sv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8.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2" name="Rectangle 1061">
            <a:extLst>
              <a:ext uri="{FF2B5EF4-FFF2-40B4-BE49-F238E27FC236}">
                <a16:creationId xmlns:a16="http://schemas.microsoft.com/office/drawing/2014/main" id="{9089EED9-F54D-4F20-A2C6-949DE41769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7E46F721-3785-414D-8697-16AF490E6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8079248" y="152401"/>
            <a:ext cx="4406663" cy="3790950"/>
          </a:xfrm>
        </p:spPr>
        <p:txBody>
          <a:bodyPr anchor="b">
            <a:normAutofit/>
          </a:bodyPr>
          <a:lstStyle/>
          <a:p>
            <a:pPr algn="l"/>
            <a:r>
              <a:rPr lang="en-US" sz="6600" b="1" i="1" dirty="0">
                <a:solidFill>
                  <a:schemeClr val="tx1">
                    <a:lumMod val="65000"/>
                    <a:lumOff val="35000"/>
                  </a:schemeClr>
                </a:solidFill>
                <a:latin typeface="Gotham Book"/>
              </a:rPr>
              <a:t>Unit 10: </a:t>
            </a:r>
            <a:br>
              <a:rPr lang="en-US" sz="6600" b="1" i="1" dirty="0">
                <a:solidFill>
                  <a:schemeClr val="tx1">
                    <a:lumMod val="85000"/>
                    <a:lumOff val="15000"/>
                  </a:schemeClr>
                </a:solidFill>
                <a:latin typeface="Gotham Book"/>
              </a:rPr>
            </a:br>
            <a:r>
              <a:rPr lang="en-US" sz="6600" b="1" i="1" dirty="0">
                <a:solidFill>
                  <a:srgbClr val="C00000"/>
                </a:solidFill>
                <a:latin typeface="Gotham Book"/>
              </a:rPr>
              <a:t>Cotton, Cattle, &amp; Railroads</a:t>
            </a:r>
            <a:endParaRPr lang="en-US" sz="6600" b="1" dirty="0">
              <a:solidFill>
                <a:srgbClr val="C00000"/>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8101022" y="4608229"/>
            <a:ext cx="3742636" cy="1542199"/>
          </a:xfrm>
        </p:spPr>
        <p:txBody>
          <a:bodyPr anchor="t">
            <a:normAutofit/>
          </a:bodyPr>
          <a:lstStyle/>
          <a:p>
            <a:pPr algn="l"/>
            <a:r>
              <a:rPr lang="en-US" sz="4000" b="1" i="1" dirty="0">
                <a:solidFill>
                  <a:schemeClr val="tx1">
                    <a:lumMod val="65000"/>
                    <a:lumOff val="35000"/>
                  </a:schemeClr>
                </a:solidFill>
                <a:latin typeface="Gotham Book"/>
              </a:rPr>
              <a:t>Lesson 6: </a:t>
            </a:r>
          </a:p>
          <a:p>
            <a:pPr algn="l"/>
            <a:r>
              <a:rPr lang="en-US" sz="4000" b="1" i="1" dirty="0">
                <a:solidFill>
                  <a:srgbClr val="C00000"/>
                </a:solidFill>
                <a:latin typeface="Gotham Book"/>
              </a:rPr>
              <a:t>Frontier Wars</a:t>
            </a:r>
          </a:p>
        </p:txBody>
      </p:sp>
      <p:pic>
        <p:nvPicPr>
          <p:cNvPr id="5" name="Picture 4" descr="A hand drawn image created by a Kiowa Indian of Kiowa warriors wearing battle clothing, holding spears and shileds, and riding horses. ">
            <a:extLst>
              <a:ext uri="{FF2B5EF4-FFF2-40B4-BE49-F238E27FC236}">
                <a16:creationId xmlns:a16="http://schemas.microsoft.com/office/drawing/2014/main" id="{F0786356-1DB6-C305-8CBE-6DEE69CDE6B8}"/>
              </a:ext>
            </a:extLst>
          </p:cNvPr>
          <p:cNvPicPr>
            <a:picLocks noChangeAspect="1"/>
          </p:cNvPicPr>
          <p:nvPr/>
        </p:nvPicPr>
        <p:blipFill>
          <a:blip r:embed="rId3"/>
          <a:srcRect l="10567" r="5322"/>
          <a:stretch>
            <a:fillRect/>
          </a:stretch>
        </p:blipFill>
        <p:spPr>
          <a:xfrm>
            <a:off x="20" y="1"/>
            <a:ext cx="7665573" cy="6857999"/>
          </a:xfrm>
          <a:custGeom>
            <a:avLst/>
            <a:gdLst/>
            <a:ahLst/>
            <a:cxnLst/>
            <a:rect l="l" t="t" r="r" b="b"/>
            <a:pathLst>
              <a:path w="7665593" h="6857999">
                <a:moveTo>
                  <a:pt x="0" y="0"/>
                </a:moveTo>
                <a:lnTo>
                  <a:pt x="7363783" y="0"/>
                </a:lnTo>
                <a:lnTo>
                  <a:pt x="7372954" y="18152"/>
                </a:lnTo>
                <a:cubicBezTo>
                  <a:pt x="7378508" y="27417"/>
                  <a:pt x="7383821" y="35694"/>
                  <a:pt x="7386404" y="41707"/>
                </a:cubicBezTo>
                <a:lnTo>
                  <a:pt x="7389058" y="60832"/>
                </a:lnTo>
                <a:lnTo>
                  <a:pt x="7394074" y="60137"/>
                </a:lnTo>
                <a:lnTo>
                  <a:pt x="7394443" y="67241"/>
                </a:lnTo>
                <a:lnTo>
                  <a:pt x="7394565" y="83099"/>
                </a:lnTo>
                <a:cubicBezTo>
                  <a:pt x="7395324" y="92994"/>
                  <a:pt x="7394122" y="120511"/>
                  <a:pt x="7395957" y="130584"/>
                </a:cubicBezTo>
                <a:cubicBezTo>
                  <a:pt x="7401306" y="133490"/>
                  <a:pt x="7404223" y="137975"/>
                  <a:pt x="7405574" y="143540"/>
                </a:cubicBezTo>
                <a:lnTo>
                  <a:pt x="7405725" y="155795"/>
                </a:lnTo>
                <a:lnTo>
                  <a:pt x="7418615" y="226869"/>
                </a:lnTo>
                <a:lnTo>
                  <a:pt x="7419579" y="236641"/>
                </a:lnTo>
                <a:lnTo>
                  <a:pt x="7423900" y="241933"/>
                </a:lnTo>
                <a:cubicBezTo>
                  <a:pt x="7424763" y="245974"/>
                  <a:pt x="7424206" y="257579"/>
                  <a:pt x="7424760" y="260885"/>
                </a:cubicBezTo>
                <a:cubicBezTo>
                  <a:pt x="7425580" y="261177"/>
                  <a:pt x="7426400" y="261469"/>
                  <a:pt x="7427220" y="261761"/>
                </a:cubicBezTo>
                <a:cubicBezTo>
                  <a:pt x="7431152" y="272291"/>
                  <a:pt x="7444241" y="311893"/>
                  <a:pt x="7448344" y="324055"/>
                </a:cubicBezTo>
                <a:cubicBezTo>
                  <a:pt x="7444563" y="326484"/>
                  <a:pt x="7450535" y="331924"/>
                  <a:pt x="7451833" y="334727"/>
                </a:cubicBezTo>
                <a:cubicBezTo>
                  <a:pt x="7449286" y="335161"/>
                  <a:pt x="7448510" y="341947"/>
                  <a:pt x="7450776" y="343948"/>
                </a:cubicBezTo>
                <a:cubicBezTo>
                  <a:pt x="7463202" y="391652"/>
                  <a:pt x="7437523" y="367773"/>
                  <a:pt x="7453791" y="395003"/>
                </a:cubicBezTo>
                <a:cubicBezTo>
                  <a:pt x="7454869" y="399820"/>
                  <a:pt x="7453841" y="403723"/>
                  <a:pt x="7451939" y="407147"/>
                </a:cubicBezTo>
                <a:lnTo>
                  <a:pt x="7448030" y="412254"/>
                </a:lnTo>
                <a:lnTo>
                  <a:pt x="7455416" y="432021"/>
                </a:lnTo>
                <a:cubicBezTo>
                  <a:pt x="7457991" y="441758"/>
                  <a:pt x="7459699" y="452007"/>
                  <a:pt x="7460479" y="462523"/>
                </a:cubicBezTo>
                <a:cubicBezTo>
                  <a:pt x="7455275" y="464882"/>
                  <a:pt x="7462669" y="473136"/>
                  <a:pt x="7464133" y="477020"/>
                </a:cubicBezTo>
                <a:cubicBezTo>
                  <a:pt x="7460734" y="477060"/>
                  <a:pt x="7459104" y="485663"/>
                  <a:pt x="7461914" y="488716"/>
                </a:cubicBezTo>
                <a:cubicBezTo>
                  <a:pt x="7474065" y="552879"/>
                  <a:pt x="7442314" y="516775"/>
                  <a:pt x="7461353" y="555280"/>
                </a:cubicBezTo>
                <a:cubicBezTo>
                  <a:pt x="7462345" y="561721"/>
                  <a:pt x="7460642" y="566553"/>
                  <a:pt x="7457829" y="570585"/>
                </a:cubicBezTo>
                <a:lnTo>
                  <a:pt x="7450804" y="577839"/>
                </a:lnTo>
                <a:lnTo>
                  <a:pt x="7453309" y="583524"/>
                </a:lnTo>
                <a:cubicBezTo>
                  <a:pt x="7453505" y="604977"/>
                  <a:pt x="7446306" y="611303"/>
                  <a:pt x="7453558" y="623785"/>
                </a:cubicBezTo>
                <a:cubicBezTo>
                  <a:pt x="7438483" y="642230"/>
                  <a:pt x="7452055" y="636019"/>
                  <a:pt x="7454362" y="650049"/>
                </a:cubicBezTo>
                <a:cubicBezTo>
                  <a:pt x="7457368" y="661117"/>
                  <a:pt x="7463152" y="640798"/>
                  <a:pt x="7464006" y="651645"/>
                </a:cubicBezTo>
                <a:cubicBezTo>
                  <a:pt x="7460114" y="663380"/>
                  <a:pt x="7472201" y="662829"/>
                  <a:pt x="7467442" y="675032"/>
                </a:cubicBezTo>
                <a:cubicBezTo>
                  <a:pt x="7458335" y="672068"/>
                  <a:pt x="7469207" y="699114"/>
                  <a:pt x="7461251" y="699956"/>
                </a:cubicBezTo>
                <a:cubicBezTo>
                  <a:pt x="7472628" y="710321"/>
                  <a:pt x="7458614" y="715529"/>
                  <a:pt x="7462119" y="729331"/>
                </a:cubicBezTo>
                <a:cubicBezTo>
                  <a:pt x="7466423" y="735831"/>
                  <a:pt x="7467162" y="740521"/>
                  <a:pt x="7462533" y="746910"/>
                </a:cubicBezTo>
                <a:cubicBezTo>
                  <a:pt x="7483486" y="776851"/>
                  <a:pt x="7463470" y="765024"/>
                  <a:pt x="7471529" y="793043"/>
                </a:cubicBezTo>
                <a:cubicBezTo>
                  <a:pt x="7480002" y="817184"/>
                  <a:pt x="7485500" y="844550"/>
                  <a:pt x="7505730" y="867898"/>
                </a:cubicBezTo>
                <a:cubicBezTo>
                  <a:pt x="7511461" y="872184"/>
                  <a:pt x="7513630" y="882707"/>
                  <a:pt x="7510576" y="891400"/>
                </a:cubicBezTo>
                <a:cubicBezTo>
                  <a:pt x="7510049" y="892894"/>
                  <a:pt x="7509385" y="894278"/>
                  <a:pt x="7508604" y="895508"/>
                </a:cubicBezTo>
                <a:cubicBezTo>
                  <a:pt x="7511698" y="915692"/>
                  <a:pt x="7525520" y="989520"/>
                  <a:pt x="7529143" y="1012510"/>
                </a:cubicBezTo>
                <a:cubicBezTo>
                  <a:pt x="7521781" y="1014371"/>
                  <a:pt x="7535067" y="1025997"/>
                  <a:pt x="7530347" y="1033444"/>
                </a:cubicBezTo>
                <a:cubicBezTo>
                  <a:pt x="7526204" y="1038777"/>
                  <a:pt x="7529270" y="1043549"/>
                  <a:pt x="7529596" y="1049120"/>
                </a:cubicBezTo>
                <a:cubicBezTo>
                  <a:pt x="7526339" y="1056460"/>
                  <a:pt x="7532220" y="1080398"/>
                  <a:pt x="7536437" y="1086639"/>
                </a:cubicBezTo>
                <a:cubicBezTo>
                  <a:pt x="7551094" y="1101553"/>
                  <a:pt x="7540210" y="1135442"/>
                  <a:pt x="7551438" y="1147834"/>
                </a:cubicBezTo>
                <a:cubicBezTo>
                  <a:pt x="7553086" y="1152330"/>
                  <a:pt x="7553752" y="1156729"/>
                  <a:pt x="7553808" y="1161047"/>
                </a:cubicBezTo>
                <a:lnTo>
                  <a:pt x="7552572" y="1173130"/>
                </a:lnTo>
                <a:lnTo>
                  <a:pt x="7549434" y="1176566"/>
                </a:lnTo>
                <a:lnTo>
                  <a:pt x="7550211" y="1183950"/>
                </a:lnTo>
                <a:lnTo>
                  <a:pt x="7549733" y="1186066"/>
                </a:lnTo>
                <a:cubicBezTo>
                  <a:pt x="7548807" y="1190108"/>
                  <a:pt x="7548001" y="1194099"/>
                  <a:pt x="7547683" y="1198047"/>
                </a:cubicBezTo>
                <a:cubicBezTo>
                  <a:pt x="7563423" y="1192855"/>
                  <a:pt x="7547566" y="1230782"/>
                  <a:pt x="7560295" y="1219849"/>
                </a:cubicBezTo>
                <a:cubicBezTo>
                  <a:pt x="7561281" y="1240644"/>
                  <a:pt x="7573138" y="1224782"/>
                  <a:pt x="7561835" y="1249779"/>
                </a:cubicBezTo>
                <a:cubicBezTo>
                  <a:pt x="7574707" y="1282065"/>
                  <a:pt x="7569916" y="1332957"/>
                  <a:pt x="7589445" y="1358245"/>
                </a:cubicBezTo>
                <a:cubicBezTo>
                  <a:pt x="7581989" y="1355103"/>
                  <a:pt x="7576204" y="1368711"/>
                  <a:pt x="7579904" y="1378136"/>
                </a:cubicBezTo>
                <a:cubicBezTo>
                  <a:pt x="7550647" y="1367117"/>
                  <a:pt x="7606267" y="1415404"/>
                  <a:pt x="7586303" y="1423699"/>
                </a:cubicBezTo>
                <a:cubicBezTo>
                  <a:pt x="7604838" y="1424108"/>
                  <a:pt x="7636267" y="1466352"/>
                  <a:pt x="7621059" y="1486236"/>
                </a:cubicBezTo>
                <a:cubicBezTo>
                  <a:pt x="7624771" y="1516526"/>
                  <a:pt x="7640092" y="1537976"/>
                  <a:pt x="7633966" y="1569734"/>
                </a:cubicBezTo>
                <a:cubicBezTo>
                  <a:pt x="7636447" y="1570719"/>
                  <a:pt x="7638522" y="1572334"/>
                  <a:pt x="7640304" y="1574384"/>
                </a:cubicBezTo>
                <a:lnTo>
                  <a:pt x="7644628" y="1581242"/>
                </a:lnTo>
                <a:lnTo>
                  <a:pt x="7644313" y="1582567"/>
                </a:lnTo>
                <a:cubicBezTo>
                  <a:pt x="7644257" y="1587776"/>
                  <a:pt x="7645302" y="1590443"/>
                  <a:pt x="7646831" y="1591983"/>
                </a:cubicBezTo>
                <a:cubicBezTo>
                  <a:pt x="7647577" y="1592347"/>
                  <a:pt x="7648323" y="1592711"/>
                  <a:pt x="7649069" y="1593074"/>
                </a:cubicBezTo>
                <a:lnTo>
                  <a:pt x="7651326" y="1599230"/>
                </a:lnTo>
                <a:lnTo>
                  <a:pt x="7657195" y="1610539"/>
                </a:lnTo>
                <a:lnTo>
                  <a:pt x="7656957" y="1613422"/>
                </a:lnTo>
                <a:lnTo>
                  <a:pt x="7663730" y="1631673"/>
                </a:lnTo>
                <a:lnTo>
                  <a:pt x="7663189" y="1632289"/>
                </a:lnTo>
                <a:cubicBezTo>
                  <a:pt x="7662131" y="1634085"/>
                  <a:pt x="7661641" y="1636199"/>
                  <a:pt x="7662326" y="1639024"/>
                </a:cubicBezTo>
                <a:cubicBezTo>
                  <a:pt x="7651979" y="1640024"/>
                  <a:pt x="7659188" y="1642819"/>
                  <a:pt x="7662125" y="1651067"/>
                </a:cubicBezTo>
                <a:cubicBezTo>
                  <a:pt x="7646711" y="1654462"/>
                  <a:pt x="7660667" y="1674670"/>
                  <a:pt x="7653812" y="1683345"/>
                </a:cubicBezTo>
                <a:cubicBezTo>
                  <a:pt x="7656316" y="1689330"/>
                  <a:pt x="7658683" y="1695719"/>
                  <a:pt x="7660803" y="1702414"/>
                </a:cubicBezTo>
                <a:lnTo>
                  <a:pt x="7661867" y="1756201"/>
                </a:lnTo>
                <a:lnTo>
                  <a:pt x="7649453" y="1812530"/>
                </a:lnTo>
                <a:cubicBezTo>
                  <a:pt x="7649183" y="1833366"/>
                  <a:pt x="7644573" y="1851408"/>
                  <a:pt x="7647823" y="1869041"/>
                </a:cubicBezTo>
                <a:cubicBezTo>
                  <a:pt x="7644238" y="1876204"/>
                  <a:pt x="7642789" y="1882956"/>
                  <a:pt x="7648156" y="1889503"/>
                </a:cubicBezTo>
                <a:cubicBezTo>
                  <a:pt x="7646365" y="1908946"/>
                  <a:pt x="7638702" y="1913653"/>
                  <a:pt x="7644679" y="1925974"/>
                </a:cubicBezTo>
                <a:cubicBezTo>
                  <a:pt x="7632281" y="1936898"/>
                  <a:pt x="7637013" y="1937545"/>
                  <a:pt x="7640564" y="1942678"/>
                </a:cubicBezTo>
                <a:lnTo>
                  <a:pt x="7640816" y="1943410"/>
                </a:lnTo>
                <a:lnTo>
                  <a:pt x="7639044" y="1944904"/>
                </a:lnTo>
                <a:lnTo>
                  <a:pt x="7638223" y="1947993"/>
                </a:lnTo>
                <a:lnTo>
                  <a:pt x="7638752" y="1956430"/>
                </a:lnTo>
                <a:lnTo>
                  <a:pt x="7639407" y="1959603"/>
                </a:lnTo>
                <a:cubicBezTo>
                  <a:pt x="7639690" y="1961788"/>
                  <a:pt x="7639658" y="1963239"/>
                  <a:pt x="7639396" y="1964244"/>
                </a:cubicBezTo>
                <a:lnTo>
                  <a:pt x="7639249" y="1964361"/>
                </a:lnTo>
                <a:lnTo>
                  <a:pt x="7639521" y="1968708"/>
                </a:lnTo>
                <a:cubicBezTo>
                  <a:pt x="7640315" y="1976045"/>
                  <a:pt x="7641402" y="1983186"/>
                  <a:pt x="7642694" y="1989983"/>
                </a:cubicBezTo>
                <a:cubicBezTo>
                  <a:pt x="7634556" y="1995729"/>
                  <a:pt x="7644169" y="2020842"/>
                  <a:pt x="7628828" y="2018094"/>
                </a:cubicBezTo>
                <a:cubicBezTo>
                  <a:pt x="7630116" y="2027262"/>
                  <a:pt x="7636485" y="2032807"/>
                  <a:pt x="7626423" y="2029720"/>
                </a:cubicBezTo>
                <a:cubicBezTo>
                  <a:pt x="7626559" y="2032738"/>
                  <a:pt x="7625703" y="2034598"/>
                  <a:pt x="7624364" y="2035929"/>
                </a:cubicBezTo>
                <a:lnTo>
                  <a:pt x="7623733" y="2036314"/>
                </a:lnTo>
                <a:lnTo>
                  <a:pt x="7626847" y="2056711"/>
                </a:lnTo>
                <a:lnTo>
                  <a:pt x="7626090" y="2059419"/>
                </a:lnTo>
                <a:lnTo>
                  <a:pt x="7629618" y="2072712"/>
                </a:lnTo>
                <a:lnTo>
                  <a:pt x="7630641" y="2079581"/>
                </a:lnTo>
                <a:lnTo>
                  <a:pt x="7632577" y="2081522"/>
                </a:lnTo>
                <a:cubicBezTo>
                  <a:pt x="7633753" y="2083617"/>
                  <a:pt x="7634261" y="2086620"/>
                  <a:pt x="7633251" y="2091658"/>
                </a:cubicBezTo>
                <a:lnTo>
                  <a:pt x="7632707" y="2092825"/>
                </a:lnTo>
                <a:lnTo>
                  <a:pt x="7635575" y="2101184"/>
                </a:lnTo>
                <a:cubicBezTo>
                  <a:pt x="7636900" y="2103876"/>
                  <a:pt x="7638586" y="2106260"/>
                  <a:pt x="7640772" y="2108190"/>
                </a:cubicBezTo>
                <a:cubicBezTo>
                  <a:pt x="7629093" y="2136655"/>
                  <a:pt x="7639778" y="2163513"/>
                  <a:pt x="7637758" y="2194409"/>
                </a:cubicBezTo>
                <a:cubicBezTo>
                  <a:pt x="7619585" y="2207765"/>
                  <a:pt x="7641835" y="2261154"/>
                  <a:pt x="7659453" y="2268824"/>
                </a:cubicBezTo>
                <a:cubicBezTo>
                  <a:pt x="7644015" y="2268997"/>
                  <a:pt x="7665037" y="2307714"/>
                  <a:pt x="7665583" y="2317700"/>
                </a:cubicBezTo>
                <a:cubicBezTo>
                  <a:pt x="7665764" y="2321029"/>
                  <a:pt x="7663671" y="2321166"/>
                  <a:pt x="7657195" y="2315619"/>
                </a:cubicBezTo>
                <a:cubicBezTo>
                  <a:pt x="7658997" y="2326231"/>
                  <a:pt x="7650972" y="2337185"/>
                  <a:pt x="7644431" y="2331209"/>
                </a:cubicBezTo>
                <a:cubicBezTo>
                  <a:pt x="7658433" y="2363448"/>
                  <a:pt x="7644510" y="2411031"/>
                  <a:pt x="7650869" y="2447461"/>
                </a:cubicBezTo>
                <a:cubicBezTo>
                  <a:pt x="7635485" y="2467322"/>
                  <a:pt x="7649719" y="2456555"/>
                  <a:pt x="7646841" y="2477156"/>
                </a:cubicBezTo>
                <a:cubicBezTo>
                  <a:pt x="7661004" y="2471521"/>
                  <a:pt x="7638896" y="2502164"/>
                  <a:pt x="7654880" y="2503292"/>
                </a:cubicBezTo>
                <a:cubicBezTo>
                  <a:pt x="7653849" y="2507005"/>
                  <a:pt x="7652348" y="2510567"/>
                  <a:pt x="7650720" y="2514131"/>
                </a:cubicBezTo>
                <a:lnTo>
                  <a:pt x="7649876" y="2516003"/>
                </a:lnTo>
                <a:lnTo>
                  <a:pt x="7649263" y="2523483"/>
                </a:lnTo>
                <a:lnTo>
                  <a:pt x="7645633" y="2525592"/>
                </a:lnTo>
                <a:lnTo>
                  <a:pt x="7642233" y="2536851"/>
                </a:lnTo>
                <a:cubicBezTo>
                  <a:pt x="7641494" y="2541069"/>
                  <a:pt x="7641323" y="2545607"/>
                  <a:pt x="7642069" y="2550622"/>
                </a:cubicBezTo>
                <a:cubicBezTo>
                  <a:pt x="7648404" y="2562959"/>
                  <a:pt x="7640640" y="2582170"/>
                  <a:pt x="7641110" y="2599544"/>
                </a:cubicBezTo>
                <a:lnTo>
                  <a:pt x="7643071" y="2607523"/>
                </a:lnTo>
                <a:lnTo>
                  <a:pt x="7639801" y="2633566"/>
                </a:lnTo>
                <a:cubicBezTo>
                  <a:pt x="7639166" y="2640978"/>
                  <a:pt x="7638833" y="2648672"/>
                  <a:pt x="7639065" y="2656773"/>
                </a:cubicBezTo>
                <a:lnTo>
                  <a:pt x="7640624" y="2671810"/>
                </a:lnTo>
                <a:lnTo>
                  <a:pt x="7639332" y="2675751"/>
                </a:lnTo>
                <a:cubicBezTo>
                  <a:pt x="7639476" y="2682617"/>
                  <a:pt x="7644027" y="2691703"/>
                  <a:pt x="7638498" y="2690893"/>
                </a:cubicBezTo>
                <a:lnTo>
                  <a:pt x="7640415" y="2698606"/>
                </a:lnTo>
                <a:lnTo>
                  <a:pt x="7636002" y="2706218"/>
                </a:lnTo>
                <a:cubicBezTo>
                  <a:pt x="7634978" y="2707053"/>
                  <a:pt x="7633887" y="2707679"/>
                  <a:pt x="7632770" y="2708079"/>
                </a:cubicBezTo>
                <a:lnTo>
                  <a:pt x="7634220" y="2718854"/>
                </a:lnTo>
                <a:lnTo>
                  <a:pt x="7631061" y="2727688"/>
                </a:lnTo>
                <a:lnTo>
                  <a:pt x="7633127" y="2735389"/>
                </a:lnTo>
                <a:lnTo>
                  <a:pt x="7632661" y="2738584"/>
                </a:lnTo>
                <a:lnTo>
                  <a:pt x="7631098" y="2746529"/>
                </a:lnTo>
                <a:cubicBezTo>
                  <a:pt x="7630002" y="2750602"/>
                  <a:pt x="7628681" y="2755160"/>
                  <a:pt x="7627624" y="2760235"/>
                </a:cubicBezTo>
                <a:lnTo>
                  <a:pt x="7627140" y="2764511"/>
                </a:lnTo>
                <a:lnTo>
                  <a:pt x="7621827" y="2773820"/>
                </a:lnTo>
                <a:cubicBezTo>
                  <a:pt x="7617811" y="2780593"/>
                  <a:pt x="7615104" y="2785923"/>
                  <a:pt x="7617284" y="2791840"/>
                </a:cubicBezTo>
                <a:cubicBezTo>
                  <a:pt x="7612094" y="2801924"/>
                  <a:pt x="7597550" y="2808970"/>
                  <a:pt x="7601430" y="2823567"/>
                </a:cubicBezTo>
                <a:cubicBezTo>
                  <a:pt x="7594841" y="2819137"/>
                  <a:pt x="7600633" y="2839778"/>
                  <a:pt x="7593865" y="2842217"/>
                </a:cubicBezTo>
                <a:cubicBezTo>
                  <a:pt x="7588415" y="2843342"/>
                  <a:pt x="7588901" y="2849866"/>
                  <a:pt x="7586893" y="2854834"/>
                </a:cubicBezTo>
                <a:cubicBezTo>
                  <a:pt x="7581327" y="2858374"/>
                  <a:pt x="7576244" y="2883372"/>
                  <a:pt x="7577046" y="2892075"/>
                </a:cubicBezTo>
                <a:cubicBezTo>
                  <a:pt x="7582584" y="2916606"/>
                  <a:pt x="7560175" y="2936338"/>
                  <a:pt x="7564026" y="2955950"/>
                </a:cubicBezTo>
                <a:cubicBezTo>
                  <a:pt x="7563501" y="2961086"/>
                  <a:pt x="7562240" y="2965343"/>
                  <a:pt x="7560529" y="2969031"/>
                </a:cubicBezTo>
                <a:lnTo>
                  <a:pt x="7554631" y="2978222"/>
                </a:lnTo>
                <a:lnTo>
                  <a:pt x="7550747" y="2978564"/>
                </a:lnTo>
                <a:lnTo>
                  <a:pt x="7548359" y="2985429"/>
                </a:lnTo>
                <a:lnTo>
                  <a:pt x="7547120" y="2986826"/>
                </a:lnTo>
                <a:cubicBezTo>
                  <a:pt x="7544741" y="2989483"/>
                  <a:pt x="7542480" y="2992194"/>
                  <a:pt x="7540621" y="2995267"/>
                </a:cubicBezTo>
                <a:cubicBezTo>
                  <a:pt x="7555200" y="3003715"/>
                  <a:pt x="7527208" y="3022799"/>
                  <a:pt x="7541739" y="3023946"/>
                </a:cubicBezTo>
                <a:cubicBezTo>
                  <a:pt x="7534059" y="3042303"/>
                  <a:pt x="7549904" y="3038579"/>
                  <a:pt x="7530781" y="3050462"/>
                </a:cubicBezTo>
                <a:cubicBezTo>
                  <a:pt x="7527838" y="3088204"/>
                  <a:pt x="7503338" y="3127251"/>
                  <a:pt x="7508515" y="3164510"/>
                </a:cubicBezTo>
                <a:cubicBezTo>
                  <a:pt x="7503888" y="3155782"/>
                  <a:pt x="7493770" y="3162549"/>
                  <a:pt x="7492866" y="3173520"/>
                </a:cubicBezTo>
                <a:cubicBezTo>
                  <a:pt x="7474179" y="3140376"/>
                  <a:pt x="7498581" y="3226463"/>
                  <a:pt x="7479395" y="3217191"/>
                </a:cubicBezTo>
                <a:cubicBezTo>
                  <a:pt x="7493905" y="3232643"/>
                  <a:pt x="7501608" y="3293915"/>
                  <a:pt x="7481475" y="3298298"/>
                </a:cubicBezTo>
                <a:cubicBezTo>
                  <a:pt x="7472089" y="3326890"/>
                  <a:pt x="7475493" y="3357480"/>
                  <a:pt x="7457722" y="3379292"/>
                </a:cubicBezTo>
                <a:cubicBezTo>
                  <a:pt x="7459285" y="3382143"/>
                  <a:pt x="7460273" y="3385199"/>
                  <a:pt x="7460850" y="3388381"/>
                </a:cubicBezTo>
                <a:lnTo>
                  <a:pt x="7461482" y="3397694"/>
                </a:lnTo>
                <a:lnTo>
                  <a:pt x="7460695" y="3398556"/>
                </a:lnTo>
                <a:cubicBezTo>
                  <a:pt x="7458532" y="3402904"/>
                  <a:pt x="7458275" y="3406007"/>
                  <a:pt x="7458858" y="3408553"/>
                </a:cubicBezTo>
                <a:lnTo>
                  <a:pt x="7460185" y="3411299"/>
                </a:lnTo>
                <a:lnTo>
                  <a:pt x="7459468" y="3418333"/>
                </a:lnTo>
                <a:lnTo>
                  <a:pt x="7459515" y="3432662"/>
                </a:lnTo>
                <a:lnTo>
                  <a:pt x="7458154" y="3434902"/>
                </a:lnTo>
                <a:lnTo>
                  <a:pt x="7456091" y="3455825"/>
                </a:lnTo>
                <a:cubicBezTo>
                  <a:pt x="7455865" y="3455850"/>
                  <a:pt x="7455638" y="3455877"/>
                  <a:pt x="7455413" y="3455903"/>
                </a:cubicBezTo>
                <a:cubicBezTo>
                  <a:pt x="7453843" y="3456557"/>
                  <a:pt x="7452596" y="3457940"/>
                  <a:pt x="7451989" y="3460886"/>
                </a:cubicBezTo>
                <a:cubicBezTo>
                  <a:pt x="7443388" y="3453296"/>
                  <a:pt x="7447961" y="3461529"/>
                  <a:pt x="7446929" y="3470886"/>
                </a:cubicBezTo>
                <a:cubicBezTo>
                  <a:pt x="7433341" y="3461186"/>
                  <a:pt x="7436171" y="3489615"/>
                  <a:pt x="7427213" y="3491353"/>
                </a:cubicBezTo>
                <a:cubicBezTo>
                  <a:pt x="7426761" y="3498443"/>
                  <a:pt x="7426037" y="3505767"/>
                  <a:pt x="7424990" y="3513143"/>
                </a:cubicBezTo>
                <a:lnTo>
                  <a:pt x="7424186" y="3517424"/>
                </a:lnTo>
                <a:cubicBezTo>
                  <a:pt x="7424132" y="3517438"/>
                  <a:pt x="7424077" y="3517453"/>
                  <a:pt x="7424024" y="3517467"/>
                </a:cubicBezTo>
                <a:cubicBezTo>
                  <a:pt x="7423536" y="3518305"/>
                  <a:pt x="7423153" y="3519678"/>
                  <a:pt x="7422883" y="3521896"/>
                </a:cubicBezTo>
                <a:lnTo>
                  <a:pt x="7422723" y="3525229"/>
                </a:lnTo>
                <a:lnTo>
                  <a:pt x="7421163" y="3533534"/>
                </a:lnTo>
                <a:lnTo>
                  <a:pt x="7419650" y="3536108"/>
                </a:lnTo>
                <a:lnTo>
                  <a:pt x="7417640" y="3536718"/>
                </a:lnTo>
                <a:lnTo>
                  <a:pt x="7417697" y="3537534"/>
                </a:lnTo>
                <a:cubicBezTo>
                  <a:pt x="7419749" y="3544077"/>
                  <a:pt x="7423989" y="3546875"/>
                  <a:pt x="7409814" y="3551598"/>
                </a:cubicBezTo>
                <a:cubicBezTo>
                  <a:pt x="7412376" y="3566128"/>
                  <a:pt x="7404108" y="3567090"/>
                  <a:pt x="7397719" y="3584844"/>
                </a:cubicBezTo>
                <a:cubicBezTo>
                  <a:pt x="7401116" y="3593573"/>
                  <a:pt x="7398130" y="3599358"/>
                  <a:pt x="7393057" y="3604546"/>
                </a:cubicBezTo>
                <a:cubicBezTo>
                  <a:pt x="7391792" y="3622895"/>
                  <a:pt x="7383125" y="3638008"/>
                  <a:pt x="7377811" y="3657793"/>
                </a:cubicBezTo>
                <a:cubicBezTo>
                  <a:pt x="7379886" y="3680874"/>
                  <a:pt x="7366255" y="3689531"/>
                  <a:pt x="7360624" y="3710685"/>
                </a:cubicBezTo>
                <a:cubicBezTo>
                  <a:pt x="7367950" y="3731637"/>
                  <a:pt x="7347999" y="3723947"/>
                  <a:pt x="7341489" y="3734006"/>
                </a:cubicBezTo>
                <a:lnTo>
                  <a:pt x="7340478" y="3737028"/>
                </a:lnTo>
                <a:lnTo>
                  <a:pt x="7340489" y="3745476"/>
                </a:lnTo>
                <a:lnTo>
                  <a:pt x="7340950" y="3748687"/>
                </a:lnTo>
                <a:cubicBezTo>
                  <a:pt x="7341098" y="3750887"/>
                  <a:pt x="7340976" y="3752333"/>
                  <a:pt x="7340653" y="3753314"/>
                </a:cubicBezTo>
                <a:lnTo>
                  <a:pt x="7340500" y="3753419"/>
                </a:lnTo>
                <a:lnTo>
                  <a:pt x="7340506" y="3757774"/>
                </a:lnTo>
                <a:cubicBezTo>
                  <a:pt x="7340847" y="3765147"/>
                  <a:pt x="7341495" y="3772345"/>
                  <a:pt x="7342369" y="3779218"/>
                </a:cubicBezTo>
                <a:cubicBezTo>
                  <a:pt x="7333890" y="3784348"/>
                  <a:pt x="7341949" y="3810090"/>
                  <a:pt x="7326800" y="3806225"/>
                </a:cubicBezTo>
                <a:cubicBezTo>
                  <a:pt x="7327524" y="3815461"/>
                  <a:pt x="7333545" y="3821456"/>
                  <a:pt x="7323686" y="3817640"/>
                </a:cubicBezTo>
                <a:cubicBezTo>
                  <a:pt x="7323637" y="3820659"/>
                  <a:pt x="7322668" y="3822449"/>
                  <a:pt x="7321247" y="3823678"/>
                </a:cubicBezTo>
                <a:lnTo>
                  <a:pt x="7320595" y="3824018"/>
                </a:lnTo>
                <a:lnTo>
                  <a:pt x="7322453" y="3844579"/>
                </a:lnTo>
                <a:lnTo>
                  <a:pt x="7321532" y="3847225"/>
                </a:lnTo>
                <a:lnTo>
                  <a:pt x="7324238" y="3860736"/>
                </a:lnTo>
                <a:lnTo>
                  <a:pt x="7324840" y="3867658"/>
                </a:lnTo>
                <a:lnTo>
                  <a:pt x="7326655" y="3869733"/>
                </a:lnTo>
                <a:cubicBezTo>
                  <a:pt x="7327701" y="3871909"/>
                  <a:pt x="7328023" y="3874942"/>
                  <a:pt x="7326706" y="3879891"/>
                </a:cubicBezTo>
                <a:lnTo>
                  <a:pt x="7326093" y="3881013"/>
                </a:lnTo>
                <a:lnTo>
                  <a:pt x="7328442" y="3889558"/>
                </a:lnTo>
                <a:cubicBezTo>
                  <a:pt x="7329602" y="3892339"/>
                  <a:pt x="7331138" y="3894839"/>
                  <a:pt x="7333203" y="3896924"/>
                </a:cubicBezTo>
                <a:cubicBezTo>
                  <a:pt x="7319795" y="3924445"/>
                  <a:pt x="7328820" y="3952004"/>
                  <a:pt x="7324908" y="3982658"/>
                </a:cubicBezTo>
                <a:cubicBezTo>
                  <a:pt x="7325522" y="4017325"/>
                  <a:pt x="7327874" y="4041416"/>
                  <a:pt x="7327588" y="4064228"/>
                </a:cubicBezTo>
                <a:cubicBezTo>
                  <a:pt x="7328735" y="4074940"/>
                  <a:pt x="7329351" y="4153102"/>
                  <a:pt x="7323186" y="4146664"/>
                </a:cubicBezTo>
                <a:cubicBezTo>
                  <a:pt x="7335189" y="4179829"/>
                  <a:pt x="7318370" y="4199117"/>
                  <a:pt x="7322488" y="4235901"/>
                </a:cubicBezTo>
                <a:cubicBezTo>
                  <a:pt x="7305909" y="4254573"/>
                  <a:pt x="7320783" y="4244884"/>
                  <a:pt x="7316645" y="4265209"/>
                </a:cubicBezTo>
                <a:cubicBezTo>
                  <a:pt x="7331133" y="4260631"/>
                  <a:pt x="7307179" y="4289560"/>
                  <a:pt x="7323069" y="4291857"/>
                </a:cubicBezTo>
                <a:cubicBezTo>
                  <a:pt x="7321814" y="4295483"/>
                  <a:pt x="7320095" y="4298923"/>
                  <a:pt x="7318251" y="4302359"/>
                </a:cubicBezTo>
                <a:lnTo>
                  <a:pt x="7317295" y="4304161"/>
                </a:lnTo>
                <a:lnTo>
                  <a:pt x="7316223" y="4311573"/>
                </a:lnTo>
                <a:lnTo>
                  <a:pt x="7312469" y="4313411"/>
                </a:lnTo>
                <a:lnTo>
                  <a:pt x="7306447" y="4403491"/>
                </a:lnTo>
                <a:cubicBezTo>
                  <a:pt x="7308849" y="4411399"/>
                  <a:pt x="7308497" y="4436984"/>
                  <a:pt x="7303688" y="4442497"/>
                </a:cubicBezTo>
                <a:cubicBezTo>
                  <a:pt x="7302637" y="4447969"/>
                  <a:pt x="7304327" y="4453942"/>
                  <a:pt x="7299181" y="4457128"/>
                </a:cubicBezTo>
                <a:cubicBezTo>
                  <a:pt x="7296154" y="4469016"/>
                  <a:pt x="7289197" y="4496240"/>
                  <a:pt x="7285530" y="4513823"/>
                </a:cubicBezTo>
                <a:cubicBezTo>
                  <a:pt x="7288769" y="4518560"/>
                  <a:pt x="7287100" y="4524649"/>
                  <a:pt x="7284412" y="4532609"/>
                </a:cubicBezTo>
                <a:lnTo>
                  <a:pt x="7282601" y="4540125"/>
                </a:lnTo>
                <a:lnTo>
                  <a:pt x="7291785" y="4563650"/>
                </a:lnTo>
                <a:lnTo>
                  <a:pt x="7284191" y="4636427"/>
                </a:lnTo>
                <a:lnTo>
                  <a:pt x="7292797" y="4672055"/>
                </a:lnTo>
                <a:cubicBezTo>
                  <a:pt x="7294304" y="4686552"/>
                  <a:pt x="7294421" y="4700466"/>
                  <a:pt x="7295425" y="4713953"/>
                </a:cubicBezTo>
                <a:cubicBezTo>
                  <a:pt x="7296104" y="4744441"/>
                  <a:pt x="7280378" y="4723911"/>
                  <a:pt x="7292574" y="4762180"/>
                </a:cubicBezTo>
                <a:cubicBezTo>
                  <a:pt x="7286719" y="4766152"/>
                  <a:pt x="7286266" y="4770971"/>
                  <a:pt x="7288689" y="4779168"/>
                </a:cubicBezTo>
                <a:cubicBezTo>
                  <a:pt x="7288592" y="4793971"/>
                  <a:pt x="7274303" y="4792486"/>
                  <a:pt x="7282355" y="4807636"/>
                </a:cubicBezTo>
                <a:cubicBezTo>
                  <a:pt x="7278556" y="4806204"/>
                  <a:pt x="7277539" y="4813202"/>
                  <a:pt x="7276505" y="4819678"/>
                </a:cubicBezTo>
                <a:lnTo>
                  <a:pt x="7273752" y="4823797"/>
                </a:lnTo>
                <a:lnTo>
                  <a:pt x="7283683" y="4847794"/>
                </a:lnTo>
                <a:cubicBezTo>
                  <a:pt x="7296832" y="4890479"/>
                  <a:pt x="7302379" y="4941877"/>
                  <a:pt x="7311552" y="4978326"/>
                </a:cubicBezTo>
                <a:cubicBezTo>
                  <a:pt x="7284161" y="4998846"/>
                  <a:pt x="7309660" y="4989594"/>
                  <a:pt x="7304880" y="5015024"/>
                </a:cubicBezTo>
                <a:cubicBezTo>
                  <a:pt x="7330355" y="5012307"/>
                  <a:pt x="7291032" y="5044485"/>
                  <a:pt x="7319932" y="5050993"/>
                </a:cubicBezTo>
                <a:cubicBezTo>
                  <a:pt x="7318148" y="5055414"/>
                  <a:pt x="7315506" y="5059493"/>
                  <a:pt x="7312641" y="5063537"/>
                </a:cubicBezTo>
                <a:lnTo>
                  <a:pt x="7311153" y="5065661"/>
                </a:lnTo>
                <a:lnTo>
                  <a:pt x="7310197" y="5075032"/>
                </a:lnTo>
                <a:lnTo>
                  <a:pt x="7303683" y="5076576"/>
                </a:lnTo>
                <a:lnTo>
                  <a:pt x="7297768" y="5089898"/>
                </a:lnTo>
                <a:cubicBezTo>
                  <a:pt x="7296519" y="5095057"/>
                  <a:pt x="7296302" y="5100805"/>
                  <a:pt x="7297750" y="5107454"/>
                </a:cubicBezTo>
                <a:cubicBezTo>
                  <a:pt x="7309447" y="5125240"/>
                  <a:pt x="7295812" y="5147341"/>
                  <a:pt x="7297014" y="5169708"/>
                </a:cubicBezTo>
                <a:lnTo>
                  <a:pt x="7300719" y="5180532"/>
                </a:lnTo>
                <a:lnTo>
                  <a:pt x="7295705" y="5210620"/>
                </a:lnTo>
                <a:lnTo>
                  <a:pt x="7296901" y="5212749"/>
                </a:lnTo>
                <a:cubicBezTo>
                  <a:pt x="7296704" y="5218058"/>
                  <a:pt x="7294377" y="5228574"/>
                  <a:pt x="7294523" y="5242477"/>
                </a:cubicBezTo>
                <a:lnTo>
                  <a:pt x="7297776" y="5296160"/>
                </a:lnTo>
                <a:lnTo>
                  <a:pt x="7289955" y="5304499"/>
                </a:lnTo>
                <a:lnTo>
                  <a:pt x="7286210" y="5305374"/>
                </a:lnTo>
                <a:lnTo>
                  <a:pt x="7286995" y="5320092"/>
                </a:lnTo>
                <a:lnTo>
                  <a:pt x="7281550" y="5330613"/>
                </a:lnTo>
                <a:lnTo>
                  <a:pt x="7285354" y="5340890"/>
                </a:lnTo>
                <a:lnTo>
                  <a:pt x="7281914" y="5354491"/>
                </a:lnTo>
                <a:cubicBezTo>
                  <a:pt x="7280017" y="5359352"/>
                  <a:pt x="7277725" y="5364763"/>
                  <a:pt x="7275918" y="5370917"/>
                </a:cubicBezTo>
                <a:lnTo>
                  <a:pt x="7267655" y="5384350"/>
                </a:lnTo>
                <a:lnTo>
                  <a:pt x="7263791" y="5406610"/>
                </a:lnTo>
                <a:cubicBezTo>
                  <a:pt x="7260956" y="5423841"/>
                  <a:pt x="7257650" y="5440271"/>
                  <a:pt x="7251522" y="5456222"/>
                </a:cubicBezTo>
                <a:cubicBezTo>
                  <a:pt x="7253699" y="5469913"/>
                  <a:pt x="7252931" y="5482529"/>
                  <a:pt x="7242311" y="5493751"/>
                </a:cubicBezTo>
                <a:cubicBezTo>
                  <a:pt x="7236636" y="5529727"/>
                  <a:pt x="7245809" y="5539513"/>
                  <a:pt x="7231835" y="5561252"/>
                </a:cubicBezTo>
                <a:cubicBezTo>
                  <a:pt x="7236311" y="5568555"/>
                  <a:pt x="7238499" y="5573475"/>
                  <a:pt x="7239152" y="5577121"/>
                </a:cubicBezTo>
                <a:cubicBezTo>
                  <a:pt x="7241111" y="5588065"/>
                  <a:pt x="7229268" y="5587525"/>
                  <a:pt x="7224043" y="5605355"/>
                </a:cubicBezTo>
                <a:cubicBezTo>
                  <a:pt x="7216774" y="5624244"/>
                  <a:pt x="7213225" y="5590845"/>
                  <a:pt x="7209229" y="5609118"/>
                </a:cubicBezTo>
                <a:cubicBezTo>
                  <a:pt x="7212098" y="5628346"/>
                  <a:pt x="7194168" y="5628785"/>
                  <a:pt x="7198222" y="5648700"/>
                </a:cubicBezTo>
                <a:cubicBezTo>
                  <a:pt x="7212577" y="5642705"/>
                  <a:pt x="7189541" y="5689259"/>
                  <a:pt x="7201221" y="5689771"/>
                </a:cubicBezTo>
                <a:cubicBezTo>
                  <a:pt x="7181618" y="5708428"/>
                  <a:pt x="7201258" y="5715573"/>
                  <a:pt x="7192555" y="5739098"/>
                </a:cubicBezTo>
                <a:cubicBezTo>
                  <a:pt x="7184486" y="5750478"/>
                  <a:pt x="7182208" y="5758416"/>
                  <a:pt x="7187522" y="5768603"/>
                </a:cubicBezTo>
                <a:cubicBezTo>
                  <a:pt x="7148692" y="5821144"/>
                  <a:pt x="7181577" y="5799065"/>
                  <a:pt x="7162500" y="5846928"/>
                </a:cubicBezTo>
                <a:lnTo>
                  <a:pt x="7160827" y="5850799"/>
                </a:lnTo>
                <a:lnTo>
                  <a:pt x="7163312" y="5866636"/>
                </a:lnTo>
                <a:cubicBezTo>
                  <a:pt x="7163884" y="5867070"/>
                  <a:pt x="7164455" y="5867505"/>
                  <a:pt x="7165029" y="5867939"/>
                </a:cubicBezTo>
                <a:lnTo>
                  <a:pt x="7142501" y="5914339"/>
                </a:lnTo>
                <a:lnTo>
                  <a:pt x="7143151" y="5921221"/>
                </a:lnTo>
                <a:lnTo>
                  <a:pt x="7123808" y="5950546"/>
                </a:lnTo>
                <a:lnTo>
                  <a:pt x="7116299" y="5966186"/>
                </a:lnTo>
                <a:lnTo>
                  <a:pt x="7106117" y="5983669"/>
                </a:lnTo>
                <a:lnTo>
                  <a:pt x="7109622" y="5995569"/>
                </a:lnTo>
                <a:cubicBezTo>
                  <a:pt x="7114727" y="6023526"/>
                  <a:pt x="7092983" y="6067450"/>
                  <a:pt x="7116605" y="6077139"/>
                </a:cubicBezTo>
                <a:cubicBezTo>
                  <a:pt x="7102148" y="6089933"/>
                  <a:pt x="7125501" y="6101908"/>
                  <a:pt x="7127573" y="6115892"/>
                </a:cubicBezTo>
                <a:cubicBezTo>
                  <a:pt x="7118381" y="6127056"/>
                  <a:pt x="7126331" y="6132595"/>
                  <a:pt x="7128098" y="6142737"/>
                </a:cubicBezTo>
                <a:cubicBezTo>
                  <a:pt x="7122429" y="6147329"/>
                  <a:pt x="7122724" y="6155912"/>
                  <a:pt x="7129375" y="6158833"/>
                </a:cubicBezTo>
                <a:cubicBezTo>
                  <a:pt x="7144709" y="6154689"/>
                  <a:pt x="7137060" y="6184499"/>
                  <a:pt x="7147635" y="6186714"/>
                </a:cubicBezTo>
                <a:cubicBezTo>
                  <a:pt x="7149842" y="6204016"/>
                  <a:pt x="7136414" y="6279145"/>
                  <a:pt x="7153343" y="6291871"/>
                </a:cubicBezTo>
                <a:cubicBezTo>
                  <a:pt x="7161381" y="6326852"/>
                  <a:pt x="7134450" y="6377408"/>
                  <a:pt x="7134923" y="6392273"/>
                </a:cubicBezTo>
                <a:cubicBezTo>
                  <a:pt x="7103997" y="6407024"/>
                  <a:pt x="7185503" y="6478818"/>
                  <a:pt x="7187236" y="6541940"/>
                </a:cubicBezTo>
                <a:cubicBezTo>
                  <a:pt x="7184250" y="6550446"/>
                  <a:pt x="7184290" y="6554993"/>
                  <a:pt x="7191340" y="6557275"/>
                </a:cubicBezTo>
                <a:cubicBezTo>
                  <a:pt x="7195412" y="6573685"/>
                  <a:pt x="7202070" y="6606060"/>
                  <a:pt x="7211670" y="6640404"/>
                </a:cubicBezTo>
                <a:cubicBezTo>
                  <a:pt x="7219591" y="6666216"/>
                  <a:pt x="7212698" y="6793331"/>
                  <a:pt x="7221085" y="6827708"/>
                </a:cubicBezTo>
                <a:lnTo>
                  <a:pt x="7227698" y="6857999"/>
                </a:lnTo>
                <a:lnTo>
                  <a:pt x="0" y="6857999"/>
                </a:lnTo>
                <a:close/>
              </a:path>
            </a:pathLst>
          </a:custGeom>
        </p:spPr>
      </p:pic>
      <p:sp>
        <p:nvSpPr>
          <p:cNvPr id="6" name="TextBox 5">
            <a:extLst>
              <a:ext uri="{FF2B5EF4-FFF2-40B4-BE49-F238E27FC236}">
                <a16:creationId xmlns:a16="http://schemas.microsoft.com/office/drawing/2014/main" id="{B147B375-CCBF-9018-46A8-E7B5530F4CF9}"/>
              </a:ext>
            </a:extLst>
          </p:cNvPr>
          <p:cNvSpPr txBox="1"/>
          <p:nvPr/>
        </p:nvSpPr>
        <p:spPr>
          <a:xfrm>
            <a:off x="2014890" y="6139227"/>
            <a:ext cx="3820885" cy="707886"/>
          </a:xfrm>
          <a:prstGeom prst="rect">
            <a:avLst/>
          </a:prstGeom>
          <a:noFill/>
        </p:spPr>
        <p:txBody>
          <a:bodyPr wrap="square" rtlCol="0">
            <a:spAutoFit/>
          </a:bodyPr>
          <a:lstStyle/>
          <a:p>
            <a:pPr algn="ctr"/>
            <a:r>
              <a:rPr lang="en-US" sz="2000" dirty="0">
                <a:latin typeface="Gotham Book"/>
              </a:rPr>
              <a:t>Kiowa Drawings, 1880-1890</a:t>
            </a:r>
          </a:p>
          <a:p>
            <a:pPr algn="ctr"/>
            <a:r>
              <a:rPr lang="en-US" sz="2000" i="1" dirty="0">
                <a:latin typeface="Gotham Book"/>
              </a:rPr>
              <a:t>Newberry Library</a:t>
            </a:r>
          </a:p>
        </p:txBody>
      </p:sp>
    </p:spTree>
    <p:extLst>
      <p:ext uri="{BB962C8B-B14F-4D97-AF65-F5344CB8AC3E}">
        <p14:creationId xmlns:p14="http://schemas.microsoft.com/office/powerpoint/2010/main" val="3688110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19F9C638-6DDC-9684-5833-0620186BECB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3F7D50D2-4383-C45D-5DCC-DEB514E85DE4}"/>
              </a:ext>
            </a:extLst>
          </p:cNvPr>
          <p:cNvSpPr txBox="1">
            <a:spLocks noGrp="1"/>
          </p:cNvSpPr>
          <p:nvPr>
            <p:ph type="title" idx="4294967295"/>
          </p:nvPr>
        </p:nvSpPr>
        <p:spPr>
          <a:xfrm>
            <a:off x="1812148" y="-195947"/>
            <a:ext cx="10140365"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The Red River War</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5122" name="Picture 2" descr="An illustration created by a Kiowa Indian depicting a battle during the Red River War. Indians are drawn in their warrior attire on horseback with spears. U.S. Army troops are on foot, firing at the riding warriors. One US soldier is laying on the ground. ">
            <a:extLst>
              <a:ext uri="{FF2B5EF4-FFF2-40B4-BE49-F238E27FC236}">
                <a16:creationId xmlns:a16="http://schemas.microsoft.com/office/drawing/2014/main" id="{8BB8E8A2-6D30-D13D-0D35-CDEDF33692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2174" y="985838"/>
            <a:ext cx="8386355" cy="474420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CFF5313-AC37-47B8-EFEE-50BCA7CA547F}"/>
              </a:ext>
            </a:extLst>
          </p:cNvPr>
          <p:cNvSpPr txBox="1"/>
          <p:nvPr/>
        </p:nvSpPr>
        <p:spPr>
          <a:xfrm>
            <a:off x="2712174" y="5730042"/>
            <a:ext cx="8282397" cy="830997"/>
          </a:xfrm>
          <a:prstGeom prst="rect">
            <a:avLst/>
          </a:prstGeom>
          <a:noFill/>
        </p:spPr>
        <p:txBody>
          <a:bodyPr wrap="square" rtlCol="0">
            <a:spAutoFit/>
          </a:bodyPr>
          <a:lstStyle/>
          <a:p>
            <a:pPr algn="ctr"/>
            <a:r>
              <a:rPr lang="en-US" sz="2400" dirty="0">
                <a:latin typeface="Gotham Book"/>
              </a:rPr>
              <a:t>A drawing by a Kiowa tribe member representing a battle during the Red River War. </a:t>
            </a:r>
            <a:r>
              <a:rPr lang="en-US" sz="2400" i="1" dirty="0">
                <a:latin typeface="Gotham Book"/>
              </a:rPr>
              <a:t>The Newberry Library.</a:t>
            </a:r>
          </a:p>
        </p:txBody>
      </p:sp>
    </p:spTree>
    <p:extLst>
      <p:ext uri="{BB962C8B-B14F-4D97-AF65-F5344CB8AC3E}">
        <p14:creationId xmlns:p14="http://schemas.microsoft.com/office/powerpoint/2010/main" val="1889830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3CB5648C-A2F3-D8B2-46DF-FD719CC6EB0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6D788C3B-34EC-4C58-EBFC-FA5350C71C4C}"/>
              </a:ext>
            </a:extLst>
          </p:cNvPr>
          <p:cNvSpPr txBox="1">
            <a:spLocks noGrp="1"/>
          </p:cNvSpPr>
          <p:nvPr>
            <p:ph type="title" idx="4294967295"/>
          </p:nvPr>
        </p:nvSpPr>
        <p:spPr>
          <a:xfrm>
            <a:off x="1859298" y="-231961"/>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Exit Ticket</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5" name="Graphic 4">
            <a:extLst>
              <a:ext uri="{FF2B5EF4-FFF2-40B4-BE49-F238E27FC236}">
                <a16:creationId xmlns:a16="http://schemas.microsoft.com/office/drawing/2014/main" id="{BD42D529-C72C-64A5-B7F6-B7DD419AEBC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873621" y="3196858"/>
            <a:ext cx="925793" cy="925793"/>
          </a:xfrm>
          <a:prstGeom prst="rect">
            <a:avLst/>
          </a:prstGeom>
        </p:spPr>
      </p:pic>
      <p:pic>
        <p:nvPicPr>
          <p:cNvPr id="6" name="Graphic 5">
            <a:extLst>
              <a:ext uri="{FF2B5EF4-FFF2-40B4-BE49-F238E27FC236}">
                <a16:creationId xmlns:a16="http://schemas.microsoft.com/office/drawing/2014/main" id="{A49BBC6B-8CCF-DC05-29FF-12506B227D7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9298" y="5302554"/>
            <a:ext cx="842453" cy="842453"/>
          </a:xfrm>
          <a:prstGeom prst="rect">
            <a:avLst/>
          </a:prstGeom>
        </p:spPr>
      </p:pic>
      <p:pic>
        <p:nvPicPr>
          <p:cNvPr id="7" name="Graphic 6">
            <a:extLst>
              <a:ext uri="{FF2B5EF4-FFF2-40B4-BE49-F238E27FC236}">
                <a16:creationId xmlns:a16="http://schemas.microsoft.com/office/drawing/2014/main" id="{EBBF7C3F-4DCC-9448-01F1-1F2D0956CBAD}"/>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9298" y="1740435"/>
            <a:ext cx="1208326" cy="1208326"/>
          </a:xfrm>
          <a:prstGeom prst="rect">
            <a:avLst/>
          </a:prstGeom>
        </p:spPr>
      </p:pic>
      <p:sp>
        <p:nvSpPr>
          <p:cNvPr id="9" name="TextBox 8">
            <a:extLst>
              <a:ext uri="{FF2B5EF4-FFF2-40B4-BE49-F238E27FC236}">
                <a16:creationId xmlns:a16="http://schemas.microsoft.com/office/drawing/2014/main" id="{E007AD33-3A1F-000C-CD37-FF9BF18800A5}"/>
              </a:ext>
            </a:extLst>
          </p:cNvPr>
          <p:cNvSpPr txBox="1"/>
          <p:nvPr/>
        </p:nvSpPr>
        <p:spPr>
          <a:xfrm>
            <a:off x="2862943" y="1620692"/>
            <a:ext cx="5236028" cy="4524315"/>
          </a:xfrm>
          <a:prstGeom prst="rect">
            <a:avLst/>
          </a:prstGeom>
          <a:noFill/>
        </p:spPr>
        <p:txBody>
          <a:bodyPr wrap="square" rtlCol="0">
            <a:spAutoFit/>
          </a:bodyPr>
          <a:lstStyle/>
          <a:p>
            <a:pPr marL="457200" indent="-457200">
              <a:buFont typeface="Arial" panose="020B0604020202020204" pitchFamily="34" charset="0"/>
              <a:buChar char="•"/>
            </a:pPr>
            <a:r>
              <a:rPr lang="en-US" sz="3600" dirty="0">
                <a:solidFill>
                  <a:srgbClr val="0070C0"/>
                </a:solidFill>
                <a:latin typeface="Gotham Book"/>
              </a:rPr>
              <a:t>Read the writing prompt on your exit ticket.</a:t>
            </a:r>
          </a:p>
          <a:p>
            <a:pPr marL="457200" indent="-457200">
              <a:buFont typeface="Arial" panose="020B0604020202020204" pitchFamily="34" charset="0"/>
              <a:buChar char="•"/>
            </a:pPr>
            <a:r>
              <a:rPr lang="en-US" sz="3600" dirty="0">
                <a:solidFill>
                  <a:schemeClr val="accent6">
                    <a:lumMod val="75000"/>
                  </a:schemeClr>
                </a:solidFill>
                <a:latin typeface="Gotham Book"/>
              </a:rPr>
              <a:t>Use the information from the lesson to complete the sentence stems to respond to the prompt.</a:t>
            </a:r>
          </a:p>
          <a:p>
            <a:pPr marL="457200" indent="-457200">
              <a:buFont typeface="Arial" panose="020B0604020202020204" pitchFamily="34" charset="0"/>
              <a:buChar char="•"/>
            </a:pPr>
            <a:r>
              <a:rPr lang="en-US" sz="3600" dirty="0">
                <a:solidFill>
                  <a:srgbClr val="C00000"/>
                </a:solidFill>
                <a:latin typeface="Gotham Book"/>
              </a:rPr>
              <a:t>Share with a partner. </a:t>
            </a:r>
          </a:p>
        </p:txBody>
      </p:sp>
      <p:pic>
        <p:nvPicPr>
          <p:cNvPr id="11" name="Graphic 10" descr="Group brainstorm with solid fill">
            <a:extLst>
              <a:ext uri="{FF2B5EF4-FFF2-40B4-BE49-F238E27FC236}">
                <a16:creationId xmlns:a16="http://schemas.microsoft.com/office/drawing/2014/main" id="{54B4B208-1DDE-8014-F809-CAA461789C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098971" y="1872345"/>
            <a:ext cx="3624416" cy="3624416"/>
          </a:xfrm>
          <a:prstGeom prst="rect">
            <a:avLst/>
          </a:prstGeom>
        </p:spPr>
      </p:pic>
    </p:spTree>
    <p:extLst>
      <p:ext uri="{BB962C8B-B14F-4D97-AF65-F5344CB8AC3E}">
        <p14:creationId xmlns:p14="http://schemas.microsoft.com/office/powerpoint/2010/main" val="2023622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3EA061B-8B2F-9F46-1ADB-5689D4941059}"/>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0F53CD41-117B-18C0-7A0A-83E39F1CA21F}"/>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6000" b="0" i="0" u="none" strike="noStrike" kern="1200" cap="none" spc="0" normalizeH="0" baseline="0" noProof="0" dirty="0">
                <a:ln>
                  <a:noFill/>
                </a:ln>
                <a:solidFill>
                  <a:schemeClr val="bg1"/>
                </a:solidFill>
                <a:effectLst/>
                <a:uLnTx/>
                <a:uFillTx/>
                <a:latin typeface="Gotham Medium"/>
                <a:ea typeface="+mj-ea"/>
                <a:cs typeface="+mj-cs"/>
              </a:rPr>
              <a:t>2</a:t>
            </a:r>
          </a:p>
        </p:txBody>
      </p:sp>
      <p:sp>
        <p:nvSpPr>
          <p:cNvPr id="3" name="Speech Bubble: Rectangle with Corners Rounded 2">
            <a:extLst>
              <a:ext uri="{FF2B5EF4-FFF2-40B4-BE49-F238E27FC236}">
                <a16:creationId xmlns:a16="http://schemas.microsoft.com/office/drawing/2014/main" id="{576559F4-D101-4DC6-9051-66AA78B5A4B0}"/>
              </a:ext>
            </a:extLst>
          </p:cNvPr>
          <p:cNvSpPr/>
          <p:nvPr/>
        </p:nvSpPr>
        <p:spPr>
          <a:xfrm>
            <a:off x="903515" y="1273629"/>
            <a:ext cx="8360228" cy="1850569"/>
          </a:xfrm>
          <a:prstGeom prst="wedgeRoundRectCallout">
            <a:avLst>
              <a:gd name="adj1" fmla="val 60402"/>
              <a:gd name="adj2" fmla="val 3926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srgbClr val="C00000"/>
                </a:solidFill>
                <a:latin typeface="Gotham Book"/>
              </a:rPr>
              <a:t>One major challenge related to the west Texas frontier during the era of Cotton, Cattle, and Railroads was _______</a:t>
            </a:r>
            <a:endParaRPr kumimoji="0" lang="en-US" sz="3600" b="0" i="0" u="none" strike="noStrike" kern="1200" cap="none" spc="0" normalizeH="0" baseline="0" noProof="0" dirty="0">
              <a:ln>
                <a:noFill/>
              </a:ln>
              <a:solidFill>
                <a:srgbClr val="C00000"/>
              </a:solidFill>
              <a:effectLst/>
              <a:uLnTx/>
              <a:uFillTx/>
              <a:latin typeface="Gotham Book"/>
            </a:endParaRPr>
          </a:p>
        </p:txBody>
      </p:sp>
      <p:pic>
        <p:nvPicPr>
          <p:cNvPr id="4" name="Graphic 3">
            <a:extLst>
              <a:ext uri="{FF2B5EF4-FFF2-40B4-BE49-F238E27FC236}">
                <a16:creationId xmlns:a16="http://schemas.microsoft.com/office/drawing/2014/main" id="{9695158F-32A5-4627-F52A-80703433D1D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50199" y="1779722"/>
            <a:ext cx="1344476" cy="1344476"/>
          </a:xfrm>
          <a:prstGeom prst="rect">
            <a:avLst/>
          </a:prstGeom>
        </p:spPr>
      </p:pic>
      <p:sp>
        <p:nvSpPr>
          <p:cNvPr id="5" name="Speech Bubble: Rectangle with Corners Rounded 4">
            <a:extLst>
              <a:ext uri="{FF2B5EF4-FFF2-40B4-BE49-F238E27FC236}">
                <a16:creationId xmlns:a16="http://schemas.microsoft.com/office/drawing/2014/main" id="{68443BAF-2953-9A6B-E03F-2C8D2CA8330A}"/>
              </a:ext>
            </a:extLst>
          </p:cNvPr>
          <p:cNvSpPr/>
          <p:nvPr/>
        </p:nvSpPr>
        <p:spPr>
          <a:xfrm>
            <a:off x="2590800" y="3429000"/>
            <a:ext cx="9289247" cy="1344476"/>
          </a:xfrm>
          <a:prstGeom prst="wedgeRoundRectCallout">
            <a:avLst>
              <a:gd name="adj1" fmla="val -57699"/>
              <a:gd name="adj2" fmla="val 33814"/>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srgbClr val="C00000"/>
                </a:solidFill>
                <a:latin typeface="Gotham Book"/>
              </a:rPr>
              <a:t>This challenge was one factor that led to conflict between the  _________ and _________</a:t>
            </a:r>
            <a:endParaRPr kumimoji="0" lang="en-US" sz="6600" b="0" i="0" u="none" strike="noStrike" kern="1200" cap="none" spc="0" normalizeH="0" baseline="0" noProof="0" dirty="0">
              <a:ln>
                <a:noFill/>
              </a:ln>
              <a:solidFill>
                <a:srgbClr val="C00000"/>
              </a:solidFill>
              <a:effectLst/>
              <a:uLnTx/>
              <a:uFillTx/>
              <a:latin typeface="Gotham Book"/>
            </a:endParaRPr>
          </a:p>
        </p:txBody>
      </p:sp>
      <p:pic>
        <p:nvPicPr>
          <p:cNvPr id="6" name="Graphic 5">
            <a:extLst>
              <a:ext uri="{FF2B5EF4-FFF2-40B4-BE49-F238E27FC236}">
                <a16:creationId xmlns:a16="http://schemas.microsoft.com/office/drawing/2014/main" id="{62E20B69-B8ED-F2FE-2BC2-E2A9CE18EAF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493" y="3510551"/>
            <a:ext cx="1344476" cy="1344476"/>
          </a:xfrm>
          <a:prstGeom prst="rect">
            <a:avLst/>
          </a:prstGeom>
        </p:spPr>
      </p:pic>
      <p:sp>
        <p:nvSpPr>
          <p:cNvPr id="7" name="Speech Bubble: Rectangle with Corners Rounded 6">
            <a:extLst>
              <a:ext uri="{FF2B5EF4-FFF2-40B4-BE49-F238E27FC236}">
                <a16:creationId xmlns:a16="http://schemas.microsoft.com/office/drawing/2014/main" id="{4CEA6AB1-0998-42AC-D516-C0D64F22F1D4}"/>
              </a:ext>
            </a:extLst>
          </p:cNvPr>
          <p:cNvSpPr/>
          <p:nvPr/>
        </p:nvSpPr>
        <p:spPr>
          <a:xfrm>
            <a:off x="1796140" y="5018132"/>
            <a:ext cx="7717972" cy="1344476"/>
          </a:xfrm>
          <a:prstGeom prst="wedgeRoundRectCallout">
            <a:avLst>
              <a:gd name="adj1" fmla="val 60402"/>
              <a:gd name="adj2" fmla="val 39269"/>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sz="3600" dirty="0">
                <a:solidFill>
                  <a:srgbClr val="C00000"/>
                </a:solidFill>
                <a:latin typeface="Gotham Book"/>
              </a:rPr>
              <a:t>One result of conflict between these groups, _____________</a:t>
            </a:r>
            <a:endParaRPr kumimoji="0" lang="en-US" sz="3600" b="0" i="0" u="none" strike="noStrike" kern="1200" cap="none" spc="0" normalizeH="0" baseline="0" noProof="0" dirty="0">
              <a:ln>
                <a:noFill/>
              </a:ln>
              <a:solidFill>
                <a:srgbClr val="C00000"/>
              </a:solidFill>
              <a:effectLst/>
              <a:uLnTx/>
              <a:uFillTx/>
              <a:latin typeface="Gotham Book"/>
            </a:endParaRPr>
          </a:p>
        </p:txBody>
      </p:sp>
      <p:pic>
        <p:nvPicPr>
          <p:cNvPr id="8" name="Graphic 7">
            <a:extLst>
              <a:ext uri="{FF2B5EF4-FFF2-40B4-BE49-F238E27FC236}">
                <a16:creationId xmlns:a16="http://schemas.microsoft.com/office/drawing/2014/main" id="{DC721FAF-6434-BB5E-621B-787BBEDC564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367265" y="5053830"/>
            <a:ext cx="1344476" cy="1344476"/>
          </a:xfrm>
          <a:prstGeom prst="rect">
            <a:avLst/>
          </a:prstGeom>
        </p:spPr>
      </p:pic>
    </p:spTree>
    <p:extLst>
      <p:ext uri="{BB962C8B-B14F-4D97-AF65-F5344CB8AC3E}">
        <p14:creationId xmlns:p14="http://schemas.microsoft.com/office/powerpoint/2010/main" val="1647309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E70D73DD-57F3-4E5D-6CE7-70181A895FF2}"/>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C16EF74-143E-DAD0-8BCE-C61955120291}"/>
              </a:ext>
            </a:extLst>
          </p:cNvPr>
          <p:cNvSpPr txBox="1">
            <a:spLocks noGrp="1"/>
          </p:cNvSpPr>
          <p:nvPr>
            <p:ph type="title" idx="4294967295"/>
          </p:nvPr>
        </p:nvSpPr>
        <p:spPr>
          <a:xfrm>
            <a:off x="1859298" y="-231961"/>
            <a:ext cx="9864090" cy="17242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1" i="1" u="none" strike="noStrike" kern="1200" cap="none" spc="0" normalizeH="0" baseline="0" noProof="0" dirty="0">
                <a:ln>
                  <a:noFill/>
                </a:ln>
                <a:solidFill>
                  <a:schemeClr val="tx1"/>
                </a:solidFill>
                <a:effectLst/>
                <a:uLnTx/>
                <a:uFillTx/>
                <a:latin typeface="Gotham Medium"/>
                <a:ea typeface="+mj-ea"/>
                <a:cs typeface="+mj-cs"/>
              </a:rPr>
              <a:t>Warm-up</a:t>
            </a:r>
            <a:br>
              <a:rPr kumimoji="0" lang="en-US" sz="4400" b="0" i="0" u="none" strike="noStrike" kern="1200" cap="none" spc="0" normalizeH="0" baseline="0" noProof="0" dirty="0">
                <a:ln>
                  <a:noFill/>
                </a:ln>
                <a:solidFill>
                  <a:schemeClr val="tx1"/>
                </a:solidFill>
                <a:effectLst/>
                <a:uLnTx/>
                <a:uFillTx/>
                <a:latin typeface="Gotham Medium"/>
                <a:ea typeface="+mj-ea"/>
                <a:cs typeface="+mj-cs"/>
              </a:rPr>
            </a:br>
            <a:r>
              <a:rPr kumimoji="0" lang="en-US" sz="3200" b="0" i="0" u="none" strike="noStrike" kern="1200" cap="none" spc="0" normalizeH="0" baseline="0" noProof="0" dirty="0">
                <a:ln>
                  <a:noFill/>
                </a:ln>
                <a:solidFill>
                  <a:schemeClr val="tx1"/>
                </a:solidFill>
                <a:effectLst/>
                <a:uLnTx/>
                <a:uFillTx/>
                <a:latin typeface="Gotham Medium"/>
                <a:ea typeface="+mj-ea"/>
                <a:cs typeface="+mj-cs"/>
              </a:rPr>
              <a:t>Use the image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8" name="Picture 7" descr="An illustration created by a Kiowa Indian depicting a battle during the Red River War. Indians are drawn in their warrior attire on horseback with spears. U.S. Army troops are on foot, firing at the riding warriors. One US soldier is laying on the ground. ">
            <a:extLst>
              <a:ext uri="{FF2B5EF4-FFF2-40B4-BE49-F238E27FC236}">
                <a16:creationId xmlns:a16="http://schemas.microsoft.com/office/drawing/2014/main" id="{8BB8E8A2-6D30-D13D-0D35-CDEDF336929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422" y="1547923"/>
            <a:ext cx="8451774" cy="4781176"/>
          </a:xfrm>
          <a:prstGeom prst="rect">
            <a:avLst/>
          </a:prstGeom>
          <a:noFill/>
          <a:effectLst>
            <a:outerShdw blurRad="50800" dist="50800" dir="7920000" algn="ctr" rotWithShape="0">
              <a:srgbClr val="000000">
                <a:alpha val="43137"/>
              </a:srgbClr>
            </a:outerShdw>
          </a:effectLst>
        </p:spPr>
      </p:pic>
    </p:spTree>
    <p:extLst>
      <p:ext uri="{BB962C8B-B14F-4D97-AF65-F5344CB8AC3E}">
        <p14:creationId xmlns:p14="http://schemas.microsoft.com/office/powerpoint/2010/main" val="3301560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4B69F84-A3F1-085D-45E9-BC98FE1EECFA}"/>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116D8F28-590A-D200-C3E3-275F4CC0ED3A}"/>
              </a:ext>
            </a:extLst>
          </p:cNvPr>
          <p:cNvSpPr txBox="1">
            <a:spLocks noGrp="1"/>
          </p:cNvSpPr>
          <p:nvPr>
            <p:ph type="title" idx="4294967295"/>
          </p:nvPr>
        </p:nvSpPr>
        <p:spPr>
          <a:xfrm>
            <a:off x="1812149" y="0"/>
            <a:ext cx="9010288"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60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CD019BFF-4ED0-C81E-3141-6FD2B967D594}"/>
              </a:ext>
            </a:extLst>
          </p:cNvPr>
          <p:cNvSpPr/>
          <p:nvPr/>
        </p:nvSpPr>
        <p:spPr>
          <a:xfrm>
            <a:off x="2257074" y="1621970"/>
            <a:ext cx="5791200" cy="1502228"/>
          </a:xfrm>
          <a:prstGeom prst="wedgeRoundRectCallout">
            <a:avLst>
              <a:gd name="adj1" fmla="val 79543"/>
              <a:gd name="adj2" fmla="val 42210"/>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mn-ea"/>
                <a:cs typeface="+mn-cs"/>
              </a:rPr>
              <a:t>One thing I observe about the image is _______</a:t>
            </a:r>
          </a:p>
        </p:txBody>
      </p:sp>
      <p:pic>
        <p:nvPicPr>
          <p:cNvPr id="4" name="Graphic 3">
            <a:extLst>
              <a:ext uri="{FF2B5EF4-FFF2-40B4-BE49-F238E27FC236}">
                <a16:creationId xmlns:a16="http://schemas.microsoft.com/office/drawing/2014/main" id="{0C259E0C-0219-C91B-9FD9-3D7B3D564ED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37924" y="2008322"/>
            <a:ext cx="1344476" cy="1344476"/>
          </a:xfrm>
          <a:prstGeom prst="rect">
            <a:avLst/>
          </a:prstGeom>
        </p:spPr>
      </p:pic>
      <p:sp>
        <p:nvSpPr>
          <p:cNvPr id="5" name="Speech Bubble: Rectangle with Corners Rounded 4">
            <a:extLst>
              <a:ext uri="{FF2B5EF4-FFF2-40B4-BE49-F238E27FC236}">
                <a16:creationId xmlns:a16="http://schemas.microsoft.com/office/drawing/2014/main" id="{C53EDD46-1411-2376-FB48-B8E5A671A873}"/>
              </a:ext>
            </a:extLst>
          </p:cNvPr>
          <p:cNvSpPr/>
          <p:nvPr/>
        </p:nvSpPr>
        <p:spPr>
          <a:xfrm>
            <a:off x="5377543" y="3875316"/>
            <a:ext cx="6143275" cy="2155369"/>
          </a:xfrm>
          <a:prstGeom prst="wedgeRoundRectCallout">
            <a:avLst>
              <a:gd name="adj1" fmla="val -67074"/>
              <a:gd name="adj2" fmla="val 37862"/>
              <a:gd name="adj3" fmla="val 16667"/>
            </a:avLst>
          </a:prstGeom>
          <a:solidFill>
            <a:srgbClr val="F3D1D3"/>
          </a:solidFill>
          <a:ln w="28575">
            <a:solidFill>
              <a:srgbClr val="C00000"/>
            </a:solidFill>
          </a:ln>
          <a:effectLst>
            <a:outerShdw blurRad="50800" dist="50800" dir="786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uLnTx/>
                <a:uFillTx/>
                <a:latin typeface="Gotham Book"/>
                <a:ea typeface="+mn-ea"/>
                <a:cs typeface="+mn-cs"/>
              </a:rPr>
              <a:t>One thing I can infer about this lesson based on the image is ________</a:t>
            </a:r>
          </a:p>
        </p:txBody>
      </p:sp>
      <p:pic>
        <p:nvPicPr>
          <p:cNvPr id="6" name="Graphic 5">
            <a:extLst>
              <a:ext uri="{FF2B5EF4-FFF2-40B4-BE49-F238E27FC236}">
                <a16:creationId xmlns:a16="http://schemas.microsoft.com/office/drawing/2014/main" id="{7631B561-63B8-59C8-2BCA-4C90CE49DA5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87295" y="4686209"/>
            <a:ext cx="1344476" cy="1344476"/>
          </a:xfrm>
          <a:prstGeom prst="rect">
            <a:avLst/>
          </a:prstGeom>
        </p:spPr>
      </p:pic>
    </p:spTree>
    <p:extLst>
      <p:ext uri="{BB962C8B-B14F-4D97-AF65-F5344CB8AC3E}">
        <p14:creationId xmlns:p14="http://schemas.microsoft.com/office/powerpoint/2010/main" val="320196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B37FC376-EC91-34E2-7F6A-EA899A842DE8}"/>
              </a:ext>
            </a:extLst>
          </p:cNvPr>
          <p:cNvSpPr txBox="1">
            <a:spLocks noGrp="1"/>
          </p:cNvSpPr>
          <p:nvPr>
            <p:ph type="title" idx="4294967295"/>
          </p:nvPr>
        </p:nvSpPr>
        <p:spPr>
          <a:xfrm>
            <a:off x="2203107"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4E749B0F-B873-9D1D-8410-CEB4810829B9}"/>
              </a:ext>
            </a:extLst>
          </p:cNvPr>
          <p:cNvSpPr txBox="1"/>
          <p:nvPr/>
        </p:nvSpPr>
        <p:spPr>
          <a:xfrm>
            <a:off x="446314" y="1887172"/>
            <a:ext cx="11375571"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u="none" strike="noStrike" kern="1200" cap="none" spc="0" normalizeH="0" baseline="0" noProof="0" dirty="0">
                <a:ln>
                  <a:noFill/>
                </a:ln>
                <a:solidFill>
                  <a:srgbClr val="C00000"/>
                </a:solidFill>
                <a:effectLst/>
                <a:uLnTx/>
                <a:uFillTx/>
                <a:latin typeface="Gotham Book"/>
                <a:ea typeface="+mn-ea"/>
                <a:cs typeface="+mn-cs"/>
              </a:rPr>
              <a:t>What were the causes, key events, outcome, and significance of the conflicts between Plains Indian tribes and Anglos on the west Texas frontier?</a:t>
            </a:r>
          </a:p>
        </p:txBody>
      </p:sp>
    </p:spTree>
    <p:extLst>
      <p:ext uri="{BB962C8B-B14F-4D97-AF65-F5344CB8AC3E}">
        <p14:creationId xmlns:p14="http://schemas.microsoft.com/office/powerpoint/2010/main" val="358696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4BFAC29-EF51-C89D-4D0A-E092BF6D9DC9}"/>
              </a:ext>
            </a:extLst>
          </p:cNvPr>
          <p:cNvSpPr txBox="1">
            <a:spLocks noGrp="1"/>
          </p:cNvSpPr>
          <p:nvPr>
            <p:ph type="title" idx="4294967295"/>
          </p:nvPr>
        </p:nvSpPr>
        <p:spPr>
          <a:xfrm>
            <a:off x="1879724" y="13062"/>
            <a:ext cx="8240486" cy="1291955"/>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B8FD51CF-8891-4238-A8FD-8B05D72CBC10}"/>
              </a:ext>
            </a:extLst>
          </p:cNvPr>
          <p:cNvSpPr txBox="1"/>
          <p:nvPr/>
        </p:nvSpPr>
        <p:spPr>
          <a:xfrm>
            <a:off x="621215" y="1658892"/>
            <a:ext cx="10982956" cy="4401205"/>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C00000"/>
                </a:solidFill>
                <a:effectLst/>
                <a:uLnTx/>
                <a:uFillTx/>
                <a:latin typeface="Calibri" panose="020F0502020204030204"/>
                <a:ea typeface="+mn-ea"/>
                <a:cs typeface="+mn-cs"/>
              </a:rPr>
              <a:t>We will</a:t>
            </a:r>
            <a:r>
              <a:rPr kumimoji="0" lang="en-US" sz="4000" strike="noStrike" kern="1200" cap="none" spc="0" normalizeH="0" baseline="0" noProof="0" dirty="0">
                <a:ln>
                  <a:noFill/>
                </a:ln>
                <a:solidFill>
                  <a:srgbClr val="C00000"/>
                </a:solidFill>
                <a:effectLst/>
                <a:uLnTx/>
                <a:uFillTx/>
                <a:latin typeface="Calibri" panose="020F0502020204030204"/>
                <a:ea typeface="+mn-ea"/>
                <a:cs typeface="+mn-cs"/>
              </a:rPr>
              <a:t> analyze the frontier wars, including their causes, key events, individuals involved, and their outcome and significance to Texas history.</a:t>
            </a:r>
            <a:endParaRPr kumimoji="0" lang="en-US" sz="4000" b="0" i="1" u="none" strike="noStrike" kern="1200" cap="none" spc="0" normalizeH="0" baseline="0" noProof="0" dirty="0">
              <a:ln>
                <a:noFill/>
              </a:ln>
              <a:solidFill>
                <a:srgbClr val="C00000"/>
              </a:solidFill>
              <a:effectLst/>
              <a:uLnTx/>
              <a:uFillTx/>
              <a:latin typeface="Calibri" panose="020F0502020204030204"/>
              <a:ea typeface="+mn-ea"/>
              <a:cs typeface="+mn-cs"/>
            </a:endParaRPr>
          </a:p>
          <a:p>
            <a:pPr marL="914400" marR="0" lvl="0" indent="-9144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4000" b="1" i="1" u="sng" strike="noStrike" kern="1200" cap="none" spc="0" normalizeH="0" baseline="0" noProof="0" dirty="0">
                <a:ln>
                  <a:noFill/>
                </a:ln>
                <a:solidFill>
                  <a:srgbClr val="002060"/>
                </a:solidFill>
                <a:effectLst/>
                <a:uLnTx/>
                <a:uFillTx/>
                <a:latin typeface="Calibri" panose="020F0502020204030204"/>
                <a:ea typeface="+mn-ea"/>
                <a:cs typeface="+mn-cs"/>
              </a:rPr>
              <a:t>I will</a:t>
            </a:r>
            <a:r>
              <a:rPr kumimoji="0" lang="en-US" sz="4000" strike="noStrike" kern="1200" cap="none" spc="0" normalizeH="0" baseline="0" noProof="0" dirty="0">
                <a:ln>
                  <a:noFill/>
                </a:ln>
                <a:solidFill>
                  <a:srgbClr val="002060"/>
                </a:solidFill>
                <a:effectLst/>
                <a:uLnTx/>
                <a:uFillTx/>
                <a:latin typeface="Calibri" panose="020F0502020204030204"/>
                <a:ea typeface="+mn-ea"/>
                <a:cs typeface="+mn-cs"/>
              </a:rPr>
              <a:t> read five short passages about different topics related to the frontier wars and answer comprehension questions about each topic.</a:t>
            </a:r>
            <a:endParaRPr kumimoji="0" lang="en-US" sz="4000" b="0" i="1"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12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8DA9E8AD-1379-A42E-18AC-56855EFE2754}"/>
              </a:ext>
            </a:extLst>
          </p:cNvPr>
          <p:cNvSpPr txBox="1">
            <a:spLocks noGrp="1"/>
          </p:cNvSpPr>
          <p:nvPr>
            <p:ph type="title" idx="4294967295"/>
          </p:nvPr>
        </p:nvSpPr>
        <p:spPr>
          <a:xfrm>
            <a:off x="1600200" y="-195946"/>
            <a:ext cx="10482943"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4600" b="0" i="0" u="none" strike="noStrike" kern="1200" cap="none" spc="0" normalizeH="0" baseline="0" noProof="0" dirty="0">
                <a:ln>
                  <a:noFill/>
                </a:ln>
                <a:solidFill>
                  <a:schemeClr val="tx1"/>
                </a:solidFill>
                <a:effectLst/>
                <a:uLnTx/>
                <a:uFillTx/>
                <a:latin typeface="Gotham Medium"/>
                <a:ea typeface="+mj-ea"/>
                <a:cs typeface="+mj-cs"/>
              </a:rPr>
              <a:t>The Civil War and the West Texas Frontier</a:t>
            </a:r>
            <a:endParaRPr kumimoji="0" lang="en-US" sz="46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1026" name="Picture 2" descr="A hand drawn map of U.S. Army forts established from the 1850s to 1860s. There is an initial line of forts running from approximately Fort Worth leading southwest toward the Rio Grande. This first line is to the east of the Cross Timbers. The second line of forts is farther west from about Wichita Falls in North Texas along the border with Oklahoma running southwest toward El Paso. There is a railroad line drawn in from east Texas through Fort Worth to Abilene. ">
            <a:extLst>
              <a:ext uri="{FF2B5EF4-FFF2-40B4-BE49-F238E27FC236}">
                <a16:creationId xmlns:a16="http://schemas.microsoft.com/office/drawing/2014/main" id="{F8E52E89-6659-E20E-3DA2-824451AAB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3057" y="868678"/>
            <a:ext cx="7217228" cy="5227864"/>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DCE6FCE-9EB0-0638-16E9-2FCF2DCF7534}"/>
              </a:ext>
            </a:extLst>
          </p:cNvPr>
          <p:cNvSpPr txBox="1"/>
          <p:nvPr/>
        </p:nvSpPr>
        <p:spPr>
          <a:xfrm>
            <a:off x="3276599" y="6117768"/>
            <a:ext cx="5203371" cy="707886"/>
          </a:xfrm>
          <a:prstGeom prst="rect">
            <a:avLst/>
          </a:prstGeom>
          <a:noFill/>
        </p:spPr>
        <p:txBody>
          <a:bodyPr wrap="square" rtlCol="0">
            <a:spAutoFit/>
          </a:bodyPr>
          <a:lstStyle/>
          <a:p>
            <a:r>
              <a:rPr lang="en-US" sz="2000" dirty="0">
                <a:latin typeface="Gotham Book"/>
              </a:rPr>
              <a:t>U.S. Army Forts Moving West</a:t>
            </a:r>
          </a:p>
          <a:p>
            <a:r>
              <a:rPr lang="en-US" sz="2000" i="1" dirty="0">
                <a:latin typeface="Gotham Book"/>
              </a:rPr>
              <a:t>The Portal to Texas History</a:t>
            </a:r>
          </a:p>
        </p:txBody>
      </p:sp>
    </p:spTree>
    <p:extLst>
      <p:ext uri="{BB962C8B-B14F-4D97-AF65-F5344CB8AC3E}">
        <p14:creationId xmlns:p14="http://schemas.microsoft.com/office/powerpoint/2010/main" val="3502976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FFD6E76-B0C6-149A-7B97-E7A9B08BA907}"/>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E38FCF8D-5242-76E3-8F33-6D1970DD60A9}"/>
              </a:ext>
            </a:extLst>
          </p:cNvPr>
          <p:cNvSpPr txBox="1">
            <a:spLocks noGrp="1"/>
          </p:cNvSpPr>
          <p:nvPr>
            <p:ph type="title" idx="4294967295"/>
          </p:nvPr>
        </p:nvSpPr>
        <p:spPr>
          <a:xfrm>
            <a:off x="1812148" y="0"/>
            <a:ext cx="10075051"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0" i="0" u="none" strike="noStrike" kern="1200" cap="none" spc="0" normalizeH="0" baseline="0" noProof="0" dirty="0">
                <a:ln>
                  <a:noFill/>
                </a:ln>
                <a:solidFill>
                  <a:schemeClr val="tx1"/>
                </a:solidFill>
                <a:effectLst/>
                <a:uLnTx/>
                <a:uFillTx/>
                <a:latin typeface="Gotham Medium"/>
                <a:ea typeface="+mj-ea"/>
                <a:cs typeface="+mj-cs"/>
              </a:rPr>
              <a:t>The Medicine Lodge Treaty</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2050" name="Picture 2" descr="A black and white hand drawn image representing the meeting of tribes and U.S. Army at the Medicine Lodge treaty signing. There are dozens of American Indians sitting or standing on one side of a circle, and US Army troops sitting on the other. They are surrounding by trees with thin trunks. ">
            <a:extLst>
              <a:ext uri="{FF2B5EF4-FFF2-40B4-BE49-F238E27FC236}">
                <a16:creationId xmlns:a16="http://schemas.microsoft.com/office/drawing/2014/main" id="{25446837-074C-5F53-B410-491E16B95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895" y="1097282"/>
            <a:ext cx="10273556" cy="4560537"/>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8707882-956E-E2E2-D773-193DD09EEA94}"/>
              </a:ext>
            </a:extLst>
          </p:cNvPr>
          <p:cNvSpPr txBox="1"/>
          <p:nvPr/>
        </p:nvSpPr>
        <p:spPr>
          <a:xfrm>
            <a:off x="2511716" y="5657819"/>
            <a:ext cx="8675914" cy="800219"/>
          </a:xfrm>
          <a:prstGeom prst="rect">
            <a:avLst/>
          </a:prstGeom>
          <a:noFill/>
        </p:spPr>
        <p:txBody>
          <a:bodyPr wrap="square" rtlCol="0">
            <a:spAutoFit/>
          </a:bodyPr>
          <a:lstStyle/>
          <a:p>
            <a:pPr algn="ctr"/>
            <a:r>
              <a:rPr lang="en-US" sz="2400" dirty="0">
                <a:latin typeface="Gotham Book"/>
              </a:rPr>
              <a:t>The Medicine Lodge Treaty</a:t>
            </a:r>
          </a:p>
          <a:p>
            <a:pPr algn="ctr"/>
            <a:r>
              <a:rPr lang="en-US" sz="2200" i="1" dirty="0">
                <a:latin typeface="Gotham Book"/>
              </a:rPr>
              <a:t>Oklahoma Historical Society</a:t>
            </a:r>
          </a:p>
        </p:txBody>
      </p:sp>
    </p:spTree>
    <p:extLst>
      <p:ext uri="{BB962C8B-B14F-4D97-AF65-F5344CB8AC3E}">
        <p14:creationId xmlns:p14="http://schemas.microsoft.com/office/powerpoint/2010/main" val="2279474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C108DC3-9E6E-564A-31E5-361E1A8246FE}"/>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F0AC13C1-08CF-0434-6747-F62DBB6E07FB}"/>
              </a:ext>
            </a:extLst>
          </p:cNvPr>
          <p:cNvSpPr txBox="1">
            <a:spLocks noGrp="1"/>
          </p:cNvSpPr>
          <p:nvPr>
            <p:ph type="title" idx="4294967295"/>
          </p:nvPr>
        </p:nvSpPr>
        <p:spPr>
          <a:xfrm>
            <a:off x="1812148" y="-185062"/>
            <a:ext cx="9922651"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lang="en-US" sz="5000" dirty="0">
                <a:latin typeface="Gotham Medium"/>
              </a:rPr>
              <a:t>The Salt Creek Massacre</a:t>
            </a:r>
            <a:endParaRPr kumimoji="0" lang="en-US" sz="50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3074" name="Picture 2" descr="A drawing depicting the Salt Creek Massacre. A wagon is in the forefront and smoke billows from the wagon after having been set on fire. An Anglo man lays dead in front of the wagon and another has been tied to the spokes of the wagon wheel. Off in the distance is another wagon and a dead horse. An Indian warrior rides off in the distance.">
            <a:extLst>
              <a:ext uri="{FF2B5EF4-FFF2-40B4-BE49-F238E27FC236}">
                <a16:creationId xmlns:a16="http://schemas.microsoft.com/office/drawing/2014/main" id="{38863480-1EF2-BF84-EC37-B119F09E96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473" y="1023937"/>
            <a:ext cx="7620000" cy="4810125"/>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490879E-7F41-0079-1AF3-AE20C4B92D52}"/>
              </a:ext>
            </a:extLst>
          </p:cNvPr>
          <p:cNvSpPr txBox="1"/>
          <p:nvPr/>
        </p:nvSpPr>
        <p:spPr>
          <a:xfrm>
            <a:off x="3167743" y="5834062"/>
            <a:ext cx="7522028" cy="430887"/>
          </a:xfrm>
          <a:prstGeom prst="rect">
            <a:avLst/>
          </a:prstGeom>
          <a:noFill/>
        </p:spPr>
        <p:txBody>
          <a:bodyPr wrap="square" rtlCol="0">
            <a:spAutoFit/>
          </a:bodyPr>
          <a:lstStyle/>
          <a:p>
            <a:pPr algn="ctr"/>
            <a:r>
              <a:rPr lang="en-US" sz="2200" dirty="0">
                <a:latin typeface="Gotham Book"/>
              </a:rPr>
              <a:t>Sketch of the Warren Wagon Train Raid, 1871</a:t>
            </a:r>
          </a:p>
        </p:txBody>
      </p:sp>
    </p:spTree>
    <p:extLst>
      <p:ext uri="{BB962C8B-B14F-4D97-AF65-F5344CB8AC3E}">
        <p14:creationId xmlns:p14="http://schemas.microsoft.com/office/powerpoint/2010/main" val="2143653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A9A8F4C7-B222-534D-65FC-8CC548358E65}"/>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9836A75A-17F8-C14E-B2DC-57AACE15C5BB}"/>
              </a:ext>
            </a:extLst>
          </p:cNvPr>
          <p:cNvSpPr txBox="1">
            <a:spLocks noGrp="1"/>
          </p:cNvSpPr>
          <p:nvPr>
            <p:ph type="title" idx="4294967295"/>
          </p:nvPr>
        </p:nvSpPr>
        <p:spPr>
          <a:xfrm>
            <a:off x="1763486" y="-174172"/>
            <a:ext cx="10515600" cy="10972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Gotham Medium"/>
                <a:ea typeface="+mj-ea"/>
                <a:cs typeface="+mj-cs"/>
              </a:rPr>
              <a:t>The Destruction of the American Buffalo</a:t>
            </a:r>
            <a:endParaRPr kumimoji="0" lang="en-US" sz="4800" b="0" i="0" u="none" strike="noStrike" kern="1200" cap="none" spc="0" normalizeH="0" baseline="0" noProof="0" dirty="0">
              <a:ln>
                <a:noFill/>
              </a:ln>
              <a:solidFill>
                <a:schemeClr val="bg1"/>
              </a:solidFill>
              <a:effectLst/>
              <a:uLnTx/>
              <a:uFillTx/>
              <a:latin typeface="Gotham Medium"/>
              <a:ea typeface="+mj-ea"/>
              <a:cs typeface="+mj-cs"/>
            </a:endParaRPr>
          </a:p>
        </p:txBody>
      </p:sp>
      <p:pic>
        <p:nvPicPr>
          <p:cNvPr id="4098" name="Picture 2" descr="A black and white photograph of an enormous pile of buffalo skulls. There is a man standing in front of the pile. The pile is easily 4 times taller than the man and spans about 50 feet or more in width. There is a second man standing on top of the pile holding up one of the skulls. ">
            <a:extLst>
              <a:ext uri="{FF2B5EF4-FFF2-40B4-BE49-F238E27FC236}">
                <a16:creationId xmlns:a16="http://schemas.microsoft.com/office/drawing/2014/main" id="{20D25CA3-0757-70E0-9BED-D0B32C5CA6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3486" y="1053738"/>
            <a:ext cx="6765259" cy="5292633"/>
          </a:xfrm>
          <a:prstGeom prst="rect">
            <a:avLst/>
          </a:prstGeom>
          <a:noFill/>
          <a:effectLst>
            <a:outerShdw blurRad="50800" dist="50800" dir="7920000" algn="ctr" rotWithShape="0">
              <a:srgbClr val="000000">
                <a:alpha val="43137"/>
              </a:srgbClr>
            </a:outerShdw>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862BF8-EFC4-9C42-BBF4-9AB81F0CD0FA}"/>
              </a:ext>
            </a:extLst>
          </p:cNvPr>
          <p:cNvSpPr txBox="1"/>
          <p:nvPr/>
        </p:nvSpPr>
        <p:spPr>
          <a:xfrm>
            <a:off x="8839200" y="2253343"/>
            <a:ext cx="3102429" cy="2431435"/>
          </a:xfrm>
          <a:prstGeom prst="rect">
            <a:avLst/>
          </a:prstGeom>
          <a:noFill/>
        </p:spPr>
        <p:txBody>
          <a:bodyPr wrap="square" rtlCol="0">
            <a:spAutoFit/>
          </a:bodyPr>
          <a:lstStyle/>
          <a:p>
            <a:pPr algn="ctr"/>
            <a:r>
              <a:rPr lang="en-US" sz="2800" dirty="0">
                <a:latin typeface="Gotham Book"/>
              </a:rPr>
              <a:t>An enormous pile of bison skulls on the Plains, 1892.</a:t>
            </a:r>
          </a:p>
          <a:p>
            <a:pPr algn="ctr"/>
            <a:endParaRPr lang="en-US" sz="2800" dirty="0">
              <a:latin typeface="Gotham Book"/>
            </a:endParaRPr>
          </a:p>
          <a:p>
            <a:pPr algn="ctr"/>
            <a:r>
              <a:rPr lang="en-US" sz="2000" dirty="0">
                <a:latin typeface="Gotham Book"/>
              </a:rPr>
              <a:t>Burton Historical Collection, Detroit Public Library.</a:t>
            </a:r>
          </a:p>
        </p:txBody>
      </p:sp>
    </p:spTree>
    <p:extLst>
      <p:ext uri="{BB962C8B-B14F-4D97-AF65-F5344CB8AC3E}">
        <p14:creationId xmlns:p14="http://schemas.microsoft.com/office/powerpoint/2010/main" val="3664104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251</TotalTime>
  <Words>1050</Words>
  <Application>Microsoft Office PowerPoint</Application>
  <PresentationFormat>Widescreen</PresentationFormat>
  <Paragraphs>56</Paragraphs>
  <Slides>12</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Aptos</vt:lpstr>
      <vt:lpstr>Aptos Display</vt:lpstr>
      <vt:lpstr>Arial</vt:lpstr>
      <vt:lpstr>Calibri</vt:lpstr>
      <vt:lpstr>Gotham Book</vt:lpstr>
      <vt:lpstr>Gotham Medium</vt:lpstr>
      <vt:lpstr>Office Theme</vt:lpstr>
      <vt:lpstr>1_Office Theme</vt:lpstr>
      <vt:lpstr>Unit 10:  Cotton, Cattle, &amp; Railroads</vt:lpstr>
      <vt:lpstr>Warm-up Use the image to complete your warm-up</vt:lpstr>
      <vt:lpstr>Share with the class:</vt:lpstr>
      <vt:lpstr>Essential Question</vt:lpstr>
      <vt:lpstr>In Today’s Lesson</vt:lpstr>
      <vt:lpstr>The Civil War and the West Texas Frontier</vt:lpstr>
      <vt:lpstr>The Medicine Lodge Treaty</vt:lpstr>
      <vt:lpstr>The Salt Creek Massacre</vt:lpstr>
      <vt:lpstr>The Destruction of the American Buffalo</vt:lpstr>
      <vt:lpstr>The Red River War</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3</cp:revision>
  <dcterms:created xsi:type="dcterms:W3CDTF">2025-11-26T18:59:45Z</dcterms:created>
  <dcterms:modified xsi:type="dcterms:W3CDTF">2026-01-05T17:48:05Z</dcterms:modified>
</cp:coreProperties>
</file>