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13" r:id="rId4"/>
    <p:sldId id="315" r:id="rId5"/>
    <p:sldId id="316" r:id="rId6"/>
    <p:sldId id="317" r:id="rId7"/>
    <p:sldId id="323" r:id="rId8"/>
    <p:sldId id="324" r:id="rId9"/>
    <p:sldId id="325" r:id="rId10"/>
    <p:sldId id="326" r:id="rId11"/>
    <p:sldId id="32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2A5A1-6449-44D4-B3FC-89A853ED6696}"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FCD51-4AB8-4714-9FA3-25BE9CC1DDC9}" type="slidenum">
              <a:rPr lang="en-US" smtClean="0"/>
              <a:t>‹#›</a:t>
            </a:fld>
            <a:endParaRPr lang="en-US"/>
          </a:p>
        </p:txBody>
      </p:sp>
    </p:spTree>
    <p:extLst>
      <p:ext uri="{BB962C8B-B14F-4D97-AF65-F5344CB8AC3E}">
        <p14:creationId xmlns:p14="http://schemas.microsoft.com/office/powerpoint/2010/main" val="294536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dc2832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697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4139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1218593/m1/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4139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Graham, Joe S. El Rancho in South Texas: Continuity and Change From 1750, book, 1994; Denton, Texas. (</a:t>
            </a:r>
            <a:r>
              <a:rPr lang="en-US" sz="1200" b="0" i="0" u="sng" strike="noStrike" kern="1200" dirty="0">
                <a:solidFill>
                  <a:schemeClr val="tx1"/>
                </a:solidFill>
                <a:effectLst/>
                <a:latin typeface="+mn-lt"/>
                <a:ea typeface="+mn-ea"/>
                <a:cs typeface="+mn-cs"/>
                <a:hlinkClick r:id="rId3"/>
              </a:rPr>
              <a:t>https://texashistory.unt.edu/ark:/67531/metadc28328/</a:t>
            </a:r>
            <a:r>
              <a:rPr lang="en-US" sz="1200" b="0" i="0" u="none" strike="noStrike" kern="1200" dirty="0">
                <a:solidFill>
                  <a:schemeClr val="tx1"/>
                </a:solidFill>
                <a:effectLst/>
                <a:latin typeface="+mn-lt"/>
                <a:ea typeface="+mn-ea"/>
                <a:cs typeface="+mn-cs"/>
              </a:rPr>
              <a:t>: accessed December 9, 2025), University of North Texas Libraries, The Portal to Texas History, </a:t>
            </a:r>
            <a:r>
              <a:rPr lang="en-US" sz="1200" b="0" i="0" u="sng"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UNT Press.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[Lone Star Gas Co Truck]</a:t>
            </a:r>
            <a:r>
              <a:rPr lang="en-US" sz="1200" kern="1200" dirty="0">
                <a:solidFill>
                  <a:schemeClr val="tx1"/>
                </a:solidFill>
                <a:effectLst/>
                <a:latin typeface="+mn-lt"/>
                <a:ea typeface="+mn-ea"/>
                <a:cs typeface="+mn-cs"/>
              </a:rPr>
              <a:t>. ca. 1910. Photograph. University of North Texas Libraries, The Portal to Texas History; crediting Clay County Historical Society. </a:t>
            </a:r>
            <a:r>
              <a:rPr lang="en-US" sz="1200" u="sng" kern="1200" dirty="0">
                <a:solidFill>
                  <a:schemeClr val="tx1"/>
                </a:solidFill>
                <a:effectLst/>
                <a:latin typeface="+mn-lt"/>
                <a:ea typeface="+mn-ea"/>
                <a:cs typeface="+mn-cs"/>
                <a:hlinkClick r:id="rId3"/>
              </a:rPr>
              <a:t>https://texashistory.unt.edu/ark:/67531/metapth16974/</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B37FCD51-4AB8-4714-9FA3-25BE9CC1DDC9}" type="slidenum">
              <a:rPr lang="en-US" smtClean="0"/>
              <a:t>2</a:t>
            </a:fld>
            <a:endParaRPr lang="en-US"/>
          </a:p>
        </p:txBody>
      </p:sp>
    </p:spTree>
    <p:extLst>
      <p:ext uri="{BB962C8B-B14F-4D97-AF65-F5344CB8AC3E}">
        <p14:creationId xmlns:p14="http://schemas.microsoft.com/office/powerpoint/2010/main" val="134127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The Lucas Gusher, 1901</a:t>
            </a:r>
            <a:r>
              <a:rPr lang="en-US" sz="1200" b="0" i="0" u="none" strike="noStrike" kern="1200" dirty="0">
                <a:solidFill>
                  <a:schemeClr val="tx1"/>
                </a:solidFill>
                <a:effectLst/>
                <a:latin typeface="+mn-lt"/>
                <a:ea typeface="+mn-ea"/>
                <a:cs typeface="+mn-cs"/>
              </a:rPr>
              <a:t>. 1901. Photograph. University of North Texas Libraries, The Portal to Texas History; crediting University of Texas at Arlington Library. </a:t>
            </a:r>
            <a:r>
              <a:rPr lang="en-US" sz="1200" b="0" i="0" u="sng" strike="noStrike" kern="1200" dirty="0">
                <a:solidFill>
                  <a:schemeClr val="tx1"/>
                </a:solidFill>
                <a:effectLst/>
                <a:latin typeface="+mn-lt"/>
                <a:ea typeface="+mn-ea"/>
                <a:cs typeface="+mn-cs"/>
                <a:hlinkClick r:id="rId3"/>
              </a:rPr>
              <a:t>https://texashistory.unt.edu/ark:/67531/metapth41398/</a:t>
            </a:r>
            <a:r>
              <a:rPr lang="en-US" sz="1200" b="0" i="0" u="none" strike="noStrike" kern="1200" dirty="0">
                <a:solidFill>
                  <a:schemeClr val="tx1"/>
                </a:solidFill>
                <a:effectLst/>
                <a:latin typeface="+mn-lt"/>
                <a:ea typeface="+mn-ea"/>
                <a:cs typeface="+mn-cs"/>
              </a:rPr>
              <a:t>. </a:t>
            </a:r>
          </a:p>
          <a:p>
            <a:br>
              <a:rPr lang="en-US" dirty="0"/>
            </a:br>
            <a:endParaRPr lang="en-US" dirty="0"/>
          </a:p>
        </p:txBody>
      </p:sp>
      <p:sp>
        <p:nvSpPr>
          <p:cNvPr id="4" name="Slide Number Placeholder 3"/>
          <p:cNvSpPr>
            <a:spLocks noGrp="1"/>
          </p:cNvSpPr>
          <p:nvPr>
            <p:ph type="sldNum" sz="quarter" idx="5"/>
          </p:nvPr>
        </p:nvSpPr>
        <p:spPr/>
        <p:txBody>
          <a:bodyPr/>
          <a:lstStyle/>
          <a:p>
            <a:fld id="{B37FCD51-4AB8-4714-9FA3-25BE9CC1DDC9}" type="slidenum">
              <a:rPr lang="en-US" smtClean="0"/>
              <a:t>6</a:t>
            </a:fld>
            <a:endParaRPr lang="en-US"/>
          </a:p>
        </p:txBody>
      </p:sp>
    </p:spTree>
    <p:extLst>
      <p:ext uri="{BB962C8B-B14F-4D97-AF65-F5344CB8AC3E}">
        <p14:creationId xmlns:p14="http://schemas.microsoft.com/office/powerpoint/2010/main" val="221446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“Galveston Tribune. (Galveston, Tex.), Vol. 21, No. 45, Ed. 1 Monday, January 14, 1901.” The Portal to Texas History, January 26, 2020. </a:t>
            </a:r>
            <a:r>
              <a:rPr lang="en-US" sz="1200" u="sng" kern="1200" dirty="0">
                <a:solidFill>
                  <a:schemeClr val="tx1"/>
                </a:solidFill>
                <a:effectLst/>
                <a:latin typeface="+mn-lt"/>
                <a:ea typeface="+mn-ea"/>
                <a:cs typeface="+mn-cs"/>
                <a:hlinkClick r:id="rId3"/>
              </a:rPr>
              <a:t>https://texashistory.unt.edu/ark:/67531/metapth1218593/m1/4/</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37FCD51-4AB8-4714-9FA3-25BE9CC1DDC9}" type="slidenum">
              <a:rPr lang="en-US" smtClean="0"/>
              <a:t>7</a:t>
            </a:fld>
            <a:endParaRPr lang="en-US"/>
          </a:p>
        </p:txBody>
      </p:sp>
    </p:spTree>
    <p:extLst>
      <p:ext uri="{BB962C8B-B14F-4D97-AF65-F5344CB8AC3E}">
        <p14:creationId xmlns:p14="http://schemas.microsoft.com/office/powerpoint/2010/main" val="245678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Trost Studio. Oil Field in Beaumont, Texas, 1901, photograph, 1901; (</a:t>
            </a:r>
            <a:r>
              <a:rPr lang="en-US" sz="1200" b="0" i="0" u="none" strike="noStrike" kern="1200" dirty="0">
                <a:solidFill>
                  <a:schemeClr val="tx1"/>
                </a:solidFill>
                <a:effectLst/>
                <a:latin typeface="+mn-lt"/>
                <a:ea typeface="+mn-ea"/>
                <a:cs typeface="+mn-cs"/>
                <a:hlinkClick r:id="rId3"/>
              </a:rPr>
              <a:t>https://texashistory.unt.edu/ark:/67531/metapth41397/</a:t>
            </a:r>
            <a:r>
              <a:rPr lang="en-US" sz="1200" b="0" i="0" kern="1200" dirty="0">
                <a:solidFill>
                  <a:schemeClr val="tx1"/>
                </a:solidFill>
                <a:effectLst/>
                <a:latin typeface="+mn-lt"/>
                <a:ea typeface="+mn-ea"/>
                <a:cs typeface="+mn-cs"/>
              </a:rPr>
              <a:t>: accessed December 11,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University of Texas at Arlington Library.</a:t>
            </a:r>
            <a:endParaRPr lang="en-US" dirty="0"/>
          </a:p>
        </p:txBody>
      </p:sp>
      <p:sp>
        <p:nvSpPr>
          <p:cNvPr id="4" name="Slide Number Placeholder 3"/>
          <p:cNvSpPr>
            <a:spLocks noGrp="1"/>
          </p:cNvSpPr>
          <p:nvPr>
            <p:ph type="sldNum" sz="quarter" idx="5"/>
          </p:nvPr>
        </p:nvSpPr>
        <p:spPr/>
        <p:txBody>
          <a:bodyPr/>
          <a:lstStyle/>
          <a:p>
            <a:fld id="{B37FCD51-4AB8-4714-9FA3-25BE9CC1DDC9}" type="slidenum">
              <a:rPr lang="en-US" smtClean="0"/>
              <a:t>8</a:t>
            </a:fld>
            <a:endParaRPr lang="en-US"/>
          </a:p>
        </p:txBody>
      </p:sp>
    </p:spTree>
    <p:extLst>
      <p:ext uri="{BB962C8B-B14F-4D97-AF65-F5344CB8AC3E}">
        <p14:creationId xmlns:p14="http://schemas.microsoft.com/office/powerpoint/2010/main" val="306598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DF2E-FE0E-E725-6302-61A90EB70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C847D-31C1-7F5A-32D3-D00BCE7BB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54B356-E866-6012-1C69-1BA8136A059D}"/>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5" name="Footer Placeholder 4">
            <a:extLst>
              <a:ext uri="{FF2B5EF4-FFF2-40B4-BE49-F238E27FC236}">
                <a16:creationId xmlns:a16="http://schemas.microsoft.com/office/drawing/2014/main" id="{CACD2778-3A67-4743-C499-5DFF665C1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BEF26-EE8B-97FE-ED5B-FB03CC8B58E6}"/>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285055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8FE9-319D-1731-2B55-B31922C527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2D5486-F664-7D99-A579-D951CD866F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F582C-AE66-8CDE-3540-DC067D5239B0}"/>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5" name="Footer Placeholder 4">
            <a:extLst>
              <a:ext uri="{FF2B5EF4-FFF2-40B4-BE49-F238E27FC236}">
                <a16:creationId xmlns:a16="http://schemas.microsoft.com/office/drawing/2014/main" id="{018237DD-B263-2723-C776-19E311BB1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DFB10-FB6F-6585-FD0F-FEAC35998346}"/>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292431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D6CAB-F86F-B4D6-C7F2-1AD78D7A33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DD6DD4-9BF2-E339-3B35-7E28D3551D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7EAFA-5402-1ABB-5620-EE62F6442F63}"/>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5" name="Footer Placeholder 4">
            <a:extLst>
              <a:ext uri="{FF2B5EF4-FFF2-40B4-BE49-F238E27FC236}">
                <a16:creationId xmlns:a16="http://schemas.microsoft.com/office/drawing/2014/main" id="{1E020322-120A-3BF0-0B3B-F23E10AF2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2FA94-A5AD-BA27-1A37-85D0B281C9A0}"/>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457317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7172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743790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4794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22267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748943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1028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03239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9881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AC18-5A17-42BE-74D3-668648849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88BD9-6C08-0E0A-302B-65A57072E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C4751-A37C-934E-3253-BD098BFADABE}"/>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5" name="Footer Placeholder 4">
            <a:extLst>
              <a:ext uri="{FF2B5EF4-FFF2-40B4-BE49-F238E27FC236}">
                <a16:creationId xmlns:a16="http://schemas.microsoft.com/office/drawing/2014/main" id="{D9079254-DC01-9798-F353-BC50C5CA5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08391-5633-281E-F330-790BC8C723F6}"/>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366287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999418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000010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4841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3201-A444-5ACA-AF3F-A83F3EC33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1DAFB-5DE5-B2B3-08BC-85818CB5B4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A4E9A-0036-90E8-B7C2-C03CBC7734A3}"/>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5" name="Footer Placeholder 4">
            <a:extLst>
              <a:ext uri="{FF2B5EF4-FFF2-40B4-BE49-F238E27FC236}">
                <a16:creationId xmlns:a16="http://schemas.microsoft.com/office/drawing/2014/main" id="{DDDB5795-D48A-5143-DAE6-956601090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8BBA0-9A9A-8E4B-AF60-AFB9CFB398FC}"/>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89058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1C6E-13CC-4296-0961-64B37B241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A8978-5C6B-342B-7CF5-C1F88CCC4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A5ACD7-2471-7BE6-5DCF-5F5F3F0F89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108000-4429-DE07-F63B-C9D0A84337F3}"/>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6" name="Footer Placeholder 5">
            <a:extLst>
              <a:ext uri="{FF2B5EF4-FFF2-40B4-BE49-F238E27FC236}">
                <a16:creationId xmlns:a16="http://schemas.microsoft.com/office/drawing/2014/main" id="{44E2767B-2455-3382-4866-E93E0465D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EC201-F6C5-21AC-543B-0D6038CD3F42}"/>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101364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6678-C85F-B731-2543-5EA6968432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F48E3-8F68-880D-6975-F2BD006EC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1113BE-1BE9-9786-3BC0-90CE4CCC3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40BD0C-555C-8573-159B-C442D5D5F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3E301-5135-8AF7-CE64-474781E99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9E2248-04EC-6027-66B6-3CA6BBCBC32C}"/>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8" name="Footer Placeholder 7">
            <a:extLst>
              <a:ext uri="{FF2B5EF4-FFF2-40B4-BE49-F238E27FC236}">
                <a16:creationId xmlns:a16="http://schemas.microsoft.com/office/drawing/2014/main" id="{3C42306A-1B97-A5EE-72D9-52D589FC3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4BD16A-EEC0-DBE1-33A9-EDF4C5EBC59F}"/>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155222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2E68-4677-D8A7-F450-19AC388BB9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08AEE-F2B9-EFA7-DF77-A81495FF39C2}"/>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4" name="Footer Placeholder 3">
            <a:extLst>
              <a:ext uri="{FF2B5EF4-FFF2-40B4-BE49-F238E27FC236}">
                <a16:creationId xmlns:a16="http://schemas.microsoft.com/office/drawing/2014/main" id="{BC83A73F-06DC-ECD7-F06B-6FD302A532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042A3-DD44-DB0C-E4FD-8BD3A57008EF}"/>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109607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15EAC-945B-B01E-7559-299B33ABEF5F}"/>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3" name="Footer Placeholder 2">
            <a:extLst>
              <a:ext uri="{FF2B5EF4-FFF2-40B4-BE49-F238E27FC236}">
                <a16:creationId xmlns:a16="http://schemas.microsoft.com/office/drawing/2014/main" id="{F3750997-BCD3-4CAF-1F9E-2360555362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EC058-D47E-7489-6A88-35BBED6FA77F}"/>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264605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B952-2FBA-D3C7-330D-53C192EB1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8B4CD-5264-92C6-5144-085617BD6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CA1F4-BFD2-6371-AD2F-889E7ED86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8A799-48B1-D236-862C-E8B8C382A5B4}"/>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6" name="Footer Placeholder 5">
            <a:extLst>
              <a:ext uri="{FF2B5EF4-FFF2-40B4-BE49-F238E27FC236}">
                <a16:creationId xmlns:a16="http://schemas.microsoft.com/office/drawing/2014/main" id="{FB6C4451-1F54-1304-4395-ECA26F7B0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C440D-4DD0-25A1-C66D-B0E4508AA805}"/>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379570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27DD-A83C-CDED-BF70-CB87E92A2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B9D182-00F1-79C9-0669-7B609D19D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6DA7A-4CDB-7306-8DDA-6492CFFC2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B6959-2B8E-A8F4-878D-3359D91D4CDE}"/>
              </a:ext>
            </a:extLst>
          </p:cNvPr>
          <p:cNvSpPr>
            <a:spLocks noGrp="1"/>
          </p:cNvSpPr>
          <p:nvPr>
            <p:ph type="dt" sz="half" idx="10"/>
          </p:nvPr>
        </p:nvSpPr>
        <p:spPr/>
        <p:txBody>
          <a:bodyPr/>
          <a:lstStyle/>
          <a:p>
            <a:fld id="{9FAB6C7D-BF9D-4A41-8388-2B769C11DF51}" type="datetimeFigureOut">
              <a:rPr lang="en-US" smtClean="0"/>
              <a:t>1/16/2026</a:t>
            </a:fld>
            <a:endParaRPr lang="en-US"/>
          </a:p>
        </p:txBody>
      </p:sp>
      <p:sp>
        <p:nvSpPr>
          <p:cNvPr id="6" name="Footer Placeholder 5">
            <a:extLst>
              <a:ext uri="{FF2B5EF4-FFF2-40B4-BE49-F238E27FC236}">
                <a16:creationId xmlns:a16="http://schemas.microsoft.com/office/drawing/2014/main" id="{343C08C9-9C21-7C64-9E84-8D041E368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B150E-4F0B-BEFC-4BAD-D69B7E09C9E5}"/>
              </a:ext>
            </a:extLst>
          </p:cNvPr>
          <p:cNvSpPr>
            <a:spLocks noGrp="1"/>
          </p:cNvSpPr>
          <p:nvPr>
            <p:ph type="sldNum" sz="quarter" idx="12"/>
          </p:nvPr>
        </p:nvSpPr>
        <p:spPr/>
        <p:txBody>
          <a:bodyPr/>
          <a:lstStyle/>
          <a:p>
            <a:fld id="{0E1C3248-09A9-4277-B3A8-CF28F245B503}" type="slidenum">
              <a:rPr lang="en-US" smtClean="0"/>
              <a:t>‹#›</a:t>
            </a:fld>
            <a:endParaRPr lang="en-US"/>
          </a:p>
        </p:txBody>
      </p:sp>
    </p:spTree>
    <p:extLst>
      <p:ext uri="{BB962C8B-B14F-4D97-AF65-F5344CB8AC3E}">
        <p14:creationId xmlns:p14="http://schemas.microsoft.com/office/powerpoint/2010/main" val="270441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EA8C-8062-4EBD-6974-914649433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4BE257-6AAB-7515-EFBA-2C54440B2A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DBEA1-BF2C-8AAB-14DA-E98B271F2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B6C7D-BF9D-4A41-8388-2B769C11DF51}" type="datetimeFigureOut">
              <a:rPr lang="en-US" smtClean="0"/>
              <a:t>1/16/2026</a:t>
            </a:fld>
            <a:endParaRPr lang="en-US"/>
          </a:p>
        </p:txBody>
      </p:sp>
      <p:sp>
        <p:nvSpPr>
          <p:cNvPr id="5" name="Footer Placeholder 4">
            <a:extLst>
              <a:ext uri="{FF2B5EF4-FFF2-40B4-BE49-F238E27FC236}">
                <a16:creationId xmlns:a16="http://schemas.microsoft.com/office/drawing/2014/main" id="{C6528EF3-39B6-7D84-9AFA-6A2E9B578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E90DFB7-5D5F-0ABE-B4CC-A20B543AB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1C3248-09A9-4277-B3A8-CF28F245B503}" type="slidenum">
              <a:rPr lang="en-US" smtClean="0"/>
              <a:t>‹#›</a:t>
            </a:fld>
            <a:endParaRPr lang="en-US"/>
          </a:p>
        </p:txBody>
      </p:sp>
    </p:spTree>
    <p:extLst>
      <p:ext uri="{BB962C8B-B14F-4D97-AF65-F5344CB8AC3E}">
        <p14:creationId xmlns:p14="http://schemas.microsoft.com/office/powerpoint/2010/main" val="5222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1/16/2026</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4031161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7E9DFFEE-526A-4D56-A70C-EADE7289B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1191126" y="979714"/>
            <a:ext cx="5320206" cy="2807540"/>
          </a:xfrm>
        </p:spPr>
        <p:txBody>
          <a:bodyPr>
            <a:normAutofit/>
          </a:bodyPr>
          <a:lstStyle/>
          <a:p>
            <a:pPr algn="l"/>
            <a:r>
              <a:rPr lang="en-US" b="1" i="1" dirty="0">
                <a:solidFill>
                  <a:schemeClr val="bg2">
                    <a:lumMod val="50000"/>
                  </a:schemeClr>
                </a:solidFill>
                <a:latin typeface="Gotham book"/>
              </a:rPr>
              <a:t>Unit 10:</a:t>
            </a:r>
            <a:br>
              <a:rPr lang="en-US" b="1" i="1" dirty="0">
                <a:solidFill>
                  <a:schemeClr val="tx1">
                    <a:lumMod val="85000"/>
                    <a:lumOff val="15000"/>
                  </a:schemeClr>
                </a:solidFill>
                <a:latin typeface="Gotham book"/>
              </a:rPr>
            </a:br>
            <a:r>
              <a:rPr lang="en-US" b="1" dirty="0">
                <a:solidFill>
                  <a:schemeClr val="tx1">
                    <a:lumMod val="85000"/>
                    <a:lumOff val="15000"/>
                  </a:schemeClr>
                </a:solidFill>
                <a:latin typeface="Gotham book"/>
              </a:rPr>
              <a:t>Cotton, Cattle, &amp; Railroads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1311731" y="4152900"/>
            <a:ext cx="5078996" cy="1554562"/>
          </a:xfrm>
        </p:spPr>
        <p:txBody>
          <a:bodyPr>
            <a:normAutofit/>
          </a:bodyPr>
          <a:lstStyle/>
          <a:p>
            <a:pPr algn="l"/>
            <a:r>
              <a:rPr lang="en-US" sz="4000" b="1" i="1" dirty="0">
                <a:solidFill>
                  <a:schemeClr val="bg2">
                    <a:lumMod val="50000"/>
                  </a:schemeClr>
                </a:solidFill>
                <a:latin typeface="Gotham book"/>
              </a:rPr>
              <a:t>Lesson 10: </a:t>
            </a:r>
          </a:p>
          <a:p>
            <a:pPr algn="l"/>
            <a:r>
              <a:rPr lang="en-US" sz="4000" b="1" dirty="0">
                <a:solidFill>
                  <a:schemeClr val="tx1">
                    <a:lumMod val="85000"/>
                    <a:lumOff val="15000"/>
                  </a:schemeClr>
                </a:solidFill>
                <a:latin typeface="Gotham book"/>
              </a:rPr>
              <a:t>Looking Ahead</a:t>
            </a:r>
          </a:p>
        </p:txBody>
      </p:sp>
      <p:sp>
        <p:nvSpPr>
          <p:cNvPr id="9" name="TextBox 8">
            <a:extLst>
              <a:ext uri="{FF2B5EF4-FFF2-40B4-BE49-F238E27FC236}">
                <a16:creationId xmlns:a16="http://schemas.microsoft.com/office/drawing/2014/main" id="{A519E46B-A523-E2D6-A681-89CDA58D52DD}"/>
              </a:ext>
            </a:extLst>
          </p:cNvPr>
          <p:cNvSpPr txBox="1"/>
          <p:nvPr/>
        </p:nvSpPr>
        <p:spPr>
          <a:xfrm>
            <a:off x="3113315" y="6135457"/>
            <a:ext cx="5078996" cy="707886"/>
          </a:xfrm>
          <a:prstGeom prst="rect">
            <a:avLst/>
          </a:prstGeom>
          <a:noFill/>
        </p:spPr>
        <p:txBody>
          <a:bodyPr wrap="square" rtlCol="0">
            <a:spAutoFit/>
          </a:bodyPr>
          <a:lstStyle/>
          <a:p>
            <a:pPr algn="r"/>
            <a:r>
              <a:rPr lang="en-US" sz="2000" dirty="0">
                <a:latin typeface="Gotham book"/>
              </a:rPr>
              <a:t>Corpus Christi oil rig blow out, 1922</a:t>
            </a:r>
          </a:p>
          <a:p>
            <a:pPr algn="r"/>
            <a:r>
              <a:rPr lang="en-US" sz="2000" i="1" dirty="0">
                <a:latin typeface="Gotham book"/>
              </a:rPr>
              <a:t>The Portal to Texas History</a:t>
            </a:r>
          </a:p>
        </p:txBody>
      </p:sp>
      <p:pic>
        <p:nvPicPr>
          <p:cNvPr id="8" name="Picture 2" descr="A black and white photograph of an oil well spewing oil into the air.">
            <a:extLst>
              <a:ext uri="{FF2B5EF4-FFF2-40B4-BE49-F238E27FC236}">
                <a16:creationId xmlns:a16="http://schemas.microsoft.com/office/drawing/2014/main" id="{F76D42ED-7A5C-086B-BF38-1892E8012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15" r="-1" b="940"/>
          <a:stretch>
            <a:fillRect/>
          </a:stretch>
        </p:blipFill>
        <p:spPr bwMode="auto">
          <a:xfrm>
            <a:off x="7616215" y="10"/>
            <a:ext cx="4575785" cy="685799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F33C424-890C-03A1-C0C0-28EF686C4F0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A9A3F0A-F8E8-87AD-2E41-F5834B9F9C68}"/>
              </a:ext>
            </a:extLst>
          </p:cNvPr>
          <p:cNvSpPr txBox="1">
            <a:spLocks noGrp="1"/>
          </p:cNvSpPr>
          <p:nvPr>
            <p:ph type="title" idx="4294967295"/>
          </p:nvPr>
        </p:nvSpPr>
        <p:spPr>
          <a:xfrm>
            <a:off x="2214109"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5CF24A0F-1A32-7B25-04A6-2F5AE58A4E69}"/>
              </a:ext>
            </a:extLst>
          </p:cNvPr>
          <p:cNvSpPr/>
          <p:nvPr/>
        </p:nvSpPr>
        <p:spPr>
          <a:xfrm>
            <a:off x="3048001" y="1805223"/>
            <a:ext cx="8734964" cy="3419920"/>
          </a:xfrm>
          <a:prstGeom prst="wedgeRoundRectCallout">
            <a:avLst>
              <a:gd name="adj1" fmla="val -63225"/>
              <a:gd name="adj2" fmla="val 34546"/>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4400" dirty="0">
                <a:solidFill>
                  <a:srgbClr val="C00000"/>
                </a:solidFill>
                <a:latin typeface="Gotham book"/>
              </a:rPr>
              <a:t>The most accurate summary of one of the key defining characteristics of our next unit, the Age of Oil, is that ____________________________ </a:t>
            </a:r>
          </a:p>
        </p:txBody>
      </p:sp>
      <p:pic>
        <p:nvPicPr>
          <p:cNvPr id="4" name="Graphic 3">
            <a:extLst>
              <a:ext uri="{FF2B5EF4-FFF2-40B4-BE49-F238E27FC236}">
                <a16:creationId xmlns:a16="http://schemas.microsoft.com/office/drawing/2014/main" id="{2B936C4A-896D-1DC2-2CFB-BD79C1D3B3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035" y="3652382"/>
            <a:ext cx="1370657" cy="1370657"/>
          </a:xfrm>
          <a:prstGeom prst="rect">
            <a:avLst/>
          </a:prstGeom>
        </p:spPr>
      </p:pic>
    </p:spTree>
    <p:extLst>
      <p:ext uri="{BB962C8B-B14F-4D97-AF65-F5344CB8AC3E}">
        <p14:creationId xmlns:p14="http://schemas.microsoft.com/office/powerpoint/2010/main" val="37857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181493"/>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lang="en-US" sz="4400" dirty="0">
                <a:latin typeface="Gotham Medium"/>
              </a:rPr>
              <a:t>Use the image </a:t>
            </a:r>
            <a:r>
              <a:rPr kumimoji="0" lang="en-US" sz="4400" b="0" i="0" u="none" strike="noStrike" kern="1200" cap="none" spc="0" normalizeH="0" baseline="0" noProof="0" dirty="0">
                <a:ln>
                  <a:noFill/>
                </a:ln>
                <a:solidFill>
                  <a:schemeClr val="tx1"/>
                </a:solidFill>
                <a:effectLst/>
                <a:uLnTx/>
                <a:uFillTx/>
                <a:latin typeface="Gotham Medium"/>
                <a:ea typeface="+mj-ea"/>
                <a:cs typeface="+mj-cs"/>
              </a:rPr>
              <a:t>to complete your warm-up</a:t>
            </a:r>
          </a:p>
        </p:txBody>
      </p:sp>
      <p:sp>
        <p:nvSpPr>
          <p:cNvPr id="8" name="Rectangle 7">
            <a:extLst>
              <a:ext uri="{FF2B5EF4-FFF2-40B4-BE49-F238E27FC236}">
                <a16:creationId xmlns:a16="http://schemas.microsoft.com/office/drawing/2014/main" id="{5978ECA6-024D-055B-2F41-FAEA8A1E742D}"/>
              </a:ext>
              <a:ext uri="{C183D7F6-B498-43B3-948B-1728B52AA6E4}">
                <adec:decorative xmlns:adec="http://schemas.microsoft.com/office/drawing/2017/decorative" val="1"/>
              </a:ext>
            </a:extLst>
          </p:cNvPr>
          <p:cNvSpPr/>
          <p:nvPr/>
        </p:nvSpPr>
        <p:spPr>
          <a:xfrm>
            <a:off x="8577943" y="1817914"/>
            <a:ext cx="3393368" cy="39188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photograph of children sitting on and around an automobile with a painted sign that reads &quot;Lone Star Gas Company.&quot; The children are smiling. The truck has a flat wooden bed, and what appear to be wooden wheels. It is a truck with a motor in the style of the 1910s or 1920s.">
            <a:extLst>
              <a:ext uri="{FF2B5EF4-FFF2-40B4-BE49-F238E27FC236}">
                <a16:creationId xmlns:a16="http://schemas.microsoft.com/office/drawing/2014/main" id="{DFCAB5AD-19F7-E10D-DBFD-E10AAA217D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324" y="1450459"/>
            <a:ext cx="8679195" cy="4841483"/>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3259451" y="1805223"/>
            <a:ext cx="8523513" cy="1835330"/>
          </a:xfrm>
          <a:prstGeom prst="wedgeRoundRectCallout">
            <a:avLst>
              <a:gd name="adj1" fmla="val -61979"/>
              <a:gd name="adj2" fmla="val 36774"/>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One thing I observe about the image is _____________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107" y="2269896"/>
            <a:ext cx="1370657" cy="1370657"/>
          </a:xfrm>
          <a:prstGeom prst="rect">
            <a:avLst/>
          </a:prstGeom>
        </p:spPr>
      </p:pic>
      <p:sp>
        <p:nvSpPr>
          <p:cNvPr id="5" name="Speech Bubble: Rectangle with Corners Rounded 4">
            <a:extLst>
              <a:ext uri="{FF2B5EF4-FFF2-40B4-BE49-F238E27FC236}">
                <a16:creationId xmlns:a16="http://schemas.microsoft.com/office/drawing/2014/main" id="{86072A49-8C2A-F2F6-F8C6-79CBB2389CDB}"/>
              </a:ext>
            </a:extLst>
          </p:cNvPr>
          <p:cNvSpPr/>
          <p:nvPr/>
        </p:nvSpPr>
        <p:spPr>
          <a:xfrm>
            <a:off x="522514" y="4112995"/>
            <a:ext cx="8985335" cy="1835330"/>
          </a:xfrm>
          <a:prstGeom prst="wedgeRoundRectCallout">
            <a:avLst>
              <a:gd name="adj1" fmla="val 59860"/>
              <a:gd name="adj2" fmla="val 37960"/>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One thing I predict about this unit based on the image is __________</a:t>
            </a:r>
          </a:p>
        </p:txBody>
      </p:sp>
      <p:pic>
        <p:nvPicPr>
          <p:cNvPr id="6" name="Graphic 5">
            <a:extLst>
              <a:ext uri="{FF2B5EF4-FFF2-40B4-BE49-F238E27FC236}">
                <a16:creationId xmlns:a16="http://schemas.microsoft.com/office/drawing/2014/main" id="{16B9EFA2-F23A-24B8-62BA-B402CBF65F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2307" y="4577668"/>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664029" y="1828800"/>
            <a:ext cx="1096191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significant event occurred at Spindletop in 1901, and how did this event shape Texas history during the Age of Oil? </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664030" y="1785257"/>
            <a:ext cx="10721102"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the events of the Spindletop oil discovery in 1901 and its significance in the history of Texas</a:t>
            </a:r>
            <a:r>
              <a:rPr lang="en-US" sz="4000" dirty="0">
                <a:solidFill>
                  <a:srgbClr val="4472C4">
                    <a:lumMod val="50000"/>
                  </a:srgbClr>
                </a:solidFill>
                <a:latin typeface="Calibri" panose="020F0502020204030204"/>
              </a:rPr>
              <a:t>, the U.S., and the world.</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i="1"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identify the key events and significant effects of the discovery of oil at Spindletop in 1901 and write a paragraph summarizing three of these effects. </a:t>
            </a:r>
            <a:endParaRPr kumimoji="0" lang="en-US" sz="4000" b="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478B91-E9B5-05FC-7807-2B379B98225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1DA0E2C-F3D3-84DC-7955-13FBCDFA2DD2}"/>
              </a:ext>
            </a:extLst>
          </p:cNvPr>
          <p:cNvSpPr txBox="1">
            <a:spLocks noGrp="1"/>
          </p:cNvSpPr>
          <p:nvPr>
            <p:ph type="title" idx="4294967295"/>
          </p:nvPr>
        </p:nvSpPr>
        <p:spPr>
          <a:xfrm>
            <a:off x="6825344" y="224844"/>
            <a:ext cx="5614804" cy="1503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Part I: </a:t>
            </a:r>
            <a:b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Oil at Spindletop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photograph of the oil derrick at Spindletop spewing a gush of oil hundreds of feet in the air.">
            <a:extLst>
              <a:ext uri="{FF2B5EF4-FFF2-40B4-BE49-F238E27FC236}">
                <a16:creationId xmlns:a16="http://schemas.microsoft.com/office/drawing/2014/main" id="{06EF6A35-1FE8-8088-4011-748F87ACE9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0764" y="200251"/>
            <a:ext cx="5080074" cy="6432905"/>
          </a:xfrm>
          <a:prstGeom prst="rect">
            <a:avLst/>
          </a:prstGeom>
          <a:noFill/>
          <a:ln>
            <a:noFill/>
          </a:ln>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2E51BA5F-D943-487D-5E7E-42C37E4741A2}"/>
              </a:ext>
            </a:extLst>
          </p:cNvPr>
          <p:cNvSpPr txBox="1"/>
          <p:nvPr/>
        </p:nvSpPr>
        <p:spPr>
          <a:xfrm>
            <a:off x="7249886" y="3331029"/>
            <a:ext cx="4724400" cy="2185214"/>
          </a:xfrm>
          <a:prstGeom prst="rect">
            <a:avLst/>
          </a:prstGeom>
          <a:noFill/>
        </p:spPr>
        <p:txBody>
          <a:bodyPr wrap="square" rtlCol="0">
            <a:spAutoFit/>
          </a:bodyPr>
          <a:lstStyle/>
          <a:p>
            <a:pPr algn="ctr"/>
            <a:r>
              <a:rPr lang="en-US" sz="3600" dirty="0">
                <a:latin typeface="Gotham book"/>
              </a:rPr>
              <a:t>The Lucas Gusher at Spindletop near Beaumont, Texas, 1901.</a:t>
            </a:r>
          </a:p>
          <a:p>
            <a:pPr algn="ctr"/>
            <a:r>
              <a:rPr lang="en-US" sz="2800" i="1" dirty="0">
                <a:latin typeface="Gotham book"/>
              </a:rPr>
              <a:t>The Portal to Texas History</a:t>
            </a:r>
          </a:p>
        </p:txBody>
      </p:sp>
    </p:spTree>
    <p:extLst>
      <p:ext uri="{BB962C8B-B14F-4D97-AF65-F5344CB8AC3E}">
        <p14:creationId xmlns:p14="http://schemas.microsoft.com/office/powerpoint/2010/main" val="405247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D4CE6F-1ADD-30F7-D778-AA947591D0C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85FE433-5EEB-9037-4C93-FA04D4317EE9}"/>
              </a:ext>
            </a:extLst>
          </p:cNvPr>
          <p:cNvSpPr txBox="1">
            <a:spLocks noGrp="1"/>
          </p:cNvSpPr>
          <p:nvPr>
            <p:ph type="title" idx="4294967295"/>
          </p:nvPr>
        </p:nvSpPr>
        <p:spPr>
          <a:xfrm>
            <a:off x="1904676" y="-79956"/>
            <a:ext cx="10089157" cy="1503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Primary Source Excerpt #1:</a:t>
            </a:r>
            <a:b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1"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The Galveston Tribune, Jan. 14, 1901</a:t>
            </a:r>
            <a:endParaRPr kumimoji="0" lang="en-US" sz="4400" b="0" i="1"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photocopy of the front page of the Galveston Tribune issue which contains the excerpt used in the lesson. Only the title is clearly legible from this view.">
            <a:extLst>
              <a:ext uri="{FF2B5EF4-FFF2-40B4-BE49-F238E27FC236}">
                <a16:creationId xmlns:a16="http://schemas.microsoft.com/office/drawing/2014/main" id="{03B49BC9-D510-D344-114E-647C2DEEF175}"/>
              </a:ext>
            </a:extLst>
          </p:cNvPr>
          <p:cNvPicPr>
            <a:picLocks noChangeAspect="1"/>
          </p:cNvPicPr>
          <p:nvPr/>
        </p:nvPicPr>
        <p:blipFill>
          <a:blip r:embed="rId4"/>
          <a:stretch>
            <a:fillRect/>
          </a:stretch>
        </p:blipFill>
        <p:spPr>
          <a:xfrm>
            <a:off x="3135086" y="1423530"/>
            <a:ext cx="7467600" cy="4677370"/>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C35A6E34-6DE9-A4C6-BB97-C9893E3CCF6F}"/>
              </a:ext>
            </a:extLst>
          </p:cNvPr>
          <p:cNvSpPr txBox="1"/>
          <p:nvPr/>
        </p:nvSpPr>
        <p:spPr>
          <a:xfrm>
            <a:off x="4604657" y="6183086"/>
            <a:ext cx="4648200" cy="400110"/>
          </a:xfrm>
          <a:prstGeom prst="rect">
            <a:avLst/>
          </a:prstGeom>
          <a:noFill/>
        </p:spPr>
        <p:txBody>
          <a:bodyPr wrap="square" rtlCol="0">
            <a:spAutoFit/>
          </a:bodyPr>
          <a:lstStyle/>
          <a:p>
            <a:pPr algn="ctr"/>
            <a:r>
              <a:rPr lang="en-US" sz="2000" i="1" dirty="0">
                <a:latin typeface="Gotham book"/>
              </a:rPr>
              <a:t>The Portal to Texas History</a:t>
            </a:r>
          </a:p>
        </p:txBody>
      </p:sp>
    </p:spTree>
    <p:extLst>
      <p:ext uri="{BB962C8B-B14F-4D97-AF65-F5344CB8AC3E}">
        <p14:creationId xmlns:p14="http://schemas.microsoft.com/office/powerpoint/2010/main" val="105096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AE6F71-7989-220C-FEB4-E7E6B1AC034D}"/>
            </a:ext>
          </a:extLst>
        </p:cNvPr>
        <p:cNvGrpSpPr/>
        <p:nvPr/>
      </p:nvGrpSpPr>
      <p:grpSpPr>
        <a:xfrm>
          <a:off x="0" y="0"/>
          <a:ext cx="0" cy="0"/>
          <a:chOff x="0" y="0"/>
          <a:chExt cx="0" cy="0"/>
        </a:xfrm>
      </p:grpSpPr>
      <p:pic>
        <p:nvPicPr>
          <p:cNvPr id="4" name="Picture 3" descr="A photograph from a distance of an oil field at Beaumont. there are dozens of tall oil derricks with smoke billowing out of many covering the landscape. Small buildings and barrels are scattered around the derricks. ">
            <a:extLst>
              <a:ext uri="{FF2B5EF4-FFF2-40B4-BE49-F238E27FC236}">
                <a16:creationId xmlns:a16="http://schemas.microsoft.com/office/drawing/2014/main" id="{0E96AE28-9426-5596-4323-9B3BC5BD8C05}"/>
              </a:ext>
            </a:extLst>
          </p:cNvPr>
          <p:cNvPicPr>
            <a:picLocks noChangeAspect="1"/>
          </p:cNvPicPr>
          <p:nvPr/>
        </p:nvPicPr>
        <p:blipFill>
          <a:blip r:embed="rId3"/>
          <a:srcRect t="17905" b="6082"/>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AF37255A-40F7-8A3F-D1B1-0E94C1C60077}"/>
              </a:ext>
            </a:extLst>
          </p:cNvPr>
          <p:cNvSpPr txBox="1">
            <a:spLocks noGrp="1"/>
          </p:cNvSpPr>
          <p:nvPr>
            <p:ph type="title" idx="4294967295"/>
          </p:nvPr>
        </p:nvSpPr>
        <p:spPr>
          <a:xfrm>
            <a:off x="523875" y="5317240"/>
            <a:ext cx="11210925" cy="7448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600" b="1" dirty="0">
                <a:solidFill>
                  <a:schemeClr val="tx1">
                    <a:lumMod val="85000"/>
                    <a:lumOff val="15000"/>
                  </a:schemeClr>
                </a:solidFill>
              </a:rPr>
              <a:t>Part II: </a:t>
            </a:r>
            <a:r>
              <a:rPr lang="en-US" sz="3600" dirty="0">
                <a:solidFill>
                  <a:schemeClr val="tx1">
                    <a:lumMod val="85000"/>
                    <a:lumOff val="15000"/>
                  </a:schemeClr>
                </a:solidFill>
              </a:rPr>
              <a:t>Texas in the Age of Oil</a:t>
            </a:r>
            <a:endParaRPr kumimoji="0" lang="en-US" sz="3600" b="0" i="0" u="none" strike="noStrike" cap="none" spc="0" normalizeH="0" baseline="0" noProof="0" dirty="0">
              <a:ln>
                <a:noFill/>
              </a:ln>
              <a:solidFill>
                <a:schemeClr val="tx1">
                  <a:lumMod val="85000"/>
                  <a:lumOff val="15000"/>
                </a:schemeClr>
              </a:solidFill>
              <a:effectLst/>
              <a:uLnTx/>
              <a:uFillTx/>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9E34EA-3F3C-63B2-2E42-029DBBACC820}"/>
              </a:ext>
            </a:extLst>
          </p:cNvPr>
          <p:cNvSpPr txBox="1"/>
          <p:nvPr/>
        </p:nvSpPr>
        <p:spPr>
          <a:xfrm>
            <a:off x="1503320" y="6091308"/>
            <a:ext cx="9258300" cy="738664"/>
          </a:xfrm>
          <a:prstGeom prst="rect">
            <a:avLst/>
          </a:prstGeom>
          <a:noFill/>
        </p:spPr>
        <p:txBody>
          <a:bodyPr wrap="square" rtlCol="0">
            <a:spAutoFit/>
          </a:bodyPr>
          <a:lstStyle/>
          <a:p>
            <a:pPr algn="ctr"/>
            <a:r>
              <a:rPr lang="en-US" sz="2100" dirty="0">
                <a:solidFill>
                  <a:schemeClr val="bg1"/>
                </a:solidFill>
                <a:latin typeface="Gotham book"/>
              </a:rPr>
              <a:t>Beaumont, Texas, months after Spindletop, 1901.</a:t>
            </a:r>
          </a:p>
          <a:p>
            <a:pPr algn="ctr"/>
            <a:r>
              <a:rPr lang="en-US" sz="2100" i="1" dirty="0">
                <a:solidFill>
                  <a:schemeClr val="bg1"/>
                </a:solidFill>
                <a:latin typeface="Gotham book"/>
              </a:rPr>
              <a:t> The Portal to Texas History</a:t>
            </a:r>
          </a:p>
        </p:txBody>
      </p:sp>
    </p:spTree>
    <p:extLst>
      <p:ext uri="{BB962C8B-B14F-4D97-AF65-F5344CB8AC3E}">
        <p14:creationId xmlns:p14="http://schemas.microsoft.com/office/powerpoint/2010/main" val="178998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12159D-825B-9C34-FE35-A65ACA616EC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C562D9D-EF6C-6DA2-2FC1-7B3CE2A972BD}"/>
              </a:ext>
            </a:extLst>
          </p:cNvPr>
          <p:cNvSpPr txBox="1">
            <a:spLocks noGrp="1"/>
          </p:cNvSpPr>
          <p:nvPr>
            <p:ph type="title" idx="4294967295"/>
          </p:nvPr>
        </p:nvSpPr>
        <p:spPr>
          <a:xfrm>
            <a:off x="1685774" y="-39979"/>
            <a:ext cx="10506225"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133DA3BB-B6A2-748D-BDCE-3002F3ECDF54}"/>
              </a:ext>
            </a:extLst>
          </p:cNvPr>
          <p:cNvSpPr txBox="1"/>
          <p:nvPr/>
        </p:nvSpPr>
        <p:spPr>
          <a:xfrm>
            <a:off x="2811268" y="1748976"/>
            <a:ext cx="5483645" cy="372409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Read the question and choose the answer that best describes the significance of oil in Texas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5" name="Graphic 4">
            <a:extLst>
              <a:ext uri="{FF2B5EF4-FFF2-40B4-BE49-F238E27FC236}">
                <a16:creationId xmlns:a16="http://schemas.microsoft.com/office/drawing/2014/main" id="{B15293E1-2CE2-9F58-0D7C-6C8584DAF2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5475" y="3028462"/>
            <a:ext cx="925793" cy="925793"/>
          </a:xfrm>
          <a:prstGeom prst="rect">
            <a:avLst/>
          </a:prstGeom>
        </p:spPr>
      </p:pic>
      <p:pic>
        <p:nvPicPr>
          <p:cNvPr id="6" name="Graphic 5">
            <a:extLst>
              <a:ext uri="{FF2B5EF4-FFF2-40B4-BE49-F238E27FC236}">
                <a16:creationId xmlns:a16="http://schemas.microsoft.com/office/drawing/2014/main" id="{79164B24-CBA8-D5BD-AC1D-84D5D660C11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7295" y="4630619"/>
            <a:ext cx="842453" cy="842453"/>
          </a:xfrm>
          <a:prstGeom prst="rect">
            <a:avLst/>
          </a:prstGeom>
        </p:spPr>
      </p:pic>
      <p:pic>
        <p:nvPicPr>
          <p:cNvPr id="7" name="Graphic 6">
            <a:extLst>
              <a:ext uri="{FF2B5EF4-FFF2-40B4-BE49-F238E27FC236}">
                <a16:creationId xmlns:a16="http://schemas.microsoft.com/office/drawing/2014/main" id="{C9815A5A-E03D-41D8-32E2-B9401969D99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775" y="1614623"/>
            <a:ext cx="1208326" cy="1208326"/>
          </a:xfrm>
          <a:prstGeom prst="rect">
            <a:avLst/>
          </a:prstGeom>
        </p:spPr>
      </p:pic>
    </p:spTree>
    <p:extLst>
      <p:ext uri="{BB962C8B-B14F-4D97-AF65-F5344CB8AC3E}">
        <p14:creationId xmlns:p14="http://schemas.microsoft.com/office/powerpoint/2010/main" val="3956718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124</TotalTime>
  <Words>567</Words>
  <Application>Microsoft Office PowerPoint</Application>
  <PresentationFormat>Widescreen</PresentationFormat>
  <Paragraphs>41</Paragraphs>
  <Slides>10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Aptos Display</vt:lpstr>
      <vt:lpstr>Arial</vt:lpstr>
      <vt:lpstr>Calibri</vt:lpstr>
      <vt:lpstr>Gotham book</vt:lpstr>
      <vt:lpstr>Gotham Medium</vt:lpstr>
      <vt:lpstr>Office Theme</vt:lpstr>
      <vt:lpstr>1_Office Theme</vt:lpstr>
      <vt:lpstr>Unit 10: Cotton, Cattle, &amp; Railroads</vt:lpstr>
      <vt:lpstr>Warm-up Use the image to complete your warm-up</vt:lpstr>
      <vt:lpstr>Share with the class</vt:lpstr>
      <vt:lpstr>Essential Question</vt:lpstr>
      <vt:lpstr>In today’s lesson…</vt:lpstr>
      <vt:lpstr>Part I:  Oil at Spindletop</vt:lpstr>
      <vt:lpstr>Primary Source Excerpt #1: The Galveston Tribune, Jan. 14, 1901</vt:lpstr>
      <vt:lpstr>Part II: Texas in the Age of Oil</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cp:revision>
  <dcterms:created xsi:type="dcterms:W3CDTF">2025-12-11T16:33:44Z</dcterms:created>
  <dcterms:modified xsi:type="dcterms:W3CDTF">2026-01-16T19:49:17Z</dcterms:modified>
</cp:coreProperties>
</file>