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6"/>
  </p:notesMasterIdLst>
  <p:sldIdLst>
    <p:sldId id="256" r:id="rId6"/>
    <p:sldId id="313" r:id="rId7"/>
    <p:sldId id="315" r:id="rId8"/>
    <p:sldId id="316" r:id="rId9"/>
    <p:sldId id="317" r:id="rId10"/>
    <p:sldId id="323" r:id="rId11"/>
    <p:sldId id="324" r:id="rId12"/>
    <p:sldId id="325" r:id="rId13"/>
    <p:sldId id="326" r:id="rId14"/>
    <p:sldId id="32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65040F-7030-4321-BEDE-A478508C8462}" v="33" dt="2026-04-23T03:19:53.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4-23T03:19:56.535" v="23" actId="255"/>
      <pc:docMkLst>
        <pc:docMk/>
      </pc:docMkLst>
      <pc:sldChg chg="modSp mod">
        <pc:chgData name="Wilkinson, Ulises" userId="aece8d85-eb83-4e23-bf28-c30077cba893" providerId="ADAL" clId="{884F47B1-B553-4192-9126-1C112833296C}" dt="2026-04-23T03:17:21.742" v="3" actId="1076"/>
        <pc:sldMkLst>
          <pc:docMk/>
          <pc:sldMk cId="2126282052" sldId="256"/>
        </pc:sldMkLst>
        <pc:spChg chg="mod">
          <ac:chgData name="Wilkinson, Ulises" userId="aece8d85-eb83-4e23-bf28-c30077cba893" providerId="ADAL" clId="{884F47B1-B553-4192-9126-1C112833296C}" dt="2026-04-23T03:17:06.139" v="0" actId="27636"/>
          <ac:spMkLst>
            <pc:docMk/>
            <pc:sldMk cId="2126282052" sldId="256"/>
            <ac:spMk id="2" creationId="{67C0AF97-B1C7-ACDC-AA84-18DD3E14F324}"/>
          </ac:spMkLst>
        </pc:spChg>
        <pc:spChg chg="mod">
          <ac:chgData name="Wilkinson, Ulises" userId="aece8d85-eb83-4e23-bf28-c30077cba893" providerId="ADAL" clId="{884F47B1-B553-4192-9126-1C112833296C}" dt="2026-04-23T03:17:10.856" v="1" actId="27636"/>
          <ac:spMkLst>
            <pc:docMk/>
            <pc:sldMk cId="2126282052" sldId="256"/>
            <ac:spMk id="3" creationId="{DE5E7D88-B411-0667-9CA2-7DAF8B9F01D0}"/>
          </ac:spMkLst>
        </pc:spChg>
        <pc:spChg chg="mod">
          <ac:chgData name="Wilkinson, Ulises" userId="aece8d85-eb83-4e23-bf28-c30077cba893" providerId="ADAL" clId="{884F47B1-B553-4192-9126-1C112833296C}" dt="2026-04-23T03:17:21.742" v="3" actId="1076"/>
          <ac:spMkLst>
            <pc:docMk/>
            <pc:sldMk cId="2126282052" sldId="256"/>
            <ac:spMk id="9" creationId="{A519E46B-A523-E2D6-A681-89CDA58D52DD}"/>
          </ac:spMkLst>
        </pc:spChg>
      </pc:sldChg>
      <pc:sldChg chg="modSp mod">
        <pc:chgData name="Wilkinson, Ulises" userId="aece8d85-eb83-4e23-bf28-c30077cba893" providerId="ADAL" clId="{884F47B1-B553-4192-9126-1C112833296C}" dt="2026-04-23T03:17:55.516" v="6" actId="255"/>
        <pc:sldMkLst>
          <pc:docMk/>
          <pc:sldMk cId="2219854429" sldId="315"/>
        </pc:sldMkLst>
        <pc:spChg chg="mod">
          <ac:chgData name="Wilkinson, Ulises" userId="aece8d85-eb83-4e23-bf28-c30077cba893" providerId="ADAL" clId="{884F47B1-B553-4192-9126-1C112833296C}" dt="2026-04-23T03:17:45.722" v="4" actId="27636"/>
          <ac:spMkLst>
            <pc:docMk/>
            <pc:sldMk cId="2219854429" sldId="315"/>
            <ac:spMk id="2" creationId="{F818E05C-6332-3810-C7FF-C2E4B4612CF7}"/>
          </ac:spMkLst>
        </pc:spChg>
        <pc:spChg chg="mod">
          <ac:chgData name="Wilkinson, Ulises" userId="aece8d85-eb83-4e23-bf28-c30077cba893" providerId="ADAL" clId="{884F47B1-B553-4192-9126-1C112833296C}" dt="2026-04-23T03:17:55.516" v="6" actId="255"/>
          <ac:spMkLst>
            <pc:docMk/>
            <pc:sldMk cId="2219854429" sldId="315"/>
            <ac:spMk id="5" creationId="{86072A49-8C2A-F2F6-F8C6-79CBB2389CDB}"/>
          </ac:spMkLst>
        </pc:spChg>
      </pc:sldChg>
      <pc:sldChg chg="modSp mod">
        <pc:chgData name="Wilkinson, Ulises" userId="aece8d85-eb83-4e23-bf28-c30077cba893" providerId="ADAL" clId="{884F47B1-B553-4192-9126-1C112833296C}" dt="2026-04-23T03:18:01.971" v="8" actId="20577"/>
        <pc:sldMkLst>
          <pc:docMk/>
          <pc:sldMk cId="1575692462" sldId="316"/>
        </pc:sldMkLst>
        <pc:spChg chg="mod">
          <ac:chgData name="Wilkinson, Ulises" userId="aece8d85-eb83-4e23-bf28-c30077cba893" providerId="ADAL" clId="{884F47B1-B553-4192-9126-1C112833296C}" dt="2026-04-23T03:18:01.971" v="8" actId="20577"/>
          <ac:spMkLst>
            <pc:docMk/>
            <pc:sldMk cId="1575692462" sldId="316"/>
            <ac:spMk id="3" creationId="{4B6F5512-4672-385A-C669-616A4468A7C5}"/>
          </ac:spMkLst>
        </pc:spChg>
      </pc:sldChg>
      <pc:sldChg chg="modSp mod">
        <pc:chgData name="Wilkinson, Ulises" userId="aece8d85-eb83-4e23-bf28-c30077cba893" providerId="ADAL" clId="{884F47B1-B553-4192-9126-1C112833296C}" dt="2026-04-23T03:18:28.665" v="18" actId="114"/>
        <pc:sldMkLst>
          <pc:docMk/>
          <pc:sldMk cId="1858437118" sldId="317"/>
        </pc:sldMkLst>
        <pc:spChg chg="mod">
          <ac:chgData name="Wilkinson, Ulises" userId="aece8d85-eb83-4e23-bf28-c30077cba893" providerId="ADAL" clId="{884F47B1-B553-4192-9126-1C112833296C}" dt="2026-04-23T03:18:09.042" v="11" actId="27636"/>
          <ac:spMkLst>
            <pc:docMk/>
            <pc:sldMk cId="1858437118" sldId="317"/>
            <ac:spMk id="2" creationId="{1C857AD5-9C22-00C1-59F8-40297C37F889}"/>
          </ac:spMkLst>
        </pc:spChg>
        <pc:spChg chg="mod">
          <ac:chgData name="Wilkinson, Ulises" userId="aece8d85-eb83-4e23-bf28-c30077cba893" providerId="ADAL" clId="{884F47B1-B553-4192-9126-1C112833296C}" dt="2026-04-23T03:18:28.665" v="18" actId="114"/>
          <ac:spMkLst>
            <pc:docMk/>
            <pc:sldMk cId="1858437118" sldId="317"/>
            <ac:spMk id="3" creationId="{FE154717-6E1B-3150-9ACC-56DFB207DEE1}"/>
          </ac:spMkLst>
        </pc:spChg>
      </pc:sldChg>
      <pc:sldChg chg="modSp mod">
        <pc:chgData name="Wilkinson, Ulises" userId="aece8d85-eb83-4e23-bf28-c30077cba893" providerId="ADAL" clId="{884F47B1-B553-4192-9126-1C112833296C}" dt="2026-04-23T03:18:41.726" v="19" actId="255"/>
        <pc:sldMkLst>
          <pc:docMk/>
          <pc:sldMk cId="4052472529" sldId="323"/>
        </pc:sldMkLst>
        <pc:spChg chg="mod">
          <ac:chgData name="Wilkinson, Ulises" userId="aece8d85-eb83-4e23-bf28-c30077cba893" providerId="ADAL" clId="{884F47B1-B553-4192-9126-1C112833296C}" dt="2026-04-23T03:18:41.726" v="19" actId="255"/>
          <ac:spMkLst>
            <pc:docMk/>
            <pc:sldMk cId="4052472529" sldId="323"/>
            <ac:spMk id="2" creationId="{01DA0E2C-F3D3-84DC-7955-13FBCDFA2DD2}"/>
          </ac:spMkLst>
        </pc:spChg>
      </pc:sldChg>
      <pc:sldChg chg="modSp mod">
        <pc:chgData name="Wilkinson, Ulises" userId="aece8d85-eb83-4e23-bf28-c30077cba893" providerId="ADAL" clId="{884F47B1-B553-4192-9126-1C112833296C}" dt="2026-04-23T03:19:34.354" v="21" actId="255"/>
        <pc:sldMkLst>
          <pc:docMk/>
          <pc:sldMk cId="3956718620" sldId="326"/>
        </pc:sldMkLst>
        <pc:spChg chg="mod">
          <ac:chgData name="Wilkinson, Ulises" userId="aece8d85-eb83-4e23-bf28-c30077cba893" providerId="ADAL" clId="{884F47B1-B553-4192-9126-1C112833296C}" dt="2026-04-23T03:19:34.354" v="21" actId="255"/>
          <ac:spMkLst>
            <pc:docMk/>
            <pc:sldMk cId="3956718620" sldId="326"/>
            <ac:spMk id="2" creationId="{8C562D9D-EF6C-6DA2-2FC1-7B3CE2A972BD}"/>
          </ac:spMkLst>
        </pc:spChg>
      </pc:sldChg>
      <pc:sldChg chg="modSp mod">
        <pc:chgData name="Wilkinson, Ulises" userId="aece8d85-eb83-4e23-bf28-c30077cba893" providerId="ADAL" clId="{884F47B1-B553-4192-9126-1C112833296C}" dt="2026-04-23T03:19:56.535" v="23" actId="255"/>
        <pc:sldMkLst>
          <pc:docMk/>
          <pc:sldMk cId="378571359" sldId="327"/>
        </pc:sldMkLst>
        <pc:spChg chg="mod">
          <ac:chgData name="Wilkinson, Ulises" userId="aece8d85-eb83-4e23-bf28-c30077cba893" providerId="ADAL" clId="{884F47B1-B553-4192-9126-1C112833296C}" dt="2026-04-23T03:19:51.029" v="22" actId="27636"/>
          <ac:spMkLst>
            <pc:docMk/>
            <pc:sldMk cId="378571359" sldId="327"/>
            <ac:spMk id="2" creationId="{5A9A3F0A-F8E8-87AD-2E41-F5834B9F9C68}"/>
          </ac:spMkLst>
        </pc:spChg>
        <pc:spChg chg="mod">
          <ac:chgData name="Wilkinson, Ulises" userId="aece8d85-eb83-4e23-bf28-c30077cba893" providerId="ADAL" clId="{884F47B1-B553-4192-9126-1C112833296C}" dt="2026-04-23T03:19:56.535" v="23" actId="255"/>
          <ac:spMkLst>
            <pc:docMk/>
            <pc:sldMk cId="378571359" sldId="327"/>
            <ac:spMk id="3" creationId="{5CF24A0F-1A32-7B25-04A6-2F5AE58A4E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22A5A1-6449-44D4-B3FC-89A853ED6696}" type="datetimeFigureOut">
              <a:rPr lang="en-US" smtClean="0"/>
              <a:t>4/22/2026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7FCD51-4AB8-4714-9FA3-25BE9CC1DDC9}" type="slidenum">
              <a:rPr lang="en-US" smtClean="0"/>
              <a:t>‹#›</a:t>
            </a:fld>
            <a:endParaRPr lang="en-US"/>
          </a:p>
        </p:txBody>
      </p:sp>
    </p:spTree>
    <p:extLst>
      <p:ext uri="{BB962C8B-B14F-4D97-AF65-F5344CB8AC3E}">
        <p14:creationId xmlns:p14="http://schemas.microsoft.com/office/powerpoint/2010/main" val="2945365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dc2832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exashistory.unt.edu/ark:/67531/metapth16974/"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4139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1218593/m1/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xashistory.unt.edu/ark:/67531/metapth41397/"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Graham, Joe S. El Rancho in South Texas: Continuity and Change From 1750, book, 1994; Denton, Texas. (</a:t>
            </a:r>
            <a:r>
              <a:rPr lang="en-US" sz="1200" b="0" i="0" u="sng" strike="noStrike" kern="1200" dirty="0">
                <a:solidFill>
                  <a:schemeClr val="tx1"/>
                </a:solidFill>
                <a:effectLst/>
                <a:latin typeface="+mn-lt"/>
                <a:ea typeface="+mn-ea"/>
                <a:cs typeface="+mn-cs"/>
                <a:hlinkClick r:id="rId3"/>
              </a:rPr>
              <a:t>https://texashistory.unt.edu/ark:/67531/metadc28328/</a:t>
            </a:r>
            <a:r>
              <a:rPr lang="en-US" sz="1200" b="0" i="0" u="none" strike="noStrike" kern="1200" dirty="0">
                <a:solidFill>
                  <a:schemeClr val="tx1"/>
                </a:solidFill>
                <a:effectLst/>
                <a:latin typeface="+mn-lt"/>
                <a:ea typeface="+mn-ea"/>
                <a:cs typeface="+mn-cs"/>
              </a:rPr>
              <a:t>: accessed December 9, 2025), University of North Texas Libraries, The Portal to Texas History, </a:t>
            </a:r>
            <a:r>
              <a:rPr lang="en-US" sz="1200" b="0" i="0" u="sng"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UNT Press.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[Lone Star Gas Co Truck]</a:t>
            </a:r>
            <a:r>
              <a:rPr lang="en-US" sz="1200" kern="1200" dirty="0">
                <a:solidFill>
                  <a:schemeClr val="tx1"/>
                </a:solidFill>
                <a:effectLst/>
                <a:latin typeface="+mn-lt"/>
                <a:ea typeface="+mn-ea"/>
                <a:cs typeface="+mn-cs"/>
              </a:rPr>
              <a:t>. ca. 1910. Photograph. University of North Texas Libraries, The Portal to Texas History; crediting Clay County Historical Society. </a:t>
            </a:r>
            <a:r>
              <a:rPr lang="en-US" sz="1200" u="sng" kern="1200" dirty="0">
                <a:solidFill>
                  <a:schemeClr val="tx1"/>
                </a:solidFill>
                <a:effectLst/>
                <a:latin typeface="+mn-lt"/>
                <a:ea typeface="+mn-ea"/>
                <a:cs typeface="+mn-cs"/>
                <a:hlinkClick r:id="rId3"/>
              </a:rPr>
              <a:t>https://texashistory.unt.edu/ark:/67531/metapth16974/</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B37FCD51-4AB8-4714-9FA3-25BE9CC1DDC9}" type="slidenum">
              <a:rPr lang="en-US" smtClean="0"/>
              <a:t>2</a:t>
            </a:fld>
            <a:endParaRPr lang="en-US"/>
          </a:p>
        </p:txBody>
      </p:sp>
    </p:spTree>
    <p:extLst>
      <p:ext uri="{BB962C8B-B14F-4D97-AF65-F5344CB8AC3E}">
        <p14:creationId xmlns:p14="http://schemas.microsoft.com/office/powerpoint/2010/main" val="1341270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The Lucas Gusher, 1901</a:t>
            </a:r>
            <a:r>
              <a:rPr lang="en-US" sz="1200" b="0" i="0" u="none" strike="noStrike" kern="1200" dirty="0">
                <a:solidFill>
                  <a:schemeClr val="tx1"/>
                </a:solidFill>
                <a:effectLst/>
                <a:latin typeface="+mn-lt"/>
                <a:ea typeface="+mn-ea"/>
                <a:cs typeface="+mn-cs"/>
              </a:rPr>
              <a:t>. 1901. Photograph. University of North Texas Libraries, The Portal to Texas History; crediting University of Texas at Arlington Library. </a:t>
            </a:r>
            <a:r>
              <a:rPr lang="en-US" sz="1200" b="0" i="0" u="sng" strike="noStrike" kern="1200" dirty="0">
                <a:solidFill>
                  <a:schemeClr val="tx1"/>
                </a:solidFill>
                <a:effectLst/>
                <a:latin typeface="+mn-lt"/>
                <a:ea typeface="+mn-ea"/>
                <a:cs typeface="+mn-cs"/>
                <a:hlinkClick r:id="rId3"/>
              </a:rPr>
              <a:t>https://texashistory.unt.edu/ark:/67531/metapth41398/</a:t>
            </a:r>
            <a:r>
              <a:rPr lang="en-US" sz="1200" b="0" i="0" u="none" strike="noStrike" kern="1200" dirty="0">
                <a:solidFill>
                  <a:schemeClr val="tx1"/>
                </a:solidFill>
                <a:effectLst/>
                <a:latin typeface="+mn-lt"/>
                <a:ea typeface="+mn-ea"/>
                <a:cs typeface="+mn-cs"/>
              </a:rPr>
              <a:t>. </a:t>
            </a:r>
          </a:p>
          <a:p>
            <a:br>
              <a:rPr lang="en-US" dirty="0"/>
            </a:br>
            <a:endParaRPr lang="en-US" dirty="0"/>
          </a:p>
        </p:txBody>
      </p:sp>
      <p:sp>
        <p:nvSpPr>
          <p:cNvPr id="4" name="Slide Number Placeholder 3"/>
          <p:cNvSpPr>
            <a:spLocks noGrp="1"/>
          </p:cNvSpPr>
          <p:nvPr>
            <p:ph type="sldNum" sz="quarter" idx="5"/>
          </p:nvPr>
        </p:nvSpPr>
        <p:spPr/>
        <p:txBody>
          <a:bodyPr/>
          <a:lstStyle/>
          <a:p>
            <a:fld id="{B37FCD51-4AB8-4714-9FA3-25BE9CC1DDC9}" type="slidenum">
              <a:rPr lang="en-US" smtClean="0"/>
              <a:t>6</a:t>
            </a:fld>
            <a:endParaRPr lang="en-US"/>
          </a:p>
        </p:txBody>
      </p:sp>
    </p:spTree>
    <p:extLst>
      <p:ext uri="{BB962C8B-B14F-4D97-AF65-F5344CB8AC3E}">
        <p14:creationId xmlns:p14="http://schemas.microsoft.com/office/powerpoint/2010/main" val="2214468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“Galveston Tribune. (Galveston, Tex.), Vol. 21, No. 45, Ed. 1 Monday, January 14, 1901.” The Portal to Texas History, January 26, 2020. </a:t>
            </a:r>
            <a:r>
              <a:rPr lang="en-US" sz="1200" u="sng" kern="1200" dirty="0">
                <a:solidFill>
                  <a:schemeClr val="tx1"/>
                </a:solidFill>
                <a:effectLst/>
                <a:latin typeface="+mn-lt"/>
                <a:ea typeface="+mn-ea"/>
                <a:cs typeface="+mn-cs"/>
                <a:hlinkClick r:id="rId3"/>
              </a:rPr>
              <a:t>https://texashistory.unt.edu/ark:/67531/metapth1218593/m1/4/</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37FCD51-4AB8-4714-9FA3-25BE9CC1DDC9}" type="slidenum">
              <a:rPr lang="en-US" smtClean="0"/>
              <a:t>7</a:t>
            </a:fld>
            <a:endParaRPr lang="en-US"/>
          </a:p>
        </p:txBody>
      </p:sp>
    </p:spTree>
    <p:extLst>
      <p:ext uri="{BB962C8B-B14F-4D97-AF65-F5344CB8AC3E}">
        <p14:creationId xmlns:p14="http://schemas.microsoft.com/office/powerpoint/2010/main" val="2456789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Trost Studio. Oil Field in Beaumont, Texas, 1901, photograph, 1901; (</a:t>
            </a:r>
            <a:r>
              <a:rPr lang="en-US" sz="1200" b="0" i="0" u="none" strike="noStrike" kern="1200" dirty="0">
                <a:solidFill>
                  <a:schemeClr val="tx1"/>
                </a:solidFill>
                <a:effectLst/>
                <a:latin typeface="+mn-lt"/>
                <a:ea typeface="+mn-ea"/>
                <a:cs typeface="+mn-cs"/>
                <a:hlinkClick r:id="rId3"/>
              </a:rPr>
              <a:t>https://texashistory.unt.edu/ark:/67531/metapth41397/</a:t>
            </a:r>
            <a:r>
              <a:rPr lang="en-US" sz="1200" b="0" i="0" kern="1200" dirty="0">
                <a:solidFill>
                  <a:schemeClr val="tx1"/>
                </a:solidFill>
                <a:effectLst/>
                <a:latin typeface="+mn-lt"/>
                <a:ea typeface="+mn-ea"/>
                <a:cs typeface="+mn-cs"/>
              </a:rPr>
              <a:t>: accessed December 11,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University of Texas at Arlington Library.</a:t>
            </a:r>
            <a:endParaRPr lang="en-US" dirty="0"/>
          </a:p>
        </p:txBody>
      </p:sp>
      <p:sp>
        <p:nvSpPr>
          <p:cNvPr id="4" name="Slide Number Placeholder 3"/>
          <p:cNvSpPr>
            <a:spLocks noGrp="1"/>
          </p:cNvSpPr>
          <p:nvPr>
            <p:ph type="sldNum" sz="quarter" idx="5"/>
          </p:nvPr>
        </p:nvSpPr>
        <p:spPr/>
        <p:txBody>
          <a:bodyPr/>
          <a:lstStyle/>
          <a:p>
            <a:fld id="{B37FCD51-4AB8-4714-9FA3-25BE9CC1DDC9}" type="slidenum">
              <a:rPr lang="en-US" smtClean="0"/>
              <a:t>8</a:t>
            </a:fld>
            <a:endParaRPr lang="en-US"/>
          </a:p>
        </p:txBody>
      </p:sp>
    </p:spTree>
    <p:extLst>
      <p:ext uri="{BB962C8B-B14F-4D97-AF65-F5344CB8AC3E}">
        <p14:creationId xmlns:p14="http://schemas.microsoft.com/office/powerpoint/2010/main" val="3065986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DF2E-FE0E-E725-6302-61A90EB709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2C847D-31C1-7F5A-32D3-D00BCE7BBC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54B356-E866-6012-1C69-1BA8136A059D}"/>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CACD2778-3A67-4743-C499-5DFF665C1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5BEF26-EE8B-97FE-ED5B-FB03CC8B58E6}"/>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28505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AC18-5A17-42BE-74D3-668648849C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D88BD9-6C08-0E0A-302B-65A57072E6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C4751-A37C-934E-3253-BD098BFADABE}"/>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D9079254-DC01-9798-F353-BC50C5CA58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08391-5633-281E-F330-790BC8C723F6}"/>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3662877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3201-A444-5ACA-AF3F-A83F3EC33C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51DAFB-5DE5-B2B3-08BC-85818CB5B4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4A4E9A-0036-90E8-B7C2-C03CBC7734A3}"/>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DDDB5795-D48A-5143-DAE6-956601090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8BBA0-9A9A-8E4B-AF60-AFB9CFB398FC}"/>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890584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F1C6E-13CC-4296-0961-64B37B2413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CA8978-5C6B-342B-7CF5-C1F88CCC4E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A5ACD7-2471-7BE6-5DCF-5F5F3F0F89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108000-4429-DE07-F63B-C9D0A84337F3}"/>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6" name="Footer Placeholder 5">
            <a:extLst>
              <a:ext uri="{FF2B5EF4-FFF2-40B4-BE49-F238E27FC236}">
                <a16:creationId xmlns:a16="http://schemas.microsoft.com/office/drawing/2014/main" id="{44E2767B-2455-3382-4866-E93E0465DB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AEC201-F6C5-21AC-543B-0D6038CD3F42}"/>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101364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96678-C85F-B731-2543-5EA6968432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2F48E3-8F68-880D-6975-F2BD006EC2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1113BE-1BE9-9786-3BC0-90CE4CCC3E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40BD0C-555C-8573-159B-C442D5D5F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E3E301-5135-8AF7-CE64-474781E99D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9E2248-04EC-6027-66B6-3CA6BBCBC32C}"/>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8" name="Footer Placeholder 7">
            <a:extLst>
              <a:ext uri="{FF2B5EF4-FFF2-40B4-BE49-F238E27FC236}">
                <a16:creationId xmlns:a16="http://schemas.microsoft.com/office/drawing/2014/main" id="{3C42306A-1B97-A5EE-72D9-52D589FC3B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4BD16A-EEC0-DBE1-33A9-EDF4C5EBC59F}"/>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155222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72E68-4677-D8A7-F450-19AC388BB9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D08AEE-F2B9-EFA7-DF77-A81495FF39C2}"/>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4" name="Footer Placeholder 3">
            <a:extLst>
              <a:ext uri="{FF2B5EF4-FFF2-40B4-BE49-F238E27FC236}">
                <a16:creationId xmlns:a16="http://schemas.microsoft.com/office/drawing/2014/main" id="{BC83A73F-06DC-ECD7-F06B-6FD302A532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0042A3-DD44-DB0C-E4FD-8BD3A57008EF}"/>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1096075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715EAC-945B-B01E-7559-299B33ABEF5F}"/>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3" name="Footer Placeholder 2">
            <a:extLst>
              <a:ext uri="{FF2B5EF4-FFF2-40B4-BE49-F238E27FC236}">
                <a16:creationId xmlns:a16="http://schemas.microsoft.com/office/drawing/2014/main" id="{F3750997-BCD3-4CAF-1F9E-2360555362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2EC058-D47E-7489-6A88-35BBED6FA77F}"/>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2646050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B952-2FBA-D3C7-330D-53C192EB1C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F8B4CD-5264-92C6-5144-085617BD65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CA1F4-BFD2-6371-AD2F-889E7ED86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88A799-48B1-D236-862C-E8B8C382A5B4}"/>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6" name="Footer Placeholder 5">
            <a:extLst>
              <a:ext uri="{FF2B5EF4-FFF2-40B4-BE49-F238E27FC236}">
                <a16:creationId xmlns:a16="http://schemas.microsoft.com/office/drawing/2014/main" id="{FB6C4451-1F54-1304-4395-ECA26F7B0B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3C440D-4DD0-25A1-C66D-B0E4508AA805}"/>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3795702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27DD-A83C-CDED-BF70-CB87E92A27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B9D182-00F1-79C9-0669-7B609D19DB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36DA7A-4CDB-7306-8DDA-6492CFFC2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6B6959-2B8E-A8F4-878D-3359D91D4CDE}"/>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6" name="Footer Placeholder 5">
            <a:extLst>
              <a:ext uri="{FF2B5EF4-FFF2-40B4-BE49-F238E27FC236}">
                <a16:creationId xmlns:a16="http://schemas.microsoft.com/office/drawing/2014/main" id="{343C08C9-9C21-7C64-9E84-8D041E368C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0B150E-4F0B-BEFC-4BAD-D69B7E09C9E5}"/>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270441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C8FE9-319D-1731-2B55-B31922C527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2D5486-F664-7D99-A579-D951CD866F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F582C-AE66-8CDE-3540-DC067D5239B0}"/>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018237DD-B263-2723-C776-19E311BB1A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DFB10-FB6F-6585-FD0F-FEAC35998346}"/>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292431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4D6CAB-F86F-B4D6-C7F2-1AD78D7A33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DD6DD4-9BF2-E339-3B35-7E28D3551D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C7EAFA-5402-1ABB-5620-EE62F6442F63}"/>
              </a:ext>
            </a:extLst>
          </p:cNvPr>
          <p:cNvSpPr>
            <a:spLocks noGrp="1"/>
          </p:cNvSpPr>
          <p:nvPr>
            <p:ph type="dt" sz="half" idx="10"/>
          </p:nvPr>
        </p:nvSpPr>
        <p:spPr/>
        <p:txBody>
          <a:body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1E020322-120A-3BF0-0B3B-F23E10AF2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E2FA94-A5AD-BA27-1A37-85D0B281C9A0}"/>
              </a:ext>
            </a:extLst>
          </p:cNvPr>
          <p:cNvSpPr>
            <a:spLocks noGrp="1"/>
          </p:cNvSpPr>
          <p:nvPr>
            <p:ph type="sldNum" sz="quarter" idx="12"/>
          </p:nvPr>
        </p:nvSpPr>
        <p:spPr/>
        <p:txBody>
          <a:bodyPr/>
          <a:lstStyle/>
          <a:p>
            <a:fld id="{0E1C3248-09A9-4277-B3A8-CF28F245B503}" type="slidenum">
              <a:rPr lang="en-US" smtClean="0"/>
              <a:t>‹#›</a:t>
            </a:fld>
            <a:endParaRPr lang="en-US"/>
          </a:p>
        </p:txBody>
      </p:sp>
    </p:spTree>
    <p:extLst>
      <p:ext uri="{BB962C8B-B14F-4D97-AF65-F5344CB8AC3E}">
        <p14:creationId xmlns:p14="http://schemas.microsoft.com/office/powerpoint/2010/main" val="457317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871726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743790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47947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222672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748943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010287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303239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79881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999418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000010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348410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DEEA8C-8062-4EBD-6974-9146494332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4BE257-6AAB-7515-EFBA-2C54440B2A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4DBEA1-BF2C-8AAB-14DA-E98B271F21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AB6C7D-BF9D-4A41-8388-2B769C11DF51}" type="datetimeFigureOut">
              <a:rPr lang="en-US" smtClean="0"/>
              <a:t>4/22/2026</a:t>
            </a:fld>
            <a:endParaRPr lang="en-US"/>
          </a:p>
        </p:txBody>
      </p:sp>
      <p:sp>
        <p:nvSpPr>
          <p:cNvPr id="5" name="Footer Placeholder 4">
            <a:extLst>
              <a:ext uri="{FF2B5EF4-FFF2-40B4-BE49-F238E27FC236}">
                <a16:creationId xmlns:a16="http://schemas.microsoft.com/office/drawing/2014/main" id="{C6528EF3-39B6-7D84-9AFA-6A2E9B5783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E90DFB7-5D5F-0ABE-B4CC-A20B543AB2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1C3248-09A9-4277-B3A8-CF28F245B503}" type="slidenum">
              <a:rPr lang="en-US" smtClean="0"/>
              <a:t>‹#›</a:t>
            </a:fld>
            <a:endParaRPr lang="en-US"/>
          </a:p>
        </p:txBody>
      </p:sp>
    </p:spTree>
    <p:extLst>
      <p:ext uri="{BB962C8B-B14F-4D97-AF65-F5344CB8AC3E}">
        <p14:creationId xmlns:p14="http://schemas.microsoft.com/office/powerpoint/2010/main" val="52220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4/22/2026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4031161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13.sv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EC3FE92E-FF21-46DB-BE36-B3A5D4149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7">
            <a:extLst>
              <a:ext uri="{FF2B5EF4-FFF2-40B4-BE49-F238E27FC236}">
                <a16:creationId xmlns:a16="http://schemas.microsoft.com/office/drawing/2014/main" id="{7E9DFFEE-526A-4D56-A70C-EADE7289B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1191126" y="979714"/>
            <a:ext cx="5320206" cy="2807540"/>
          </a:xfrm>
        </p:spPr>
        <p:txBody>
          <a:bodyPr>
            <a:normAutofit fontScale="90000"/>
          </a:bodyPr>
          <a:lstStyle/>
          <a:p>
            <a:pPr algn="l"/>
            <a:r>
              <a:rPr lang="en-US" b="1" i="1" dirty="0">
                <a:solidFill>
                  <a:schemeClr val="bg2">
                    <a:lumMod val="50000"/>
                  </a:schemeClr>
                </a:solidFill>
                <a:latin typeface="Gotham book"/>
              </a:rPr>
              <a:t>Unidad 10:</a:t>
            </a:r>
            <a:br>
              <a:rPr lang="en-US" b="1" i="1" dirty="0">
                <a:solidFill>
                  <a:schemeClr val="tx1">
                    <a:lumMod val="85000"/>
                    <a:lumOff val="15000"/>
                  </a:schemeClr>
                </a:solidFill>
                <a:latin typeface="Gotham book"/>
              </a:rPr>
            </a:br>
            <a:r>
              <a:rPr lang="en-US" b="1" dirty="0" err="1">
                <a:solidFill>
                  <a:schemeClr val="tx1">
                    <a:lumMod val="85000"/>
                    <a:lumOff val="15000"/>
                  </a:schemeClr>
                </a:solidFill>
                <a:latin typeface="Gotham book"/>
              </a:rPr>
              <a:t>Algodón</a:t>
            </a:r>
            <a:r>
              <a:rPr lang="en-US" b="1" dirty="0">
                <a:solidFill>
                  <a:schemeClr val="tx1">
                    <a:lumMod val="85000"/>
                    <a:lumOff val="15000"/>
                  </a:schemeClr>
                </a:solidFill>
                <a:latin typeface="Gotham book"/>
              </a:rPr>
              <a:t>, </a:t>
            </a:r>
            <a:r>
              <a:rPr lang="en-US" b="1" dirty="0" err="1">
                <a:solidFill>
                  <a:schemeClr val="tx1">
                    <a:lumMod val="85000"/>
                    <a:lumOff val="15000"/>
                  </a:schemeClr>
                </a:solidFill>
                <a:latin typeface="Gotham book"/>
              </a:rPr>
              <a:t>ganado</a:t>
            </a:r>
            <a:r>
              <a:rPr lang="en-US" b="1" dirty="0">
                <a:solidFill>
                  <a:schemeClr val="tx1">
                    <a:lumMod val="85000"/>
                    <a:lumOff val="15000"/>
                  </a:schemeClr>
                </a:solidFill>
                <a:latin typeface="Gotham book"/>
              </a:rPr>
              <a:t> y </a:t>
            </a:r>
            <a:r>
              <a:rPr lang="en-US" b="1" dirty="0" err="1">
                <a:solidFill>
                  <a:schemeClr val="tx1">
                    <a:lumMod val="85000"/>
                    <a:lumOff val="15000"/>
                  </a:schemeClr>
                </a:solidFill>
                <a:latin typeface="Gotham book"/>
              </a:rPr>
              <a:t>ferrocarriles</a:t>
            </a:r>
            <a:endParaRPr lang="en-US" b="1" dirty="0">
              <a:solidFill>
                <a:schemeClr val="tx1">
                  <a:lumMod val="85000"/>
                  <a:lumOff val="15000"/>
                </a:schemeClr>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1311731" y="4152900"/>
            <a:ext cx="5078996" cy="1554562"/>
          </a:xfrm>
        </p:spPr>
        <p:txBody>
          <a:bodyPr>
            <a:normAutofit fontScale="92500"/>
          </a:bodyPr>
          <a:lstStyle/>
          <a:p>
            <a:pPr algn="l"/>
            <a:r>
              <a:rPr lang="en-US" sz="4000" b="1" i="1" dirty="0" err="1">
                <a:solidFill>
                  <a:schemeClr val="bg2">
                    <a:lumMod val="50000"/>
                  </a:schemeClr>
                </a:solidFill>
                <a:latin typeface="Gotham book"/>
              </a:rPr>
              <a:t>Lección</a:t>
            </a:r>
            <a:r>
              <a:rPr lang="en-US" sz="4000" b="1" i="1" dirty="0">
                <a:solidFill>
                  <a:schemeClr val="bg2">
                    <a:lumMod val="50000"/>
                  </a:schemeClr>
                </a:solidFill>
                <a:latin typeface="Gotham book"/>
              </a:rPr>
              <a:t> 10: </a:t>
            </a:r>
          </a:p>
          <a:p>
            <a:pPr algn="l"/>
            <a:r>
              <a:rPr lang="en-US" sz="4000" b="1" dirty="0">
                <a:solidFill>
                  <a:schemeClr val="tx1">
                    <a:lumMod val="85000"/>
                    <a:lumOff val="15000"/>
                  </a:schemeClr>
                </a:solidFill>
                <a:latin typeface="Gotham book"/>
              </a:rPr>
              <a:t>Mirando </a:t>
            </a:r>
            <a:r>
              <a:rPr lang="en-US" sz="4000" b="1" dirty="0" err="1">
                <a:solidFill>
                  <a:schemeClr val="tx1">
                    <a:lumMod val="85000"/>
                    <a:lumOff val="15000"/>
                  </a:schemeClr>
                </a:solidFill>
                <a:latin typeface="Gotham book"/>
              </a:rPr>
              <a:t>hacia</a:t>
            </a:r>
            <a:r>
              <a:rPr lang="en-US" sz="4000" b="1" dirty="0">
                <a:solidFill>
                  <a:schemeClr val="tx1">
                    <a:lumMod val="85000"/>
                    <a:lumOff val="15000"/>
                  </a:schemeClr>
                </a:solidFill>
                <a:latin typeface="Gotham book"/>
              </a:rPr>
              <a:t> </a:t>
            </a:r>
            <a:r>
              <a:rPr lang="en-US" sz="4000" b="1" dirty="0" err="1">
                <a:solidFill>
                  <a:schemeClr val="tx1">
                    <a:lumMod val="85000"/>
                    <a:lumOff val="15000"/>
                  </a:schemeClr>
                </a:solidFill>
                <a:latin typeface="Gotham book"/>
              </a:rPr>
              <a:t>adelante</a:t>
            </a:r>
            <a:endParaRPr lang="en-US" sz="4000" b="1" dirty="0">
              <a:solidFill>
                <a:schemeClr val="tx1">
                  <a:lumMod val="85000"/>
                  <a:lumOff val="15000"/>
                </a:schemeClr>
              </a:solidFill>
              <a:latin typeface="Gotham book"/>
            </a:endParaRPr>
          </a:p>
        </p:txBody>
      </p:sp>
      <p:sp>
        <p:nvSpPr>
          <p:cNvPr id="9" name="TextBox 8">
            <a:extLst>
              <a:ext uri="{FF2B5EF4-FFF2-40B4-BE49-F238E27FC236}">
                <a16:creationId xmlns:a16="http://schemas.microsoft.com/office/drawing/2014/main" id="{A519E46B-A523-E2D6-A681-89CDA58D52DD}"/>
              </a:ext>
            </a:extLst>
          </p:cNvPr>
          <p:cNvSpPr txBox="1"/>
          <p:nvPr/>
        </p:nvSpPr>
        <p:spPr>
          <a:xfrm>
            <a:off x="3113315" y="5909774"/>
            <a:ext cx="5078996" cy="1015663"/>
          </a:xfrm>
          <a:prstGeom prst="rect">
            <a:avLst/>
          </a:prstGeom>
          <a:noFill/>
        </p:spPr>
        <p:txBody>
          <a:bodyPr wrap="square" rtlCol="0">
            <a:spAutoFit/>
          </a:bodyPr>
          <a:lstStyle/>
          <a:p>
            <a:pPr algn="r"/>
            <a:r>
              <a:rPr lang="es-ES" sz="2000" dirty="0">
                <a:latin typeface="Gotham book"/>
              </a:rPr>
              <a:t>Explosión de la plataforma petrolífera de Corpus Christi, 1922</a:t>
            </a:r>
          </a:p>
          <a:p>
            <a:pPr algn="r"/>
            <a:r>
              <a:rPr lang="es-ES" sz="2000" i="1" dirty="0">
                <a:latin typeface="Gotham book"/>
              </a:rPr>
              <a:t>El portal a la historia de Texas</a:t>
            </a:r>
            <a:endParaRPr lang="en-US" sz="2000" i="1" dirty="0">
              <a:latin typeface="Gotham book"/>
            </a:endParaRPr>
          </a:p>
        </p:txBody>
      </p:sp>
      <p:pic>
        <p:nvPicPr>
          <p:cNvPr id="8" name="Picture 2" descr="A black and white photograph of an oil well spewing oil into the air.">
            <a:extLst>
              <a:ext uri="{FF2B5EF4-FFF2-40B4-BE49-F238E27FC236}">
                <a16:creationId xmlns:a16="http://schemas.microsoft.com/office/drawing/2014/main" id="{F76D42ED-7A5C-086B-BF38-1892E8012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015" r="-1" b="940"/>
          <a:stretch>
            <a:fillRect/>
          </a:stretch>
        </p:blipFill>
        <p:spPr bwMode="auto">
          <a:xfrm>
            <a:off x="7616215" y="10"/>
            <a:ext cx="4575785" cy="6857990"/>
          </a:xfrm>
          <a:custGeom>
            <a:avLst/>
            <a:gdLst/>
            <a:ahLst/>
            <a:cxnLst/>
            <a:rect l="l" t="t" r="r" b="b"/>
            <a:pathLst>
              <a:path w="4575785" h="6857999">
                <a:moveTo>
                  <a:pt x="517468" y="0"/>
                </a:moveTo>
                <a:lnTo>
                  <a:pt x="4575785" y="0"/>
                </a:lnTo>
                <a:lnTo>
                  <a:pt x="4575785" y="6857999"/>
                </a:lnTo>
                <a:lnTo>
                  <a:pt x="960511" y="6857999"/>
                </a:lnTo>
                <a:lnTo>
                  <a:pt x="942694" y="6843617"/>
                </a:lnTo>
                <a:cubicBezTo>
                  <a:pt x="964945" y="6792705"/>
                  <a:pt x="892574" y="6836929"/>
                  <a:pt x="865960" y="6827318"/>
                </a:cubicBezTo>
                <a:lnTo>
                  <a:pt x="861487" y="6823037"/>
                </a:lnTo>
                <a:lnTo>
                  <a:pt x="859513" y="6806858"/>
                </a:lnTo>
                <a:lnTo>
                  <a:pt x="860461" y="6800037"/>
                </a:lnTo>
                <a:cubicBezTo>
                  <a:pt x="860484" y="6795612"/>
                  <a:pt x="859691" y="6793024"/>
                  <a:pt x="858251" y="6791626"/>
                </a:cubicBezTo>
                <a:lnTo>
                  <a:pt x="857660" y="6791654"/>
                </a:lnTo>
                <a:lnTo>
                  <a:pt x="856643" y="6783314"/>
                </a:lnTo>
                <a:cubicBezTo>
                  <a:pt x="856157" y="6768705"/>
                  <a:pt x="856848" y="6753980"/>
                  <a:pt x="858459" y="6739543"/>
                </a:cubicBezTo>
                <a:cubicBezTo>
                  <a:pt x="825704" y="6742272"/>
                  <a:pt x="849542" y="6681110"/>
                  <a:pt x="794118" y="6710916"/>
                </a:cubicBezTo>
                <a:cubicBezTo>
                  <a:pt x="794610" y="6692179"/>
                  <a:pt x="815573" y="6671806"/>
                  <a:pt x="779817" y="6693690"/>
                </a:cubicBezTo>
                <a:cubicBezTo>
                  <a:pt x="778915" y="6687990"/>
                  <a:pt x="774885" y="6685995"/>
                  <a:pt x="769310" y="6685745"/>
                </a:cubicBezTo>
                <a:lnTo>
                  <a:pt x="766802" y="6686064"/>
                </a:lnTo>
                <a:cubicBezTo>
                  <a:pt x="767473" y="6672038"/>
                  <a:pt x="768145" y="6658011"/>
                  <a:pt x="768816" y="6643985"/>
                </a:cubicBezTo>
                <a:lnTo>
                  <a:pt x="764758" y="6640288"/>
                </a:lnTo>
                <a:lnTo>
                  <a:pt x="771603" y="6610439"/>
                </a:lnTo>
                <a:cubicBezTo>
                  <a:pt x="771799" y="6605729"/>
                  <a:pt x="776328" y="6505678"/>
                  <a:pt x="776524" y="6500968"/>
                </a:cubicBezTo>
                <a:lnTo>
                  <a:pt x="716862" y="6252242"/>
                </a:lnTo>
                <a:cubicBezTo>
                  <a:pt x="710358" y="6209033"/>
                  <a:pt x="712158" y="6177416"/>
                  <a:pt x="706006" y="6116988"/>
                </a:cubicBezTo>
                <a:cubicBezTo>
                  <a:pt x="664744" y="6009788"/>
                  <a:pt x="669134" y="5997889"/>
                  <a:pt x="675681" y="5921438"/>
                </a:cubicBezTo>
                <a:cubicBezTo>
                  <a:pt x="609567" y="5910253"/>
                  <a:pt x="667197" y="5880778"/>
                  <a:pt x="646967" y="5848021"/>
                </a:cubicBezTo>
                <a:cubicBezTo>
                  <a:pt x="633539" y="5819166"/>
                  <a:pt x="610193" y="5775630"/>
                  <a:pt x="595120" y="5722308"/>
                </a:cubicBezTo>
                <a:cubicBezTo>
                  <a:pt x="587517" y="5685814"/>
                  <a:pt x="566330" y="5564010"/>
                  <a:pt x="556522" y="5528087"/>
                </a:cubicBezTo>
                <a:cubicBezTo>
                  <a:pt x="551310" y="5519174"/>
                  <a:pt x="556171" y="5505252"/>
                  <a:pt x="536270" y="5506770"/>
                </a:cubicBezTo>
                <a:cubicBezTo>
                  <a:pt x="512052" y="5506489"/>
                  <a:pt x="543356" y="5459435"/>
                  <a:pt x="516612" y="5473320"/>
                </a:cubicBezTo>
                <a:cubicBezTo>
                  <a:pt x="537947" y="5440196"/>
                  <a:pt x="486731" y="5435838"/>
                  <a:pt x="471989" y="5418523"/>
                </a:cubicBezTo>
                <a:cubicBezTo>
                  <a:pt x="493820" y="5390817"/>
                  <a:pt x="454363" y="5377479"/>
                  <a:pt x="442299" y="5333204"/>
                </a:cubicBezTo>
                <a:cubicBezTo>
                  <a:pt x="467689" y="5302287"/>
                  <a:pt x="420786" y="5307848"/>
                  <a:pt x="452960" y="5255192"/>
                </a:cubicBezTo>
                <a:cubicBezTo>
                  <a:pt x="453300" y="5233631"/>
                  <a:pt x="429983" y="5195187"/>
                  <a:pt x="431339" y="5156169"/>
                </a:cubicBezTo>
                <a:cubicBezTo>
                  <a:pt x="398945" y="5067566"/>
                  <a:pt x="403718" y="5079988"/>
                  <a:pt x="404757" y="5025421"/>
                </a:cubicBezTo>
                <a:cubicBezTo>
                  <a:pt x="400018" y="4966103"/>
                  <a:pt x="402758" y="4976631"/>
                  <a:pt x="395660" y="4924394"/>
                </a:cubicBezTo>
                <a:cubicBezTo>
                  <a:pt x="383838" y="4897752"/>
                  <a:pt x="406451" y="4876973"/>
                  <a:pt x="390158" y="4861232"/>
                </a:cubicBezTo>
                <a:cubicBezTo>
                  <a:pt x="362582" y="4877952"/>
                  <a:pt x="368360" y="4813711"/>
                  <a:pt x="341238" y="4838615"/>
                </a:cubicBezTo>
                <a:cubicBezTo>
                  <a:pt x="311503" y="4831441"/>
                  <a:pt x="352577" y="4804970"/>
                  <a:pt x="326273" y="4796524"/>
                </a:cubicBezTo>
                <a:lnTo>
                  <a:pt x="284996" y="4672372"/>
                </a:lnTo>
                <a:cubicBezTo>
                  <a:pt x="298118" y="4649489"/>
                  <a:pt x="287003" y="4640074"/>
                  <a:pt x="267970" y="4634255"/>
                </a:cubicBezTo>
                <a:cubicBezTo>
                  <a:pt x="263754" y="4595383"/>
                  <a:pt x="222766" y="4593405"/>
                  <a:pt x="203275" y="4555830"/>
                </a:cubicBezTo>
                <a:cubicBezTo>
                  <a:pt x="181514" y="4524570"/>
                  <a:pt x="154438" y="4520149"/>
                  <a:pt x="133797" y="4479914"/>
                </a:cubicBezTo>
                <a:cubicBezTo>
                  <a:pt x="124082" y="4457346"/>
                  <a:pt x="105185" y="4427564"/>
                  <a:pt x="84156" y="4415916"/>
                </a:cubicBezTo>
                <a:lnTo>
                  <a:pt x="83303" y="4414752"/>
                </a:lnTo>
                <a:lnTo>
                  <a:pt x="72062" y="4388525"/>
                </a:lnTo>
                <a:lnTo>
                  <a:pt x="75315" y="4375182"/>
                </a:lnTo>
                <a:cubicBezTo>
                  <a:pt x="75941" y="4370194"/>
                  <a:pt x="75530" y="4367154"/>
                  <a:pt x="74333" y="4365355"/>
                </a:cubicBezTo>
                <a:lnTo>
                  <a:pt x="68893" y="4364787"/>
                </a:lnTo>
                <a:cubicBezTo>
                  <a:pt x="68887" y="4364737"/>
                  <a:pt x="68881" y="4364686"/>
                  <a:pt x="68875" y="4364636"/>
                </a:cubicBezTo>
                <a:cubicBezTo>
                  <a:pt x="68620" y="4351507"/>
                  <a:pt x="69309" y="4337030"/>
                  <a:pt x="58168" y="4323582"/>
                </a:cubicBezTo>
                <a:cubicBezTo>
                  <a:pt x="61811" y="4263350"/>
                  <a:pt x="99263" y="4233013"/>
                  <a:pt x="79972" y="4208494"/>
                </a:cubicBezTo>
                <a:cubicBezTo>
                  <a:pt x="88758" y="4180446"/>
                  <a:pt x="125844" y="4152085"/>
                  <a:pt x="106280" y="4120638"/>
                </a:cubicBezTo>
                <a:cubicBezTo>
                  <a:pt x="111598" y="4121936"/>
                  <a:pt x="113804" y="4120147"/>
                  <a:pt x="114398" y="4116558"/>
                </a:cubicBezTo>
                <a:cubicBezTo>
                  <a:pt x="114157" y="4114248"/>
                  <a:pt x="113917" y="4111937"/>
                  <a:pt x="113677" y="4109627"/>
                </a:cubicBezTo>
                <a:lnTo>
                  <a:pt x="105699" y="4105626"/>
                </a:lnTo>
                <a:cubicBezTo>
                  <a:pt x="77890" y="4088880"/>
                  <a:pt x="108987" y="4082598"/>
                  <a:pt x="106408" y="4051443"/>
                </a:cubicBezTo>
                <a:cubicBezTo>
                  <a:pt x="106858" y="4036630"/>
                  <a:pt x="97032" y="3985550"/>
                  <a:pt x="103822" y="3988496"/>
                </a:cubicBezTo>
                <a:lnTo>
                  <a:pt x="75372" y="3857059"/>
                </a:lnTo>
                <a:cubicBezTo>
                  <a:pt x="82817" y="3836376"/>
                  <a:pt x="81742" y="3824520"/>
                  <a:pt x="64937" y="3815652"/>
                </a:cubicBezTo>
                <a:cubicBezTo>
                  <a:pt x="102287" y="3718925"/>
                  <a:pt x="55573" y="3772320"/>
                  <a:pt x="59080" y="3696747"/>
                </a:cubicBezTo>
                <a:cubicBezTo>
                  <a:pt x="66269" y="3629648"/>
                  <a:pt x="63240" y="3571908"/>
                  <a:pt x="85623" y="3491441"/>
                </a:cubicBezTo>
                <a:cubicBezTo>
                  <a:pt x="98410" y="3474059"/>
                  <a:pt x="99525" y="3431012"/>
                  <a:pt x="100691" y="3417526"/>
                </a:cubicBezTo>
                <a:cubicBezTo>
                  <a:pt x="101857" y="3404040"/>
                  <a:pt x="95556" y="3412369"/>
                  <a:pt x="92620" y="3410525"/>
                </a:cubicBezTo>
                <a:cubicBezTo>
                  <a:pt x="92153" y="3374230"/>
                  <a:pt x="83244" y="3285268"/>
                  <a:pt x="79737" y="3235496"/>
                </a:cubicBezTo>
                <a:cubicBezTo>
                  <a:pt x="70953" y="3207448"/>
                  <a:pt x="52012" y="3143347"/>
                  <a:pt x="71576" y="3111898"/>
                </a:cubicBezTo>
                <a:cubicBezTo>
                  <a:pt x="66408" y="3077014"/>
                  <a:pt x="53542" y="3056489"/>
                  <a:pt x="48725" y="3026189"/>
                </a:cubicBezTo>
                <a:cubicBezTo>
                  <a:pt x="35029" y="3013335"/>
                  <a:pt x="35295" y="2950066"/>
                  <a:pt x="42673" y="2930099"/>
                </a:cubicBezTo>
                <a:cubicBezTo>
                  <a:pt x="72765" y="2876461"/>
                  <a:pt x="20837" y="2811743"/>
                  <a:pt x="43260" y="2768401"/>
                </a:cubicBezTo>
                <a:cubicBezTo>
                  <a:pt x="44784" y="2755816"/>
                  <a:pt x="43709" y="2744724"/>
                  <a:pt x="41022" y="2734617"/>
                </a:cubicBezTo>
                <a:lnTo>
                  <a:pt x="29707" y="2708118"/>
                </a:lnTo>
                <a:lnTo>
                  <a:pt x="18896" y="2704187"/>
                </a:lnTo>
                <a:lnTo>
                  <a:pt x="16157" y="2686013"/>
                </a:lnTo>
                <a:lnTo>
                  <a:pt x="0" y="2656506"/>
                </a:lnTo>
                <a:cubicBezTo>
                  <a:pt x="46275" y="2648213"/>
                  <a:pt x="-21852" y="2580542"/>
                  <a:pt x="20000" y="2589495"/>
                </a:cubicBezTo>
                <a:cubicBezTo>
                  <a:pt x="9004" y="2539865"/>
                  <a:pt x="51725" y="2561406"/>
                  <a:pt x="4503" y="2517909"/>
                </a:cubicBezTo>
                <a:cubicBezTo>
                  <a:pt x="18312" y="2426183"/>
                  <a:pt x="2043" y="2320005"/>
                  <a:pt x="38580" y="2235940"/>
                </a:cubicBezTo>
                <a:cubicBezTo>
                  <a:pt x="39530" y="2131535"/>
                  <a:pt x="31342" y="1983035"/>
                  <a:pt x="28357" y="1891475"/>
                </a:cubicBezTo>
                <a:cubicBezTo>
                  <a:pt x="18536" y="1816240"/>
                  <a:pt x="53985" y="1820215"/>
                  <a:pt x="16422" y="1754299"/>
                </a:cubicBezTo>
                <a:cubicBezTo>
                  <a:pt x="22523" y="1748800"/>
                  <a:pt x="14115" y="1712020"/>
                  <a:pt x="17619" y="1704948"/>
                </a:cubicBezTo>
                <a:lnTo>
                  <a:pt x="11875" y="1640075"/>
                </a:lnTo>
                <a:lnTo>
                  <a:pt x="10148" y="1637400"/>
                </a:lnTo>
                <a:cubicBezTo>
                  <a:pt x="6571" y="1625366"/>
                  <a:pt x="7662" y="1617809"/>
                  <a:pt x="10809" y="1612250"/>
                </a:cubicBezTo>
                <a:lnTo>
                  <a:pt x="30710" y="1498099"/>
                </a:lnTo>
                <a:lnTo>
                  <a:pt x="28832" y="1497366"/>
                </a:lnTo>
                <a:lnTo>
                  <a:pt x="25420" y="1490044"/>
                </a:lnTo>
                <a:lnTo>
                  <a:pt x="36357" y="1429750"/>
                </a:lnTo>
                <a:cubicBezTo>
                  <a:pt x="56105" y="1395764"/>
                  <a:pt x="51096" y="1348657"/>
                  <a:pt x="63323" y="1316453"/>
                </a:cubicBezTo>
                <a:cubicBezTo>
                  <a:pt x="113953" y="1206017"/>
                  <a:pt x="97314" y="1160971"/>
                  <a:pt x="167299" y="1100758"/>
                </a:cubicBezTo>
                <a:cubicBezTo>
                  <a:pt x="183322" y="1066821"/>
                  <a:pt x="207320" y="1013057"/>
                  <a:pt x="218971" y="997428"/>
                </a:cubicBezTo>
                <a:cubicBezTo>
                  <a:pt x="225661" y="983599"/>
                  <a:pt x="245059" y="996998"/>
                  <a:pt x="249304" y="969068"/>
                </a:cubicBezTo>
                <a:cubicBezTo>
                  <a:pt x="273910" y="912445"/>
                  <a:pt x="257335" y="876944"/>
                  <a:pt x="307518" y="815816"/>
                </a:cubicBezTo>
                <a:cubicBezTo>
                  <a:pt x="319844" y="734499"/>
                  <a:pt x="427269" y="648257"/>
                  <a:pt x="438631" y="588216"/>
                </a:cubicBezTo>
                <a:cubicBezTo>
                  <a:pt x="468336" y="534577"/>
                  <a:pt x="480025" y="521047"/>
                  <a:pt x="494548" y="466832"/>
                </a:cubicBezTo>
                <a:cubicBezTo>
                  <a:pt x="513994" y="444023"/>
                  <a:pt x="469014" y="421695"/>
                  <a:pt x="512985" y="406165"/>
                </a:cubicBezTo>
                <a:cubicBezTo>
                  <a:pt x="519819" y="312467"/>
                  <a:pt x="496295" y="285415"/>
                  <a:pt x="499246" y="226337"/>
                </a:cubicBezTo>
                <a:cubicBezTo>
                  <a:pt x="511217" y="180655"/>
                  <a:pt x="525793" y="85726"/>
                  <a:pt x="530694" y="51692"/>
                </a:cubicBezTo>
                <a:cubicBezTo>
                  <a:pt x="512001" y="39736"/>
                  <a:pt x="522977" y="34428"/>
                  <a:pt x="528655" y="22135"/>
                </a:cubicBezTo>
                <a:cubicBezTo>
                  <a:pt x="511506" y="14446"/>
                  <a:pt x="513258" y="7722"/>
                  <a:pt x="516964" y="1039"/>
                </a:cubicBez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28134E-5B29-DCC0-24BF-B1DE579DFD79}"/>
              </a:ext>
            </a:extLst>
          </p:cNvPr>
          <p:cNvSpPr txBox="1">
            <a:spLocks noGrp="1"/>
          </p:cNvSpPr>
          <p:nvPr>
            <p:ph type="title" idx="4294967295"/>
          </p:nvPr>
        </p:nvSpPr>
        <p:spPr>
          <a:xfrm>
            <a:off x="1685775" y="-181493"/>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Calentamiento</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4400" dirty="0">
                <a:latin typeface="Gotham Medium"/>
              </a:rPr>
              <a:t>Usa la imagen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8" name="Rectangle 7">
            <a:extLst>
              <a:ext uri="{FF2B5EF4-FFF2-40B4-BE49-F238E27FC236}">
                <a16:creationId xmlns:a16="http://schemas.microsoft.com/office/drawing/2014/main" id="{5978ECA6-024D-055B-2F41-FAEA8A1E742D}"/>
              </a:ext>
              <a:ext uri="{C183D7F6-B498-43B3-948B-1728B52AA6E4}">
                <adec:decorative xmlns:adec="http://schemas.microsoft.com/office/drawing/2017/decorative" val="1"/>
              </a:ext>
            </a:extLst>
          </p:cNvPr>
          <p:cNvSpPr/>
          <p:nvPr/>
        </p:nvSpPr>
        <p:spPr>
          <a:xfrm>
            <a:off x="8577943" y="1817914"/>
            <a:ext cx="3393368" cy="39188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photograph of children sitting on and around an automobile with a painted sign that reads &quot;Lone Star Gas Company.&quot; The children are smiling. The truck has a flat wooden bed, and what appear to be wooden wheels. It is a truck with a motor in the style of the 1910s or 1920s.">
            <a:extLst>
              <a:ext uri="{FF2B5EF4-FFF2-40B4-BE49-F238E27FC236}">
                <a16:creationId xmlns:a16="http://schemas.microsoft.com/office/drawing/2014/main" id="{DFCAB5AD-19F7-E10D-DBFD-E10AAA217DC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5324" y="1450459"/>
            <a:ext cx="8679195" cy="4841483"/>
          </a:xfrm>
          <a:prstGeom prst="rect">
            <a:avLst/>
          </a:prstGeom>
          <a:noFill/>
          <a:ln>
            <a:noFill/>
          </a:ln>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389406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3259451" y="1805223"/>
            <a:ext cx="8523513" cy="1835330"/>
          </a:xfrm>
          <a:prstGeom prst="wedgeRoundRectCallout">
            <a:avLst>
              <a:gd name="adj1" fmla="val -61979"/>
              <a:gd name="adj2" fmla="val 36774"/>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400" dirty="0">
                <a:solidFill>
                  <a:srgbClr val="C00000"/>
                </a:solidFill>
                <a:latin typeface="Gotham book"/>
                <a:ea typeface="Times New Roman" panose="02020603050405020304" pitchFamily="18" charset="0"/>
                <a:cs typeface="Times New Roman" panose="02020603050405020304" pitchFamily="18" charset="0"/>
              </a:rPr>
              <a:t>Una cosa que observo en la imagen es _____________</a:t>
            </a:r>
            <a:endParaRPr kumimoji="0" lang="en-US" sz="44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8107" y="2269896"/>
            <a:ext cx="1370657" cy="1370657"/>
          </a:xfrm>
          <a:prstGeom prst="rect">
            <a:avLst/>
          </a:prstGeom>
        </p:spPr>
      </p:pic>
      <p:sp>
        <p:nvSpPr>
          <p:cNvPr id="5" name="Speech Bubble: Rectangle with Corners Rounded 4">
            <a:extLst>
              <a:ext uri="{FF2B5EF4-FFF2-40B4-BE49-F238E27FC236}">
                <a16:creationId xmlns:a16="http://schemas.microsoft.com/office/drawing/2014/main" id="{86072A49-8C2A-F2F6-F8C6-79CBB2389CDB}"/>
              </a:ext>
            </a:extLst>
          </p:cNvPr>
          <p:cNvSpPr/>
          <p:nvPr/>
        </p:nvSpPr>
        <p:spPr>
          <a:xfrm>
            <a:off x="522514" y="4112995"/>
            <a:ext cx="8985335" cy="1835330"/>
          </a:xfrm>
          <a:prstGeom prst="wedgeRoundRectCallout">
            <a:avLst>
              <a:gd name="adj1" fmla="val 59860"/>
              <a:gd name="adj2" fmla="val 37960"/>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3800" dirty="0">
                <a:solidFill>
                  <a:srgbClr val="C00000"/>
                </a:solidFill>
                <a:latin typeface="Gotham book"/>
                <a:ea typeface="Times New Roman" panose="02020603050405020304" pitchFamily="18" charset="0"/>
                <a:cs typeface="Times New Roman" panose="02020603050405020304" pitchFamily="18" charset="0"/>
              </a:rPr>
              <a:t>Una cosa que predigo sobre esta unidad basándome en la imagen es __________</a:t>
            </a:r>
            <a:endParaRPr kumimoji="0" lang="en-US" sz="38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6" name="Graphic 5">
            <a:extLst>
              <a:ext uri="{FF2B5EF4-FFF2-40B4-BE49-F238E27FC236}">
                <a16:creationId xmlns:a16="http://schemas.microsoft.com/office/drawing/2014/main" id="{16B9EFA2-F23A-24B8-62BA-B402CBF65FD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12307" y="4577668"/>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B6F5512-4672-385A-C669-616A4468A7C5}"/>
              </a:ext>
            </a:extLst>
          </p:cNvPr>
          <p:cNvSpPr txBox="1"/>
          <p:nvPr/>
        </p:nvSpPr>
        <p:spPr>
          <a:xfrm>
            <a:off x="664029" y="1828800"/>
            <a:ext cx="10961914" cy="4708981"/>
          </a:xfrm>
          <a:prstGeom prst="rect">
            <a:avLst/>
          </a:prstGeom>
          <a:noFill/>
        </p:spPr>
        <p:txBody>
          <a:bodyPr wrap="square" rtlCol="0">
            <a:spAutoFit/>
          </a:bodyPr>
          <a:lstStyle/>
          <a:p>
            <a:pPr lvl="0" algn="ctr">
              <a:defRPr/>
            </a:pPr>
            <a:r>
              <a:rPr lang="es-ES" sz="6000" dirty="0">
                <a:solidFill>
                  <a:srgbClr val="002060"/>
                </a:solidFill>
                <a:latin typeface="Calibri" panose="020F0502020204030204"/>
              </a:rPr>
              <a:t>Qué evento significativo ocurrió en </a:t>
            </a:r>
            <a:r>
              <a:rPr lang="es-ES" sz="6000" dirty="0" err="1">
                <a:solidFill>
                  <a:srgbClr val="002060"/>
                </a:solidFill>
                <a:latin typeface="Calibri" panose="020F0502020204030204"/>
              </a:rPr>
              <a:t>Spindletop</a:t>
            </a:r>
            <a:r>
              <a:rPr lang="es-ES" sz="6000" dirty="0">
                <a:solidFill>
                  <a:srgbClr val="002060"/>
                </a:solidFill>
                <a:latin typeface="Calibri" panose="020F0502020204030204"/>
              </a:rPr>
              <a:t> en 1901 y cómo influyó este suceso en la historia de Texas durante la Era del Petróleo?</a:t>
            </a:r>
            <a:endPar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54717-6E1B-3150-9ACC-56DFB207DEE1}"/>
              </a:ext>
            </a:extLst>
          </p:cNvPr>
          <p:cNvSpPr txBox="1"/>
          <p:nvPr/>
        </p:nvSpPr>
        <p:spPr>
          <a:xfrm>
            <a:off x="664030" y="1785257"/>
            <a:ext cx="10721102" cy="5016758"/>
          </a:xfrm>
          <a:prstGeom prst="rect">
            <a:avLst/>
          </a:prstGeom>
          <a:noFill/>
        </p:spPr>
        <p:txBody>
          <a:bodyPr wrap="square" rtlCol="0">
            <a:spAutoFit/>
          </a:bodyPr>
          <a:lstStyle/>
          <a:p>
            <a:pPr marL="742950" lvl="0" indent="-742950">
              <a:buFont typeface="+mj-lt"/>
              <a:buAutoNum type="arabicPeriod"/>
              <a:defRPr/>
            </a:pPr>
            <a:r>
              <a:rPr lang="es-ES" sz="4000" b="1" i="1" u="sng" dirty="0">
                <a:solidFill>
                  <a:srgbClr val="4472C4">
                    <a:lumMod val="50000"/>
                  </a:srgbClr>
                </a:solidFill>
                <a:latin typeface="Calibri" panose="020F0502020204030204"/>
              </a:rPr>
              <a:t>Examinaremos</a:t>
            </a:r>
            <a:r>
              <a:rPr lang="es-ES" sz="4000" dirty="0">
                <a:solidFill>
                  <a:srgbClr val="4472C4">
                    <a:lumMod val="50000"/>
                  </a:srgbClr>
                </a:solidFill>
                <a:latin typeface="Calibri" panose="020F0502020204030204"/>
              </a:rPr>
              <a:t> los acontecimientos del descubrimiento petrolero de </a:t>
            </a:r>
            <a:r>
              <a:rPr lang="es-ES" sz="4000" dirty="0" err="1">
                <a:solidFill>
                  <a:srgbClr val="4472C4">
                    <a:lumMod val="50000"/>
                  </a:srgbClr>
                </a:solidFill>
                <a:latin typeface="Calibri" panose="020F0502020204030204"/>
              </a:rPr>
              <a:t>Spindletop</a:t>
            </a:r>
            <a:r>
              <a:rPr lang="es-ES" sz="4000" dirty="0">
                <a:solidFill>
                  <a:srgbClr val="4472C4">
                    <a:lumMod val="50000"/>
                  </a:srgbClr>
                </a:solidFill>
                <a:latin typeface="Calibri" panose="020F0502020204030204"/>
              </a:rPr>
              <a:t> en 1901 y su importancia en la historia de Texas, Estados Unidos y el mundo</a:t>
            </a:r>
            <a:r>
              <a:rPr lang="en-US" sz="4000" dirty="0">
                <a:solidFill>
                  <a:srgbClr val="4472C4">
                    <a:lumMod val="50000"/>
                  </a:srgbClr>
                </a:solidFill>
                <a:latin typeface="Calibri" panose="020F0502020204030204"/>
              </a:rPr>
              <a: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0" indent="-742950">
              <a:buFont typeface="+mj-lt"/>
              <a:buAutoNum type="arabicPeriod"/>
              <a:defRPr/>
            </a:pPr>
            <a:r>
              <a:rPr lang="es-ES" sz="4000" b="1" i="1" u="sng" dirty="0">
                <a:solidFill>
                  <a:srgbClr val="C00000"/>
                </a:solidFill>
                <a:latin typeface="Calibri" panose="020F0502020204030204"/>
              </a:rPr>
              <a:t>Identificaré</a:t>
            </a:r>
            <a:r>
              <a:rPr lang="es-ES" sz="4000" dirty="0">
                <a:solidFill>
                  <a:srgbClr val="C00000"/>
                </a:solidFill>
                <a:latin typeface="Calibri" panose="020F0502020204030204"/>
              </a:rPr>
              <a:t> los eventos clave y los efectos significativos del descubrimiento de petróleo en </a:t>
            </a:r>
            <a:r>
              <a:rPr lang="es-ES" sz="4000" dirty="0" err="1">
                <a:solidFill>
                  <a:srgbClr val="C00000"/>
                </a:solidFill>
                <a:latin typeface="Calibri" panose="020F0502020204030204"/>
              </a:rPr>
              <a:t>Spindletop</a:t>
            </a:r>
            <a:r>
              <a:rPr lang="es-ES" sz="4000" dirty="0">
                <a:solidFill>
                  <a:srgbClr val="C00000"/>
                </a:solidFill>
                <a:latin typeface="Calibri" panose="020F0502020204030204"/>
              </a:rPr>
              <a:t> en 1901 y escribiré un párrafo resumiendo tres de estos efectos</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 </a:t>
            </a:r>
            <a:endParaRPr kumimoji="0" lang="en-US" sz="4000" b="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F478B91-E9B5-05FC-7807-2B379B98225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1DA0E2C-F3D3-84DC-7955-13FBCDFA2DD2}"/>
              </a:ext>
            </a:extLst>
          </p:cNvPr>
          <p:cNvSpPr txBox="1">
            <a:spLocks noGrp="1"/>
          </p:cNvSpPr>
          <p:nvPr>
            <p:ph type="title" idx="4294967295"/>
          </p:nvPr>
        </p:nvSpPr>
        <p:spPr>
          <a:xfrm>
            <a:off x="6825344" y="224844"/>
            <a:ext cx="5614804" cy="15034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700" b="1" dirty="0" err="1">
                <a:solidFill>
                  <a:srgbClr val="322E50"/>
                </a:solidFill>
                <a:latin typeface="Gotham Medium" pitchFamily="2" charset="0"/>
                <a:cs typeface="Gotham Medium" pitchFamily="2" charset="0"/>
              </a:rPr>
              <a:t>Parte</a:t>
            </a:r>
            <a:r>
              <a:rPr kumimoji="0" lang="en-US" sz="4700" b="1"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 I: </a:t>
            </a:r>
            <a:br>
              <a:rPr kumimoji="0" lang="en-US" sz="47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n-US" sz="4700" dirty="0" err="1">
                <a:solidFill>
                  <a:srgbClr val="322E50"/>
                </a:solidFill>
                <a:latin typeface="Gotham Medium" pitchFamily="2" charset="0"/>
                <a:cs typeface="Gotham Medium" pitchFamily="2" charset="0"/>
              </a:rPr>
              <a:t>Aceite</a:t>
            </a:r>
            <a:r>
              <a:rPr lang="en-US" sz="4700" dirty="0">
                <a:solidFill>
                  <a:srgbClr val="322E50"/>
                </a:solidFill>
                <a:latin typeface="Gotham Medium" pitchFamily="2" charset="0"/>
                <a:cs typeface="Gotham Medium" pitchFamily="2" charset="0"/>
              </a:rPr>
              <a:t> </a:t>
            </a:r>
            <a:r>
              <a:rPr lang="en-US" sz="4700" dirty="0" err="1">
                <a:solidFill>
                  <a:srgbClr val="322E50"/>
                </a:solidFill>
                <a:latin typeface="Gotham Medium" pitchFamily="2" charset="0"/>
                <a:cs typeface="Gotham Medium" pitchFamily="2" charset="0"/>
              </a:rPr>
              <a:t>en</a:t>
            </a:r>
            <a:r>
              <a:rPr lang="en-US" sz="4700" dirty="0">
                <a:solidFill>
                  <a:srgbClr val="322E50"/>
                </a:solidFill>
                <a:latin typeface="Gotham Medium" pitchFamily="2" charset="0"/>
                <a:cs typeface="Gotham Medium" pitchFamily="2" charset="0"/>
              </a:rPr>
              <a:t> Spindletop</a:t>
            </a:r>
            <a:endParaRPr kumimoji="0" lang="en-US" sz="47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photograph of the oil derrick at Spindletop spewing a gush of oil hundreds of feet in the air.">
            <a:extLst>
              <a:ext uri="{FF2B5EF4-FFF2-40B4-BE49-F238E27FC236}">
                <a16:creationId xmlns:a16="http://schemas.microsoft.com/office/drawing/2014/main" id="{06EF6A35-1FE8-8088-4011-748F87ACE9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10764" y="200251"/>
            <a:ext cx="5080074" cy="6432905"/>
          </a:xfrm>
          <a:prstGeom prst="rect">
            <a:avLst/>
          </a:prstGeom>
          <a:noFill/>
          <a:ln>
            <a:noFill/>
          </a:ln>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2E51BA5F-D943-487D-5E7E-42C37E4741A2}"/>
              </a:ext>
            </a:extLst>
          </p:cNvPr>
          <p:cNvSpPr txBox="1"/>
          <p:nvPr/>
        </p:nvSpPr>
        <p:spPr>
          <a:xfrm>
            <a:off x="7249886" y="3331029"/>
            <a:ext cx="4724400" cy="2185214"/>
          </a:xfrm>
          <a:prstGeom prst="rect">
            <a:avLst/>
          </a:prstGeom>
          <a:noFill/>
        </p:spPr>
        <p:txBody>
          <a:bodyPr wrap="square" rtlCol="0">
            <a:spAutoFit/>
          </a:bodyPr>
          <a:lstStyle/>
          <a:p>
            <a:pPr algn="ctr"/>
            <a:r>
              <a:rPr lang="en-US" sz="3600" dirty="0">
                <a:latin typeface="Gotham book"/>
              </a:rPr>
              <a:t>El Lucas Gusher </a:t>
            </a:r>
            <a:r>
              <a:rPr lang="en-US" sz="3600" dirty="0" err="1">
                <a:latin typeface="Gotham book"/>
              </a:rPr>
              <a:t>en</a:t>
            </a:r>
            <a:r>
              <a:rPr lang="en-US" sz="3600" dirty="0">
                <a:latin typeface="Gotham book"/>
              </a:rPr>
              <a:t> Spindletop, </a:t>
            </a:r>
            <a:r>
              <a:rPr lang="en-US" sz="3600" dirty="0" err="1">
                <a:latin typeface="Gotham book"/>
              </a:rPr>
              <a:t>cerca</a:t>
            </a:r>
            <a:r>
              <a:rPr lang="en-US" sz="3600" dirty="0">
                <a:latin typeface="Gotham book"/>
              </a:rPr>
              <a:t> de Beaumont, Texas, 1901.</a:t>
            </a:r>
          </a:p>
          <a:p>
            <a:pPr algn="ctr"/>
            <a:r>
              <a:rPr lang="es-ES" sz="2800" i="1" dirty="0">
                <a:latin typeface="Gotham book"/>
              </a:rPr>
              <a:t>El portal a la historia de Texas</a:t>
            </a:r>
            <a:endParaRPr lang="en-US" sz="2800" i="1" dirty="0">
              <a:latin typeface="Gotham book"/>
            </a:endParaRPr>
          </a:p>
        </p:txBody>
      </p:sp>
    </p:spTree>
    <p:extLst>
      <p:ext uri="{BB962C8B-B14F-4D97-AF65-F5344CB8AC3E}">
        <p14:creationId xmlns:p14="http://schemas.microsoft.com/office/powerpoint/2010/main" val="4052472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D4CE6F-1ADD-30F7-D778-AA947591D0C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85FE433-5EEB-9037-4C93-FA04D4317EE9}"/>
              </a:ext>
            </a:extLst>
          </p:cNvPr>
          <p:cNvSpPr txBox="1">
            <a:spLocks noGrp="1"/>
          </p:cNvSpPr>
          <p:nvPr>
            <p:ph type="title" idx="4294967295"/>
          </p:nvPr>
        </p:nvSpPr>
        <p:spPr>
          <a:xfrm>
            <a:off x="1904676" y="-79956"/>
            <a:ext cx="10089157" cy="15034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900" b="1" dirty="0">
                <a:solidFill>
                  <a:srgbClr val="322E50"/>
                </a:solidFill>
                <a:latin typeface="Gotham Medium" pitchFamily="2" charset="0"/>
                <a:cs typeface="Gotham Medium" pitchFamily="2" charset="0"/>
              </a:rPr>
              <a:t>Extracto de </a:t>
            </a:r>
            <a:r>
              <a:rPr lang="en-US" sz="4900" b="1" dirty="0" err="1">
                <a:solidFill>
                  <a:srgbClr val="322E50"/>
                </a:solidFill>
                <a:latin typeface="Gotham Medium" pitchFamily="2" charset="0"/>
                <a:cs typeface="Gotham Medium" pitchFamily="2" charset="0"/>
              </a:rPr>
              <a:t>fuente</a:t>
            </a:r>
            <a:r>
              <a:rPr lang="en-US" sz="4900" b="1" dirty="0">
                <a:solidFill>
                  <a:srgbClr val="322E50"/>
                </a:solidFill>
                <a:latin typeface="Gotham Medium" pitchFamily="2" charset="0"/>
                <a:cs typeface="Gotham Medium" pitchFamily="2" charset="0"/>
              </a:rPr>
              <a:t> </a:t>
            </a:r>
            <a:r>
              <a:rPr lang="en-US" sz="4900" b="1" dirty="0" err="1">
                <a:solidFill>
                  <a:srgbClr val="322E50"/>
                </a:solidFill>
                <a:latin typeface="Gotham Medium" pitchFamily="2" charset="0"/>
                <a:cs typeface="Gotham Medium" pitchFamily="2" charset="0"/>
              </a:rPr>
              <a:t>primaria</a:t>
            </a:r>
            <a:r>
              <a:rPr lang="en-US" sz="4900" b="1" dirty="0">
                <a:solidFill>
                  <a:srgbClr val="322E50"/>
                </a:solidFill>
                <a:latin typeface="Gotham Medium" pitchFamily="2" charset="0"/>
                <a:cs typeface="Gotham Medium" pitchFamily="2" charset="0"/>
              </a:rPr>
              <a:t> #1</a:t>
            </a:r>
            <a:r>
              <a:rPr kumimoji="0" lang="en-US" sz="4900" b="1"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a:t>
            </a:r>
            <a:br>
              <a:rPr kumimoji="0" lang="en-US" sz="49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4400" i="1" dirty="0" err="1">
                <a:solidFill>
                  <a:srgbClr val="322E50"/>
                </a:solidFill>
                <a:latin typeface="Gotham Medium" pitchFamily="2" charset="0"/>
                <a:cs typeface="Gotham Medium" pitchFamily="2" charset="0"/>
              </a:rPr>
              <a:t>The</a:t>
            </a:r>
            <a:r>
              <a:rPr lang="es-ES" sz="4400" i="1" dirty="0">
                <a:solidFill>
                  <a:srgbClr val="322E50"/>
                </a:solidFill>
                <a:latin typeface="Gotham Medium" pitchFamily="2" charset="0"/>
                <a:cs typeface="Gotham Medium" pitchFamily="2" charset="0"/>
              </a:rPr>
              <a:t> Galveston </a:t>
            </a:r>
            <a:r>
              <a:rPr lang="es-ES" sz="4400" i="1" dirty="0" err="1">
                <a:solidFill>
                  <a:srgbClr val="322E50"/>
                </a:solidFill>
                <a:latin typeface="Gotham Medium" pitchFamily="2" charset="0"/>
                <a:cs typeface="Gotham Medium" pitchFamily="2" charset="0"/>
              </a:rPr>
              <a:t>Tribune</a:t>
            </a:r>
            <a:r>
              <a:rPr lang="es-ES" sz="4400" i="1" dirty="0">
                <a:solidFill>
                  <a:srgbClr val="322E50"/>
                </a:solidFill>
                <a:latin typeface="Gotham Medium" pitchFamily="2" charset="0"/>
                <a:cs typeface="Gotham Medium" pitchFamily="2" charset="0"/>
              </a:rPr>
              <a:t>, 14 de enero de 1901</a:t>
            </a:r>
            <a:endParaRPr kumimoji="0" lang="en-US" sz="4400" b="0" i="1"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photocopy of the front page of the Galveston Tribune issue which contains the excerpt used in the lesson. Only the title is clearly legible from this view.">
            <a:extLst>
              <a:ext uri="{FF2B5EF4-FFF2-40B4-BE49-F238E27FC236}">
                <a16:creationId xmlns:a16="http://schemas.microsoft.com/office/drawing/2014/main" id="{03B49BC9-D510-D344-114E-647C2DEEF175}"/>
              </a:ext>
            </a:extLst>
          </p:cNvPr>
          <p:cNvPicPr>
            <a:picLocks noChangeAspect="1"/>
          </p:cNvPicPr>
          <p:nvPr/>
        </p:nvPicPr>
        <p:blipFill>
          <a:blip r:embed="rId4"/>
          <a:stretch>
            <a:fillRect/>
          </a:stretch>
        </p:blipFill>
        <p:spPr>
          <a:xfrm>
            <a:off x="3135086" y="1423530"/>
            <a:ext cx="7467600" cy="4677370"/>
          </a:xfrm>
          <a:prstGeom prst="rect">
            <a:avLst/>
          </a:prstGeom>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C35A6E34-6DE9-A4C6-BB97-C9893E3CCF6F}"/>
              </a:ext>
            </a:extLst>
          </p:cNvPr>
          <p:cNvSpPr txBox="1"/>
          <p:nvPr/>
        </p:nvSpPr>
        <p:spPr>
          <a:xfrm>
            <a:off x="4604657" y="6183086"/>
            <a:ext cx="4648200" cy="400110"/>
          </a:xfrm>
          <a:prstGeom prst="rect">
            <a:avLst/>
          </a:prstGeom>
          <a:noFill/>
        </p:spPr>
        <p:txBody>
          <a:bodyPr wrap="square" rtlCol="0">
            <a:spAutoFit/>
          </a:bodyPr>
          <a:lstStyle/>
          <a:p>
            <a:pPr algn="ctr"/>
            <a:r>
              <a:rPr lang="es-ES" sz="2000" i="1" dirty="0">
                <a:latin typeface="Gotham book"/>
              </a:rPr>
              <a:t>El portal a la historia de Texas</a:t>
            </a:r>
            <a:endParaRPr lang="en-US" sz="2000" i="1" dirty="0">
              <a:latin typeface="Gotham book"/>
            </a:endParaRPr>
          </a:p>
        </p:txBody>
      </p:sp>
    </p:spTree>
    <p:extLst>
      <p:ext uri="{BB962C8B-B14F-4D97-AF65-F5344CB8AC3E}">
        <p14:creationId xmlns:p14="http://schemas.microsoft.com/office/powerpoint/2010/main" val="105096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E6F71-7989-220C-FEB4-E7E6B1AC034D}"/>
            </a:ext>
          </a:extLst>
        </p:cNvPr>
        <p:cNvGrpSpPr/>
        <p:nvPr/>
      </p:nvGrpSpPr>
      <p:grpSpPr>
        <a:xfrm>
          <a:off x="0" y="0"/>
          <a:ext cx="0" cy="0"/>
          <a:chOff x="0" y="0"/>
          <a:chExt cx="0" cy="0"/>
        </a:xfrm>
      </p:grpSpPr>
      <p:pic>
        <p:nvPicPr>
          <p:cNvPr id="4" name="Picture 3" descr="A photograph from a distance of an oil field at Beaumont. there are dozens of tall oil derricks with smoke billowing out of many covering the landscape. Small buildings and barrels are scattered around the derricks. ">
            <a:extLst>
              <a:ext uri="{FF2B5EF4-FFF2-40B4-BE49-F238E27FC236}">
                <a16:creationId xmlns:a16="http://schemas.microsoft.com/office/drawing/2014/main" id="{0E96AE28-9426-5596-4323-9B3BC5BD8C05}"/>
              </a:ext>
            </a:extLst>
          </p:cNvPr>
          <p:cNvPicPr>
            <a:picLocks noChangeAspect="1"/>
          </p:cNvPicPr>
          <p:nvPr/>
        </p:nvPicPr>
        <p:blipFill>
          <a:blip r:embed="rId3"/>
          <a:srcRect t="17905" b="6082"/>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AF37255A-40F7-8A3F-D1B1-0E94C1C60077}"/>
              </a:ext>
            </a:extLst>
          </p:cNvPr>
          <p:cNvSpPr txBox="1">
            <a:spLocks noGrp="1"/>
          </p:cNvSpPr>
          <p:nvPr>
            <p:ph type="title" idx="4294967295"/>
          </p:nvPr>
        </p:nvSpPr>
        <p:spPr>
          <a:xfrm>
            <a:off x="523875" y="5317240"/>
            <a:ext cx="11210925" cy="74483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3600" b="1" dirty="0" err="1">
                <a:solidFill>
                  <a:schemeClr val="tx1">
                    <a:lumMod val="85000"/>
                    <a:lumOff val="15000"/>
                  </a:schemeClr>
                </a:solidFill>
              </a:rPr>
              <a:t>Parte</a:t>
            </a:r>
            <a:r>
              <a:rPr lang="en-US" sz="3600" b="1" dirty="0">
                <a:solidFill>
                  <a:schemeClr val="tx1">
                    <a:lumMod val="85000"/>
                    <a:lumOff val="15000"/>
                  </a:schemeClr>
                </a:solidFill>
              </a:rPr>
              <a:t> II: </a:t>
            </a:r>
            <a:r>
              <a:rPr lang="es-ES" sz="3600" dirty="0">
                <a:solidFill>
                  <a:schemeClr val="tx1">
                    <a:lumMod val="85000"/>
                    <a:lumOff val="15000"/>
                  </a:schemeClr>
                </a:solidFill>
              </a:rPr>
              <a:t>Texas en la era del petróleo</a:t>
            </a:r>
            <a:endParaRPr kumimoji="0" lang="en-US" sz="3600" b="0" i="0" u="none" strike="noStrike" cap="none" spc="0" normalizeH="0" baseline="0" noProof="0" dirty="0">
              <a:ln>
                <a:noFill/>
              </a:ln>
              <a:solidFill>
                <a:schemeClr val="tx1">
                  <a:lumMod val="85000"/>
                  <a:lumOff val="15000"/>
                </a:schemeClr>
              </a:solidFill>
              <a:effectLst/>
              <a:uLnTx/>
              <a:uFillTx/>
            </a:endParaRP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C9E34EA-3F3C-63B2-2E42-029DBBACC820}"/>
              </a:ext>
            </a:extLst>
          </p:cNvPr>
          <p:cNvSpPr txBox="1"/>
          <p:nvPr/>
        </p:nvSpPr>
        <p:spPr>
          <a:xfrm>
            <a:off x="1503320" y="6091308"/>
            <a:ext cx="9258300" cy="738664"/>
          </a:xfrm>
          <a:prstGeom prst="rect">
            <a:avLst/>
          </a:prstGeom>
          <a:noFill/>
        </p:spPr>
        <p:txBody>
          <a:bodyPr wrap="square" rtlCol="0">
            <a:spAutoFit/>
          </a:bodyPr>
          <a:lstStyle/>
          <a:p>
            <a:pPr algn="ctr"/>
            <a:r>
              <a:rPr lang="es-ES" sz="2100" dirty="0">
                <a:solidFill>
                  <a:schemeClr val="bg1"/>
                </a:solidFill>
                <a:latin typeface="Gotham book"/>
              </a:rPr>
              <a:t>Beaumont, Texas, meses después de </a:t>
            </a:r>
            <a:r>
              <a:rPr lang="es-ES" sz="2100" dirty="0" err="1">
                <a:solidFill>
                  <a:schemeClr val="bg1"/>
                </a:solidFill>
                <a:latin typeface="Gotham book"/>
              </a:rPr>
              <a:t>Spindletop</a:t>
            </a:r>
            <a:r>
              <a:rPr lang="es-ES" sz="2100" dirty="0">
                <a:solidFill>
                  <a:schemeClr val="bg1"/>
                </a:solidFill>
                <a:latin typeface="Gotham book"/>
              </a:rPr>
              <a:t>, 1901</a:t>
            </a:r>
            <a:r>
              <a:rPr lang="en-US" sz="2100" dirty="0">
                <a:solidFill>
                  <a:schemeClr val="bg1"/>
                </a:solidFill>
                <a:latin typeface="Gotham book"/>
              </a:rPr>
              <a:t>.</a:t>
            </a:r>
          </a:p>
          <a:p>
            <a:pPr algn="ctr"/>
            <a:r>
              <a:rPr lang="es-ES" sz="2100" i="1" dirty="0">
                <a:solidFill>
                  <a:schemeClr val="bg1"/>
                </a:solidFill>
                <a:latin typeface="Gotham book"/>
              </a:rPr>
              <a:t>El portal a la historia de Texas</a:t>
            </a:r>
            <a:endParaRPr lang="en-US" sz="2100" i="1" dirty="0">
              <a:solidFill>
                <a:schemeClr val="bg1"/>
              </a:solidFill>
              <a:latin typeface="Gotham book"/>
            </a:endParaRPr>
          </a:p>
        </p:txBody>
      </p:sp>
    </p:spTree>
    <p:extLst>
      <p:ext uri="{BB962C8B-B14F-4D97-AF65-F5344CB8AC3E}">
        <p14:creationId xmlns:p14="http://schemas.microsoft.com/office/powerpoint/2010/main" val="1789982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12159D-825B-9C34-FE35-A65ACA616EC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C562D9D-EF6C-6DA2-2FC1-7B3CE2A972BD}"/>
              </a:ext>
            </a:extLst>
          </p:cNvPr>
          <p:cNvSpPr txBox="1">
            <a:spLocks noGrp="1"/>
          </p:cNvSpPr>
          <p:nvPr>
            <p:ph type="title" idx="4294967295"/>
          </p:nvPr>
        </p:nvSpPr>
        <p:spPr>
          <a:xfrm>
            <a:off x="1685774" y="-39979"/>
            <a:ext cx="10506225"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Billete</a:t>
            </a:r>
            <a:r>
              <a:rPr lang="en-US" sz="6600" dirty="0">
                <a:solidFill>
                  <a:srgbClr val="322E50"/>
                </a:solidFill>
                <a:latin typeface="Gotham Medium" pitchFamily="2" charset="0"/>
                <a:cs typeface="Gotham Medium" pitchFamily="2" charset="0"/>
              </a:rPr>
              <a:t> de </a:t>
            </a:r>
            <a:r>
              <a:rPr lang="en-US" sz="6600" dirty="0" err="1">
                <a:solidFill>
                  <a:srgbClr val="322E50"/>
                </a:solidFill>
                <a:latin typeface="Gotham Medium" pitchFamily="2" charset="0"/>
                <a:cs typeface="Gotham Medium" pitchFamily="2" charset="0"/>
              </a:rPr>
              <a:t>salida</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133DA3BB-B6A2-748D-BDCE-3002F3ECDF54}"/>
              </a:ext>
            </a:extLst>
          </p:cNvPr>
          <p:cNvSpPr txBox="1"/>
          <p:nvPr/>
        </p:nvSpPr>
        <p:spPr>
          <a:xfrm>
            <a:off x="2811268" y="1748976"/>
            <a:ext cx="5483645" cy="3724096"/>
          </a:xfrm>
          <a:prstGeom prst="rect">
            <a:avLst/>
          </a:prstGeom>
          <a:noFill/>
        </p:spPr>
        <p:txBody>
          <a:bodyPr wrap="square" rtlCol="0">
            <a:spAutoFit/>
          </a:bodyPr>
          <a:lstStyle/>
          <a:p>
            <a:pPr marL="457200" lvl="0" indent="-457200">
              <a:buFont typeface="Arial" panose="020B0604020202020204" pitchFamily="34" charset="0"/>
              <a:buChar char="•"/>
              <a:defRPr/>
            </a:pPr>
            <a:r>
              <a:rPr lang="es-ES" sz="3400" dirty="0">
                <a:solidFill>
                  <a:srgbClr val="002060"/>
                </a:solidFill>
              </a:rPr>
              <a:t>Lee la pregunta y elige la respuesta que mejor describa la importancia del petróleo en la historia de Texas</a:t>
            </a: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lvl="0" indent="-571500">
              <a:buFont typeface="Arial" panose="020B0604020202020204" pitchFamily="34" charset="0"/>
              <a:buChar char="•"/>
              <a:defRPr/>
            </a:pPr>
            <a:r>
              <a:rPr lang="en-US" sz="3600" dirty="0">
                <a:solidFill>
                  <a:srgbClr val="00B050"/>
                </a:solidFill>
              </a:rPr>
              <a:t>Habla con </a:t>
            </a:r>
            <a:r>
              <a:rPr lang="en-US" sz="3600" dirty="0" err="1">
                <a:solidFill>
                  <a:srgbClr val="00B050"/>
                </a:solidFill>
              </a:rPr>
              <a:t>una</a:t>
            </a:r>
            <a:r>
              <a:rPr lang="en-US" sz="3600" dirty="0">
                <a:solidFill>
                  <a:srgbClr val="00B050"/>
                </a:solidFill>
              </a:rPr>
              <a:t> pareja</a:t>
            </a:r>
            <a:endPar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B15293E1-2CE2-9F58-0D7C-6C8584DAF27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5475" y="3028462"/>
            <a:ext cx="925793" cy="925793"/>
          </a:xfrm>
          <a:prstGeom prst="rect">
            <a:avLst/>
          </a:prstGeom>
        </p:spPr>
      </p:pic>
      <p:pic>
        <p:nvPicPr>
          <p:cNvPr id="6" name="Graphic 5">
            <a:extLst>
              <a:ext uri="{FF2B5EF4-FFF2-40B4-BE49-F238E27FC236}">
                <a16:creationId xmlns:a16="http://schemas.microsoft.com/office/drawing/2014/main" id="{79164B24-CBA8-D5BD-AC1D-84D5D660C11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27295" y="4630619"/>
            <a:ext cx="842453" cy="842453"/>
          </a:xfrm>
          <a:prstGeom prst="rect">
            <a:avLst/>
          </a:prstGeom>
        </p:spPr>
      </p:pic>
      <p:pic>
        <p:nvPicPr>
          <p:cNvPr id="7" name="Graphic 6">
            <a:extLst>
              <a:ext uri="{FF2B5EF4-FFF2-40B4-BE49-F238E27FC236}">
                <a16:creationId xmlns:a16="http://schemas.microsoft.com/office/drawing/2014/main" id="{C9815A5A-E03D-41D8-32E2-B9401969D99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85775" y="1614623"/>
            <a:ext cx="1208326" cy="1208326"/>
          </a:xfrm>
          <a:prstGeom prst="rect">
            <a:avLst/>
          </a:prstGeom>
        </p:spPr>
      </p:pic>
    </p:spTree>
    <p:extLst>
      <p:ext uri="{BB962C8B-B14F-4D97-AF65-F5344CB8AC3E}">
        <p14:creationId xmlns:p14="http://schemas.microsoft.com/office/powerpoint/2010/main" val="395671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4F33C424-890C-03A1-C0C0-28EF686C4F0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A9A3F0A-F8E8-87AD-2E41-F5834B9F9C68}"/>
              </a:ext>
            </a:extLst>
          </p:cNvPr>
          <p:cNvSpPr txBox="1">
            <a:spLocks noGrp="1"/>
          </p:cNvSpPr>
          <p:nvPr>
            <p:ph type="title" idx="4294967295"/>
          </p:nvPr>
        </p:nvSpPr>
        <p:spPr>
          <a:xfrm>
            <a:off x="2214109"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5CF24A0F-1A32-7B25-04A6-2F5AE58A4E69}"/>
              </a:ext>
            </a:extLst>
          </p:cNvPr>
          <p:cNvSpPr/>
          <p:nvPr/>
        </p:nvSpPr>
        <p:spPr>
          <a:xfrm>
            <a:off x="3048001" y="1805223"/>
            <a:ext cx="8734964" cy="3419920"/>
          </a:xfrm>
          <a:prstGeom prst="wedgeRoundRectCallout">
            <a:avLst>
              <a:gd name="adj1" fmla="val -63225"/>
              <a:gd name="adj2" fmla="val 34546"/>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s-ES" sz="4300" dirty="0">
                <a:solidFill>
                  <a:srgbClr val="C00000"/>
                </a:solidFill>
                <a:latin typeface="Gotham book"/>
              </a:rPr>
              <a:t>El resumen más preciso de una de las características clave que definen nuestra próxima unidad, la Era del Petróleo, es que ____________________________</a:t>
            </a:r>
            <a:endParaRPr lang="en-US" sz="4300" dirty="0">
              <a:solidFill>
                <a:srgbClr val="C00000"/>
              </a:solidFill>
              <a:latin typeface="Gotham book"/>
            </a:endParaRPr>
          </a:p>
        </p:txBody>
      </p:sp>
      <p:pic>
        <p:nvPicPr>
          <p:cNvPr id="4" name="Graphic 3">
            <a:extLst>
              <a:ext uri="{FF2B5EF4-FFF2-40B4-BE49-F238E27FC236}">
                <a16:creationId xmlns:a16="http://schemas.microsoft.com/office/drawing/2014/main" id="{2B936C4A-896D-1DC2-2CFB-BD79C1D3B38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9035" y="3652382"/>
            <a:ext cx="1370657" cy="1370657"/>
          </a:xfrm>
          <a:prstGeom prst="rect">
            <a:avLst/>
          </a:prstGeom>
        </p:spPr>
      </p:pic>
    </p:spTree>
    <p:extLst>
      <p:ext uri="{BB962C8B-B14F-4D97-AF65-F5344CB8AC3E}">
        <p14:creationId xmlns:p14="http://schemas.microsoft.com/office/powerpoint/2010/main" val="378571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681A0C-F152-4824-9755-2E3F17A4D70B}">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CEEC9D6C-64CF-4E42-8887-9D9B8CCDB45E}">
  <ds:schemaRefs>
    <ds:schemaRef ds:uri="http://schemas.microsoft.com/sharepoint/v3/contenttype/forms"/>
  </ds:schemaRefs>
</ds:datastoreItem>
</file>

<file path=customXml/itemProps3.xml><?xml version="1.0" encoding="utf-8"?>
<ds:datastoreItem xmlns:ds="http://schemas.openxmlformats.org/officeDocument/2006/customXml" ds:itemID="{4C8C5CA0-D1E7-4F0C-B813-D76703AB1E04}"/>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128</TotalTime>
  <Words>579</Words>
  <Application>Microsoft Office PowerPoint</Application>
  <PresentationFormat>Widescreen</PresentationFormat>
  <Paragraphs>41</Paragraphs>
  <Slides>10</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Aptos</vt:lpstr>
      <vt:lpstr>Aptos Display</vt:lpstr>
      <vt:lpstr>Arial</vt:lpstr>
      <vt:lpstr>Calibri</vt:lpstr>
      <vt:lpstr>Gotham book</vt:lpstr>
      <vt:lpstr>Gotham Medium</vt:lpstr>
      <vt:lpstr>Office Theme</vt:lpstr>
      <vt:lpstr>1_Office Theme</vt:lpstr>
      <vt:lpstr>Unidad 10: Algodón, ganado y ferrocarriles</vt:lpstr>
      <vt:lpstr>Calentamiento Usa la imagen para completar tu calentamiento</vt:lpstr>
      <vt:lpstr>Comparte con la clase</vt:lpstr>
      <vt:lpstr>Pregunta esencial</vt:lpstr>
      <vt:lpstr>En la lección de hoy...</vt:lpstr>
      <vt:lpstr>Parte I:  Aceite en Spindletop</vt:lpstr>
      <vt:lpstr>Extracto de fuente primaria #1: The Galveston Tribune, 14 de enero de 1901</vt:lpstr>
      <vt:lpstr>Parte II: Texas en la era del petróleo</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cp:revision>
  <dcterms:created xsi:type="dcterms:W3CDTF">2025-12-11T16:33:44Z</dcterms:created>
  <dcterms:modified xsi:type="dcterms:W3CDTF">2026-04-23T03:20:05Z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