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00" r:id="rId3"/>
    <p:sldId id="282" r:id="rId4"/>
    <p:sldId id="315" r:id="rId5"/>
    <p:sldId id="324" r:id="rId6"/>
    <p:sldId id="298" r:id="rId7"/>
    <p:sldId id="308" r:id="rId8"/>
    <p:sldId id="299" r:id="rId9"/>
    <p:sldId id="309" r:id="rId10"/>
    <p:sldId id="310" r:id="rId11"/>
    <p:sldId id="311" r:id="rId12"/>
    <p:sldId id="312" r:id="rId13"/>
    <p:sldId id="313" r:id="rId14"/>
    <p:sldId id="327" r:id="rId15"/>
    <p:sldId id="314" r:id="rId16"/>
    <p:sldId id="325" r:id="rId17"/>
    <p:sldId id="32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15836-9E34-ABF4-09C8-E26B2D865F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22F6F9-C227-95EA-78D3-2D7C4CB9A2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28ED4-8767-B742-DA11-BAD3C297E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677E4-3AE5-46F5-913F-ED3502D25B01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B6FDB-D6F1-93E7-623A-26DFF95CA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29A80-5660-F1DB-5469-E35ACB4E5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8B9F-81C9-4CE5-980F-77ECC1F8C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21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72E2E-B58F-2816-BA69-6F664AA6B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1DE9BC-72D9-0593-F85B-8FF58EB2D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F1D10-A5A4-3A1E-98F1-DB6593838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677E4-3AE5-46F5-913F-ED3502D25B01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181CD-DDCE-829B-DDFB-F8E599900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883F7-C507-ADA4-51D0-C000DD7BE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8B9F-81C9-4CE5-980F-77ECC1F8C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033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F375DD-301F-FEE4-87E0-7098C37A3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D4327F-E26F-23C2-EE40-D08236200C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EC5008-04F3-C30C-992E-19E5FEF75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677E4-3AE5-46F5-913F-ED3502D25B01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A63D9B-C4D7-B679-D940-903AF1E56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87B4A-D97B-AA41-950A-CEE468EE2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8B9F-81C9-4CE5-980F-77ECC1F8C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061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A9142-C693-1E46-BEC5-A925EB365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AE92AC-074C-5A45-A626-4B621FCFF0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2B37-A08C-FB4E-8A80-ECC52E376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1D853-A81F-EC4C-BBCE-79A51E854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53AE22-8842-2A4A-AF1C-009496A0F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272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4B33C-88F4-614B-AF93-B9237F40F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FDE61-81DA-1442-8C59-17501ABE6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33EF2-4485-234C-AB30-1D5F31ED5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4FA5B-2741-5E46-A5D3-4B0D978BA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E0822-3DDA-0144-A658-F015CB7E6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74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CCE53-4C5A-7F41-965D-28D7AB398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791CD1-B02C-5148-BF62-45B1E8B74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4F213-DB53-2043-8199-4B92A9765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77C27-5D3D-534A-8E33-DF980CE82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C81FA-2C64-E04C-B188-56D34ECF8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7709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54E8B-F763-434E-AD06-1B442767C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CE99E-F688-C748-B064-D3F2C512E5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861C91-BFE5-904A-B309-D30EC6273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612C9C-3398-F44B-89F7-2CA6FE17E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DEA89-179E-1D42-979E-E73CC2101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02AF76-DF79-D743-933B-4BBD0B908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508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6F0E3-C15F-DA45-8C73-7A0D37E9F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76037-5ED7-684C-B3E1-F544501EE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6F2B66-A5AB-A740-9786-1CEF1C88C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097B2A-F264-BD4F-B5D6-905BCFCDF9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7C810A-986C-7243-81DF-A5B3247ED6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66A4BF-C7C9-BA4E-871D-2D9E47A40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C51A2F-B529-9948-98B5-60F72844C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AA3CB8-C4AF-7243-B698-B813F804F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9559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7E662-0EB5-9643-8E4A-A201E88BA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CAD3C7-9227-5F49-887B-27CD1BAAB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9F3BA9-203F-674E-89EA-4637A43B3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0F7D89-6DEB-EB48-A935-AD2CE558B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8764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58A669-422B-9D49-912E-FA9480A37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1B2E54-69B9-7845-83BA-13D208183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D63419-F090-424F-AF11-A05C407C6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3659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F1AF4-C15C-3448-AA50-41134F49A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068F2-A314-D140-848D-3B8CE6624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A2895A-A15B-6240-8897-7029C68585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4D99B2-3DAD-E540-920D-38ED75985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CFD3B8-E1B2-BF4F-A518-67AA91F95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48E19-5CDA-1844-9075-C01DBC7CE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335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866E6-50DE-8967-4C61-0BAB78CB8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5811F-0899-CADC-2892-1829ADD02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72E3C5-5B07-E5F0-1C88-E92B60CDC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677E4-3AE5-46F5-913F-ED3502D25B01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507964-0415-9098-13E7-E116C957F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B22B3-902B-E284-6EC8-DEC48411D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8B9F-81C9-4CE5-980F-77ECC1F8C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1651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009D2-C06A-BC46-BBFB-84306F6B2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1E9A2-DD08-5C46-A16E-1C971A93D4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A9328A-274B-A746-8FD5-AFF051BEC1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AF4499-0B29-9745-852A-CFBE13F85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893CFF-D2F0-EA48-98C2-569EBC3DF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BD64B5-9737-F146-9884-6AFEF6029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6935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0AB0C-0EED-0E4A-98A2-CB764ECBD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5DD8AF-4897-3349-8A9B-4AC327B7B9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6B9A2-F06C-4B47-BB1A-069D32727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52ACC-984B-3545-AE9F-C1A77E449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570FF-1ACA-0048-9A5E-91B60DD3A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1711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82801C-DF82-5149-9CDF-CE1584832D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D29798-5694-1F41-A8A9-3F2AF483B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3B3AA-09B1-F441-B7C0-172B50F11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0DD99-5583-274E-81EF-CF2F7C584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359ED-D4B0-A34D-8E53-5676CF70D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057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C9AB6-7B85-6D52-159C-60E40E48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671EA1-F838-CBAC-93CF-E5314D8B94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F749CF-9A8F-F73E-3474-8759189A4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677E4-3AE5-46F5-913F-ED3502D25B01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2E63D7-85ED-EADF-9B29-604012E29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12B57B-FC64-1211-D26F-7FB8C6818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8B9F-81C9-4CE5-980F-77ECC1F8C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64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2D0E0-FE9F-9C26-C4CF-421BCE776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8D46F-5BF2-6BF5-35A1-1A9BB341D8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FF1275-652F-D44F-2563-A84BE7AF23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B4EDCF-D05B-4377-9875-B2AAF8B30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677E4-3AE5-46F5-913F-ED3502D25B01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524C6F-FE75-C5B7-206E-1C62E938A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108C-DBCA-2C9F-377C-F386E7D6E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8B9F-81C9-4CE5-980F-77ECC1F8C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167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96692-2649-F6BD-A847-267D19C29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7F24E7-7570-923F-707B-6D96D2CBF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62A5F8-6211-B409-B5F9-0B532AF5A3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159460-43B0-6393-7EF4-287D7C7750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0B5889-0038-2D9C-A0DD-D4BCB130A3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14501B-1691-7A2B-835F-3F1A9C24E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677E4-3AE5-46F5-913F-ED3502D25B01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0C04B1-3618-76EF-6B79-2F49A0B5C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CB2489-869D-1D80-8682-FAC2DD374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8B9F-81C9-4CE5-980F-77ECC1F8C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016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24499-1C74-A580-A30C-30978F19E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D2A4F4-E9EF-E400-F116-103B0E824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677E4-3AE5-46F5-913F-ED3502D25B01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620F39-3F8F-D75B-B32C-86847195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21D913-A6FB-E255-494E-05BD478B0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8B9F-81C9-4CE5-980F-77ECC1F8C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575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D063FD-2BAE-2D2B-AB17-1C38249B1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677E4-3AE5-46F5-913F-ED3502D25B01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D69919-75B6-9593-19A8-C07302DBD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C6C9B4-6D4C-FED5-6618-F93110460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8B9F-81C9-4CE5-980F-77ECC1F8C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60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C94B1-D35A-0F56-FD19-35960F4E0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96746-ECCB-62CC-A42C-C6A5250D4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84E4C3-E831-9B47-607B-D8AC441474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4731CE-69DF-BCA9-A3EA-73CED46F9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677E4-3AE5-46F5-913F-ED3502D25B01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43F31-1632-ACDC-AC3F-001DD4E87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C37FB7-2886-55BE-8567-FA5FBE0D8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8B9F-81C9-4CE5-980F-77ECC1F8C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916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694A4-6531-4217-9155-FA1F61B96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E53ED2-E3E2-094A-76F5-8896B5BEA2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B8E17C-A077-AC54-C55D-64F503D11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3EAD7F-1DB6-E61D-2349-E08CC8892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677E4-3AE5-46F5-913F-ED3502D25B01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C639AE-49D0-4751-7636-623579DEB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F7410F-F08E-6E5D-270F-7431620F4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8B9F-81C9-4CE5-980F-77ECC1F8C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08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74AC9B-2D37-1013-4653-62B3A18B5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0F6EBD-0CC6-ADCF-B416-69FB34C51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B0DA92-6699-B488-9DC3-26145168BC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7677E4-3AE5-46F5-913F-ED3502D25B01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3A401-8BEE-F36F-13FD-2A8437EA55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962C-9B7C-B003-6ED1-5B1C52AA1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AD8B9F-81C9-4CE5-980F-77ECC1F8C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832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8738B9-98B2-7D4D-8DDD-C7C43F5E0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DCA401-F7CD-394E-832A-A295CA461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2F235-71BA-0F46-AAAF-16AE080AD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10223-5ADC-934C-8BE1-8265A0335AF6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FE667-FF9F-7048-BBB5-18F264CC9F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F98EB-EC54-DF41-AEEF-8673DD467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225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emf"/><Relationship Id="rId7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4.png"/><Relationship Id="rId11" Type="http://schemas.openxmlformats.org/officeDocument/2006/relationships/image" Target="../media/image13.svg"/><Relationship Id="rId5" Type="http://schemas.openxmlformats.org/officeDocument/2006/relationships/image" Target="../media/image7.sv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9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2.emf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8" name="Title 5"/>
          <p:cNvSpPr txBox="1">
            <a:spLocks noGrp="1"/>
          </p:cNvSpPr>
          <p:nvPr>
            <p:ph type="title"/>
          </p:nvPr>
        </p:nvSpPr>
        <p:spPr>
          <a:xfrm>
            <a:off x="1935479" y="13061"/>
            <a:ext cx="8240486" cy="14904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>
                <a:solidFill>
                  <a:schemeClr val="bg1"/>
                </a:solidFill>
                <a:latin typeface="Gotham Medium"/>
              </a:rPr>
              <a:t>Mind Map</a:t>
            </a:r>
            <a:endParaRPr lang="en-US" sz="8800" dirty="0">
              <a:latin typeface="Gotham Medium"/>
            </a:endParaRPr>
          </a:p>
        </p:txBody>
      </p:sp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92514" y="6456891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val 1" descr="This image displays a set of connected ovals demonstrating how topics, sub-topics, and additional information connect within the unit. ">
            <a:extLst>
              <a:ext uri="{FF2B5EF4-FFF2-40B4-BE49-F238E27FC236}">
                <a16:creationId xmlns:a16="http://schemas.microsoft.com/office/drawing/2014/main" id="{7E9D1280-1A21-25D7-E3E1-E09F8B89803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125686" y="2988127"/>
            <a:ext cx="3233057" cy="1524003"/>
          </a:xfrm>
          <a:prstGeom prst="ellipse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Main Topic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A818D99-AE28-53C5-4725-FD524A38D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92143" y="2754086"/>
            <a:ext cx="2275113" cy="979715"/>
          </a:xfrm>
          <a:prstGeom prst="ellipse">
            <a:avLst/>
          </a:prstGeom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Sub-topic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A9F0206-D889-8655-475C-A953D17F6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30830" y="4180113"/>
            <a:ext cx="2275113" cy="979715"/>
          </a:xfrm>
          <a:prstGeom prst="ellipse">
            <a:avLst/>
          </a:prstGeom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Sub-topic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DFA263E-9D40-1385-2C2B-E2D011B9F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60915" y="1703615"/>
            <a:ext cx="2275113" cy="979715"/>
          </a:xfrm>
          <a:prstGeom prst="ellipse">
            <a:avLst/>
          </a:prstGeom>
          <a:ln w="28575">
            <a:extLst>
              <a:ext uri="{C807C97D-BFC1-408E-A445-0C87EB9F89A2}">
                <ask:lineSketchStyleProps xmlns:ask="http://schemas.microsoft.com/office/drawing/2018/sketchyshapes" sd="3809068511">
                  <a:custGeom>
                    <a:avLst/>
                    <a:gdLst>
                      <a:gd name="connsiteX0" fmla="*/ 0 w 2275113"/>
                      <a:gd name="connsiteY0" fmla="*/ 489858 h 979715"/>
                      <a:gd name="connsiteX1" fmla="*/ 1137557 w 2275113"/>
                      <a:gd name="connsiteY1" fmla="*/ 0 h 979715"/>
                      <a:gd name="connsiteX2" fmla="*/ 2275114 w 2275113"/>
                      <a:gd name="connsiteY2" fmla="*/ 489858 h 979715"/>
                      <a:gd name="connsiteX3" fmla="*/ 1137557 w 2275113"/>
                      <a:gd name="connsiteY3" fmla="*/ 979716 h 979715"/>
                      <a:gd name="connsiteX4" fmla="*/ 0 w 2275113"/>
                      <a:gd name="connsiteY4" fmla="*/ 489858 h 9797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275113" h="979715" fill="none" extrusionOk="0">
                        <a:moveTo>
                          <a:pt x="0" y="489858"/>
                        </a:moveTo>
                        <a:cubicBezTo>
                          <a:pt x="-96882" y="128187"/>
                          <a:pt x="484535" y="-49107"/>
                          <a:pt x="1137557" y="0"/>
                        </a:cubicBezTo>
                        <a:cubicBezTo>
                          <a:pt x="1769673" y="4737"/>
                          <a:pt x="2305360" y="240210"/>
                          <a:pt x="2275114" y="489858"/>
                        </a:cubicBezTo>
                        <a:cubicBezTo>
                          <a:pt x="2282663" y="702975"/>
                          <a:pt x="1699633" y="924697"/>
                          <a:pt x="1137557" y="979716"/>
                        </a:cubicBezTo>
                        <a:cubicBezTo>
                          <a:pt x="498978" y="985571"/>
                          <a:pt x="12507" y="794875"/>
                          <a:pt x="0" y="489858"/>
                        </a:cubicBezTo>
                        <a:close/>
                      </a:path>
                      <a:path w="2275113" h="979715" stroke="0" extrusionOk="0">
                        <a:moveTo>
                          <a:pt x="0" y="489858"/>
                        </a:moveTo>
                        <a:cubicBezTo>
                          <a:pt x="-65014" y="322547"/>
                          <a:pt x="604912" y="-83493"/>
                          <a:pt x="1137557" y="0"/>
                        </a:cubicBezTo>
                        <a:cubicBezTo>
                          <a:pt x="1773716" y="11256"/>
                          <a:pt x="2327254" y="180751"/>
                          <a:pt x="2275114" y="489858"/>
                        </a:cubicBezTo>
                        <a:cubicBezTo>
                          <a:pt x="2299785" y="636906"/>
                          <a:pt x="1794992" y="1004767"/>
                          <a:pt x="1137557" y="979716"/>
                        </a:cubicBezTo>
                        <a:cubicBezTo>
                          <a:pt x="500199" y="1039751"/>
                          <a:pt x="-42188" y="718934"/>
                          <a:pt x="0" y="489858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Sub-topic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206600C-3EDA-7C55-5C5D-3E6B1ABA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14701" y="5562599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Additional information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71CB12F-5342-4431-F8F5-3FE5798695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45928" y="4287841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Additional information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1BE91FA-C3EA-17F6-051A-EC10069578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22329" y="3576788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Additional information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819B838-2940-CA5F-90A3-8212364D51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7058" y="2167927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Additional information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33C254E-9A69-DDFA-0DC3-82D6C409A7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1"/>
            <a:endCxn id="6" idx="4"/>
          </p:cNvCxnSpPr>
          <p:nvPr/>
        </p:nvCxnSpPr>
        <p:spPr>
          <a:xfrm flipH="1" flipV="1">
            <a:off x="4098472" y="2683330"/>
            <a:ext cx="500684" cy="5279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C40C6EB-4A55-5B39-B31F-8FB35E7D2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6" idx="2"/>
            <a:endCxn id="14" idx="7"/>
          </p:cNvCxnSpPr>
          <p:nvPr/>
        </p:nvCxnSpPr>
        <p:spPr>
          <a:xfrm flipH="1">
            <a:off x="2587014" y="2193473"/>
            <a:ext cx="373901" cy="117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8997496-0917-0D9B-6263-791600F9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3"/>
            <a:endCxn id="4" idx="6"/>
          </p:cNvCxnSpPr>
          <p:nvPr/>
        </p:nvCxnSpPr>
        <p:spPr>
          <a:xfrm flipH="1">
            <a:off x="4005943" y="4288945"/>
            <a:ext cx="593213" cy="3810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0F18311-3561-3F07-A698-E283EA61C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4" idx="4"/>
            <a:endCxn id="11" idx="1"/>
          </p:cNvCxnSpPr>
          <p:nvPr/>
        </p:nvCxnSpPr>
        <p:spPr>
          <a:xfrm>
            <a:off x="2868387" y="5159828"/>
            <a:ext cx="727686" cy="5462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D7C76D-0CBD-3FAB-41C3-5B343F99B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6"/>
            <a:endCxn id="3" idx="2"/>
          </p:cNvCxnSpPr>
          <p:nvPr/>
        </p:nvCxnSpPr>
        <p:spPr>
          <a:xfrm flipV="1">
            <a:off x="7358743" y="3243944"/>
            <a:ext cx="533400" cy="506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C63A69E-01E7-CEF4-07FA-FEA089B00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3" idx="4"/>
            <a:endCxn id="12" idx="0"/>
          </p:cNvCxnSpPr>
          <p:nvPr/>
        </p:nvCxnSpPr>
        <p:spPr>
          <a:xfrm>
            <a:off x="9029700" y="3733801"/>
            <a:ext cx="176892" cy="554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F2EA022-3A5A-1E9D-BEC8-C2D43A694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2" idx="6"/>
            <a:endCxn id="13" idx="4"/>
          </p:cNvCxnSpPr>
          <p:nvPr/>
        </p:nvCxnSpPr>
        <p:spPr>
          <a:xfrm flipV="1">
            <a:off x="10167256" y="4556503"/>
            <a:ext cx="715737" cy="2211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9667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84659" y="6488668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B3387D4-5A1F-B80E-2312-8766B28D4D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041C79-A2D8-59D7-9E1A-76966B4C3FE4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D342B5A-3395-C856-435C-D90E8A020C6C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Buffalo Soldiers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F0822CC-F501-CD80-6C95-52EDB8B424DC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Barbed wire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14DEB78-EB5E-861B-D97A-8E48D2329EB9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latin typeface="Calibri" panose="020F0502020204030204"/>
              </a:rPr>
              <a:t>Comanches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6F53846-116C-1242-D6DE-2B914EDE4C37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latin typeface="Calibri" panose="020F0502020204030204"/>
              </a:rPr>
              <a:t>Separate railroad cars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39DC79B-2B4A-A5E8-7CD2-75DFB0C7CED7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Farmer’s Alliance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274918D-4693-8C96-0050-5A718D6F63B9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Investors</a:t>
            </a:r>
          </a:p>
        </p:txBody>
      </p:sp>
    </p:spTree>
    <p:extLst>
      <p:ext uri="{BB962C8B-B14F-4D97-AF65-F5344CB8AC3E}">
        <p14:creationId xmlns:p14="http://schemas.microsoft.com/office/powerpoint/2010/main" val="2974646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5E4D4467-B641-9204-4C7F-CAB65D4AA6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352578-B2C8-3B4D-3476-CDEEB3E965FA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B3AB883-F736-9791-96E7-BA0C54F0347E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Regulations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7D2EF5C-C2DF-8A3D-4D2F-54DBCB6347B9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King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D1C5019-C8DF-7997-A36D-A0C30B06D8B1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Populist Party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7583A37-F07C-0E2C-6B49-8568539BBFF6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XIT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C907311-3A31-3BE5-6288-5AB3E843E815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Poll Taxes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A88A3E4-CA7D-5783-E458-6E4191AFA358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Quanah Parker</a:t>
            </a:r>
          </a:p>
        </p:txBody>
      </p:sp>
    </p:spTree>
    <p:extLst>
      <p:ext uri="{BB962C8B-B14F-4D97-AF65-F5344CB8AC3E}">
        <p14:creationId xmlns:p14="http://schemas.microsoft.com/office/powerpoint/2010/main" val="4130195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052474" y="6475606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3127A63C-94FF-FF83-320F-61E5FE3962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27B385-FC44-C980-E256-9C9E93EB7B8A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E977065-F2D6-2BC8-8E30-9AE3BC8AAC98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Abolish gold standard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441D84B-1A37-2D5B-B1FE-610F5E838F1A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Adobe Walls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F6A73F8-AAB7-CAC1-E82F-7992517441AA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Nearly 50%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16A6B74-C4A5-722E-85A6-DFDE39430960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Red River War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6313E0C-0D45-224B-135F-C7B7B26FCC1D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Subtreasury Plan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F43D9C0-0E04-494B-6E38-B8835855A885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Windmills</a:t>
            </a:r>
          </a:p>
        </p:txBody>
      </p:sp>
    </p:spTree>
    <p:extLst>
      <p:ext uri="{BB962C8B-B14F-4D97-AF65-F5344CB8AC3E}">
        <p14:creationId xmlns:p14="http://schemas.microsoft.com/office/powerpoint/2010/main" val="3946361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C4A259-738F-5C96-303D-1B871E77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A7D190F-D852-AAF8-A19D-20A7C0D5B3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1BA59EF0-EBC9-E86B-A5A3-197F1543E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419610C4-AFDF-B046-BA27-4311E5B598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BA17EE4-5BD0-1E49-8549-3A02ED05C7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052474" y="6475606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E559F2FA-9418-A46F-5A7B-050B0AB4FDD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58144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20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10E4F3-341F-D496-7E9D-E6EB2B3E8285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F4C32C5-F24A-5099-51DB-960310732BB7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latin typeface="Calibri" panose="020F0502020204030204"/>
              </a:rPr>
              <a:t>Lampasas, TX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4D08A9B-B83B-2AF0-0FCA-5B3E30BC0562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High railroad rates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16695F1-9140-E129-45B8-7DDF4F33084D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Vaqueros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9843C006-8792-673E-28C3-53DCA56DDA39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Income Tax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115632E-03FA-D338-F354-82746B0B749A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Oklahoma Reservations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5455573-9203-FCBC-6454-D8A8447F8FAA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Capitol Building</a:t>
            </a:r>
          </a:p>
        </p:txBody>
      </p:sp>
    </p:spTree>
    <p:extLst>
      <p:ext uri="{BB962C8B-B14F-4D97-AF65-F5344CB8AC3E}">
        <p14:creationId xmlns:p14="http://schemas.microsoft.com/office/powerpoint/2010/main" val="1339394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Create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413657" y="1763486"/>
            <a:ext cx="582385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Now take a few minutes to add any information you can think of to your Mind Map.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You can add facts, descriptions, explanations, cultural information, or anything else you can think of. </a:t>
            </a:r>
          </a:p>
        </p:txBody>
      </p:sp>
      <p:pic>
        <p:nvPicPr>
          <p:cNvPr id="11" name="Picture 10" descr="A drawing of a light bulb with yellow crumpled paper as its light">
            <a:extLst>
              <a:ext uri="{FF2B5EF4-FFF2-40B4-BE49-F238E27FC236}">
                <a16:creationId xmlns:a16="http://schemas.microsoft.com/office/drawing/2014/main" id="{60BB2820-356C-4D06-41F5-8ED32804B53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3" b="-2260"/>
          <a:stretch/>
        </p:blipFill>
        <p:spPr>
          <a:xfrm>
            <a:off x="6237514" y="1854305"/>
            <a:ext cx="5431972" cy="440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608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Exit Ticket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2095773" y="1869339"/>
            <a:ext cx="688494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marR="0" lvl="0" indent="-685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Complete the sentence summarizing the main idea from our unit.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0" indent="-685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Discuss with a partner. 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019F22C-F0FD-2F72-0047-B9523F6EA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6303" y="3299269"/>
            <a:ext cx="925793" cy="925793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736E241-E386-3A64-0EDF-D4862D77A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71616" y="2024743"/>
            <a:ext cx="1071092" cy="10710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85935" y="4436813"/>
            <a:ext cx="842453" cy="842453"/>
          </a:xfrm>
          <a:prstGeom prst="rect">
            <a:avLst/>
          </a:prstGeom>
        </p:spPr>
      </p:pic>
      <p:pic>
        <p:nvPicPr>
          <p:cNvPr id="12" name="Graphic 11" descr="Lightbulb with solid fill">
            <a:extLst>
              <a:ext uri="{FF2B5EF4-FFF2-40B4-BE49-F238E27FC236}">
                <a16:creationId xmlns:a16="http://schemas.microsoft.com/office/drawing/2014/main" id="{803ACC58-7BD6-0519-D00D-A8A4F2DFFC5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931264" y="2484746"/>
            <a:ext cx="2862943" cy="2862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487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Share your response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6427" y="3541622"/>
            <a:ext cx="1477141" cy="1477141"/>
          </a:xfrm>
          <a:prstGeom prst="rect">
            <a:avLst/>
          </a:prstGeom>
        </p:spPr>
      </p:pic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C1E654D8-A909-6C49-4ECD-508AE97385DF}"/>
              </a:ext>
            </a:extLst>
          </p:cNvPr>
          <p:cNvSpPr/>
          <p:nvPr/>
        </p:nvSpPr>
        <p:spPr>
          <a:xfrm>
            <a:off x="3913689" y="1927668"/>
            <a:ext cx="5834742" cy="3428103"/>
          </a:xfrm>
          <a:prstGeom prst="wedgeRoundRectCallout">
            <a:avLst>
              <a:gd name="adj1" fmla="val -71145"/>
              <a:gd name="adj2" fmla="val 29871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>
              <a:lnSpc>
                <a:spcPct val="110000"/>
              </a:lnSpc>
              <a:spcAft>
                <a:spcPts val="600"/>
              </a:spcAft>
              <a:defRPr/>
            </a:pPr>
            <a:r>
              <a:rPr lang="en-US" sz="4000">
                <a:solidFill>
                  <a:prstClr val="white"/>
                </a:solidFill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4000" u="sng">
                <a:solidFill>
                  <a:prstClr val="white"/>
                </a:solidFill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(1)____________</a:t>
            </a:r>
            <a:r>
              <a:rPr lang="en-US" sz="4000">
                <a:solidFill>
                  <a:prstClr val="white"/>
                </a:solidFill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is primarily characterized the by</a:t>
            </a:r>
            <a:r>
              <a:rPr lang="en-US" sz="4000" u="sng">
                <a:solidFill>
                  <a:prstClr val="white"/>
                </a:solidFill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(2)_______________</a:t>
            </a:r>
            <a:endParaRPr lang="en-US" sz="4000" dirty="0">
              <a:solidFill>
                <a:prstClr val="white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64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1817915" y="13061"/>
            <a:ext cx="8752114" cy="15871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latin typeface="Gotham Medium"/>
              </a:rPr>
              <a:t>Warm-up:</a:t>
            </a:r>
            <a:br>
              <a:rPr lang="en-US" dirty="0">
                <a:latin typeface="Gotham Medium"/>
              </a:rPr>
            </a:br>
            <a:r>
              <a:rPr lang="en-US" sz="3600" dirty="0">
                <a:latin typeface="Gotham Medium"/>
              </a:rPr>
              <a:t>Follow the directions on your warm-up </a:t>
            </a:r>
            <a:endParaRPr lang="en-US" dirty="0">
              <a:latin typeface="Gotham Medium"/>
            </a:endParaRPr>
          </a:p>
        </p:txBody>
      </p:sp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786F8BF-EF70-BB60-B669-4CFBDCF66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544502" y="1828800"/>
            <a:ext cx="1071092" cy="1071092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F3361E40-39DB-4E42-CC37-C2D1A1A06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599947" y="3381839"/>
            <a:ext cx="925793" cy="92579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68C76BFB-8B4D-785E-B1F1-7AB1D2897A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658821" y="4898719"/>
            <a:ext cx="842453" cy="84245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FC0CB9E-7D91-659E-AF33-5B5E399941A7}"/>
              </a:ext>
            </a:extLst>
          </p:cNvPr>
          <p:cNvSpPr txBox="1"/>
          <p:nvPr/>
        </p:nvSpPr>
        <p:spPr>
          <a:xfrm>
            <a:off x="2691539" y="1605131"/>
            <a:ext cx="464543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Use the word bank provided to fill in the small mind map on your warm-up.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Place each term where you think it fits best in your mind map.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Discuss with a partner.</a:t>
            </a:r>
          </a:p>
        </p:txBody>
      </p:sp>
      <p:pic>
        <p:nvPicPr>
          <p:cNvPr id="3" name="Picture 2" descr="A diagram of the small mind map from the warm-up.&#10;&#10;Box number 1 is the primary topic.&#10;Box number 2 connects to number 1 as a subtopic.&#10;Box number 3 connects to number 2 as an example or additional information of number 2.&#10;&#10;Box number 4 connects directly to number 1 as a second subtopic. &#10;Box number 5 connects to 4 as an example or additional information of box 4.">
            <a:extLst>
              <a:ext uri="{FF2B5EF4-FFF2-40B4-BE49-F238E27FC236}">
                <a16:creationId xmlns:a16="http://schemas.microsoft.com/office/drawing/2014/main" id="{BC78B676-9747-BF1B-D642-08A120379F3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12916" y="2421337"/>
            <a:ext cx="4758576" cy="2679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131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2314304" y="13061"/>
            <a:ext cx="8240486" cy="1129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dirty="0">
                <a:latin typeface="Gotham Medium"/>
              </a:rPr>
              <a:t>Share with the class</a:t>
            </a:r>
          </a:p>
        </p:txBody>
      </p:sp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98D922C6-53E1-D7C7-3DDA-CDB33095E870}"/>
              </a:ext>
            </a:extLst>
          </p:cNvPr>
          <p:cNvSpPr/>
          <p:nvPr/>
        </p:nvSpPr>
        <p:spPr>
          <a:xfrm>
            <a:off x="3886200" y="1371599"/>
            <a:ext cx="8153400" cy="1371601"/>
          </a:xfrm>
          <a:prstGeom prst="wedgeRoundRectCallout">
            <a:avLst>
              <a:gd name="adj1" fmla="val -60745"/>
              <a:gd name="adj2" fmla="val 33282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 think the primary topic in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one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_______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BC7A152-A73E-D936-1EFE-CF729F0C8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94114" y="1628548"/>
            <a:ext cx="1070090" cy="1070090"/>
          </a:xfrm>
          <a:prstGeom prst="rect">
            <a:avLst/>
          </a:prstGeom>
        </p:spPr>
      </p:pic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0676B0D9-6199-E9DA-5EF3-4BFD1B3BFF9C}"/>
              </a:ext>
            </a:extLst>
          </p:cNvPr>
          <p:cNvSpPr/>
          <p:nvPr/>
        </p:nvSpPr>
        <p:spPr>
          <a:xfrm>
            <a:off x="1894114" y="3125144"/>
            <a:ext cx="8153400" cy="1371601"/>
          </a:xfrm>
          <a:prstGeom prst="wedgeRoundRectCallout">
            <a:avLst>
              <a:gd name="adj1" fmla="val 61418"/>
              <a:gd name="adj2" fmla="val 31695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 think the subtopic in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two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____, and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three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0E9A67FA-8A18-B373-13B2-281826474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69510" y="3486411"/>
            <a:ext cx="1070090" cy="1070090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C62B1265-A865-B8BE-143D-F717E871345D}"/>
              </a:ext>
            </a:extLst>
          </p:cNvPr>
          <p:cNvSpPr/>
          <p:nvPr/>
        </p:nvSpPr>
        <p:spPr>
          <a:xfrm>
            <a:off x="1894114" y="4752882"/>
            <a:ext cx="8153400" cy="1371601"/>
          </a:xfrm>
          <a:prstGeom prst="wedgeRoundRectCallout">
            <a:avLst>
              <a:gd name="adj1" fmla="val 61418"/>
              <a:gd name="adj2" fmla="val 31695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 think the subtopic in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four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____, and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five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66B3C755-43BC-B431-95ED-BEDD7EC5C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69510" y="5092032"/>
            <a:ext cx="1070090" cy="107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931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5376B541-C1FA-BF6E-B5FD-A0BCF1D0BE8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9" y="13062"/>
            <a:ext cx="8240486" cy="13803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bg1"/>
                </a:solidFill>
                <a:latin typeface="Gotham Medium"/>
              </a:rPr>
              <a:t>Essential Question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81F9B2-C8F9-C841-3F74-2252957372AC}"/>
              </a:ext>
            </a:extLst>
          </p:cNvPr>
          <p:cNvSpPr txBox="1"/>
          <p:nvPr/>
        </p:nvSpPr>
        <p:spPr>
          <a:xfrm>
            <a:off x="772256" y="2267635"/>
            <a:ext cx="10885715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How do the key terms and concepts from Unit 10: Cotton, Cattle, &amp; Railroads connect to each other? 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195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AA0FBFBF-DF50-12F8-85CD-D1AB10083F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8" y="13061"/>
            <a:ext cx="8493035" cy="1490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>
                <a:solidFill>
                  <a:schemeClr val="bg1"/>
                </a:solidFill>
                <a:latin typeface="Gotham Medium"/>
              </a:rPr>
              <a:t>In today’s lesson…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F76A14-8E8E-BC23-58D9-55992D4E1090}"/>
              </a:ext>
            </a:extLst>
          </p:cNvPr>
          <p:cNvSpPr txBox="1"/>
          <p:nvPr/>
        </p:nvSpPr>
        <p:spPr>
          <a:xfrm>
            <a:off x="888440" y="1571566"/>
            <a:ext cx="10635343" cy="4798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0" lvl="0" indent="-74295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We will make connections between key terms and concepts within all of </a:t>
            </a:r>
            <a:r>
              <a:rPr lang="en-US" sz="4000" dirty="0">
                <a:solidFill>
                  <a:srgbClr val="00B050"/>
                </a:solidFill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Unit 10: Cotton, Cattle, &amp; Railroads. </a:t>
            </a:r>
          </a:p>
          <a:p>
            <a:pPr marL="742950" marR="0" lvl="0" indent="-74295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I will create a Mind Map using terms and concepts from the class slides presentation and demonstrating how each term is connected to the overall unit.</a:t>
            </a:r>
          </a:p>
        </p:txBody>
      </p:sp>
    </p:spTree>
    <p:extLst>
      <p:ext uri="{BB962C8B-B14F-4D97-AF65-F5344CB8AC3E}">
        <p14:creationId xmlns:p14="http://schemas.microsoft.com/office/powerpoint/2010/main" val="198009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854EDF2E-86B2-8881-4E4B-D680DA62F3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Unit Topic &amp; Subtopics 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6B75D8-7BFB-5496-3CA6-829A6FD6E3FF}"/>
              </a:ext>
            </a:extLst>
          </p:cNvPr>
          <p:cNvSpPr txBox="1"/>
          <p:nvPr/>
        </p:nvSpPr>
        <p:spPr>
          <a:xfrm>
            <a:off x="108856" y="1598943"/>
            <a:ext cx="119033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Which of the titles in the boxes below is the main topic of our unit?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Draw a circle in the middle of your Mind Map and write the main topic inside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B345942-C276-7952-CB97-578FB64DA282}"/>
              </a:ext>
            </a:extLst>
          </p:cNvPr>
          <p:cNvSpPr/>
          <p:nvPr/>
        </p:nvSpPr>
        <p:spPr>
          <a:xfrm>
            <a:off x="500743" y="3232198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Agriculture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FC978E8-5C00-B165-CB51-9C6000E023E8}"/>
              </a:ext>
            </a:extLst>
          </p:cNvPr>
          <p:cNvSpPr/>
          <p:nvPr/>
        </p:nvSpPr>
        <p:spPr>
          <a:xfrm>
            <a:off x="4339473" y="3232198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Texas Frontier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840EB0A-8D86-298F-DA30-CD08BABD63D6}"/>
              </a:ext>
            </a:extLst>
          </p:cNvPr>
          <p:cNvSpPr/>
          <p:nvPr/>
        </p:nvSpPr>
        <p:spPr>
          <a:xfrm>
            <a:off x="8199975" y="324564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Legislation &amp; Reform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4C88AB7-10C6-13F8-51C5-84EE64FFEC40}"/>
              </a:ext>
            </a:extLst>
          </p:cNvPr>
          <p:cNvSpPr/>
          <p:nvPr/>
        </p:nvSpPr>
        <p:spPr>
          <a:xfrm>
            <a:off x="2383967" y="487892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Cotton, Cattle, &amp; Railroads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0A141F4-15A2-78C7-6EF1-A8B72FAFDE33}"/>
              </a:ext>
            </a:extLst>
          </p:cNvPr>
          <p:cNvSpPr/>
          <p:nvPr/>
        </p:nvSpPr>
        <p:spPr>
          <a:xfrm>
            <a:off x="6222697" y="487892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Cattle Industry</a:t>
            </a:r>
          </a:p>
        </p:txBody>
      </p:sp>
    </p:spTree>
    <p:extLst>
      <p:ext uri="{BB962C8B-B14F-4D97-AF65-F5344CB8AC3E}">
        <p14:creationId xmlns:p14="http://schemas.microsoft.com/office/powerpoint/2010/main" val="1740664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788B79A-C5AA-5304-A342-17E643EF65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49AFA3-DB1D-F7BC-455C-D6C183E7D1FB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slide. 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C086618-1878-9131-E7C3-C5D1D3B1069A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Jim Crow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15EAC4D-3740-FA8B-BB8D-13C890C78EB8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Westward migration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C9B5096-CB8E-3C0F-71C7-462C8B54C45E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Falling cotton prices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9EEB510-F4C5-1C17-455B-9F10BB489F02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Northern demand for beef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E73BDB4-EC59-0322-51E6-2FD6A80F27BD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Overhunting bison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5CAD92D-F8E7-BD08-CCAF-8DECE3FEF706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Trails</a:t>
            </a:r>
          </a:p>
        </p:txBody>
      </p:sp>
    </p:spTree>
    <p:extLst>
      <p:ext uri="{BB962C8B-B14F-4D97-AF65-F5344CB8AC3E}">
        <p14:creationId xmlns:p14="http://schemas.microsoft.com/office/powerpoint/2010/main" val="3401320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996099" y="6505498"/>
            <a:ext cx="4032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E97D381A-AED2-DC42-5158-AE5411714E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461485-C0C8-A5D7-D0D6-9763F9C96314}"/>
              </a:ext>
            </a:extLst>
          </p:cNvPr>
          <p:cNvSpPr txBox="1"/>
          <p:nvPr/>
        </p:nvSpPr>
        <p:spPr>
          <a:xfrm>
            <a:off x="500743" y="1537064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F296505-835C-347A-C552-5E01D52CBD9F}"/>
              </a:ext>
            </a:extLst>
          </p:cNvPr>
          <p:cNvSpPr/>
          <p:nvPr/>
        </p:nvSpPr>
        <p:spPr>
          <a:xfrm>
            <a:off x="500743" y="3362831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Goodnight-Loving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A61CD71-1872-ECEF-589B-62913D6FD6D0}"/>
              </a:ext>
            </a:extLst>
          </p:cNvPr>
          <p:cNvSpPr/>
          <p:nvPr/>
        </p:nvSpPr>
        <p:spPr>
          <a:xfrm>
            <a:off x="4339473" y="3362831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Cowboys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0DE9E71-76F9-4EAA-E4F3-1FB556F55A9C}"/>
              </a:ext>
            </a:extLst>
          </p:cNvPr>
          <p:cNvSpPr/>
          <p:nvPr/>
        </p:nvSpPr>
        <p:spPr>
          <a:xfrm>
            <a:off x="8199975" y="337628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Debt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021CB91-5C77-B97D-4481-4118A14DFB09}"/>
              </a:ext>
            </a:extLst>
          </p:cNvPr>
          <p:cNvSpPr/>
          <p:nvPr/>
        </p:nvSpPr>
        <p:spPr>
          <a:xfrm>
            <a:off x="500743" y="501007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Salt Creek Massacre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DFA3BB5-9587-AFEE-A5E6-D8FF551CB6F2}"/>
              </a:ext>
            </a:extLst>
          </p:cNvPr>
          <p:cNvSpPr/>
          <p:nvPr/>
        </p:nvSpPr>
        <p:spPr>
          <a:xfrm>
            <a:off x="4339473" y="501007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Tenant Farming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56E9947-BC52-1C4C-9602-F9BEE3EEB18D}"/>
              </a:ext>
            </a:extLst>
          </p:cNvPr>
          <p:cNvSpPr/>
          <p:nvPr/>
        </p:nvSpPr>
        <p:spPr>
          <a:xfrm>
            <a:off x="8199975" y="5023525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latin typeface="Calibri" panose="020F0502020204030204"/>
              </a:rPr>
              <a:t>Chisholm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6567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220050" y="6518560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9DF98AE-8E50-9D19-B474-CBEBD3F654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014F40-C858-4531-A290-B9BEB5902686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8D7CE05-3738-C32F-E200-2F40CE056A96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Texas Fever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3B8FABD-BCA5-641C-E8BB-FDDD26EE7E54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Railroad Commission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6256440-145E-53A0-977C-E845A883EF85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Grange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7BF5921-4FA2-BD1E-EC71-32AA0D1CA0F3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Cowboy Culture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2B3835D-439E-BBB4-86B7-4A5493334DF4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Open / Free range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74D7B98E-FAA7-E5ED-FE93-E71E792BE5C3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Ranches</a:t>
            </a:r>
          </a:p>
        </p:txBody>
      </p:sp>
    </p:spTree>
    <p:extLst>
      <p:ext uri="{BB962C8B-B14F-4D97-AF65-F5344CB8AC3E}">
        <p14:creationId xmlns:p14="http://schemas.microsoft.com/office/powerpoint/2010/main" val="969701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f4b8a2-ad4f-41b5-9a91-284d2cc38f56}" enabled="1" method="Standard" siteId="{70de1992-07c6-480f-a318-a1afcba0398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886</Words>
  <Application>Microsoft Office PowerPoint</Application>
  <PresentationFormat>Widescreen</PresentationFormat>
  <Paragraphs>128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Calibri Light</vt:lpstr>
      <vt:lpstr>Gotham Book</vt:lpstr>
      <vt:lpstr>Gotham Medium</vt:lpstr>
      <vt:lpstr>Office Theme</vt:lpstr>
      <vt:lpstr>1_Office Theme</vt:lpstr>
      <vt:lpstr>Mind Map</vt:lpstr>
      <vt:lpstr>Warm-up: Follow the directions on your warm-up </vt:lpstr>
      <vt:lpstr>Share with the class</vt:lpstr>
      <vt:lpstr>Essential Question</vt:lpstr>
      <vt:lpstr>In today’s lesson…</vt:lpstr>
      <vt:lpstr>Unit Topic &amp; Subtopics </vt:lpstr>
      <vt:lpstr>Make Connections</vt:lpstr>
      <vt:lpstr>Make Connections 2</vt:lpstr>
      <vt:lpstr>Make Connections 3</vt:lpstr>
      <vt:lpstr>Make Connections 4</vt:lpstr>
      <vt:lpstr>Make Connections 5</vt:lpstr>
      <vt:lpstr>Make Connections 6</vt:lpstr>
      <vt:lpstr>Make Connections 20 6</vt:lpstr>
      <vt:lpstr>Create Connections 6</vt:lpstr>
      <vt:lpstr>Exit Ticket</vt:lpstr>
      <vt:lpstr>Share your response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McClure Abubakar, Courtney</dc:creator>
  <cp:lastModifiedBy>Belden, Dreanna</cp:lastModifiedBy>
  <cp:revision>3</cp:revision>
  <dcterms:created xsi:type="dcterms:W3CDTF">2025-12-15T21:13:29Z</dcterms:created>
  <dcterms:modified xsi:type="dcterms:W3CDTF">2026-01-05T18:10:58Z</dcterms:modified>
</cp:coreProperties>
</file>