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313" r:id="rId4"/>
    <p:sldId id="315" r:id="rId5"/>
    <p:sldId id="316" r:id="rId6"/>
    <p:sldId id="317" r:id="rId7"/>
    <p:sldId id="319" r:id="rId8"/>
    <p:sldId id="323" r:id="rId9"/>
    <p:sldId id="324" r:id="rId10"/>
    <p:sldId id="325" r:id="rId11"/>
    <p:sldId id="327" r:id="rId12"/>
    <p:sldId id="328" r:id="rId13"/>
    <p:sldId id="32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E79E8-D9C4-4CBA-82A1-72894CF96F2E}"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7F062-8E54-40BA-8ED4-733C2E5E52B4}" type="slidenum">
              <a:rPr lang="en-US" smtClean="0"/>
              <a:t>‹#›</a:t>
            </a:fld>
            <a:endParaRPr lang="en-US"/>
          </a:p>
        </p:txBody>
      </p:sp>
    </p:spTree>
    <p:extLst>
      <p:ext uri="{BB962C8B-B14F-4D97-AF65-F5344CB8AC3E}">
        <p14:creationId xmlns:p14="http://schemas.microsoft.com/office/powerpoint/2010/main" val="314623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aw.cornell.edu/uscode/text/17/10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19127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File%3AFarmers-Alliance-Banner.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History of the Houston and Texas Central Railway. Texas State Historical Society. Original location Library of Congress. Accessed 12/4/2025. Image included in accordance with </a:t>
            </a:r>
            <a:r>
              <a:rPr lang="en-US" sz="1200" b="0" i="0" u="sng" kern="1200" dirty="0">
                <a:solidFill>
                  <a:schemeClr val="tx1"/>
                </a:solidFill>
                <a:effectLst/>
                <a:latin typeface="+mn-lt"/>
                <a:ea typeface="+mn-ea"/>
                <a:cs typeface="+mn-cs"/>
                <a:hlinkClick r:id="rId3"/>
              </a:rPr>
              <a:t>Title 17 U.S.C. Section 107</a:t>
            </a:r>
            <a:r>
              <a:rPr lang="en-US" sz="1200" b="0" i="0" kern="1200" dirty="0">
                <a:solidFill>
                  <a:schemeClr val="tx1"/>
                </a:solidFill>
                <a:effectLst/>
                <a:latin typeface="+mn-lt"/>
                <a:ea typeface="+mn-ea"/>
                <a:cs typeface="+mn-cs"/>
              </a:rPr>
              <a:t>. https://tile.loc.gov/storage-services/service/pnp/cph/3a30000/3a30000/3a30100/3a30145r.jpg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[Railroads in Longview], photograph, 1870~; (</a:t>
            </a:r>
            <a:r>
              <a:rPr lang="en-US" sz="1200" u="sng" kern="1200" dirty="0">
                <a:solidFill>
                  <a:schemeClr val="tx1"/>
                </a:solidFill>
                <a:effectLst/>
                <a:latin typeface="+mn-lt"/>
                <a:ea typeface="+mn-ea"/>
                <a:cs typeface="+mn-cs"/>
                <a:hlinkClick r:id="rId3"/>
              </a:rPr>
              <a:t>https://texashistory.unt.edu/ark:/67531/metapth191279/</a:t>
            </a:r>
            <a:r>
              <a:rPr lang="en-US" sz="1200" kern="1200" dirty="0">
                <a:solidFill>
                  <a:schemeClr val="tx1"/>
                </a:solidFill>
                <a:effectLst/>
                <a:latin typeface="+mn-lt"/>
                <a:ea typeface="+mn-ea"/>
                <a:cs typeface="+mn-cs"/>
              </a:rPr>
              <a:t>: accessed November 14, 2025), University of North Texas Libraries, The Portal to Texas History, </a:t>
            </a:r>
            <a:r>
              <a:rPr lang="en-US" sz="1200" u="sng" kern="1200" dirty="0">
                <a:solidFill>
                  <a:schemeClr val="tx1"/>
                </a:solidFill>
                <a:effectLst/>
                <a:latin typeface="+mn-lt"/>
                <a:ea typeface="+mn-ea"/>
                <a:cs typeface="+mn-cs"/>
                <a:hlinkClick r:id="rId4"/>
              </a:rPr>
              <a:t>https://texashistory.unt.edu</a:t>
            </a:r>
            <a:r>
              <a:rPr lang="en-US" sz="1200" kern="1200" dirty="0">
                <a:solidFill>
                  <a:schemeClr val="tx1"/>
                </a:solidFill>
                <a:effectLst/>
                <a:latin typeface="+mn-lt"/>
                <a:ea typeface="+mn-ea"/>
                <a:cs typeface="+mn-cs"/>
              </a:rPr>
              <a:t>; crediting Longview Public Library.</a:t>
            </a:r>
          </a:p>
          <a:p>
            <a:endParaRPr lang="en-US" dirty="0"/>
          </a:p>
        </p:txBody>
      </p:sp>
      <p:sp>
        <p:nvSpPr>
          <p:cNvPr id="4" name="Slide Number Placeholder 3"/>
          <p:cNvSpPr>
            <a:spLocks noGrp="1"/>
          </p:cNvSpPr>
          <p:nvPr>
            <p:ph type="sldNum" sz="quarter" idx="5"/>
          </p:nvPr>
        </p:nvSpPr>
        <p:spPr/>
        <p:txBody>
          <a:bodyPr/>
          <a:lstStyle/>
          <a:p>
            <a:fld id="{3557F062-8E54-40BA-8ED4-733C2E5E52B4}" type="slidenum">
              <a:rPr lang="en-US" smtClean="0"/>
              <a:t>7</a:t>
            </a:fld>
            <a:endParaRPr lang="en-US"/>
          </a:p>
        </p:txBody>
      </p:sp>
    </p:spTree>
    <p:extLst>
      <p:ext uri="{BB962C8B-B14F-4D97-AF65-F5344CB8AC3E}">
        <p14:creationId xmlns:p14="http://schemas.microsoft.com/office/powerpoint/2010/main" val="167053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Texas History for Teachers legacy materials. </a:t>
            </a:r>
          </a:p>
        </p:txBody>
      </p:sp>
      <p:sp>
        <p:nvSpPr>
          <p:cNvPr id="4" name="Slide Number Placeholder 3"/>
          <p:cNvSpPr>
            <a:spLocks noGrp="1"/>
          </p:cNvSpPr>
          <p:nvPr>
            <p:ph type="sldNum" sz="quarter" idx="5"/>
          </p:nvPr>
        </p:nvSpPr>
        <p:spPr/>
        <p:txBody>
          <a:bodyPr/>
          <a:lstStyle/>
          <a:p>
            <a:fld id="{3557F062-8E54-40BA-8ED4-733C2E5E52B4}" type="slidenum">
              <a:rPr lang="en-US" smtClean="0"/>
              <a:t>8</a:t>
            </a:fld>
            <a:endParaRPr lang="en-US"/>
          </a:p>
        </p:txBody>
      </p:sp>
    </p:spTree>
    <p:extLst>
      <p:ext uri="{BB962C8B-B14F-4D97-AF65-F5344CB8AC3E}">
        <p14:creationId xmlns:p14="http://schemas.microsoft.com/office/powerpoint/2010/main" val="7587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E7DFA-D0A3-9A96-8841-64F5E5E31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7D630-CB40-2C1D-BDF6-245F96FEA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B4FA7-D423-EFF3-76C6-6501DC115F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flag of the Farmer’s Alliance. From Dunning (ed.), </a:t>
            </a:r>
            <a:r>
              <a:rPr lang="en-US" sz="1200" i="1" kern="1200" dirty="0">
                <a:solidFill>
                  <a:schemeClr val="tx1"/>
                </a:solidFill>
                <a:effectLst/>
                <a:latin typeface="+mn-lt"/>
                <a:ea typeface="+mn-ea"/>
                <a:cs typeface="+mn-cs"/>
              </a:rPr>
              <a:t>Farmers' Alliance History and Agricultural Digest.</a:t>
            </a:r>
            <a:r>
              <a:rPr lang="en-US" sz="1200" kern="1200" dirty="0">
                <a:solidFill>
                  <a:schemeClr val="tx1"/>
                </a:solidFill>
                <a:effectLst/>
                <a:latin typeface="+mn-lt"/>
                <a:ea typeface="+mn-ea"/>
                <a:cs typeface="+mn-cs"/>
              </a:rPr>
              <a:t> (Washington, DC: Alliance Publishing Co., 1891); pg. iv.; Digitally edited for Wikipedia by Tim Davenport ("</a:t>
            </a:r>
            <a:r>
              <a:rPr lang="en-US" sz="1200" kern="1200" dirty="0" err="1">
                <a:solidFill>
                  <a:schemeClr val="tx1"/>
                </a:solidFill>
                <a:effectLst/>
                <a:latin typeface="+mn-lt"/>
                <a:ea typeface="+mn-ea"/>
                <a:cs typeface="+mn-cs"/>
              </a:rPr>
              <a:t>Carrite</a:t>
            </a:r>
            <a:r>
              <a:rPr lang="en-US" sz="1200" kern="1200" dirty="0">
                <a:solidFill>
                  <a:schemeClr val="tx1"/>
                </a:solidFill>
                <a:effectLst/>
                <a:latin typeface="+mn-lt"/>
                <a:ea typeface="+mn-ea"/>
                <a:cs typeface="+mn-cs"/>
              </a:rPr>
              <a:t>"), no copyright claimed, file released to the public domain without restriction. </a:t>
            </a:r>
            <a:r>
              <a:rPr lang="en-US" sz="1200" u="sng" kern="1200" dirty="0">
                <a:solidFill>
                  <a:schemeClr val="tx1"/>
                </a:solidFill>
                <a:effectLst/>
                <a:latin typeface="+mn-lt"/>
                <a:ea typeface="+mn-ea"/>
                <a:cs typeface="+mn-cs"/>
                <a:hlinkClick r:id="rId3"/>
              </a:rPr>
              <a:t>https://en.wikipedia.org/wiki/File%3AFarmers-Alliance-Banner.jpg</a:t>
            </a:r>
            <a:r>
              <a:rPr lang="en-US" sz="12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774BB67B-D6D6-32C4-90D3-E4F4B45FD62D}"/>
              </a:ext>
            </a:extLst>
          </p:cNvPr>
          <p:cNvSpPr>
            <a:spLocks noGrp="1"/>
          </p:cNvSpPr>
          <p:nvPr>
            <p:ph type="sldNum" sz="quarter" idx="5"/>
          </p:nvPr>
        </p:nvSpPr>
        <p:spPr/>
        <p:txBody>
          <a:bodyPr/>
          <a:lstStyle/>
          <a:p>
            <a:fld id="{3557F062-8E54-40BA-8ED4-733C2E5E52B4}" type="slidenum">
              <a:rPr lang="en-US" smtClean="0"/>
              <a:t>9</a:t>
            </a:fld>
            <a:endParaRPr lang="en-US"/>
          </a:p>
        </p:txBody>
      </p:sp>
    </p:spTree>
    <p:extLst>
      <p:ext uri="{BB962C8B-B14F-4D97-AF65-F5344CB8AC3E}">
        <p14:creationId xmlns:p14="http://schemas.microsoft.com/office/powerpoint/2010/main" val="133923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D38E-CA1E-9AE7-4644-A4717D22AA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60C0AB-3FFC-1084-E4BE-D5114779B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347028-9B72-A431-AC9C-8776F0E94463}"/>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5" name="Footer Placeholder 4">
            <a:extLst>
              <a:ext uri="{FF2B5EF4-FFF2-40B4-BE49-F238E27FC236}">
                <a16:creationId xmlns:a16="http://schemas.microsoft.com/office/drawing/2014/main" id="{94E9F6D8-B803-0BD7-3786-B01142B6E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F3BB1-0BEE-D683-D7B7-BCF29DB434CD}"/>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59311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0FD4-19AE-95E3-CC60-1C9867DB06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76D12D-DE54-41BF-7570-820CA7853F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D53BD-3E03-9734-0E93-993270AC254F}"/>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5" name="Footer Placeholder 4">
            <a:extLst>
              <a:ext uri="{FF2B5EF4-FFF2-40B4-BE49-F238E27FC236}">
                <a16:creationId xmlns:a16="http://schemas.microsoft.com/office/drawing/2014/main" id="{FD01DB52-3C7B-8469-5EF6-E5E7806ED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D9872-3A7A-089B-6297-FEFDFC953EC7}"/>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18416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21EAE-A319-022F-86B6-F9F89D826B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32B10D-A9BA-4421-BD6B-97C1EADA06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9F7D8-FC45-B3BD-84BE-838016921720}"/>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5" name="Footer Placeholder 4">
            <a:extLst>
              <a:ext uri="{FF2B5EF4-FFF2-40B4-BE49-F238E27FC236}">
                <a16:creationId xmlns:a16="http://schemas.microsoft.com/office/drawing/2014/main" id="{17AB0BFF-6051-3F13-BD3F-B20E37CD0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B1B03-FE7F-3FA8-64EB-D1E66229B725}"/>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356460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232423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21427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08810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881334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76663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15541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102511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92500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C5F5-6BFD-DD41-4F42-F9F9B89C4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35364-8BD5-5928-B0E4-0EA5E9162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3DC0B-9BC7-8207-EEF7-5042558EA486}"/>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5" name="Footer Placeholder 4">
            <a:extLst>
              <a:ext uri="{FF2B5EF4-FFF2-40B4-BE49-F238E27FC236}">
                <a16:creationId xmlns:a16="http://schemas.microsoft.com/office/drawing/2014/main" id="{A98FDA8B-91C5-F591-9594-07CF7FA65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8582D-9170-49F1-4C3A-A19A6788139D}"/>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483807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109709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282601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09347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E7A0-9235-4565-D61C-701A696B62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467797-C1D0-630C-12DE-617A25639A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3F4C8B-69D0-7E4B-DB67-2DB11EB0E758}"/>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5" name="Footer Placeholder 4">
            <a:extLst>
              <a:ext uri="{FF2B5EF4-FFF2-40B4-BE49-F238E27FC236}">
                <a16:creationId xmlns:a16="http://schemas.microsoft.com/office/drawing/2014/main" id="{8CC6AFDC-DA08-4DC2-4D62-B1C15AF95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68693-B8AA-4C7C-8D65-61C6797586BD}"/>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25949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DA56-B750-BC37-EC17-DDA2E7B4E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0AFCD-14AE-E482-3D8A-128173BCC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C6AF7-2D3E-99DF-C620-0224B6084C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C6B727-284B-F971-9E48-E84C23A42A98}"/>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6" name="Footer Placeholder 5">
            <a:extLst>
              <a:ext uri="{FF2B5EF4-FFF2-40B4-BE49-F238E27FC236}">
                <a16:creationId xmlns:a16="http://schemas.microsoft.com/office/drawing/2014/main" id="{FDE524BE-707D-4994-6837-2FB94D548E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274FA-2D24-476D-69EE-8DAAB14E6D95}"/>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238106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15782-4F88-B692-67C9-BFF4A8D050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ECF4F8-7479-1D82-5A8D-A610E1A41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AFC95C-AF5B-4FC8-D2AF-7CC2D93596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3DED3-01C8-B115-1EE6-71D7A1E36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FD7C57-86B3-04B3-5DDB-677B97BE6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934B8F-4560-C96D-187D-4F8BC687F401}"/>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8" name="Footer Placeholder 7">
            <a:extLst>
              <a:ext uri="{FF2B5EF4-FFF2-40B4-BE49-F238E27FC236}">
                <a16:creationId xmlns:a16="http://schemas.microsoft.com/office/drawing/2014/main" id="{E3117A4F-A8BF-2A17-7DA3-CC23612BD5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076607-674B-74BB-01CB-D1EC309B2148}"/>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422304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A223-AFD6-1AD8-CACE-FF12CE771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29500-D4EA-1EA7-3C9A-E7CE32BAB478}"/>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4" name="Footer Placeholder 3">
            <a:extLst>
              <a:ext uri="{FF2B5EF4-FFF2-40B4-BE49-F238E27FC236}">
                <a16:creationId xmlns:a16="http://schemas.microsoft.com/office/drawing/2014/main" id="{F1431204-D5A6-EA06-177A-A0D8835B21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2D88F8-4ECB-6B23-5252-E703EF752C5B}"/>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377820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A6BC17-9309-3838-7E4F-265C63110D07}"/>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3" name="Footer Placeholder 2">
            <a:extLst>
              <a:ext uri="{FF2B5EF4-FFF2-40B4-BE49-F238E27FC236}">
                <a16:creationId xmlns:a16="http://schemas.microsoft.com/office/drawing/2014/main" id="{40E9014D-6745-8DE8-89BD-06921467C1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3EB0EF-624B-0100-F97A-B2169E60D65B}"/>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398263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0C16-5178-EF50-D451-5B1C70474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6D3927-2784-8EC4-B298-B8797480F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DD9D1-BC3A-D5BF-C1BA-1797FB751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4D06F-6EFC-C997-D202-94AC7367908E}"/>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6" name="Footer Placeholder 5">
            <a:extLst>
              <a:ext uri="{FF2B5EF4-FFF2-40B4-BE49-F238E27FC236}">
                <a16:creationId xmlns:a16="http://schemas.microsoft.com/office/drawing/2014/main" id="{62DA5C87-802B-A0EB-2036-44DC3986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8B9D2-DA46-38B9-6D5E-C932ED4B57DA}"/>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2299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1E83-67B3-AD20-279D-72A4E37C9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B63FDF-B784-506A-716A-F2DABCFBD7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B074D2-4B1E-3EC5-7584-922393142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8E136-1956-BC7E-E8ED-757A3F2B43DB}"/>
              </a:ext>
            </a:extLst>
          </p:cNvPr>
          <p:cNvSpPr>
            <a:spLocks noGrp="1"/>
          </p:cNvSpPr>
          <p:nvPr>
            <p:ph type="dt" sz="half" idx="10"/>
          </p:nvPr>
        </p:nvSpPr>
        <p:spPr/>
        <p:txBody>
          <a:bodyPr/>
          <a:lstStyle/>
          <a:p>
            <a:fld id="{B5E584FE-FF23-4635-8478-CF9AC897C31B}" type="datetimeFigureOut">
              <a:rPr lang="en-US" smtClean="0"/>
              <a:t>1/16/2026</a:t>
            </a:fld>
            <a:endParaRPr lang="en-US"/>
          </a:p>
        </p:txBody>
      </p:sp>
      <p:sp>
        <p:nvSpPr>
          <p:cNvPr id="6" name="Footer Placeholder 5">
            <a:extLst>
              <a:ext uri="{FF2B5EF4-FFF2-40B4-BE49-F238E27FC236}">
                <a16:creationId xmlns:a16="http://schemas.microsoft.com/office/drawing/2014/main" id="{1CE7E753-A180-1F55-0BA9-83F4973D1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7F9B1-1B54-5340-E444-B7B1D720C640}"/>
              </a:ext>
            </a:extLst>
          </p:cNvPr>
          <p:cNvSpPr>
            <a:spLocks noGrp="1"/>
          </p:cNvSpPr>
          <p:nvPr>
            <p:ph type="sldNum" sz="quarter" idx="12"/>
          </p:nvPr>
        </p:nvSpPr>
        <p:spPr/>
        <p:txBody>
          <a:bodyPr/>
          <a:lstStyle/>
          <a:p>
            <a:fld id="{8DF1C045-7E59-4B66-9B61-254E0282A404}" type="slidenum">
              <a:rPr lang="en-US" smtClean="0"/>
              <a:t>‹#›</a:t>
            </a:fld>
            <a:endParaRPr lang="en-US"/>
          </a:p>
        </p:txBody>
      </p:sp>
    </p:spTree>
    <p:extLst>
      <p:ext uri="{BB962C8B-B14F-4D97-AF65-F5344CB8AC3E}">
        <p14:creationId xmlns:p14="http://schemas.microsoft.com/office/powerpoint/2010/main" val="221471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D6A607-A906-EBD1-A802-EA0EA7055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A368B-8EAD-D9BB-0E0A-0E3DBF4EE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6D082-6317-00D1-2BEE-7154DAE029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E584FE-FF23-4635-8478-CF9AC897C31B}" type="datetimeFigureOut">
              <a:rPr lang="en-US" smtClean="0"/>
              <a:t>1/16/2026</a:t>
            </a:fld>
            <a:endParaRPr lang="en-US"/>
          </a:p>
        </p:txBody>
      </p:sp>
      <p:sp>
        <p:nvSpPr>
          <p:cNvPr id="5" name="Footer Placeholder 4">
            <a:extLst>
              <a:ext uri="{FF2B5EF4-FFF2-40B4-BE49-F238E27FC236}">
                <a16:creationId xmlns:a16="http://schemas.microsoft.com/office/drawing/2014/main" id="{0081060A-E3A2-7662-EBAD-3B54561E4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92C3A9-AE5C-434B-357E-3AFABA8E2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F1C045-7E59-4B66-9B61-254E0282A404}" type="slidenum">
              <a:rPr lang="en-US" smtClean="0"/>
              <a:t>‹#›</a:t>
            </a:fld>
            <a:endParaRPr lang="en-US"/>
          </a:p>
        </p:txBody>
      </p:sp>
    </p:spTree>
    <p:extLst>
      <p:ext uri="{BB962C8B-B14F-4D97-AF65-F5344CB8AC3E}">
        <p14:creationId xmlns:p14="http://schemas.microsoft.com/office/powerpoint/2010/main" val="374360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1615958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 black and white photograph from a distance of a train yard. There are six visible railroad lines all carrying large loads of cotton. There are buildings in the background and a train depot and several smoke stacks.">
            <a:extLst>
              <a:ext uri="{FF2B5EF4-FFF2-40B4-BE49-F238E27FC236}">
                <a16:creationId xmlns:a16="http://schemas.microsoft.com/office/drawing/2014/main" id="{E2AD682E-A00E-0231-F3EF-A2E36F271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145" b="2362"/>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591047"/>
            <a:ext cx="3679655" cy="3692028"/>
          </a:xfrm>
          <a:noFill/>
        </p:spPr>
        <p:txBody>
          <a:bodyPr>
            <a:normAutofit/>
          </a:bodyPr>
          <a:lstStyle/>
          <a:p>
            <a:pPr algn="l"/>
            <a:r>
              <a:rPr lang="en-US" b="1" i="1" dirty="0">
                <a:solidFill>
                  <a:schemeClr val="bg2">
                    <a:lumMod val="50000"/>
                  </a:schemeClr>
                </a:solidFill>
              </a:rPr>
              <a:t>Unit 10:</a:t>
            </a:r>
            <a:br>
              <a:rPr lang="en-US" b="1" i="1" dirty="0"/>
            </a:br>
            <a:r>
              <a:rPr lang="en-US" b="1" dirty="0"/>
              <a:t>Cotton, Cattle, &amp; Railroads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61892"/>
            <a:ext cx="3445766" cy="1485319"/>
          </a:xfrm>
          <a:noFill/>
        </p:spPr>
        <p:txBody>
          <a:bodyPr>
            <a:normAutofit/>
          </a:bodyPr>
          <a:lstStyle/>
          <a:p>
            <a:pPr algn="l"/>
            <a:r>
              <a:rPr lang="en-US" sz="3600" b="1" i="1" dirty="0">
                <a:solidFill>
                  <a:schemeClr val="bg2">
                    <a:lumMod val="50000"/>
                  </a:schemeClr>
                </a:solidFill>
                <a:latin typeface="Gotham book"/>
              </a:rPr>
              <a:t>Lesson 9</a:t>
            </a:r>
            <a:r>
              <a:rPr lang="en-US" sz="3600" b="1" i="1" dirty="0">
                <a:latin typeface="Gotham book"/>
              </a:rPr>
              <a:t>: </a:t>
            </a:r>
          </a:p>
          <a:p>
            <a:pPr algn="l"/>
            <a:r>
              <a:rPr lang="en-US" sz="3600" b="1" dirty="0">
                <a:latin typeface="Gotham book"/>
              </a:rPr>
              <a:t>Texas Today</a:t>
            </a:r>
          </a:p>
        </p:txBody>
      </p:sp>
      <p:sp>
        <p:nvSpPr>
          <p:cNvPr id="9" name="TextBox 8">
            <a:extLst>
              <a:ext uri="{FF2B5EF4-FFF2-40B4-BE49-F238E27FC236}">
                <a16:creationId xmlns:a16="http://schemas.microsoft.com/office/drawing/2014/main" id="{729B429E-D996-25A5-3073-DA6A6681CCAB}"/>
              </a:ext>
            </a:extLst>
          </p:cNvPr>
          <p:cNvSpPr txBox="1"/>
          <p:nvPr/>
        </p:nvSpPr>
        <p:spPr>
          <a:xfrm>
            <a:off x="108855" y="6038351"/>
            <a:ext cx="6899021" cy="769441"/>
          </a:xfrm>
          <a:prstGeom prst="rect">
            <a:avLst/>
          </a:prstGeom>
          <a:noFill/>
        </p:spPr>
        <p:txBody>
          <a:bodyPr wrap="square" rtlCol="0">
            <a:spAutoFit/>
          </a:bodyPr>
          <a:lstStyle/>
          <a:p>
            <a:r>
              <a:rPr lang="en-US" sz="2200" dirty="0">
                <a:solidFill>
                  <a:schemeClr val="bg1"/>
                </a:solidFill>
                <a:latin typeface="Gotham book"/>
              </a:rPr>
              <a:t>Cotton transport on the Houston and Texas Central Railway</a:t>
            </a:r>
          </a:p>
          <a:p>
            <a:r>
              <a:rPr lang="en-US" sz="2200" dirty="0">
                <a:solidFill>
                  <a:schemeClr val="bg1"/>
                </a:solidFill>
                <a:latin typeface="Gotham book"/>
              </a:rPr>
              <a:t>Library of Congress</a:t>
            </a: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C7FEB2-1B57-2590-223E-43298B5CC12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D6DCB22-2BF4-121D-6F8B-C8E0EB3C6767}"/>
              </a:ext>
            </a:extLst>
          </p:cNvPr>
          <p:cNvSpPr txBox="1">
            <a:spLocks noGrp="1"/>
          </p:cNvSpPr>
          <p:nvPr>
            <p:ph type="title" idx="4294967295"/>
          </p:nvPr>
        </p:nvSpPr>
        <p:spPr>
          <a:xfrm>
            <a:off x="2401190" y="2216263"/>
            <a:ext cx="8240486" cy="185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Part II: Comprehension Questions</a:t>
            </a:r>
          </a:p>
        </p:txBody>
      </p:sp>
    </p:spTree>
    <p:extLst>
      <p:ext uri="{BB962C8B-B14F-4D97-AF65-F5344CB8AC3E}">
        <p14:creationId xmlns:p14="http://schemas.microsoft.com/office/powerpoint/2010/main" val="382950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E27E29-3019-151A-A73E-D6B46BC58DA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59F2D5C-577B-F598-8258-E81ACDCF2B9C}"/>
              </a:ext>
            </a:extLst>
          </p:cNvPr>
          <p:cNvSpPr txBox="1">
            <a:spLocks noGrp="1"/>
          </p:cNvSpPr>
          <p:nvPr>
            <p:ph type="title" idx="4294967295"/>
          </p:nvPr>
        </p:nvSpPr>
        <p:spPr>
          <a:xfrm>
            <a:off x="1685774" y="-39979"/>
            <a:ext cx="10506225"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19324001-49BF-54A0-4EE2-B4DDE68A529D}"/>
              </a:ext>
            </a:extLst>
          </p:cNvPr>
          <p:cNvSpPr txBox="1"/>
          <p:nvPr/>
        </p:nvSpPr>
        <p:spPr>
          <a:xfrm>
            <a:off x="3344668" y="1781633"/>
            <a:ext cx="5060296"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2060"/>
                </a:solidFill>
                <a:effectLst/>
                <a:uLnTx/>
                <a:uFillTx/>
                <a:latin typeface="Aptos" panose="02110004020202020204"/>
                <a:ea typeface="+mn-ea"/>
                <a:cs typeface="+mn-cs"/>
              </a:rPr>
              <a:t>Read and answer each True or False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Aptos" panose="02110004020202020204"/>
                <a:ea typeface="+mn-ea"/>
                <a:cs typeface="+mn-cs"/>
              </a:rPr>
              <a:t>Correct the wrong information in the False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5" name="Graphic 4">
            <a:extLst>
              <a:ext uri="{FF2B5EF4-FFF2-40B4-BE49-F238E27FC236}">
                <a16:creationId xmlns:a16="http://schemas.microsoft.com/office/drawing/2014/main" id="{35841821-C324-A4F0-6A6C-CBB5FC62BA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5934" y="3692368"/>
            <a:ext cx="925793" cy="925793"/>
          </a:xfrm>
          <a:prstGeom prst="rect">
            <a:avLst/>
          </a:prstGeom>
        </p:spPr>
      </p:pic>
      <p:pic>
        <p:nvPicPr>
          <p:cNvPr id="6" name="Graphic 5">
            <a:extLst>
              <a:ext uri="{FF2B5EF4-FFF2-40B4-BE49-F238E27FC236}">
                <a16:creationId xmlns:a16="http://schemas.microsoft.com/office/drawing/2014/main" id="{99821668-6587-FC65-17B0-ECB5662CFF9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3363" y="5427688"/>
            <a:ext cx="842453" cy="842453"/>
          </a:xfrm>
          <a:prstGeom prst="rect">
            <a:avLst/>
          </a:prstGeom>
        </p:spPr>
      </p:pic>
      <p:pic>
        <p:nvPicPr>
          <p:cNvPr id="7" name="Graphic 6">
            <a:extLst>
              <a:ext uri="{FF2B5EF4-FFF2-40B4-BE49-F238E27FC236}">
                <a16:creationId xmlns:a16="http://schemas.microsoft.com/office/drawing/2014/main" id="{E74F6557-30D5-80AE-B3DD-23D14C150F4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28758" y="1694588"/>
            <a:ext cx="1208326" cy="1208326"/>
          </a:xfrm>
          <a:prstGeom prst="rect">
            <a:avLst/>
          </a:prstGeom>
        </p:spPr>
      </p:pic>
    </p:spTree>
    <p:extLst>
      <p:ext uri="{BB962C8B-B14F-4D97-AF65-F5344CB8AC3E}">
        <p14:creationId xmlns:p14="http://schemas.microsoft.com/office/powerpoint/2010/main" val="251201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86362F4-EEAC-9AFD-50BA-4DECBBF4256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B9FA637-B0D0-F4F0-6E35-A633C3BF7CF8}"/>
              </a:ext>
            </a:extLst>
          </p:cNvPr>
          <p:cNvSpPr txBox="1">
            <a:spLocks noGrp="1"/>
          </p:cNvSpPr>
          <p:nvPr>
            <p:ph type="title" idx="4294967295"/>
          </p:nvPr>
        </p:nvSpPr>
        <p:spPr>
          <a:xfrm>
            <a:off x="219233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A1F0F-E6C2-66B6-4CF2-024C6B748169}"/>
              </a:ext>
            </a:extLst>
          </p:cNvPr>
          <p:cNvSpPr/>
          <p:nvPr/>
        </p:nvSpPr>
        <p:spPr>
          <a:xfrm>
            <a:off x="4071257" y="1763487"/>
            <a:ext cx="7848396" cy="1796141"/>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4000" i="1" u="sng" dirty="0">
                <a:solidFill>
                  <a:srgbClr val="C00000"/>
                </a:solidFill>
                <a:latin typeface="Gotham book"/>
                <a:ea typeface="Times New Roman" panose="02020603050405020304" pitchFamily="18" charset="0"/>
                <a:cs typeface="Times New Roman" panose="02020603050405020304" pitchFamily="18" charset="0"/>
              </a:rPr>
              <a:t>(Choose one statement and read it) </a:t>
            </a:r>
            <a:r>
              <a:rPr lang="en-US" sz="4000" dirty="0">
                <a:solidFill>
                  <a:srgbClr val="C00000"/>
                </a:solidFill>
                <a:latin typeface="Gotham book"/>
                <a:ea typeface="Times New Roman" panose="02020603050405020304" pitchFamily="18" charset="0"/>
                <a:cs typeface="Times New Roman" panose="02020603050405020304" pitchFamily="18" charset="0"/>
              </a:rPr>
              <a:t>This statement is </a:t>
            </a:r>
            <a:r>
              <a:rPr lang="en-US" sz="4000" b="1" u="sng" dirty="0">
                <a:solidFill>
                  <a:srgbClr val="C00000"/>
                </a:solidFill>
                <a:latin typeface="Gotham book"/>
                <a:ea typeface="Times New Roman" panose="02020603050405020304" pitchFamily="18" charset="0"/>
                <a:cs typeface="Times New Roman" panose="02020603050405020304" pitchFamily="18" charset="0"/>
              </a:rPr>
              <a:t>True </a:t>
            </a:r>
            <a:r>
              <a:rPr lang="en-US" sz="4000" dirty="0">
                <a:solidFill>
                  <a:srgbClr val="C00000"/>
                </a:solidFill>
                <a:latin typeface="Gotham book"/>
                <a:ea typeface="Times New Roman" panose="02020603050405020304" pitchFamily="18" charset="0"/>
                <a:cs typeface="Times New Roman" panose="02020603050405020304" pitchFamily="18" charset="0"/>
              </a:rPr>
              <a:t> / </a:t>
            </a:r>
            <a:r>
              <a:rPr lang="en-US" sz="4000" b="1" u="sng" dirty="0">
                <a:solidFill>
                  <a:srgbClr val="C00000"/>
                </a:solidFill>
                <a:latin typeface="Gotham book"/>
                <a:ea typeface="Times New Roman" panose="02020603050405020304" pitchFamily="18" charset="0"/>
                <a:cs typeface="Times New Roman" panose="02020603050405020304" pitchFamily="18" charset="0"/>
              </a:rPr>
              <a:t>False.</a:t>
            </a:r>
            <a:endParaRPr kumimoji="0" lang="en-US" sz="4000" b="0" i="1" u="sng"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94532C8B-12F1-E512-CBAF-266FFE3B6F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7632" y="2188971"/>
            <a:ext cx="1370657" cy="1370657"/>
          </a:xfrm>
          <a:prstGeom prst="rect">
            <a:avLst/>
          </a:prstGeom>
        </p:spPr>
      </p:pic>
      <p:sp>
        <p:nvSpPr>
          <p:cNvPr id="5" name="Speech Bubble: Rectangle with Corners Rounded 4">
            <a:extLst>
              <a:ext uri="{FF2B5EF4-FFF2-40B4-BE49-F238E27FC236}">
                <a16:creationId xmlns:a16="http://schemas.microsoft.com/office/drawing/2014/main" id="{4DBC41E7-D280-6614-B640-3875DC558E95}"/>
              </a:ext>
            </a:extLst>
          </p:cNvPr>
          <p:cNvSpPr/>
          <p:nvPr/>
        </p:nvSpPr>
        <p:spPr>
          <a:xfrm>
            <a:off x="509247" y="4103916"/>
            <a:ext cx="8405949" cy="1796141"/>
          </a:xfrm>
          <a:prstGeom prst="wedgeRoundRectCallout">
            <a:avLst>
              <a:gd name="adj1" fmla="val 63715"/>
              <a:gd name="adj2" fmla="val 33021"/>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4000" dirty="0">
                <a:solidFill>
                  <a:srgbClr val="C00000"/>
                </a:solidFill>
                <a:latin typeface="Gotham book"/>
                <a:ea typeface="Times New Roman" panose="02020603050405020304" pitchFamily="18" charset="0"/>
                <a:cs typeface="Times New Roman" panose="02020603050405020304" pitchFamily="18" charset="0"/>
              </a:rPr>
              <a:t>I corrected the false information in this statement by writing _______</a:t>
            </a:r>
            <a:endPar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6" name="Graphic 5">
            <a:extLst>
              <a:ext uri="{FF2B5EF4-FFF2-40B4-BE49-F238E27FC236}">
                <a16:creationId xmlns:a16="http://schemas.microsoft.com/office/drawing/2014/main" id="{10D8549F-1026-4F61-2DDA-7650484BF5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1889" y="4529400"/>
            <a:ext cx="1370657" cy="1370657"/>
          </a:xfrm>
          <a:prstGeom prst="rect">
            <a:avLst/>
          </a:prstGeom>
        </p:spPr>
      </p:pic>
    </p:spTree>
    <p:extLst>
      <p:ext uri="{BB962C8B-B14F-4D97-AF65-F5344CB8AC3E}">
        <p14:creationId xmlns:p14="http://schemas.microsoft.com/office/powerpoint/2010/main" val="158760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3344668" y="1781633"/>
            <a:ext cx="5060296" cy="38164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2060"/>
                </a:solidFill>
                <a:effectLst/>
                <a:uLnTx/>
                <a:uFillTx/>
                <a:latin typeface="Aptos" panose="02110004020202020204"/>
                <a:ea typeface="+mn-ea"/>
                <a:cs typeface="+mn-cs"/>
              </a:rPr>
              <a:t>Read the scenario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Aptos" panose="02110004020202020204"/>
                <a:ea typeface="+mn-ea"/>
                <a:cs typeface="+mn-cs"/>
              </a:rPr>
              <a:t>Respond to the questions that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5" name="Graphic 4">
            <a:extLst>
              <a:ext uri="{FF2B5EF4-FFF2-40B4-BE49-F238E27FC236}">
                <a16:creationId xmlns:a16="http://schemas.microsoft.com/office/drawing/2014/main" id="{54B91929-1F03-8AE7-6133-35B85F23FB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0023" y="3054039"/>
            <a:ext cx="925793" cy="925793"/>
          </a:xfrm>
          <a:prstGeom prst="rect">
            <a:avLst/>
          </a:prstGeom>
        </p:spPr>
      </p:pic>
      <p:pic>
        <p:nvPicPr>
          <p:cNvPr id="6" name="Graphic 5">
            <a:extLst>
              <a:ext uri="{FF2B5EF4-FFF2-40B4-BE49-F238E27FC236}">
                <a16:creationId xmlns:a16="http://schemas.microsoft.com/office/drawing/2014/main" id="{6C1BC0E6-415F-4899-AEA6-1487E37708E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1694" y="4447973"/>
            <a:ext cx="842453" cy="842453"/>
          </a:xfrm>
          <a:prstGeom prst="rect">
            <a:avLst/>
          </a:prstGeom>
        </p:spPr>
      </p:pic>
      <p:pic>
        <p:nvPicPr>
          <p:cNvPr id="7" name="Graphic 6">
            <a:extLst>
              <a:ext uri="{FF2B5EF4-FFF2-40B4-BE49-F238E27FC236}">
                <a16:creationId xmlns:a16="http://schemas.microsoft.com/office/drawing/2014/main" id="{88FE01A1-3F2F-2C50-7F98-C9CFFA3D1BC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28758" y="1694588"/>
            <a:ext cx="1208326" cy="1208326"/>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4071257" y="1763487"/>
            <a:ext cx="7848396" cy="1796141"/>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One way this would affect my business is _________</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7632" y="2188971"/>
            <a:ext cx="1370657" cy="1370657"/>
          </a:xfrm>
          <a:prstGeom prst="rect">
            <a:avLst/>
          </a:prstGeom>
        </p:spPr>
      </p:pic>
      <p:sp>
        <p:nvSpPr>
          <p:cNvPr id="5" name="Speech Bubble: Rectangle with Corners Rounded 4">
            <a:extLst>
              <a:ext uri="{FF2B5EF4-FFF2-40B4-BE49-F238E27FC236}">
                <a16:creationId xmlns:a16="http://schemas.microsoft.com/office/drawing/2014/main" id="{7923001D-CB15-4F1D-09F9-AF53B7D40766}"/>
              </a:ext>
            </a:extLst>
          </p:cNvPr>
          <p:cNvSpPr/>
          <p:nvPr/>
        </p:nvSpPr>
        <p:spPr>
          <a:xfrm>
            <a:off x="1066800" y="4103916"/>
            <a:ext cx="7848396" cy="1796141"/>
          </a:xfrm>
          <a:prstGeom prst="wedgeRoundRectCallout">
            <a:avLst>
              <a:gd name="adj1" fmla="val 63715"/>
              <a:gd name="adj2" fmla="val 33021"/>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One thing that could fix this problem is __________</a:t>
            </a:r>
          </a:p>
        </p:txBody>
      </p:sp>
      <p:pic>
        <p:nvPicPr>
          <p:cNvPr id="6" name="Graphic 5">
            <a:extLst>
              <a:ext uri="{FF2B5EF4-FFF2-40B4-BE49-F238E27FC236}">
                <a16:creationId xmlns:a16="http://schemas.microsoft.com/office/drawing/2014/main" id="{6F7A050E-668F-6301-0654-C3C5102F00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1889" y="4529400"/>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261256" y="1828800"/>
            <a:ext cx="11615057"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is the Texas Railroad Commission, why was it established, and how have its responsibilities evolved over time?</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533400" y="1785257"/>
            <a:ext cx="11092543" cy="440120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 examine the origins, purpose, and development of the Texas Railroad Commission and its significance to Texas and U.S. history.</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read a passage, identify key</a:t>
            </a:r>
            <a:r>
              <a:rPr lang="en-US" sz="4000" dirty="0">
                <a:solidFill>
                  <a:srgbClr val="C00000"/>
                </a:solidFill>
                <a:latin typeface="Calibri" panose="020F0502020204030204"/>
              </a:rPr>
              <a:t> information, summarize main ideas, explain cause-and-effect relationships and the significance of topics in the reading.</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2AF68C-B3EF-A7A7-0951-CDA88509C09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70D560E-8A04-4023-5CDD-F2E7AE9AF0DF}"/>
              </a:ext>
            </a:extLst>
          </p:cNvPr>
          <p:cNvSpPr txBox="1">
            <a:spLocks noGrp="1"/>
          </p:cNvSpPr>
          <p:nvPr>
            <p:ph type="title" idx="4294967295"/>
          </p:nvPr>
        </p:nvSpPr>
        <p:spPr>
          <a:xfrm>
            <a:off x="2401190" y="2216263"/>
            <a:ext cx="8240486" cy="185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Part I: The Texas</a:t>
            </a:r>
            <a:br>
              <a:rPr kumimoji="0" lang="en-US" sz="6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br>
            <a:r>
              <a:rPr kumimoji="0" lang="en-US" sz="6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 Railroad Commission</a:t>
            </a:r>
          </a:p>
        </p:txBody>
      </p:sp>
    </p:spTree>
    <p:extLst>
      <p:ext uri="{BB962C8B-B14F-4D97-AF65-F5344CB8AC3E}">
        <p14:creationId xmlns:p14="http://schemas.microsoft.com/office/powerpoint/2010/main" val="321713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F478B91-E9B5-05FC-7807-2B379B98225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1DA0E2C-F3D3-84DC-7955-13FBCDFA2DD2}"/>
              </a:ext>
            </a:extLst>
          </p:cNvPr>
          <p:cNvSpPr txBox="1">
            <a:spLocks noGrp="1"/>
          </p:cNvSpPr>
          <p:nvPr>
            <p:ph type="title" idx="4294967295"/>
          </p:nvPr>
        </p:nvSpPr>
        <p:spPr>
          <a:xfrm>
            <a:off x="1904676" y="-711328"/>
            <a:ext cx="10089157" cy="15034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Origins of the Railroad Commission</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grainy black and white photograph of a railroad car stopped on the tracks with two men standing in front of it. ">
            <a:extLst>
              <a:ext uri="{FF2B5EF4-FFF2-40B4-BE49-F238E27FC236}">
                <a16:creationId xmlns:a16="http://schemas.microsoft.com/office/drawing/2014/main" id="{F1C52BF8-B44D-1ED2-663B-47F502A1F3E3}"/>
              </a:ext>
            </a:extLst>
          </p:cNvPr>
          <p:cNvPicPr>
            <a:picLocks noChangeAspect="1"/>
          </p:cNvPicPr>
          <p:nvPr/>
        </p:nvPicPr>
        <p:blipFill>
          <a:blip r:embed="rId4"/>
          <a:stretch>
            <a:fillRect/>
          </a:stretch>
        </p:blipFill>
        <p:spPr>
          <a:xfrm>
            <a:off x="2368455" y="792158"/>
            <a:ext cx="9174421" cy="5129671"/>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8878A7BB-E2E6-C9E4-A2D3-2E05938D3211}"/>
              </a:ext>
            </a:extLst>
          </p:cNvPr>
          <p:cNvSpPr txBox="1"/>
          <p:nvPr/>
        </p:nvSpPr>
        <p:spPr>
          <a:xfrm>
            <a:off x="2699657" y="5921829"/>
            <a:ext cx="7739743" cy="769441"/>
          </a:xfrm>
          <a:prstGeom prst="rect">
            <a:avLst/>
          </a:prstGeom>
          <a:noFill/>
        </p:spPr>
        <p:txBody>
          <a:bodyPr wrap="square" rtlCol="0">
            <a:spAutoFit/>
          </a:bodyPr>
          <a:lstStyle/>
          <a:p>
            <a:pPr algn="ctr"/>
            <a:r>
              <a:rPr lang="en-US" sz="2200" i="1" dirty="0">
                <a:latin typeface="Gotham book"/>
              </a:rPr>
              <a:t>A railroad in Longview, Texas. 1870. </a:t>
            </a:r>
          </a:p>
          <a:p>
            <a:pPr algn="ctr"/>
            <a:r>
              <a:rPr lang="en-US" sz="2200" dirty="0">
                <a:latin typeface="Gotham book"/>
              </a:rPr>
              <a:t>The Portal to Texas History.</a:t>
            </a:r>
          </a:p>
        </p:txBody>
      </p:sp>
    </p:spTree>
    <p:extLst>
      <p:ext uri="{BB962C8B-B14F-4D97-AF65-F5344CB8AC3E}">
        <p14:creationId xmlns:p14="http://schemas.microsoft.com/office/powerpoint/2010/main" val="405247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9310B5A-2A99-EEE4-1FB8-F3AA2513D92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96BB085-C3D9-980D-9C25-BA3D35A210DC}"/>
              </a:ext>
            </a:extLst>
          </p:cNvPr>
          <p:cNvSpPr txBox="1">
            <a:spLocks noGrp="1"/>
          </p:cNvSpPr>
          <p:nvPr>
            <p:ph type="title" idx="4294967295"/>
          </p:nvPr>
        </p:nvSpPr>
        <p:spPr>
          <a:xfrm>
            <a:off x="1904676" y="-580700"/>
            <a:ext cx="10089157" cy="15034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The Growth of Railroads in Texas</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Two maps showing the development of railroad lines in Texas from 1870 to 1890.&#10;The 1870 map shows only a a few short lines originating in Houston and extending 100 miles or less out in 4 directions.&#10;The 1890 map shows railroad lines crisscrossing across the entire eastern portion of the state, with major hubs originating in Houston, Dallas, and Fort Worth, and several lines extending west into the Panhandle and the Mountains and Basins region.">
            <a:extLst>
              <a:ext uri="{FF2B5EF4-FFF2-40B4-BE49-F238E27FC236}">
                <a16:creationId xmlns:a16="http://schemas.microsoft.com/office/drawing/2014/main" id="{D123D2B0-38F1-5281-7DEF-4E11DADDE8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1861" y="1201621"/>
            <a:ext cx="10212228" cy="4454757"/>
          </a:xfrm>
          <a:prstGeom prst="rect">
            <a:avLst/>
          </a:prstGeom>
          <a:noFill/>
          <a:ln>
            <a:noFill/>
          </a:ln>
        </p:spPr>
      </p:pic>
    </p:spTree>
    <p:extLst>
      <p:ext uri="{BB962C8B-B14F-4D97-AF65-F5344CB8AC3E}">
        <p14:creationId xmlns:p14="http://schemas.microsoft.com/office/powerpoint/2010/main" val="397341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7FF6BA-1EC4-344D-37F7-FF319EC1490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3BEADED-0ED5-7EB2-F21E-AE1720570648}"/>
              </a:ext>
            </a:extLst>
          </p:cNvPr>
          <p:cNvSpPr txBox="1">
            <a:spLocks noGrp="1"/>
          </p:cNvSpPr>
          <p:nvPr>
            <p:ph type="title" idx="4294967295"/>
          </p:nvPr>
        </p:nvSpPr>
        <p:spPr>
          <a:xfrm>
            <a:off x="1904676" y="-580700"/>
            <a:ext cx="10089157" cy="15034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Farmers Organize and Get Involved</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The Farmer's Alliance banner. A white flag with a narrow black strip on the left side and a larger black strip on the right side. The right strip has the words Texas 1878 and a star on it. In the middle of the flag is a narrow black X and written in between the lines of the X are the following phrases:&#10;">
            <a:extLst>
              <a:ext uri="{FF2B5EF4-FFF2-40B4-BE49-F238E27FC236}">
                <a16:creationId xmlns:a16="http://schemas.microsoft.com/office/drawing/2014/main" id="{A1274657-3F75-4AC0-89D0-4ADBC62284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0604" y="999444"/>
            <a:ext cx="6682740" cy="5063236"/>
          </a:xfrm>
          <a:prstGeom prst="rect">
            <a:avLst/>
          </a:prstGeom>
          <a:noFill/>
          <a:ln>
            <a:noFill/>
          </a:ln>
        </p:spPr>
      </p:pic>
      <p:sp>
        <p:nvSpPr>
          <p:cNvPr id="5" name="TextBox 4">
            <a:extLst>
              <a:ext uri="{FF2B5EF4-FFF2-40B4-BE49-F238E27FC236}">
                <a16:creationId xmlns:a16="http://schemas.microsoft.com/office/drawing/2014/main" id="{A489DED2-A3C8-E357-B6A0-93A110E377BF}"/>
              </a:ext>
            </a:extLst>
          </p:cNvPr>
          <p:cNvSpPr txBox="1"/>
          <p:nvPr/>
        </p:nvSpPr>
        <p:spPr>
          <a:xfrm>
            <a:off x="3548743" y="5976257"/>
            <a:ext cx="6030686" cy="430887"/>
          </a:xfrm>
          <a:prstGeom prst="rect">
            <a:avLst/>
          </a:prstGeom>
          <a:noFill/>
        </p:spPr>
        <p:txBody>
          <a:bodyPr wrap="square" rtlCol="0">
            <a:spAutoFit/>
          </a:bodyPr>
          <a:lstStyle/>
          <a:p>
            <a:pPr algn="ctr"/>
            <a:r>
              <a:rPr lang="en-US" sz="2200" dirty="0">
                <a:latin typeface="Gotham book"/>
              </a:rPr>
              <a:t>The Farmers Alliance Banner</a:t>
            </a:r>
          </a:p>
        </p:txBody>
      </p:sp>
    </p:spTree>
    <p:extLst>
      <p:ext uri="{BB962C8B-B14F-4D97-AF65-F5344CB8AC3E}">
        <p14:creationId xmlns:p14="http://schemas.microsoft.com/office/powerpoint/2010/main" val="302039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134</TotalTime>
  <Words>466</Words>
  <Application>Microsoft Office PowerPoint</Application>
  <PresentationFormat>Widescreen</PresentationFormat>
  <Paragraphs>44</Paragraphs>
  <Slides>12</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Calibri</vt:lpstr>
      <vt:lpstr>Gotham book</vt:lpstr>
      <vt:lpstr>Gotham Medium</vt:lpstr>
      <vt:lpstr>Office Theme</vt:lpstr>
      <vt:lpstr>1_Office Theme</vt:lpstr>
      <vt:lpstr>Unit 10: Cotton, Cattle, &amp; Railroads</vt:lpstr>
      <vt:lpstr>Warm-up Follow the directions to complete your warm-up</vt:lpstr>
      <vt:lpstr>Share with the class</vt:lpstr>
      <vt:lpstr>Essential Question</vt:lpstr>
      <vt:lpstr>In today’s lesson…</vt:lpstr>
      <vt:lpstr>Part I: The Texas  Railroad Commission</vt:lpstr>
      <vt:lpstr>Origins of the Railroad Commission</vt:lpstr>
      <vt:lpstr>The Growth of Railroads in Texas</vt:lpstr>
      <vt:lpstr>Farmers Organize and Get Involved</vt:lpstr>
      <vt:lpstr>Part II: Comprehension Questions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5</cp:revision>
  <dcterms:created xsi:type="dcterms:W3CDTF">2025-12-04T17:00:02Z</dcterms:created>
  <dcterms:modified xsi:type="dcterms:W3CDTF">2026-01-16T19:30:06Z</dcterms:modified>
</cp:coreProperties>
</file>