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sldIdLst>
    <p:sldId id="256" r:id="rId3"/>
    <p:sldId id="313" r:id="rId4"/>
    <p:sldId id="315" r:id="rId5"/>
    <p:sldId id="316" r:id="rId6"/>
    <p:sldId id="317" r:id="rId7"/>
    <p:sldId id="323" r:id="rId8"/>
    <p:sldId id="319" r:id="rId9"/>
    <p:sldId id="324" r:id="rId10"/>
    <p:sldId id="325" r:id="rId11"/>
    <p:sldId id="326" r:id="rId12"/>
    <p:sldId id="328" r:id="rId13"/>
    <p:sldId id="327" r:id="rId14"/>
    <p:sldId id="332" r:id="rId15"/>
    <p:sldId id="333" r:id="rId16"/>
    <p:sldId id="33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C3911B-A462-4A3A-B1A0-541448068E33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7923E5-56E8-40AC-9581-1419CC5BDE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418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2939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7161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commons.wikimedia.org/wiki/United_States" TargetMode="External"/><Relationship Id="rId3" Type="http://schemas.openxmlformats.org/officeDocument/2006/relationships/hyperlink" Target="https://en.wikipedia.org/wiki/American_bison" TargetMode="External"/><Relationship Id="rId7" Type="http://schemas.openxmlformats.org/officeDocument/2006/relationships/hyperlink" Target="https://en.wikipedia.org/wiki/public_domain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commons.wikimedia.org/wiki/User:Pawe%C5%82MM" TargetMode="External"/><Relationship Id="rId5" Type="http://schemas.openxmlformats.org/officeDocument/2006/relationships/hyperlink" Target="https://commons.wikimedia.org/wiki/File:Bison_skull_pile.jpg" TargetMode="External"/><Relationship Id="rId10" Type="http://schemas.openxmlformats.org/officeDocument/2006/relationships/hyperlink" Target="https://commons.wikimedia.org/wiki/Commons:Hirtle_chart" TargetMode="External"/><Relationship Id="rId4" Type="http://schemas.openxmlformats.org/officeDocument/2006/relationships/hyperlink" Target="https://en.wikipedia.org/wiki/Image_editing" TargetMode="External"/><Relationship Id="rId9" Type="http://schemas.openxmlformats.org/officeDocument/2006/relationships/hyperlink" Target="https://en.wikipedia.org/wiki/publication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1125927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exashistory.unt.edu/ark:/67531/metapth784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texashistory.unt.edu/" TargetMode="Externa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/index.php?title=File:Farmers-Alliance-Banner.jpg&amp;oldid=847710980#file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[Many wagons on a market day in Killeen], photograph, 1890~/1899~;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https://texashistory.unt.edu/ark:/67531/metapth12939/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November 5, 2025), University of North Texas Libraries, The Portal to Texas History,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 Killeen City Library System.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6680DF-FBC2-44B2-B7B0-5E8793897DE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9185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[Print from Harper's Weekly, May 2, 1874. "The Texas Cattle Trade"], artwork, May 2, 1874; (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https://texashistory.unt.edu/ark:/67531/metapth7161/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November 4, 2025), University of North Texas Libraries, The Portal to Texas History, https://texashistory.unt.edu; crediting George Ranch Historical Park.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923E5-56E8-40AC-9581-1419CC5BDEC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155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Photograph 1892 of a pile of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 tooltip="w:American bison"/>
              </a:rPr>
              <a:t>American bison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skulls waiting to be ground for fertilizer. 1892. Burton Historical Collection, Detroit Public Library. This is a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 tooltip="en:Image editing"/>
              </a:rPr>
              <a:t>retouched picture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which means that it has been digitally altered from its original version. Modifications: 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restored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The original can be viewed here: </a:t>
            </a:r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 tooltip="File:Bison skull pile.jpg"/>
              </a:rPr>
              <a:t>Bison skull pile.jpg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Modifications made by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 tooltip="User:PawełMM"/>
              </a:rPr>
              <a:t>PawełMM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media file is in the </a:t>
            </a:r>
            <a:r>
              <a:rPr lang="en-US" sz="1200" b="1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 tooltip="w:public domain"/>
              </a:rPr>
              <a:t>public domain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in the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 tooltip="United States"/>
              </a:rPr>
              <a:t>United States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This applies to U.S. works where the copyright has expired, often because its first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 tooltip="w:publication"/>
              </a:rPr>
              <a:t>publication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occurred prior to January 1, 1930, and if not then due to lack of notice or renewal. See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Commons:Hirtle chart"/>
              </a:rPr>
              <a:t>this page</a:t>
            </a:r>
            <a: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for further explanation.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https://commons.wikimedia.org/wiki/File:Bison_skull_pile-restored.jpg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923E5-56E8-40AC-9581-1419CC5BDEC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8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[Cattle Drive On Ranch, 1918], photograph, 1918; 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https://texashistory.unt.edu/ark:/67531/metapth1125927/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accessed November 4, 2025), University of North Texas Libraries, The Portal to Texas History, 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 Hardin-Simmons University Library.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923E5-56E8-40AC-9581-1419CC5BDEC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610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[Men in a Cotton Field], postcard, April 1, 1907; (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https://texashistory.unt.edu/ark:/67531/metapth784/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 accessed November 19, 2025), University of North Texas Libraries, The Portal to Texas History,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https://texashistory.unt.edu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 crediting Fort Bend Museum.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923E5-56E8-40AC-9581-1419CC5BDEC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74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Farmer’s Alliance Banner. From Dunning (ed.), 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Farmers' Alliance History and Agricultural Digest.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(Washington, DC: Alliance Publishing Co., 1891); pg. iv.; Digitally edited for Wikipedia by Tim Davenport ("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Carrite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"), no copyright claimed, file released to the public domain without restriction. Accessed on 11/18/25. </a:t>
            </a:r>
            <a:r>
              <a:rPr lang="en-US" sz="1200" b="0" i="0" u="sng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File:Farmers-Alliance-Banner.jpg - Wikipedia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7923E5-56E8-40AC-9581-1419CC5BDEC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0224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2D5CB-A604-8BA7-C8F1-7CC6671DC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83A6A55-C594-3CBD-8726-E21C646655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DC6698-65DE-6C25-CBCD-32F6DE4734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8B180D-7082-C458-24CE-BA73F3E36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D6087C-4F7E-9980-8707-621517AEF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87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B3A0B-3B96-5D18-BC02-42BCD5602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96FC1F-8FEA-AB55-F081-9322742C3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EC4B5F-B56C-B046-3605-5905FEF1D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9D3EEF-CE31-ADBC-6885-F2B1DA1C93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1B5FD6-C827-2EB6-2B32-1449F4CA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BFF612-CDF8-A6BA-54FC-F4A4E8A026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77EEC-7B54-E471-4516-A8B45C8E19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E3A11C-4677-DB48-AE8F-43920DF2B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F485B6-0EE2-315F-C94D-4ACA0633D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F51F92-D413-EF85-7340-3B2920BF2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973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4A118E-67FF-DB74-CD3E-4AA52B4A3C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5726F93-75BC-5986-3BF1-F4D859F509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D7F858-2769-E5BE-B10C-7DE4293C4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A99E8-D50A-20FC-FCB2-588E76E2B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332D3-5A48-BBAA-2BEC-AB3B03A74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775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96A24-C40C-4B90-F79F-90E41FE2A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20058F-314D-8125-6346-6871F43D5B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5100F5-FF25-A1F4-F784-7D5624F48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38B0F7-5E38-9B23-C404-828BD9329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B14E0-4857-8C61-2EB0-50E46B6CC2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6518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42FD9-6B47-DC62-0B0C-5F4CDB2DD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92707E-DCFF-884A-DA7C-994409B185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6664D-7972-AFE6-C9AC-E9BB233736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89BBE-35A0-7305-8941-263F46520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E2D6D-3BE9-9F54-D7E7-FC76BDBF6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8792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E6FFC5-419D-F646-6419-3A38393C0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74D6A-D5C4-C427-C548-4083264DB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6A5C45-451D-DE9C-62C2-39A6CC2097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7AD90B-EE52-7EE1-E432-DE137B36E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46B80-7AE8-DF05-064C-704BC17A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AD0855-7D38-28A7-773F-D4B53A3D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12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2AC72-F99A-E845-3A1F-6A8716D88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B23B81-EEB7-D9A5-D8B0-BB3FD7A785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86E16D-3840-81AD-FA0E-6A584B0BC8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7514BD-6267-993E-15DA-B4485710AF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68CF5-2AEA-C3F1-5E7E-B0CDEEB6C9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3A60F0-379A-AFE7-9485-5AC2074A9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19532D-C328-0347-7770-4E29566A7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A5643A-2C84-390D-98DF-08EA00AD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4541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2C325-073A-15A6-B396-211D75A92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DFD385-26B1-6A31-898B-A7339BAFD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F794BC-C5C5-77DA-B667-4AF00241F9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E43E86-8501-EB05-E2D2-5AA1E3F497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8464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AA0636-B025-C43F-846A-11AC72A4D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F8094F-BB09-E91B-4F91-F7F57BCC8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6AFEAB-A1AD-12BF-14E3-E35E86263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20981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36838-3EE8-DE0B-A15D-743CDBB0F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CD2EA6-C5FE-1CB9-F637-BA4221B5F5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DD41C2-C434-4CAD-B02A-EFC4E63D1D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90EDF0-926F-7A6B-D472-30642A8FA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039CED-E0F2-4EB2-9A87-558BB4C7C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72ECBB-62FB-594D-CE57-ECB5C1A49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50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7F212-95C7-7453-6676-69B5B3C3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1EBB63-9EEF-0A36-B490-2D86792247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9E2E00-03FA-A1BF-FA78-6922C5C8C5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A10D2B-BCA5-1561-0FC7-7FD435970B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26385-481C-F469-749A-B52F3064A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823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DA024-2FCE-E34E-F9CD-E7B21D9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50C396-A8B2-FDBD-9D34-42BB727413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69B3DD-0EEB-113C-80AE-701E5C73B5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CA1C99-6367-F139-3F8E-6B083956F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4797B0-2866-EB64-EBAC-FDEBFBD0A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CB9E4A-0379-D687-1CA7-F9E3381BD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25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0B869-C5B0-CBA3-E22D-3733C320F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7B43B3-A950-2F38-5BCA-7070B5C2B9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C5A635-A366-62B6-8C7D-49AFD63815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06B186-6C0F-6E94-8A7C-C5FBA7C6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69ADD-8BBF-DE02-9473-58EC5A84B5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1182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00ED2A-5D03-FA42-4F0E-6A7F173718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D7351D-A6F3-E648-2471-97BE8065C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298881-6151-512B-F630-F40F15ADF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E355B4-6539-1D23-0789-89C07C4D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92798C-A992-C6D3-8E02-9942B4882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66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EDCB9-831A-36D1-C98F-D4740FDDB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C3C2BD-2C08-2716-1AEE-E7C57431C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FA9BE9-E6A4-45C1-F786-97AD3F778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791D2-9AE0-D2A6-C740-22C05F887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8EEF-2013-37A6-55E7-3DA52BCDB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051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29F61-F677-1606-95BF-FE92B6E1B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0F313-7BD8-1154-D8AE-F8325F6B83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60718B-3FB0-1793-F2FE-E8750E23F8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4C091ED-D1C0-E5C2-1124-633CB0C58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5C62B-A6D3-C55D-AD8B-3725AB64C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E33BB-9086-2EBF-DA8A-77FE39C1B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487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C1E7B3-F902-45E6-3F63-6B73B4F21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FC25CB-0E55-5B9C-439C-524B9362E8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2686AC-7604-124A-9F9A-D20F447A6F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9A4F5-4916-FDA4-DAAF-FDBC88BA3D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75001A-3EF7-C572-4936-2022EFECA2E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0FCD446-B7B4-F95F-1AD6-22516660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81163A3-DEA0-3EC5-8351-E07FC1201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CD753F-3F75-7E69-54C6-BBBC1FE2E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80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7231E4-867C-12DC-A113-4382E7E21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B5AC15-D3E6-3448-E2F2-196C493F2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04FAB2-8A9C-610B-2C11-C71623DE4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F095EA-4473-7236-6FA4-2E97905BD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293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718F61-FA03-2490-F60D-903272CA5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25FE6-B248-14B1-C27F-BA546D382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0CBFEB-1007-800A-5FE7-C038E3B50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980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EAFD9-0603-28AB-088F-07D362CEB6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349215-2717-F725-CE76-5FB32B1ED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C3CE09-F2DA-000F-04B1-857A9DD2B9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0D540F-6EB9-27DD-57AF-61D3FC58A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F913B0-127E-75EE-EF5F-3540FADA3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5B7218-06E1-B6DA-84E4-123CCCB57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3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6B9F3-41EA-1981-7621-EABEF51CC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26A7A91-FD15-397D-51B9-BD7DEB32CF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4AC475-3B61-EA6B-CEB9-8456632B09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19A159-2ADB-A13E-7315-8A62538BE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9A61F-6A4D-7A76-E35C-61B6DFC3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18BFE8-F79F-E03F-B78B-539D0C0AF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5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1539F6-A1F3-446E-5214-16C9A2E3F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7AB347-3724-053E-F937-034601089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76A7B3-0A66-AB8C-AF94-98E893AE4C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86E3F5-EB34-4D9A-9FC1-E38CD22755DA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92B19-1A41-983B-010A-DE39F46CE7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B5C2CD-99CD-A7F4-332E-9D9578E1F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E51383-157B-49C5-8F5D-A9F383B543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22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A8FA6A-D21B-EF31-6CED-12218861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E7EA2-3D77-F040-9755-B3CBDE09E4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A857C9-E837-8BB7-EFB3-780DF32C0C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9898E3-56FB-4C46-82D2-B0509E395835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4878E-A89D-BCFB-F0C9-89DB8FCA3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911281-8CDA-CE81-F032-58B09752C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C23F80-6D39-4679-BCBE-2C7A69BC6B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55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6" name="Rectangle 1035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A black and white photograph from a distance, likely taken from the roof of a building. The image is centered on a town square with some buildings in the background. There are about 20 men with horse drawn wagons arranged in a semi circle in the town square, seemingly posing for the photo.">
            <a:extLst>
              <a:ext uri="{FF2B5EF4-FFF2-40B4-BE49-F238E27FC236}">
                <a16:creationId xmlns:a16="http://schemas.microsoft.com/office/drawing/2014/main" id="{BB00855A-F306-D877-4FBB-EE0B9E6651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7" r="15422" b="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8" name="Rectangle 1037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C0AF97-B1C7-ACDC-AA84-18DD3E14F3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35402" y="743447"/>
            <a:ext cx="3751076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6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Unit 10:</a:t>
            </a:r>
            <a:br>
              <a:rPr lang="en-US" b="1" i="1" dirty="0">
                <a:latin typeface="Gotham book"/>
              </a:rPr>
            </a:br>
            <a:r>
              <a:rPr lang="en-US" b="1" dirty="0">
                <a:latin typeface="Gotham book"/>
              </a:rPr>
              <a:t>Cotton, Cattle, &amp; Railroads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5E7D88-B411-0667-9CA2-7DAF8B9F01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35403" y="4629234"/>
            <a:ext cx="3445766" cy="1485319"/>
          </a:xfrm>
          <a:noFill/>
        </p:spPr>
        <p:txBody>
          <a:bodyPr>
            <a:normAutofit/>
          </a:bodyPr>
          <a:lstStyle/>
          <a:p>
            <a:pPr algn="l"/>
            <a:r>
              <a:rPr lang="en-US" sz="32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Gotham book"/>
              </a:rPr>
              <a:t>Lesson 1: </a:t>
            </a:r>
          </a:p>
          <a:p>
            <a:pPr algn="l"/>
            <a:r>
              <a:rPr lang="en-US" sz="3200" b="1" dirty="0">
                <a:latin typeface="Gotham book"/>
              </a:rPr>
              <a:t>The Big Picture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0A52AF7-1A7C-EAA1-8CD7-9ED010F2CB49}"/>
              </a:ext>
            </a:extLst>
          </p:cNvPr>
          <p:cNvSpPr txBox="1"/>
          <p:nvPr/>
        </p:nvSpPr>
        <p:spPr>
          <a:xfrm>
            <a:off x="7162290" y="6242998"/>
            <a:ext cx="44257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Gotham book"/>
              </a:rPr>
              <a:t>Market day in Killeen, TX. 1890s</a:t>
            </a:r>
          </a:p>
          <a:p>
            <a:r>
              <a:rPr lang="en-US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1262820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788D451-7335-8D50-9EAD-E23191073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BF037B0-32BF-00E8-4FC1-70FE8B6E5A5D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676" y="-79956"/>
            <a:ext cx="10089157" cy="9508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Paragraph </a:t>
            </a:r>
            <a:r>
              <a:rPr lang="en-US" sz="4900" b="1" dirty="0">
                <a:solidFill>
                  <a:srgbClr val="322E50"/>
                </a:solidFill>
                <a:latin typeface="Gotham Medium" pitchFamily="2" charset="0"/>
                <a:cs typeface="Gotham Medium" pitchFamily="2" charset="0"/>
              </a:rPr>
              <a:t>3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The Cattle Industry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4098" name="Picture 2" descr="A photograph of a large herd of cattle on a ranch behind a fence made of wooden sticks and barbed wire.">
            <a:extLst>
              <a:ext uri="{FF2B5EF4-FFF2-40B4-BE49-F238E27FC236}">
                <a16:creationId xmlns:a16="http://schemas.microsoft.com/office/drawing/2014/main" id="{D3D1C082-F3CA-0190-1A08-A43727728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4" y="870857"/>
            <a:ext cx="8505290" cy="4811486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A76A66-6575-755B-831A-637E3E47E7E8}"/>
              </a:ext>
            </a:extLst>
          </p:cNvPr>
          <p:cNvSpPr txBox="1"/>
          <p:nvPr/>
        </p:nvSpPr>
        <p:spPr>
          <a:xfrm>
            <a:off x="2253344" y="5802086"/>
            <a:ext cx="9067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A large herd of cattle on a west Texas ranch fenced in with barbed wire, 1918. </a:t>
            </a:r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27288566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F28405-7556-CD73-44C4-378F750B6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A13D4EB6-AEFD-DACA-BA06-3F80905CD72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676" y="-79956"/>
            <a:ext cx="10089157" cy="9943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Paragraph 4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Cotton Farming in Texas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5122" name="Picture 2" descr="A black and white photograph of 3 Black farmers working in a cotton field. A horse drawn cart is in the background with a row of tall trees lining the far edge of the field. There are 2 big baskets full of cotton next to 2 of the farmers. Written on the photo is &quot;April, 1907&quot;">
            <a:extLst>
              <a:ext uri="{FF2B5EF4-FFF2-40B4-BE49-F238E27FC236}">
                <a16:creationId xmlns:a16="http://schemas.microsoft.com/office/drawing/2014/main" id="{F955F098-79B1-0218-64FC-8CEA73F88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026" y="998084"/>
            <a:ext cx="9070497" cy="4695145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5CD61B6-8AD0-94B3-8146-87A3054A299C}"/>
              </a:ext>
            </a:extLst>
          </p:cNvPr>
          <p:cNvSpPr txBox="1"/>
          <p:nvPr/>
        </p:nvSpPr>
        <p:spPr>
          <a:xfrm>
            <a:off x="2177143" y="5747655"/>
            <a:ext cx="90704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Cotton farmers near Galveston, 1907. </a:t>
            </a: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1230351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CE4627-F4DF-577E-6E0C-0BFEB7003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C0A174C6-368A-346D-704E-5278A2661BE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676" y="-580700"/>
            <a:ext cx="10089157" cy="15034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Paragraph 5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Farmers Organize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1026" name="Picture 2" descr="A black and white photograph of the 1878 Texas Farmer's Alliance Banner. On the banner on the words and phrases: The most good for the most people, wisdom, justice, moderation, free trade. Alliance No. 1. Texas 1878">
            <a:extLst>
              <a:ext uri="{FF2B5EF4-FFF2-40B4-BE49-F238E27FC236}">
                <a16:creationId xmlns:a16="http://schemas.microsoft.com/office/drawing/2014/main" id="{76BF0C09-F4E5-FCCF-2E0C-9E8EB66EE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134" y="922786"/>
            <a:ext cx="6748704" cy="5115604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EC86E1E-AD9F-7A97-F627-FE46D56E7074}"/>
              </a:ext>
            </a:extLst>
          </p:cNvPr>
          <p:cNvSpPr txBox="1"/>
          <p:nvPr/>
        </p:nvSpPr>
        <p:spPr>
          <a:xfrm>
            <a:off x="5191943" y="5935214"/>
            <a:ext cx="313508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otham book"/>
              </a:rPr>
              <a:t>Farmer’s Alliance Banner</a:t>
            </a:r>
          </a:p>
        </p:txBody>
      </p:sp>
    </p:spTree>
    <p:extLst>
      <p:ext uri="{BB962C8B-B14F-4D97-AF65-F5344CB8AC3E}">
        <p14:creationId xmlns:p14="http://schemas.microsoft.com/office/powerpoint/2010/main" val="24052994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C113BB-5BE3-64E8-CB3A-09916A14A0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2F4B7F0-CC38-BFFF-1E7A-717A3C790F06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3475" y="1791718"/>
            <a:ext cx="8240486" cy="2312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III: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Cause and Effect</a:t>
            </a:r>
          </a:p>
        </p:txBody>
      </p:sp>
    </p:spTree>
    <p:extLst>
      <p:ext uri="{BB962C8B-B14F-4D97-AF65-F5344CB8AC3E}">
        <p14:creationId xmlns:p14="http://schemas.microsoft.com/office/powerpoint/2010/main" val="24564470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089102-46D1-4F89-B7F7-0EDA5DDBE8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4154BEC9-57E0-E6DC-EB6C-A282C711B26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Exit Ticket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exit ticket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2CDDE6-0D1D-525B-C0E5-01B6F2CB7BED}"/>
              </a:ext>
            </a:extLst>
          </p:cNvPr>
          <p:cNvSpPr txBox="1"/>
          <p:nvPr/>
        </p:nvSpPr>
        <p:spPr>
          <a:xfrm>
            <a:off x="2615325" y="1738090"/>
            <a:ext cx="596261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3400" dirty="0">
                <a:solidFill>
                  <a:srgbClr val="002060"/>
                </a:solidFill>
                <a:latin typeface="Aptos" panose="02110004020202020204"/>
              </a:rPr>
              <a:t>Answer the question by choosing THREE answer options that best demonstrate key defining characteristics of this era.</a:t>
            </a: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BB49EF56-C420-A323-E55A-D70AC98598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2435" y="1868024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0F2F13DE-D33F-6A9B-EB10-FFB92B294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85775" y="4764005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3434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D9CF99-1CC7-53EB-0A0C-358F9FCCE2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F4ADADA-5CCE-804F-CE56-1294C787BB9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81450" y="0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 </a:t>
            </a: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2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A88B20FF-4E4D-A2B0-EE24-526E5E0023A8}"/>
              </a:ext>
            </a:extLst>
          </p:cNvPr>
          <p:cNvSpPr/>
          <p:nvPr/>
        </p:nvSpPr>
        <p:spPr>
          <a:xfrm>
            <a:off x="2710812" y="1959430"/>
            <a:ext cx="7695932" cy="337457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of the defining characteristics of the age of Cotton, Cattle, and Railroads is ___________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60AF28C-A687-8E8C-3455-0E86198CE4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47" y="2955225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24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6928134E-5B29-DCC0-24BF-B1DE579DFD7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5775" y="-39979"/>
            <a:ext cx="10285536" cy="158344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Warm-up</a:t>
            </a:r>
            <a:b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</a:b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Follow the directions to complete your warm-up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8E2968C-C5D5-4B97-5E5D-7FB9E54490D7}"/>
              </a:ext>
            </a:extLst>
          </p:cNvPr>
          <p:cNvSpPr txBox="1"/>
          <p:nvPr/>
        </p:nvSpPr>
        <p:spPr>
          <a:xfrm>
            <a:off x="2615325" y="1738090"/>
            <a:ext cx="5962617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Consider the events of our last unit.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Circle or highlight UP TO 6 statements that you think are probably true as we begin this new unit.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571500" marR="0" lvl="0" indent="-5715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Discuss with a partner  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39DC7E3B-E212-0DBC-EF72-91A26FB5A6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4233" y="1738090"/>
            <a:ext cx="1071092" cy="107109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086F206-6D3F-3BD6-C1D3-62A023554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4233" y="3294053"/>
            <a:ext cx="925793" cy="925793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AAA3147E-9521-74DD-7579-74D9D5C84A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685775" y="5460691"/>
            <a:ext cx="842453" cy="84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0618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84FF13F-930D-E61A-A70E-836A0CE12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F818E05C-6332-3810-C7FF-C2E4B4612C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80707" y="133433"/>
            <a:ext cx="8405949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3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Share with the class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0817380-77CE-5137-18BE-264D6832C4E4}"/>
              </a:ext>
            </a:extLst>
          </p:cNvPr>
          <p:cNvSpPr/>
          <p:nvPr/>
        </p:nvSpPr>
        <p:spPr>
          <a:xfrm>
            <a:off x="2710812" y="1959430"/>
            <a:ext cx="7695932" cy="3374570"/>
          </a:xfrm>
          <a:prstGeom prst="wedgeRoundRectCallout">
            <a:avLst>
              <a:gd name="adj1" fmla="val -62918"/>
              <a:gd name="adj2" fmla="val 32415"/>
              <a:gd name="adj3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</a:ln>
          <a:effectLst>
            <a:outerShdw blurRad="50800" dist="50800" dir="7860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317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 thing that I think was probably true for Texas and the U.S. as we begin this unit is that ______________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BC4ACA1-D343-6981-47D6-2002B261B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2347" y="2955225"/>
            <a:ext cx="1370657" cy="137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8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80D5C1-3D5E-4689-2EAF-05D7F1F003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C417AD0-7956-B912-9233-D27AC389CD80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125050" y="13062"/>
            <a:ext cx="8240486" cy="138031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Question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6F5512-4672-385A-C669-616A4468A7C5}"/>
              </a:ext>
            </a:extLst>
          </p:cNvPr>
          <p:cNvSpPr txBox="1"/>
          <p:nvPr/>
        </p:nvSpPr>
        <p:spPr>
          <a:xfrm>
            <a:off x="1103971" y="1828800"/>
            <a:ext cx="1036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What were the major events and defining characteristics of the Cotton, Cattle, and Railroads era of Texas history? </a:t>
            </a:r>
          </a:p>
        </p:txBody>
      </p:sp>
    </p:spTree>
    <p:extLst>
      <p:ext uri="{BB962C8B-B14F-4D97-AF65-F5344CB8AC3E}">
        <p14:creationId xmlns:p14="http://schemas.microsoft.com/office/powerpoint/2010/main" val="1575692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E7B7098-2390-3DD5-30F9-BC8BD8F6F7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1C857AD5-9C22-00C1-59F8-40297C37F889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864854" y="13061"/>
            <a:ext cx="8493035" cy="1490424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In today’s lesson…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54717-6E1B-3150-9ACC-56DFB207DEE1}"/>
              </a:ext>
            </a:extLst>
          </p:cNvPr>
          <p:cNvSpPr txBox="1"/>
          <p:nvPr/>
        </p:nvSpPr>
        <p:spPr>
          <a:xfrm>
            <a:off x="1109016" y="1785257"/>
            <a:ext cx="1027611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 will 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examine the major events and defining characteristics of the era of Cotton, Cattle, and Railroads.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742950" marR="0" lvl="0" indent="-742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1" i="1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 will</a:t>
            </a:r>
            <a:r>
              <a:rPr kumimoji="0" lang="en-US" sz="4000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analyze a primary source image, read a passage presenting the main ideas of the unit, and explain the causes and effects of four key events that occurred during this era. 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8437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478B91-E9B5-05FC-7807-2B379B9822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01DA0E2C-F3D3-84DC-7955-13FBCDFA2DD2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676" y="-79956"/>
            <a:ext cx="10089157" cy="9181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Part I</a:t>
            </a: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Analyze an Image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" name="Picture 2" descr="A drawing of several cowhands working to move cattle down a corridor of wooden planks up ramps into train cars with their doors open waiting to accept the cattle.">
            <a:extLst>
              <a:ext uri="{FF2B5EF4-FFF2-40B4-BE49-F238E27FC236}">
                <a16:creationId xmlns:a16="http://schemas.microsoft.com/office/drawing/2014/main" id="{4151AE38-49E3-CD3E-C493-C718C639B8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190" y="813370"/>
            <a:ext cx="5788753" cy="5685402"/>
          </a:xfrm>
          <a:prstGeom prst="rect">
            <a:avLst/>
          </a:prstGeom>
          <a:noFill/>
          <a:ln>
            <a:noFill/>
          </a:ln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34442B-96A1-B27B-A2BF-0BF6CE4101DE}"/>
              </a:ext>
            </a:extLst>
          </p:cNvPr>
          <p:cNvSpPr txBox="1"/>
          <p:nvPr/>
        </p:nvSpPr>
        <p:spPr>
          <a:xfrm>
            <a:off x="8349343" y="3091543"/>
            <a:ext cx="3450771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"The Texas Cattle Trade" Harper's Weekly, May 2, 1874.</a:t>
            </a:r>
          </a:p>
          <a:p>
            <a:pPr algn="ctr"/>
            <a:endParaRPr lang="en-US" sz="2800" dirty="0">
              <a:latin typeface="Gotham book"/>
            </a:endParaRPr>
          </a:p>
          <a:p>
            <a:pPr algn="ctr"/>
            <a:r>
              <a:rPr lang="en-US" sz="2200" i="1" dirty="0">
                <a:latin typeface="Gotham book"/>
              </a:rPr>
              <a:t>The Portal to Texas History</a:t>
            </a:r>
          </a:p>
        </p:txBody>
      </p:sp>
    </p:spTree>
    <p:extLst>
      <p:ext uri="{BB962C8B-B14F-4D97-AF65-F5344CB8AC3E}">
        <p14:creationId xmlns:p14="http://schemas.microsoft.com/office/powerpoint/2010/main" val="4052472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2AF68C-B3EF-A7A7-0951-CDA88509C0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870D560E-8A04-4023-5CDD-F2E7AE9AF0D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401190" y="2161833"/>
            <a:ext cx="8240486" cy="23121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Part II: </a:t>
            </a:r>
            <a:b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20000"/>
                    <a:lumOff val="80000"/>
                  </a:schemeClr>
                </a:solidFill>
                <a:effectLst/>
                <a:uLnTx/>
                <a:uFillTx/>
                <a:latin typeface="Gotham Medium"/>
                <a:ea typeface="+mj-ea"/>
                <a:cs typeface="+mj-cs"/>
              </a:rPr>
              <a:t>Essential Ideas Reading Passage</a:t>
            </a:r>
          </a:p>
        </p:txBody>
      </p:sp>
    </p:spTree>
    <p:extLst>
      <p:ext uri="{BB962C8B-B14F-4D97-AF65-F5344CB8AC3E}">
        <p14:creationId xmlns:p14="http://schemas.microsoft.com/office/powerpoint/2010/main" val="32171318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711127-725E-5112-77CF-CC293B262B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9CE40BE9-E936-BA34-2796-6AFE04EB407E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611086" y="-79956"/>
            <a:ext cx="10382747" cy="107055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 fontScale="9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Paragraph I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The Population of Texas Grew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2050" name="Picture 2" descr="Two side-by-side maps showing the expansion of railroads in Texas from 1870 to 1879. &#10;&#10;In the 1870 map, there is only one small network of 4 lines extending in opposite directions from Houston, ranging for about 100 miles. In the 1890 map, the entire eastern portion of the state is covered in various railroad lines, with 6 lines extending into west Texas.">
            <a:extLst>
              <a:ext uri="{FF2B5EF4-FFF2-40B4-BE49-F238E27FC236}">
                <a16:creationId xmlns:a16="http://schemas.microsoft.com/office/drawing/2014/main" id="{57461972-EEB0-1065-DC69-26684EA67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819" y="1580242"/>
            <a:ext cx="9835246" cy="428715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EB1563E-889A-A9E9-3B72-8939C7F8B724}"/>
              </a:ext>
            </a:extLst>
          </p:cNvPr>
          <p:cNvSpPr txBox="1"/>
          <p:nvPr/>
        </p:nvSpPr>
        <p:spPr>
          <a:xfrm>
            <a:off x="2982686" y="5910943"/>
            <a:ext cx="804454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latin typeface="Gotham book"/>
              </a:rPr>
              <a:t>The expansion of railroads in Texas from 1870 to 1890</a:t>
            </a:r>
          </a:p>
        </p:txBody>
      </p:sp>
    </p:spTree>
    <p:extLst>
      <p:ext uri="{BB962C8B-B14F-4D97-AF65-F5344CB8AC3E}">
        <p14:creationId xmlns:p14="http://schemas.microsoft.com/office/powerpoint/2010/main" val="3380081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DB7239-2D11-97F5-EC1B-7DBED0C70C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>
            <a:extLst>
              <a:ext uri="{FF2B5EF4-FFF2-40B4-BE49-F238E27FC236}">
                <a16:creationId xmlns:a16="http://schemas.microsoft.com/office/drawing/2014/main" id="{2F42038A-6F6D-EEF2-3216-C161255A2DD5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904676" y="-79956"/>
            <a:ext cx="10089157" cy="101612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<a:prstTxWarp prst="textNoShape">
              <a:avLst/>
            </a:prstTxWarp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00" b="1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Paragraph 2</a:t>
            </a:r>
            <a:r>
              <a:rPr kumimoji="0" lang="en-US" sz="4900" b="0" i="0" u="none" strike="noStrike" kern="1200" cap="none" spc="0" normalizeH="0" baseline="0" noProof="0" dirty="0">
                <a:ln>
                  <a:noFill/>
                </a:ln>
                <a:solidFill>
                  <a:srgbClr val="322E50"/>
                </a:solidFill>
                <a:effectLst/>
                <a:uLnTx/>
                <a:uFillTx/>
                <a:latin typeface="Gotham Medium" pitchFamily="2" charset="0"/>
                <a:ea typeface="+mj-ea"/>
                <a:cs typeface="Gotham Medium" pitchFamily="2" charset="0"/>
              </a:rPr>
              <a:t>: The Texas Plains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otham Medium"/>
              <a:ea typeface="+mj-ea"/>
              <a:cs typeface="+mj-cs"/>
            </a:endParaRPr>
          </a:p>
        </p:txBody>
      </p:sp>
      <p:pic>
        <p:nvPicPr>
          <p:cNvPr id="3074" name="Picture 2" descr="A primary source photograph of an enormous pile of bison skulls. A man is standing at the base of the piled skulls, and the pile is 4 times his height. There is another man standing on top of the pile. The width of the pile extends beyond the reach of the photograph.">
            <a:extLst>
              <a:ext uri="{FF2B5EF4-FFF2-40B4-BE49-F238E27FC236}">
                <a16:creationId xmlns:a16="http://schemas.microsoft.com/office/drawing/2014/main" id="{FA604E81-3EB7-F001-A0BB-70646700A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1121228"/>
            <a:ext cx="6692905" cy="5236028"/>
          </a:xfrm>
          <a:prstGeom prst="rect">
            <a:avLst/>
          </a:prstGeom>
          <a:noFill/>
          <a:effectLst>
            <a:outerShdw blurRad="50800" dist="50800" dir="7920000" algn="ctr" rotWithShape="0">
              <a:srgbClr val="000000">
                <a:alpha val="4313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2141C3D-08FB-E38F-18EB-931B2F165F7D}"/>
              </a:ext>
            </a:extLst>
          </p:cNvPr>
          <p:cNvSpPr txBox="1"/>
          <p:nvPr/>
        </p:nvSpPr>
        <p:spPr>
          <a:xfrm>
            <a:off x="8706347" y="1677139"/>
            <a:ext cx="328748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Gotham book"/>
              </a:rPr>
              <a:t>An enormous pile of buffalo skulls due to the overhunting of buffalo on the Plains, 1892.</a:t>
            </a:r>
          </a:p>
          <a:p>
            <a:pPr algn="ctr"/>
            <a:endParaRPr lang="en-US" sz="2800" dirty="0">
              <a:latin typeface="Gotham book"/>
            </a:endParaRPr>
          </a:p>
          <a:p>
            <a:pPr algn="ctr"/>
            <a:r>
              <a:rPr lang="en-US" sz="2200" i="1" dirty="0">
                <a:latin typeface="Gotham book"/>
              </a:rPr>
              <a:t>Burton Historical Collection, Detroit Public Library</a:t>
            </a:r>
          </a:p>
        </p:txBody>
      </p:sp>
    </p:spTree>
    <p:extLst>
      <p:ext uri="{BB962C8B-B14F-4D97-AF65-F5344CB8AC3E}">
        <p14:creationId xmlns:p14="http://schemas.microsoft.com/office/powerpoint/2010/main" val="7448098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7f4b8a2-ad4f-41b5-9a91-284d2cc38f56}" enabled="1" method="Standard" siteId="{70de1992-07c6-480f-a318-a1afcba03983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853</Words>
  <Application>Microsoft Office PowerPoint</Application>
  <PresentationFormat>Widescreen</PresentationFormat>
  <Paragraphs>59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Gotham book</vt:lpstr>
      <vt:lpstr>Gotham Medium</vt:lpstr>
      <vt:lpstr>Office Theme</vt:lpstr>
      <vt:lpstr>1_Office Theme</vt:lpstr>
      <vt:lpstr>Unit 10: Cotton, Cattle, &amp; Railroads</vt:lpstr>
      <vt:lpstr>Warm-up Follow the directions to complete your warm-up</vt:lpstr>
      <vt:lpstr>Share with the class</vt:lpstr>
      <vt:lpstr>Essential Question</vt:lpstr>
      <vt:lpstr>In today’s lesson…</vt:lpstr>
      <vt:lpstr>Part I: Analyze an Image</vt:lpstr>
      <vt:lpstr>Part II:  Essential Ideas Reading Passage</vt:lpstr>
      <vt:lpstr>Paragraph I: The Population of Texas Grew</vt:lpstr>
      <vt:lpstr>Paragraph 2: The Texas Plains</vt:lpstr>
      <vt:lpstr>Paragraph 3: The Cattle Industry</vt:lpstr>
      <vt:lpstr>Paragraph 4: Cotton Farming in Texas</vt:lpstr>
      <vt:lpstr>Paragraph 5: Farmers Organize</vt:lpstr>
      <vt:lpstr>Part III:  Cause and Effect</vt:lpstr>
      <vt:lpstr>Exit Ticket Follow the directions to complete your exit ticket</vt:lpstr>
      <vt:lpstr>Share with the class 2</vt:lpstr>
    </vt:vector>
  </TitlesOfParts>
  <Company>University of North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McClure Abubakar, Courtney</dc:creator>
  <cp:lastModifiedBy>Belden, Dreanna</cp:lastModifiedBy>
  <cp:revision>6</cp:revision>
  <dcterms:created xsi:type="dcterms:W3CDTF">2025-11-18T19:43:20Z</dcterms:created>
  <dcterms:modified xsi:type="dcterms:W3CDTF">2025-11-24T14:20:47Z</dcterms:modified>
</cp:coreProperties>
</file>