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13" r:id="rId4"/>
    <p:sldId id="315" r:id="rId5"/>
    <p:sldId id="316" r:id="rId6"/>
    <p:sldId id="317" r:id="rId7"/>
    <p:sldId id="337" r:id="rId8"/>
    <p:sldId id="339" r:id="rId9"/>
    <p:sldId id="319" r:id="rId10"/>
    <p:sldId id="338" r:id="rId11"/>
    <p:sldId id="340" r:id="rId12"/>
    <p:sldId id="341" r:id="rId13"/>
    <p:sldId id="342" r:id="rId14"/>
    <p:sldId id="343" r:id="rId15"/>
    <p:sldId id="344" r:id="rId16"/>
    <p:sldId id="345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E5DB41-21AD-C84B-E1F2-87B3ABEA1B16}" name="McClure Abubakar, Courtney" initials="CM" userId="S::Courtney.Abubakar@unt.edu::572c6853-bb71-45ed-bdc4-0b549993b5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D20A-A22A-4156-9D74-F6BEF1C4EE6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3BE0D-637D-4541-B366-4673385F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78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26999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85667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[Men in a Cotton Field], postcard, April 1, 1907;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https://texashistory.unt.edu/ark:/67531/metapth784/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November 13,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Fort Bend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[Cotton bales]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1900-10. Photograph. University of North Texas Libraries, The Portal to Texas History; crediting Bosque County Historical Commission.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https://texashistory.unt.edu/ark:/67531/metapth26999/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Lange, Dorothea, photographer.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 of ex-tenant farmer now on relief. Ellis County, Texas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Ellis County Texas United States, 1937. June. Photograph. https://www.loc.gov/item/2017770114/.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3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Dunning (ed.),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Farmers' Alliance History and Agricultural Digest.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(Washington, DC: Alliance Publishing Co., 1891); pg. iv.; Digitally edited for Wikipedia by Tim Davenport ("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"), no copyright claimed, file released to the public domain without restriction. https://en.wikipedia.org/wiki/File:Farmers-Alliance-Banner.jpg#file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2A0F2-5118-CCAD-BB06-98FDC1C0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B42CB-2296-DFAC-9062-DEC0CCA1E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3BA73-B4E2-FF2D-C389-5164B5082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Dunning (ed.),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Farmers' Alliance History and Agricultural Digest.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(Washington, DC: Alliance Publishing Co., 1891); pg. iv.; Digitally edited for Wikipedia by Tim Davenport ("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"), no copyright claimed, file released to the public domain without restriction. https://en.wikipedia.org/wiki/File:Farmers-Alliance-Banner.jpg#file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4065-2E72-D85B-75B4-A5EF93A4E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48695-DE0F-3D43-62DA-4644F622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B18E2-C1C7-8A28-5448-B9B86DC16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1D8C5-6DFF-A3A9-3C2D-4046A23F5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Park, Milton. The Southern Mercury. (Dallas, Tex.), Vol. 15, No. 28, Ed. 1 Thursday, July 9, 1896, newspaper, July 9, 1896; Dallas, Texas.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https://texashistory.unt.edu/ark:/67531/metapth185667/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November 13,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32C1E-E30D-C128-BACE-E172BC4D2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2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D4D0E-5CB2-6684-D2B8-99F8C2A9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A8003-2D57-22D8-A671-FC21262E8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F5D8C9-0256-ADBF-6FEC-048990E1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2FA2D-F183-BC46-86C6-4D9E1AA0B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1DA9-243E-445B-4B4F-877F343B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507C7-DADD-4A98-32E2-DBDE29167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D5A11-AB18-95A9-04F1-DA263B894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Strobridge &amp; Co. Lith.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Gift for the grangers / J. Hale Powers &amp; Co. Fraternity &amp; Fine Art Publishers,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Cin'ti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; Strobridge &amp; Co. Lith. Cincinnati, 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, ca. 1873. Cincinnati, O.: J. Hale Powers &amp; Co. Photograph. https://www.loc.gov/item/96512563/.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4E9CD-8235-F3E2-B513-9464145B6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3BE0D-637D-4541-B366-4673385F6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8055-B585-09FF-3AD8-804D07FE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5D1F7-27C3-E37C-388F-17C914C32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85A2-64C0-CDB3-90CC-EB0222A2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1864A-D140-1A1D-6E18-C555780B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58FAC-729A-5339-66F1-4444ED19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7811-E7FD-2A65-790E-205B06A2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7711D-D894-0027-49D8-1C08339F6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91CA-6212-130E-628E-3EFF55AA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16C8-EB16-F2AA-2806-CBF11386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031CF-D513-0503-0C61-4BBB759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5744B-6D5A-C650-39A7-254B8E78F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1176F-1D9D-0D82-A80D-CEF44FC9C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92A0-5A12-198C-A3FE-6999B3D5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8ADE-F816-D3EB-3D42-729B2CFF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B986-E906-A0B4-ECCE-EABCDB96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0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9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EFF7-1890-6254-E230-1673F367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0B86-C352-6609-5B6B-A21ADFF6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8F0A-4069-5876-BB73-F5001F74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0A6A-37BD-2BC3-6B7A-EF0BAB36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5D79D-D27E-55A2-EBD0-C9E866D8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1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2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19CB-D528-7A81-9A77-93B69FED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148D-C0FD-1B00-E47A-039A71622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DBF20-B551-F099-63B9-21A1081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ACB0-2DFA-525D-EC17-4A41CE46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5E3B-95D8-D48F-40B9-BBE9E57F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0D67-7078-C6B3-3339-34879AB0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B8BE-A7E9-E865-63BB-EB8936F09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81359-74F7-3736-1092-CB9790DA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E78BD-99B4-9DAD-ACCD-97F372BA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4B103-7F24-5B7F-0163-D947A5E8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63A48-A030-A900-2B40-43DC1915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4CCC-C7B0-535A-E659-8F2A5E5B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D04C-C71A-26F3-3A87-C7A6A0411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132BC-9F5C-3A00-9D92-D1AD89D19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3777C-8346-8A97-4842-A3A681594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54079-821A-36CE-9930-EA3190A65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BDCEB-0025-EAEF-BF93-3483DD0E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C6D60-7A91-F740-0DFC-FFDC9C17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266F2-7772-E358-1B5C-BC09DF72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5131-75CA-F340-F374-88F79AA2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8831F-4AFE-16E1-E998-63A5347F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5A7C8-223E-812E-63CF-A216F128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DC2C7-AC74-E779-1088-20FAB32D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69997-1AB8-0EC4-D523-3CDDDE4B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D22D5-AAAC-55BC-937A-A54B0DD8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D0D5E-B37E-D846-C193-6E878E10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FEF0-E389-F279-C341-B3CF6370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99AF-9032-5B2C-EF42-D83984AE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A9F4C-BC94-3A56-35E9-BE84D3526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186DE-8BD2-782A-4F0A-304903F2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C3D9-E6FF-F111-0DEA-EEFEFD99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CF3D-F1DE-4AFC-2AF7-526AE611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C4AA-128F-A002-C6D6-E97142F6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B473-DDFE-985D-241E-C00D1B0F0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A3FB0-4DAF-321A-EB0F-AA2015448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15629-02BE-331C-E143-95C6495E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0EE7-7B6D-AF1D-FAD7-53073DD1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37824-A1A6-272A-E4A2-D5F4074A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33CE4-FBDB-EDD1-D688-A63F6E02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67F5A-EBED-FE5B-2057-5715B2CEB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2054-BD28-02C7-EFA5-602724C5D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2E14C-81F4-4AE5-AABC-657F2B727CE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FC5A-8BCC-C79C-5975-32F70DBD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C1DE-314B-E967-A2FE-D15587AE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C7952-BA82-45CB-B343-E758D7BE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 black and white photograph of two young Black men working in their cotton field. There are large baskets of cotton in front of each man, and a horse pulling a wagon in the background. ">
            <a:extLst>
              <a:ext uri="{FF2B5EF4-FFF2-40B4-BE49-F238E27FC236}">
                <a16:creationId xmlns:a16="http://schemas.microsoft.com/office/drawing/2014/main" id="{DE128F0C-46AD-55BB-7AE7-DC94655F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3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Unit 10:</a:t>
            </a:r>
            <a:br>
              <a:rPr lang="en-US" sz="5400" b="1" i="1" dirty="0">
                <a:latin typeface="Gotham book"/>
              </a:rPr>
            </a:br>
            <a:r>
              <a:rPr lang="en-US" sz="5400" b="1" dirty="0">
                <a:latin typeface="Gotham book"/>
              </a:rPr>
              <a:t>Cotton, Cattle &amp; Railroads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760" y="4770748"/>
            <a:ext cx="3445766" cy="1485319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Lesson 8: </a:t>
            </a:r>
          </a:p>
          <a:p>
            <a:pPr algn="l"/>
            <a:r>
              <a:rPr lang="en-US" sz="3200" b="1" dirty="0">
                <a:latin typeface="Gotham book"/>
              </a:rPr>
              <a:t>The Problem with Cotton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5C93D-0FDB-0472-F064-E00A527AA86D}"/>
              </a:ext>
            </a:extLst>
          </p:cNvPr>
          <p:cNvSpPr txBox="1"/>
          <p:nvPr/>
        </p:nvSpPr>
        <p:spPr>
          <a:xfrm>
            <a:off x="174171" y="6117771"/>
            <a:ext cx="51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otham book"/>
              </a:rPr>
              <a:t>Men on a cotton farm</a:t>
            </a:r>
          </a:p>
          <a:p>
            <a:r>
              <a:rPr lang="en-US" sz="2000" i="1" dirty="0">
                <a:solidFill>
                  <a:schemeClr val="bg1"/>
                </a:solidFill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10B0E-D474-EDCF-FEA9-5CF8C23B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DD8D93-6034-2FAC-DE95-67FC3B6B96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84196" y="-678677"/>
            <a:ext cx="9345759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Farmer’s Alliance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4B427-9D72-E2B9-F49D-E63A17702924}"/>
              </a:ext>
            </a:extLst>
          </p:cNvPr>
          <p:cNvSpPr txBox="1"/>
          <p:nvPr/>
        </p:nvSpPr>
        <p:spPr>
          <a:xfrm>
            <a:off x="1922250" y="1175342"/>
            <a:ext cx="397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What: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D229E-9325-819A-ABCD-D8D3B1385D46}"/>
              </a:ext>
            </a:extLst>
          </p:cNvPr>
          <p:cNvSpPr txBox="1"/>
          <p:nvPr/>
        </p:nvSpPr>
        <p:spPr>
          <a:xfrm>
            <a:off x="1721786" y="1883228"/>
            <a:ext cx="4173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Established 1876 in Lampasas, TX to support struggling farmers.</a:t>
            </a:r>
          </a:p>
        </p:txBody>
      </p:sp>
      <p:pic>
        <p:nvPicPr>
          <p:cNvPr id="4098" name="Picture 2" descr="The Farmer's Alliance banner. A white flag with a narrow black strip on the left side and a larger black strip on the right side. The right strip has the words Texas 1878 and a star on it. In the middle of the flag is a narrow black X and written in between the lines of the X are the following phrases:&#10;&quot;The most good for the most people.&quot;&#10;&quot;Wisdom, Justice, Moderation, Free trade, and Alliance No. 1&quot;&#10;">
            <a:extLst>
              <a:ext uri="{FF2B5EF4-FFF2-40B4-BE49-F238E27FC236}">
                <a16:creationId xmlns:a16="http://schemas.microsoft.com/office/drawing/2014/main" id="{263DD29C-C4E1-4711-873B-75B6A88E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93" y="1175343"/>
            <a:ext cx="5787841" cy="438725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7FEEB-8748-622B-18A5-653C65D3ADE2}"/>
              </a:ext>
            </a:extLst>
          </p:cNvPr>
          <p:cNvSpPr txBox="1"/>
          <p:nvPr/>
        </p:nvSpPr>
        <p:spPr>
          <a:xfrm>
            <a:off x="6096000" y="5682657"/>
            <a:ext cx="58020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The Farmer’s Alliance Banner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0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0C110-1CD3-DBB0-471E-D30B6A81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B6621D6-FE37-DDF7-F5E1-88506351C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84196" y="-678677"/>
            <a:ext cx="9819975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Farmer’s Alliance Platform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4CC30-1C35-4498-7CA8-19E765FA79D3}"/>
              </a:ext>
            </a:extLst>
          </p:cNvPr>
          <p:cNvSpPr txBox="1"/>
          <p:nvPr/>
        </p:nvSpPr>
        <p:spPr>
          <a:xfrm>
            <a:off x="1939501" y="1219200"/>
            <a:ext cx="91965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50"/>
                </a:solidFill>
                <a:latin typeface="Gotham book"/>
              </a:rPr>
              <a:t>Establish non-profit cooperative groups to sell crops for farmers without a fee.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Government regulation of railroad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Gotham book"/>
              </a:rPr>
              <a:t>Abandon the gold standard and include “Free Silver” to expand the money supply.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u="sng" dirty="0">
                <a:solidFill>
                  <a:srgbClr val="C00000"/>
                </a:solidFill>
                <a:latin typeface="Gotham book"/>
              </a:rPr>
              <a:t>Subtreasury Plan</a:t>
            </a:r>
            <a:r>
              <a:rPr lang="en-US" sz="3800" dirty="0">
                <a:solidFill>
                  <a:srgbClr val="C00000"/>
                </a:solidFill>
                <a:latin typeface="Gotham book"/>
              </a:rPr>
              <a:t>: Government should establish warehouses to store surplus cotton to prevent flooding the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B05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69729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E0EBC-49BE-E375-DC43-D7D2C4F2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72AC588-6F6D-7696-5817-975664F14A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6812" y="-4899"/>
            <a:ext cx="5073803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Populist Party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2F60E-201A-6A07-04F2-46D9442C9A6C}"/>
              </a:ext>
            </a:extLst>
          </p:cNvPr>
          <p:cNvSpPr txBox="1"/>
          <p:nvPr/>
        </p:nvSpPr>
        <p:spPr>
          <a:xfrm>
            <a:off x="1654629" y="1556654"/>
            <a:ext cx="44413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50"/>
                </a:solidFill>
                <a:latin typeface="Gotham book"/>
              </a:rPr>
              <a:t>Officially established in Omaha, Nebraska, 1892.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“The People’s Party”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Gotham book"/>
              </a:rPr>
              <a:t>Formed to support laborers across the U.S.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B050"/>
              </a:solidFill>
              <a:latin typeface="Gotham book"/>
            </a:endParaRPr>
          </a:p>
        </p:txBody>
      </p:sp>
      <p:pic>
        <p:nvPicPr>
          <p:cNvPr id="5" name="Picture 4" descr="A political cartoon from a Populist newspaper. There is a man and his wife standing on the porch of a small run-down wooden cabin. The man is wearing patched pants and his shirt is off. He is handing his shirt to an official looking man wearing a suit, holding other people's clothing. The words &quot;Tax collector&quot; are written on his pants. There is a business in the background with a &quot;closed&quot; sign on it. The wife is holding a baby with a young child clinging to her leg.">
            <a:extLst>
              <a:ext uri="{FF2B5EF4-FFF2-40B4-BE49-F238E27FC236}">
                <a16:creationId xmlns:a16="http://schemas.microsoft.com/office/drawing/2014/main" id="{8D0B884C-E8F5-B227-5D08-FFB111F0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363" y="234742"/>
            <a:ext cx="5855122" cy="5093727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BCBB0-73F5-02BB-5755-60F229B20075}"/>
              </a:ext>
            </a:extLst>
          </p:cNvPr>
          <p:cNvSpPr txBox="1"/>
          <p:nvPr/>
        </p:nvSpPr>
        <p:spPr>
          <a:xfrm>
            <a:off x="6169297" y="532847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“Taking the last shirt off the back of the laboring man.”</a:t>
            </a:r>
          </a:p>
          <a:p>
            <a:pPr algn="ctr"/>
            <a:r>
              <a:rPr lang="en-US" sz="2000" dirty="0">
                <a:latin typeface="Gotham book"/>
              </a:rPr>
              <a:t>The Southern Mercury, July 9, 1896. </a:t>
            </a:r>
          </a:p>
          <a:p>
            <a:pPr algn="ctr"/>
            <a:r>
              <a:rPr lang="en-US" sz="2000" i="1" dirty="0">
                <a:latin typeface="Gotham book"/>
              </a:rPr>
              <a:t>The Portal to Texas History.</a:t>
            </a:r>
          </a:p>
        </p:txBody>
      </p:sp>
    </p:spTree>
    <p:extLst>
      <p:ext uri="{BB962C8B-B14F-4D97-AF65-F5344CB8AC3E}">
        <p14:creationId xmlns:p14="http://schemas.microsoft.com/office/powerpoint/2010/main" val="1070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F87E4B-BAE2-B307-C201-E4D89AA5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F5AB382-5D97-2F4E-6E5B-5C24CA7EF5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6812" y="169273"/>
            <a:ext cx="11005188" cy="9846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Populist Party Platform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624FB-A81F-89E2-B0BC-E59D43C00936}"/>
              </a:ext>
            </a:extLst>
          </p:cNvPr>
          <p:cNvSpPr txBox="1"/>
          <p:nvPr/>
        </p:nvSpPr>
        <p:spPr>
          <a:xfrm>
            <a:off x="1903939" y="1317171"/>
            <a:ext cx="97437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50"/>
                </a:solidFill>
                <a:latin typeface="Gotham book"/>
              </a:rPr>
              <a:t>Abolish national banks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Establish an income tax which taxes wealthier people at a higher rate than poorer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Gotham book"/>
              </a:rPr>
              <a:t>Direct election of senators.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00000"/>
                </a:solidFill>
                <a:latin typeface="Gotham book"/>
              </a:rPr>
              <a:t>Government control of transportation and communication companies.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50"/>
                </a:solidFill>
                <a:latin typeface="Gotham book"/>
              </a:rPr>
              <a:t>“Free Silver” – abandon gold standard.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70C0"/>
                </a:solidFill>
                <a:latin typeface="Gotham book"/>
              </a:rPr>
              <a:t>Government regulation of the economy.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B05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2411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20F9C-75E5-44B3-BB01-81A8785E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2E38CA6-AABC-28AB-11D4-09E45A41AA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6812" y="49530"/>
            <a:ext cx="11005188" cy="810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Effects of Labor Organizing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0155A-3553-F435-C9FA-EF523983B0A9}"/>
              </a:ext>
            </a:extLst>
          </p:cNvPr>
          <p:cNvSpPr txBox="1"/>
          <p:nvPr/>
        </p:nvSpPr>
        <p:spPr>
          <a:xfrm>
            <a:off x="1533827" y="968828"/>
            <a:ext cx="6683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Labor organizations were short-lived and never as strong as existing political parties, BUT . . 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Gotham book"/>
              </a:rPr>
              <a:t>They highlighted issues important to farmers and laborers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They encouraged the creation of the Texas Railroad Commission to regulate railroads.</a:t>
            </a:r>
          </a:p>
        </p:txBody>
      </p:sp>
      <p:pic>
        <p:nvPicPr>
          <p:cNvPr id="6146" name="Picture 2" descr="A poster for the Grange showing a farmer standing in the middle of a lush fertile field holding a shovel. Other images surround the image of the farmer in the filed, including a farmer working his field with his family, a little homestead, a farmer and his wife dancing at an outdoor party, and a farmer helping the needy.">
            <a:extLst>
              <a:ext uri="{FF2B5EF4-FFF2-40B4-BE49-F238E27FC236}">
                <a16:creationId xmlns:a16="http://schemas.microsoft.com/office/drawing/2014/main" id="{198ED158-8FC1-8277-A981-56E1F6CF8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3" t="11295" r="37938" b="10108"/>
          <a:stretch>
            <a:fillRect/>
          </a:stretch>
        </p:blipFill>
        <p:spPr bwMode="auto">
          <a:xfrm>
            <a:off x="8217387" y="927094"/>
            <a:ext cx="3814249" cy="478609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12904-DA55-29D9-A73D-F35015B1FAFF}"/>
              </a:ext>
            </a:extLst>
          </p:cNvPr>
          <p:cNvSpPr txBox="1"/>
          <p:nvPr/>
        </p:nvSpPr>
        <p:spPr>
          <a:xfrm>
            <a:off x="7924803" y="5658762"/>
            <a:ext cx="4626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“The Gift of the Grangers”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C599E-397B-3225-C002-CDE54225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2C39308-58B6-1F19-460B-0BFA5ABA4E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Exit Ticket 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2CE08-2315-818D-321A-4B7B6EB97462}"/>
              </a:ext>
            </a:extLst>
          </p:cNvPr>
          <p:cNvSpPr txBox="1"/>
          <p:nvPr/>
        </p:nvSpPr>
        <p:spPr>
          <a:xfrm>
            <a:off x="3170497" y="1661891"/>
            <a:ext cx="5060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Read the secondary source excerpt in your exit ticket.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Respond to the question based on the excerpt.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946829-BFFF-BF64-6C81-31AAE5585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437" y="354999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27BDA3C-0E1E-5A27-A978-C32A2F6F5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7406" y="5402898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E6B6C8-8F56-0CA6-6378-B8E9865EF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2171" y="145510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0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7D200-CFE3-BDBE-0712-ECC1EFC3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06F4C90-0724-DD14-EEDD-6485874C37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6C9890-4DA4-C587-C699-58FE0E734269}"/>
              </a:ext>
            </a:extLst>
          </p:cNvPr>
          <p:cNvSpPr/>
          <p:nvPr/>
        </p:nvSpPr>
        <p:spPr>
          <a:xfrm>
            <a:off x="3070039" y="1926773"/>
            <a:ext cx="8272875" cy="261257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Gotham book"/>
              </a:rPr>
              <a:t>One thing we can learn about the Populist Party based on the excerpt is _______________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51A4C2-7452-F21F-20F9-B912AF826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090" y="2966111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Warm-up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968C-C5D5-4B97-5E5D-7FB9E54490D7}"/>
              </a:ext>
            </a:extLst>
          </p:cNvPr>
          <p:cNvSpPr txBox="1"/>
          <p:nvPr/>
        </p:nvSpPr>
        <p:spPr>
          <a:xfrm>
            <a:off x="3170497" y="1661891"/>
            <a:ext cx="5060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Read the primary source excerpt on your warm-up.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Respond to the question based on the excerpt.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0BEE88-C19C-CE0D-E919-4E61CC18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437" y="354999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4ECFC4A-AC7E-5E83-89D1-5BB86415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7406" y="5402898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E49032-5E4F-D9BA-1607-1F678DA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2171" y="145510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070039" y="1926773"/>
            <a:ext cx="8272875" cy="261257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000" dirty="0">
                <a:solidFill>
                  <a:srgbClr val="C00000"/>
                </a:solidFill>
                <a:latin typeface="Gotham book"/>
              </a:rPr>
              <a:t>The author’s opinion of farmers and their role in the government is that ____________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090" y="2966111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103971" y="1763484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were the primary challenges facing farmers in Texas, and how did farmers work to address their concerns?</a:t>
            </a: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1109016" y="1785257"/>
            <a:ext cx="10276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identify the key challenges facing farmers in Texas in the late 19</a:t>
            </a:r>
            <a:r>
              <a:rPr kumimoji="0" lang="en-US" sz="4000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century and examine how farmers attempted to address their concerns.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my guided notes worksheet, responding to questions about each topic.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909D2-F8B2-C33A-DA29-98D84CE3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27A0A62-0E61-E77C-B16B-D701F37C2B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56657" y="-795895"/>
            <a:ext cx="10635343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Problem with Cotton, 1870 - 1900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00679-2374-5D35-6633-54A6858EBD92}"/>
              </a:ext>
            </a:extLst>
          </p:cNvPr>
          <p:cNvSpPr txBox="1"/>
          <p:nvPr/>
        </p:nvSpPr>
        <p:spPr>
          <a:xfrm>
            <a:off x="1621972" y="1066800"/>
            <a:ext cx="5344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Cotton prices fell steadily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Gotham book"/>
              </a:rPr>
              <a:t>Farmers received less money for their crop.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Farmers grew MUCH MORE cotton to try to make up for lost profits.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Too much cotton flooded the market, causing prices to drop lower.</a:t>
            </a:r>
          </a:p>
        </p:txBody>
      </p:sp>
      <p:pic>
        <p:nvPicPr>
          <p:cNvPr id="2050" name="Picture 2" descr="A black and white photograph of a small community of houses in the background of the image. In the foreground are dozens of rolled bushels of cotton piled in a row ready for market.">
            <a:extLst>
              <a:ext uri="{FF2B5EF4-FFF2-40B4-BE49-F238E27FC236}">
                <a16:creationId xmlns:a16="http://schemas.microsoft.com/office/drawing/2014/main" id="{BAB1F3D6-CA4D-06FA-4DFB-B23A9682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36" y="1187781"/>
            <a:ext cx="4784292" cy="4048247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546F3-B132-06B0-883F-201E7DA212D3}"/>
              </a:ext>
            </a:extLst>
          </p:cNvPr>
          <p:cNvSpPr txBox="1"/>
          <p:nvPr/>
        </p:nvSpPr>
        <p:spPr>
          <a:xfrm>
            <a:off x="7086599" y="5312228"/>
            <a:ext cx="4539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Cotton bales in Bosque County, </a:t>
            </a:r>
          </a:p>
          <a:p>
            <a:pPr algn="ctr"/>
            <a:r>
              <a:rPr lang="en-US" sz="2000" dirty="0">
                <a:latin typeface="Gotham book"/>
              </a:rPr>
              <a:t>south of Fort Worth. </a:t>
            </a:r>
          </a:p>
          <a:p>
            <a:pPr algn="ctr"/>
            <a:r>
              <a:rPr lang="en-US" sz="2000" i="1" dirty="0">
                <a:latin typeface="Gotham book"/>
              </a:rPr>
              <a:t>The Portal to Texas History.</a:t>
            </a:r>
          </a:p>
        </p:txBody>
      </p:sp>
    </p:spTree>
    <p:extLst>
      <p:ext uri="{BB962C8B-B14F-4D97-AF65-F5344CB8AC3E}">
        <p14:creationId xmlns:p14="http://schemas.microsoft.com/office/powerpoint/2010/main" val="37177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14541B-B0AE-CD38-7287-94DD7F26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090E452-90E3-21C1-A4BE-E3B427343B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56657" y="-752353"/>
            <a:ext cx="10635343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Effects of Falling Cotton Prices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C3FFF-02BA-A60C-6C46-672307B3A2A2}"/>
              </a:ext>
            </a:extLst>
          </p:cNvPr>
          <p:cNvSpPr txBox="1"/>
          <p:nvPr/>
        </p:nvSpPr>
        <p:spPr>
          <a:xfrm>
            <a:off x="1600197" y="1066800"/>
            <a:ext cx="53448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Gotham book"/>
              </a:rPr>
              <a:t>Many farmers could not afford supplies, equipment, shipping, or property costs.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Farmers often borrowed to pay for expenses, causing many to go into debt.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Gotham book"/>
              </a:rPr>
              <a:t>30,000 farmers turned to tenant farming during this period.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By 1890, 42% of all Texas farms worked by tenants.</a:t>
            </a:r>
          </a:p>
        </p:txBody>
      </p:sp>
      <p:pic>
        <p:nvPicPr>
          <p:cNvPr id="3074" name="Picture 2" descr="A black and white photograph of a tenant farmer's house. The house is small and made of wood with a little covered porch. In front of the house are several rows of crops. ">
            <a:extLst>
              <a:ext uri="{FF2B5EF4-FFF2-40B4-BE49-F238E27FC236}">
                <a16:creationId xmlns:a16="http://schemas.microsoft.com/office/drawing/2014/main" id="{AC7ACC5F-73BF-9801-0F9E-EF2752E64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4889" r="7753" b="6444"/>
          <a:stretch>
            <a:fillRect/>
          </a:stretch>
        </p:blipFill>
        <p:spPr bwMode="auto">
          <a:xfrm>
            <a:off x="6875731" y="1066800"/>
            <a:ext cx="5098553" cy="3973286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655B2-3ADD-8937-6F33-91729A2627AF}"/>
              </a:ext>
            </a:extLst>
          </p:cNvPr>
          <p:cNvSpPr txBox="1"/>
          <p:nvPr/>
        </p:nvSpPr>
        <p:spPr>
          <a:xfrm>
            <a:off x="6875731" y="5094514"/>
            <a:ext cx="501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Tenant farmer house in Ellis County Texas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11828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AF68C-B3EF-A7A7-0951-CDA88509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70D560E-8A04-4023-5CDD-F2E7AE9AF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0558" y="2085631"/>
            <a:ext cx="8240486" cy="185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Farmers Organize</a:t>
            </a:r>
          </a:p>
        </p:txBody>
      </p:sp>
    </p:spTree>
    <p:extLst>
      <p:ext uri="{BB962C8B-B14F-4D97-AF65-F5344CB8AC3E}">
        <p14:creationId xmlns:p14="http://schemas.microsoft.com/office/powerpoint/2010/main" val="321713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17776-099C-DDD1-3BC9-F2F1055E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83E8A59-1A7A-F32E-6EDD-E208FD29CD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6082" y="-656899"/>
            <a:ext cx="8774947" cy="17006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The Grange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FADE2-E4E5-A093-136B-3E2C567D808E}"/>
              </a:ext>
            </a:extLst>
          </p:cNvPr>
          <p:cNvSpPr txBox="1"/>
          <p:nvPr/>
        </p:nvSpPr>
        <p:spPr>
          <a:xfrm>
            <a:off x="1922250" y="1175342"/>
            <a:ext cx="397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What:</a:t>
            </a:r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9D3CB-D46A-590C-423A-B377F1DE5B87}"/>
              </a:ext>
            </a:extLst>
          </p:cNvPr>
          <p:cNvSpPr txBox="1"/>
          <p:nvPr/>
        </p:nvSpPr>
        <p:spPr>
          <a:xfrm>
            <a:off x="1721786" y="1883228"/>
            <a:ext cx="4374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Established 1867 by the U.S. Dept. of Agriculture to support struggling farmers.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1873 – First Texas chapter established in Salado.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198DD-3337-6E4F-7E4A-5C7D49A6667F}"/>
              </a:ext>
            </a:extLst>
          </p:cNvPr>
          <p:cNvSpPr txBox="1"/>
          <p:nvPr/>
        </p:nvSpPr>
        <p:spPr>
          <a:xfrm>
            <a:off x="7354222" y="1175342"/>
            <a:ext cx="397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Platform: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0C6C-87EA-E24F-4C1A-0B2391BC9073}"/>
              </a:ext>
            </a:extLst>
          </p:cNvPr>
          <p:cNvSpPr txBox="1"/>
          <p:nvPr/>
        </p:nvSpPr>
        <p:spPr>
          <a:xfrm>
            <a:off x="6760029" y="1828797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Limit government spending and taxes.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Government regulation of railroad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Gotham book"/>
              </a:rPr>
              <a:t>Establish non-profit cooperative groups to sell crops for farmers without a fee.</a:t>
            </a:r>
          </a:p>
        </p:txBody>
      </p:sp>
    </p:spTree>
    <p:extLst>
      <p:ext uri="{BB962C8B-B14F-4D97-AF65-F5344CB8AC3E}">
        <p14:creationId xmlns:p14="http://schemas.microsoft.com/office/powerpoint/2010/main" val="3417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1063</Words>
  <Application>Microsoft Office PowerPoint</Application>
  <PresentationFormat>Widescreen</PresentationFormat>
  <Paragraphs>98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Gotham book</vt:lpstr>
      <vt:lpstr>Gotham Medium</vt:lpstr>
      <vt:lpstr>Office Theme</vt:lpstr>
      <vt:lpstr>1_Office Theme</vt:lpstr>
      <vt:lpstr>Unit 10: Cotton, Cattle &amp; Railroads</vt:lpstr>
      <vt:lpstr>Warm-up Follow the directions to complete your warm-up</vt:lpstr>
      <vt:lpstr>Share with the class</vt:lpstr>
      <vt:lpstr>Essential Question</vt:lpstr>
      <vt:lpstr>In today’s lesson…</vt:lpstr>
      <vt:lpstr>The Problem with Cotton, 1870 - 1900</vt:lpstr>
      <vt:lpstr>Effects of Falling Cotton Prices</vt:lpstr>
      <vt:lpstr>Farmers Organize</vt:lpstr>
      <vt:lpstr>The Grange</vt:lpstr>
      <vt:lpstr>The Farmer’s Alliance</vt:lpstr>
      <vt:lpstr>The Farmer’s Alliance Platform</vt:lpstr>
      <vt:lpstr>The Populist Party</vt:lpstr>
      <vt:lpstr>The Populist Party Platform</vt:lpstr>
      <vt:lpstr>Effects of Labor Organizing</vt:lpstr>
      <vt:lpstr>Exit Ticket 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11</cp:revision>
  <dcterms:created xsi:type="dcterms:W3CDTF">2025-11-13T19:03:57Z</dcterms:created>
  <dcterms:modified xsi:type="dcterms:W3CDTF">2026-01-14T16:34:15Z</dcterms:modified>
</cp:coreProperties>
</file>