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26" r:id="rId3"/>
    <p:sldId id="331" r:id="rId4"/>
    <p:sldId id="332" r:id="rId5"/>
    <p:sldId id="333" r:id="rId6"/>
    <p:sldId id="334" r:id="rId7"/>
    <p:sldId id="335" r:id="rId8"/>
    <p:sldId id="336" r:id="rId9"/>
    <p:sldId id="337" r:id="rId10"/>
    <p:sldId id="338" r:id="rId11"/>
    <p:sldId id="339" r:id="rId12"/>
    <p:sldId id="340" r:id="rId13"/>
    <p:sldId id="342" r:id="rId14"/>
    <p:sldId id="343" r:id="rId15"/>
    <p:sldId id="34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A1B81-6123-4356-ADD6-03ED17E3ADB0}"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BE176-925B-430E-AD70-4D2446F5DBFF}" type="slidenum">
              <a:rPr lang="en-US" smtClean="0"/>
              <a:t>‹#›</a:t>
            </a:fld>
            <a:endParaRPr lang="en-US"/>
          </a:p>
        </p:txBody>
      </p:sp>
    </p:spTree>
    <p:extLst>
      <p:ext uri="{BB962C8B-B14F-4D97-AF65-F5344CB8AC3E}">
        <p14:creationId xmlns:p14="http://schemas.microsoft.com/office/powerpoint/2010/main" val="94435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63709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42714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02957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4139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1651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gov/item/201867760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mericanyawp.com/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xashistory.unt.edu/ark:/67531/metapth149449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[Cattle Branding at Five Wells], photograph, 1889; (</a:t>
            </a:r>
            <a:r>
              <a:rPr lang="en-US" sz="1200" b="0" i="0" u="none" strike="noStrike" kern="1200" dirty="0">
                <a:solidFill>
                  <a:schemeClr val="tx1"/>
                </a:solidFill>
                <a:effectLst/>
                <a:latin typeface="+mn-lt"/>
                <a:ea typeface="+mn-ea"/>
                <a:cs typeface="+mn-cs"/>
                <a:hlinkClick r:id="rId3"/>
              </a:rPr>
              <a:t>https://texashistory.unt.edu/ark:/67531/metapth1637090/</a:t>
            </a:r>
            <a:r>
              <a:rPr lang="en-US" sz="1200" b="0" i="0" u="none" strike="noStrike" kern="1200" dirty="0">
                <a:solidFill>
                  <a:schemeClr val="tx1"/>
                </a:solidFill>
                <a:effectLst/>
                <a:latin typeface="+mn-lt"/>
                <a:ea typeface="+mn-ea"/>
                <a:cs typeface="+mn-cs"/>
              </a:rPr>
              <a:t>: accessed November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Midland Historical Society.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[Number 2 Coal Shaft in Lyra, Texas], photograph, 1900~; (</a:t>
            </a:r>
            <a:r>
              <a:rPr lang="en-US" sz="1200" b="0" i="0" u="none" strike="noStrike" kern="1200" dirty="0">
                <a:solidFill>
                  <a:schemeClr val="tx1"/>
                </a:solidFill>
                <a:effectLst/>
                <a:latin typeface="+mn-lt"/>
                <a:ea typeface="+mn-ea"/>
                <a:cs typeface="+mn-cs"/>
                <a:hlinkClick r:id="rId3"/>
              </a:rPr>
              <a:t>https://texashistory.unt.edu/ark:/67531/metapth427147/</a:t>
            </a:r>
            <a:r>
              <a:rPr lang="en-US" sz="1200" b="0" i="0" kern="1200" dirty="0">
                <a:solidFill>
                  <a:schemeClr val="tx1"/>
                </a:solidFill>
                <a:effectLst/>
                <a:latin typeface="+mn-lt"/>
                <a:ea typeface="+mn-ea"/>
                <a:cs typeface="+mn-cs"/>
              </a:rPr>
              <a:t>: accessed November 5,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Palo Pinto County Historical Association.</a:t>
            </a:r>
            <a:endParaRPr lang="en-US" dirty="0"/>
          </a:p>
        </p:txBody>
      </p:sp>
      <p:sp>
        <p:nvSpPr>
          <p:cNvPr id="4" name="Slide Number Placeholder 3"/>
          <p:cNvSpPr>
            <a:spLocks noGrp="1"/>
          </p:cNvSpPr>
          <p:nvPr>
            <p:ph type="sldNum" sz="quarter" idx="5"/>
          </p:nvPr>
        </p:nvSpPr>
        <p:spPr/>
        <p:txBody>
          <a:bodyPr/>
          <a:lstStyle/>
          <a:p>
            <a:fld id="{CF6BE176-925B-430E-AD70-4D2446F5DBFF}" type="slidenum">
              <a:rPr lang="en-US" smtClean="0"/>
              <a:t>6</a:t>
            </a:fld>
            <a:endParaRPr lang="en-US"/>
          </a:p>
        </p:txBody>
      </p:sp>
    </p:spTree>
    <p:extLst>
      <p:ext uri="{BB962C8B-B14F-4D97-AF65-F5344CB8AC3E}">
        <p14:creationId xmlns:p14="http://schemas.microsoft.com/office/powerpoint/2010/main" val="49017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Boone, Alanson D. [Fairland Depot], photograph, 1900~; (</a:t>
            </a:r>
            <a:r>
              <a:rPr lang="en-US" sz="1200" b="0" i="0" u="none" strike="noStrike" kern="1200" dirty="0">
                <a:solidFill>
                  <a:schemeClr val="tx1"/>
                </a:solidFill>
                <a:effectLst/>
                <a:latin typeface="+mn-lt"/>
                <a:ea typeface="+mn-ea"/>
                <a:cs typeface="+mn-cs"/>
                <a:hlinkClick r:id="rId3"/>
              </a:rPr>
              <a:t>https://texashistory.unt.edu/ark:/67531/metapth1029570/</a:t>
            </a:r>
            <a:r>
              <a:rPr lang="en-US" sz="1200" b="0" i="0" kern="1200" dirty="0">
                <a:solidFill>
                  <a:schemeClr val="tx1"/>
                </a:solidFill>
                <a:effectLst/>
                <a:latin typeface="+mn-lt"/>
                <a:ea typeface="+mn-ea"/>
                <a:cs typeface="+mn-cs"/>
              </a:rPr>
              <a:t>: accessed November 5,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Austin History Center, Austin Public Library.</a:t>
            </a:r>
            <a:endParaRPr lang="en-US" dirty="0"/>
          </a:p>
        </p:txBody>
      </p:sp>
      <p:sp>
        <p:nvSpPr>
          <p:cNvPr id="4" name="Slide Number Placeholder 3"/>
          <p:cNvSpPr>
            <a:spLocks noGrp="1"/>
          </p:cNvSpPr>
          <p:nvPr>
            <p:ph type="sldNum" sz="quarter" idx="5"/>
          </p:nvPr>
        </p:nvSpPr>
        <p:spPr/>
        <p:txBody>
          <a:bodyPr/>
          <a:lstStyle/>
          <a:p>
            <a:fld id="{CF6BE176-925B-430E-AD70-4D2446F5DBFF}" type="slidenum">
              <a:rPr lang="en-US" smtClean="0"/>
              <a:t>7</a:t>
            </a:fld>
            <a:endParaRPr lang="en-US"/>
          </a:p>
        </p:txBody>
      </p:sp>
    </p:spTree>
    <p:extLst>
      <p:ext uri="{BB962C8B-B14F-4D97-AF65-F5344CB8AC3E}">
        <p14:creationId xmlns:p14="http://schemas.microsoft.com/office/powerpoint/2010/main" val="264854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Tarrant County Courthouse and Public Square in 1879, photograph, 1879; (</a:t>
            </a:r>
            <a:r>
              <a:rPr lang="en-US" sz="1200" b="0" i="0" u="none" strike="noStrike" kern="1200" dirty="0">
                <a:solidFill>
                  <a:schemeClr val="tx1"/>
                </a:solidFill>
                <a:effectLst/>
                <a:latin typeface="+mn-lt"/>
                <a:ea typeface="+mn-ea"/>
                <a:cs typeface="+mn-cs"/>
                <a:hlinkClick r:id="rId3"/>
              </a:rPr>
              <a:t>https://texashistory.unt.edu/ark:/67531/metapth41391/</a:t>
            </a:r>
            <a:r>
              <a:rPr lang="en-US" sz="1200" b="0" i="0" u="none" strike="noStrike" kern="1200" dirty="0">
                <a:solidFill>
                  <a:schemeClr val="tx1"/>
                </a:solidFill>
                <a:effectLst/>
                <a:latin typeface="+mn-lt"/>
                <a:ea typeface="+mn-ea"/>
                <a:cs typeface="+mn-cs"/>
              </a:rPr>
              <a:t>: accessed November 5,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University of Texas at Arlington Library.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F6BE176-925B-430E-AD70-4D2446F5DBFF}" type="slidenum">
              <a:rPr lang="en-US" smtClean="0"/>
              <a:t>8</a:t>
            </a:fld>
            <a:endParaRPr lang="en-US"/>
          </a:p>
        </p:txBody>
      </p:sp>
    </p:spTree>
    <p:extLst>
      <p:ext uri="{BB962C8B-B14F-4D97-AF65-F5344CB8AC3E}">
        <p14:creationId xmlns:p14="http://schemas.microsoft.com/office/powerpoint/2010/main" val="505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Ranching, photograph, 1900~; (</a:t>
            </a:r>
            <a:r>
              <a:rPr lang="en-US" sz="1200" b="0" i="0" u="none" strike="noStrike" kern="1200" dirty="0">
                <a:solidFill>
                  <a:schemeClr val="tx1"/>
                </a:solidFill>
                <a:effectLst/>
                <a:latin typeface="+mn-lt"/>
                <a:ea typeface="+mn-ea"/>
                <a:cs typeface="+mn-cs"/>
                <a:hlinkClick r:id="rId3"/>
              </a:rPr>
              <a:t>https://texashistory.unt.edu/ark:/67531/metapth16517/</a:t>
            </a:r>
            <a:r>
              <a:rPr lang="en-US" sz="1200" b="0" i="0" u="none" strike="noStrike" kern="1200" dirty="0">
                <a:solidFill>
                  <a:schemeClr val="tx1"/>
                </a:solidFill>
                <a:effectLst/>
                <a:latin typeface="+mn-lt"/>
                <a:ea typeface="+mn-ea"/>
                <a:cs typeface="+mn-cs"/>
              </a:rPr>
              <a:t>: accessed November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Clay County Historical Society.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F6BE176-925B-430E-AD70-4D2446F5DBFF}" type="slidenum">
              <a:rPr lang="en-US" smtClean="0"/>
              <a:t>9</a:t>
            </a:fld>
            <a:endParaRPr lang="en-US"/>
          </a:p>
        </p:txBody>
      </p:sp>
    </p:spTree>
    <p:extLst>
      <p:ext uri="{BB962C8B-B14F-4D97-AF65-F5344CB8AC3E}">
        <p14:creationId xmlns:p14="http://schemas.microsoft.com/office/powerpoint/2010/main" val="801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Hine, Lewis Wickes. E</a:t>
            </a:r>
            <a:r>
              <a:rPr lang="en-US" sz="1200" b="0" i="1" u="none" strike="noStrike" kern="1200" dirty="0">
                <a:solidFill>
                  <a:schemeClr val="tx1"/>
                </a:solidFill>
                <a:effectLst/>
                <a:latin typeface="+mn-lt"/>
                <a:ea typeface="+mn-ea"/>
                <a:cs typeface="+mn-cs"/>
              </a:rPr>
              <a:t>ddie Marek a six year old cotton picker who picks fifty pounds a day. His sister eighteen years old picks one hundred pounds. Father and mother and some negroes also pick. A frugal Bohemian family. Own the farm of two hundred acres near </a:t>
            </a:r>
            <a:r>
              <a:rPr lang="en-US" sz="1200" b="0" i="1" u="none" strike="noStrike" kern="1200" dirty="0" err="1">
                <a:solidFill>
                  <a:schemeClr val="tx1"/>
                </a:solidFill>
                <a:effectLst/>
                <a:latin typeface="+mn-lt"/>
                <a:ea typeface="+mn-ea"/>
                <a:cs typeface="+mn-cs"/>
              </a:rPr>
              <a:t>Houston.Location</a:t>
            </a:r>
            <a:r>
              <a:rPr lang="en-US" sz="1200" b="0" i="1" u="none" strike="noStrike" kern="1200" dirty="0">
                <a:solidFill>
                  <a:schemeClr val="tx1"/>
                </a:solidFill>
                <a:effectLst/>
                <a:latin typeface="+mn-lt"/>
                <a:ea typeface="+mn-ea"/>
                <a:cs typeface="+mn-cs"/>
              </a:rPr>
              <a:t>: Houston vicinity, Texas</a:t>
            </a:r>
            <a:r>
              <a:rPr lang="en-US" sz="1200" b="0" i="0" u="none" strike="noStrike" kern="1200" dirty="0">
                <a:solidFill>
                  <a:schemeClr val="tx1"/>
                </a:solidFill>
                <a:effectLst/>
                <a:latin typeface="+mn-lt"/>
                <a:ea typeface="+mn-ea"/>
                <a:cs typeface="+mn-cs"/>
              </a:rPr>
              <a:t>. October 1913. Photograph. Library of Congress Prints and Photographs Division. </a:t>
            </a:r>
            <a:r>
              <a:rPr lang="en-US" sz="1200" b="0" i="0" u="sng" strike="noStrike" kern="1200" dirty="0">
                <a:solidFill>
                  <a:schemeClr val="tx1"/>
                </a:solidFill>
                <a:effectLst/>
                <a:latin typeface="+mn-lt"/>
                <a:ea typeface="+mn-ea"/>
                <a:cs typeface="+mn-cs"/>
                <a:hlinkClick r:id="rId3"/>
              </a:rPr>
              <a:t>https://www.loc.gov/item/2018677601/</a:t>
            </a:r>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F6BE176-925B-430E-AD70-4D2446F5DBFF}" type="slidenum">
              <a:rPr lang="en-US" smtClean="0"/>
              <a:t>10</a:t>
            </a:fld>
            <a:endParaRPr lang="en-US"/>
          </a:p>
        </p:txBody>
      </p:sp>
    </p:spTree>
    <p:extLst>
      <p:ext uri="{BB962C8B-B14F-4D97-AF65-F5344CB8AC3E}">
        <p14:creationId xmlns:p14="http://schemas.microsoft.com/office/powerpoint/2010/main" val="139260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Populist Movement Banner. </a:t>
            </a:r>
            <a:r>
              <a:rPr lang="en-US" sz="1200" b="0" i="0" kern="1200" dirty="0">
                <a:solidFill>
                  <a:schemeClr val="tx1"/>
                </a:solidFill>
                <a:effectLst/>
                <a:latin typeface="+mn-lt"/>
                <a:ea typeface="+mn-ea"/>
                <a:cs typeface="+mn-cs"/>
              </a:rPr>
              <a:t>American Yawp. </a:t>
            </a:r>
            <a:r>
              <a:rPr lang="en-US" sz="1200" b="1" i="0" kern="1200" dirty="0">
                <a:solidFill>
                  <a:schemeClr val="tx1"/>
                </a:solidFill>
                <a:effectLst/>
                <a:latin typeface="+mn-lt"/>
                <a:ea typeface="+mn-ea"/>
                <a:cs typeface="+mn-cs"/>
              </a:rPr>
              <a:t>Located at</a:t>
            </a:r>
            <a:r>
              <a:rPr lang="en-US" sz="1200" b="0" i="0" kern="1200" dirty="0">
                <a:solidFill>
                  <a:schemeClr val="tx1"/>
                </a:solidFill>
                <a:effectLst/>
                <a:latin typeface="+mn-lt"/>
                <a:ea typeface="+mn-ea"/>
                <a:cs typeface="+mn-cs"/>
              </a:rPr>
              <a:t>: </a:t>
            </a:r>
            <a:r>
              <a:rPr lang="en-US" sz="1200" b="1" i="0" u="sng" kern="1200" dirty="0">
                <a:solidFill>
                  <a:schemeClr val="tx1"/>
                </a:solidFill>
                <a:effectLst/>
                <a:latin typeface="+mn-lt"/>
                <a:ea typeface="+mn-ea"/>
                <a:cs typeface="+mn-cs"/>
                <a:hlinkClick r:id="rId3"/>
              </a:rPr>
              <a:t>http://www.americanyawp.com/index.html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Project</a:t>
            </a:r>
            <a:r>
              <a:rPr lang="en-US" sz="1200" b="0" i="0" kern="1200" dirty="0">
                <a:solidFill>
                  <a:schemeClr val="tx1"/>
                </a:solidFill>
                <a:effectLst/>
                <a:latin typeface="+mn-lt"/>
                <a:ea typeface="+mn-ea"/>
                <a:cs typeface="+mn-cs"/>
              </a:rPr>
              <a:t>: American Yawp. </a:t>
            </a:r>
            <a:r>
              <a:rPr lang="en-US" sz="1200" b="1" i="0" kern="1200" dirty="0">
                <a:solidFill>
                  <a:schemeClr val="tx1"/>
                </a:solidFill>
                <a:effectLst/>
                <a:latin typeface="+mn-lt"/>
                <a:ea typeface="+mn-ea"/>
                <a:cs typeface="+mn-cs"/>
              </a:rPr>
              <a:t>License</a:t>
            </a:r>
            <a:r>
              <a:rPr lang="en-US" sz="1200" b="0" i="0" kern="1200" dirty="0">
                <a:solidFill>
                  <a:schemeClr val="tx1"/>
                </a:solidFill>
                <a:effectLst/>
                <a:latin typeface="+mn-lt"/>
                <a:ea typeface="+mn-ea"/>
                <a:cs typeface="+mn-cs"/>
              </a:rPr>
              <a:t>: </a:t>
            </a:r>
            <a:r>
              <a:rPr lang="en-US" sz="1200" b="1" i="1" u="sng" kern="1200" dirty="0">
                <a:solidFill>
                  <a:schemeClr val="tx1"/>
                </a:solidFill>
                <a:effectLst/>
                <a:latin typeface="+mn-lt"/>
                <a:ea typeface="+mn-ea"/>
                <a:cs typeface="+mn-cs"/>
                <a:hlinkClick r:id="rId4"/>
              </a:rPr>
              <a:t>CC BY-SA: Attribution-</a:t>
            </a:r>
            <a:r>
              <a:rPr lang="en-US" sz="1200" b="1" i="1" u="sng" kern="1200" dirty="0" err="1">
                <a:solidFill>
                  <a:schemeClr val="tx1"/>
                </a:solidFill>
                <a:effectLst/>
                <a:latin typeface="+mn-lt"/>
                <a:ea typeface="+mn-ea"/>
                <a:cs typeface="+mn-cs"/>
                <a:hlinkClick r:id="rId4"/>
              </a:rPr>
              <a:t>ShareAlike</a:t>
            </a: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F6BE176-925B-430E-AD70-4D2446F5DBFF}" type="slidenum">
              <a:rPr lang="en-US" smtClean="0"/>
              <a:t>11</a:t>
            </a:fld>
            <a:endParaRPr lang="en-US"/>
          </a:p>
        </p:txBody>
      </p:sp>
    </p:spTree>
    <p:extLst>
      <p:ext uri="{BB962C8B-B14F-4D97-AF65-F5344CB8AC3E}">
        <p14:creationId xmlns:p14="http://schemas.microsoft.com/office/powerpoint/2010/main" val="227044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Fort Worth Record and Register (Fort Worth, Tex.), Vol. 9, No. 159, Ed. 1 Thursday, March 23, 1905, newspaper, March 23, 1905; Fort Worth, Texas. (</a:t>
            </a:r>
            <a:r>
              <a:rPr lang="en-US" sz="1200" u="sng" kern="1200" dirty="0">
                <a:solidFill>
                  <a:schemeClr val="tx1"/>
                </a:solidFill>
                <a:effectLst/>
                <a:latin typeface="+mn-lt"/>
                <a:ea typeface="+mn-ea"/>
                <a:cs typeface="+mn-cs"/>
                <a:hlinkClick r:id="rId3"/>
              </a:rPr>
              <a:t>https://texashistory.unt.edu/ark:/67531/metapth1494494/</a:t>
            </a:r>
            <a:r>
              <a:rPr lang="en-US" sz="1200" kern="1200" dirty="0">
                <a:solidFill>
                  <a:schemeClr val="tx1"/>
                </a:solidFill>
                <a:effectLst/>
                <a:latin typeface="+mn-lt"/>
                <a:ea typeface="+mn-ea"/>
                <a:cs typeface="+mn-cs"/>
              </a:rPr>
              <a:t>: accessed November 7, 2025), University of North Texas Libraries, The Portal to Texas History, </a:t>
            </a:r>
            <a:r>
              <a:rPr lang="en-US" sz="1200" u="sng" kern="1200" dirty="0">
                <a:solidFill>
                  <a:schemeClr val="tx1"/>
                </a:solidFill>
                <a:effectLst/>
                <a:latin typeface="+mn-lt"/>
                <a:ea typeface="+mn-ea"/>
                <a:cs typeface="+mn-cs"/>
                <a:hlinkClick r:id="rId4"/>
              </a:rPr>
              <a:t>https://texashistory.unt.edu</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F6BE176-925B-430E-AD70-4D2446F5DBFF}" type="slidenum">
              <a:rPr lang="en-US" smtClean="0"/>
              <a:t>12</a:t>
            </a:fld>
            <a:endParaRPr lang="en-US"/>
          </a:p>
        </p:txBody>
      </p:sp>
    </p:spTree>
    <p:extLst>
      <p:ext uri="{BB962C8B-B14F-4D97-AF65-F5344CB8AC3E}">
        <p14:creationId xmlns:p14="http://schemas.microsoft.com/office/powerpoint/2010/main" val="240694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0196-D2A1-D106-EDCA-88429A18D6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CAB418-0400-FD20-71FE-5A1F26ADA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F0AED3-C160-FADB-5C82-4C391AC98B5B}"/>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5" name="Footer Placeholder 4">
            <a:extLst>
              <a:ext uri="{FF2B5EF4-FFF2-40B4-BE49-F238E27FC236}">
                <a16:creationId xmlns:a16="http://schemas.microsoft.com/office/drawing/2014/main" id="{633F7520-27DF-7E14-ED4F-FEDC49828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849B2-9112-4A8F-3523-3EB1BC814C11}"/>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264751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FE3E-C938-2CAC-B19B-F7311E256C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F31AC8-235F-8D84-761E-72993049C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F7B7D-6B42-90A0-0F54-BDC9E72352B7}"/>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5" name="Footer Placeholder 4">
            <a:extLst>
              <a:ext uri="{FF2B5EF4-FFF2-40B4-BE49-F238E27FC236}">
                <a16:creationId xmlns:a16="http://schemas.microsoft.com/office/drawing/2014/main" id="{DB7F2A9E-53D2-17F2-9D0C-15E659CA5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DBDF8-1046-7B65-9165-5B15B40FC334}"/>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71160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3B4610-6113-7D37-F068-253D8E253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C88C5-86EB-F536-CA8A-543EEFB2E6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2D6C9-CA09-4068-8A8A-D0B70AB7CF03}"/>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5" name="Footer Placeholder 4">
            <a:extLst>
              <a:ext uri="{FF2B5EF4-FFF2-40B4-BE49-F238E27FC236}">
                <a16:creationId xmlns:a16="http://schemas.microsoft.com/office/drawing/2014/main" id="{41F8057A-D4B2-B495-BADD-0D63CB392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40082-0AED-BCE1-1DB3-65CEA6F462AF}"/>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109863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0658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5508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77859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446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5618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64135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5344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9502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2671-576C-17CD-6B2D-58A548118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D24E3-B9EE-A208-D32B-74D6B3D3ED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FDD90-5476-C3BF-B3F8-BEE655583190}"/>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5" name="Footer Placeholder 4">
            <a:extLst>
              <a:ext uri="{FF2B5EF4-FFF2-40B4-BE49-F238E27FC236}">
                <a16:creationId xmlns:a16="http://schemas.microsoft.com/office/drawing/2014/main" id="{61062274-EE98-4E74-B1D6-B18BF6534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71E4C-7A70-1CA2-C890-B25E664A034A}"/>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1616975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4757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33028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27824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B473-80F8-C8FB-0E77-9F63A84A4E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F41179-33C5-A40A-FC74-8C26D973C9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89D02-A68C-AA32-E847-1C53E8B1CD81}"/>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5" name="Footer Placeholder 4">
            <a:extLst>
              <a:ext uri="{FF2B5EF4-FFF2-40B4-BE49-F238E27FC236}">
                <a16:creationId xmlns:a16="http://schemas.microsoft.com/office/drawing/2014/main" id="{FFFB9FB4-7C71-6BBE-CE12-1AED5D78E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0D491-6B30-5BD5-04E9-188FDD1568B4}"/>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144777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1E8B-45E4-8AAD-F6FB-3BB4C0517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034B1-4002-0846-BAAF-7F1C1C8D43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0BD59-CF14-93AE-5FCD-9DC12648B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B1CC07-62BB-0CB2-17C2-EFDDD7C5B43C}"/>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6" name="Footer Placeholder 5">
            <a:extLst>
              <a:ext uri="{FF2B5EF4-FFF2-40B4-BE49-F238E27FC236}">
                <a16:creationId xmlns:a16="http://schemas.microsoft.com/office/drawing/2014/main" id="{D5C76925-607E-6473-552A-2E7036874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E2A49-BAA2-D47C-6DDB-FCB70CA0967F}"/>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423396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E70F-B562-BAB9-CC6E-205018B9F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0B5D4-639D-42EE-39D3-189F621D7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49BEC-45C8-197C-A4C3-17BD1CCB9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12504D-FE8D-FA15-D7E9-18C9C00F7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018DDE-3BC4-2657-39AB-419CB1A33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C6B151-A9AB-C01F-26CE-D3B0E6ACE3E6}"/>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8" name="Footer Placeholder 7">
            <a:extLst>
              <a:ext uri="{FF2B5EF4-FFF2-40B4-BE49-F238E27FC236}">
                <a16:creationId xmlns:a16="http://schemas.microsoft.com/office/drawing/2014/main" id="{56CE086A-2AD3-5D6F-D1A1-AA72E93728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2DFF3-BBEF-57E3-9639-6B9D5A9FB395}"/>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378289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8A1C-E0E0-0989-EF37-9EEE809D1F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021123-56C3-C115-3D2C-7DC841D514AC}"/>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4" name="Footer Placeholder 3">
            <a:extLst>
              <a:ext uri="{FF2B5EF4-FFF2-40B4-BE49-F238E27FC236}">
                <a16:creationId xmlns:a16="http://schemas.microsoft.com/office/drawing/2014/main" id="{12AB8EFC-7FF9-8660-C1B4-EBBDCCFFA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B4CA1A-C355-6852-B761-8C735EC99C84}"/>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84310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F1B11-5F7D-B6AE-141E-28072E2C9481}"/>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3" name="Footer Placeholder 2">
            <a:extLst>
              <a:ext uri="{FF2B5EF4-FFF2-40B4-BE49-F238E27FC236}">
                <a16:creationId xmlns:a16="http://schemas.microsoft.com/office/drawing/2014/main" id="{02034AF7-8075-7AD2-D667-C02257417D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C37E7E-89A7-BB0F-4010-6D70BB6754DB}"/>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199473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1DFC-C150-13FA-02B7-280F38CFE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76018-ED8F-D743-5E1B-708EA91AC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89F04D-1B93-6BE1-69F4-20435F850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8519A-C460-2E73-14F0-C023BCEDC940}"/>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6" name="Footer Placeholder 5">
            <a:extLst>
              <a:ext uri="{FF2B5EF4-FFF2-40B4-BE49-F238E27FC236}">
                <a16:creationId xmlns:a16="http://schemas.microsoft.com/office/drawing/2014/main" id="{7C6F4E51-2BFB-EC62-5D94-430776589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273A2-533C-61B2-3E03-06502188D7B3}"/>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292065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4FFC-8819-5E25-46AB-24474D795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51338-D1A1-E9CA-529A-62DE637A2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464F50-84F0-021E-6C2F-ADC0F8ABA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427BD-BC64-DCB4-70C2-78617F380162}"/>
              </a:ext>
            </a:extLst>
          </p:cNvPr>
          <p:cNvSpPr>
            <a:spLocks noGrp="1"/>
          </p:cNvSpPr>
          <p:nvPr>
            <p:ph type="dt" sz="half" idx="10"/>
          </p:nvPr>
        </p:nvSpPr>
        <p:spPr/>
        <p:txBody>
          <a:bodyPr/>
          <a:lstStyle/>
          <a:p>
            <a:fld id="{204706F8-439F-43A8-BECE-A5B9C84FBB39}" type="datetimeFigureOut">
              <a:rPr lang="en-US" smtClean="0"/>
              <a:t>1/5/2026</a:t>
            </a:fld>
            <a:endParaRPr lang="en-US"/>
          </a:p>
        </p:txBody>
      </p:sp>
      <p:sp>
        <p:nvSpPr>
          <p:cNvPr id="6" name="Footer Placeholder 5">
            <a:extLst>
              <a:ext uri="{FF2B5EF4-FFF2-40B4-BE49-F238E27FC236}">
                <a16:creationId xmlns:a16="http://schemas.microsoft.com/office/drawing/2014/main" id="{5CF116B6-56E8-F54A-B8EA-DE9927513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50DCD-7058-90BE-91EE-ACE54AF7D886}"/>
              </a:ext>
            </a:extLst>
          </p:cNvPr>
          <p:cNvSpPr>
            <a:spLocks noGrp="1"/>
          </p:cNvSpPr>
          <p:nvPr>
            <p:ph type="sldNum" sz="quarter" idx="12"/>
          </p:nvPr>
        </p:nvSpPr>
        <p:spPr/>
        <p:txBody>
          <a:bodyPr/>
          <a:lstStyle/>
          <a:p>
            <a:fld id="{BCE559F1-0A3B-4987-A570-F4B7663B8334}" type="slidenum">
              <a:rPr lang="en-US" smtClean="0"/>
              <a:t>‹#›</a:t>
            </a:fld>
            <a:endParaRPr lang="en-US"/>
          </a:p>
        </p:txBody>
      </p:sp>
    </p:spTree>
    <p:extLst>
      <p:ext uri="{BB962C8B-B14F-4D97-AF65-F5344CB8AC3E}">
        <p14:creationId xmlns:p14="http://schemas.microsoft.com/office/powerpoint/2010/main" val="308871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2C7E5-4D87-D589-0AA4-C97049346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299968-ACD4-5A49-AF79-BD31A3282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2F67C-5DB0-EBBA-7B30-613F7A7A4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4706F8-439F-43A8-BECE-A5B9C84FBB39}" type="datetimeFigureOut">
              <a:rPr lang="en-US" smtClean="0"/>
              <a:t>1/5/2026</a:t>
            </a:fld>
            <a:endParaRPr lang="en-US"/>
          </a:p>
        </p:txBody>
      </p:sp>
      <p:sp>
        <p:nvSpPr>
          <p:cNvPr id="5" name="Footer Placeholder 4">
            <a:extLst>
              <a:ext uri="{FF2B5EF4-FFF2-40B4-BE49-F238E27FC236}">
                <a16:creationId xmlns:a16="http://schemas.microsoft.com/office/drawing/2014/main" id="{8DCB1A9F-1F2F-25D1-ADB5-EB8446577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CEE4BFE-A222-D23D-4292-14588DE39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E559F1-0A3B-4987-A570-F4B7663B8334}" type="slidenum">
              <a:rPr lang="en-US" smtClean="0"/>
              <a:t>‹#›</a:t>
            </a:fld>
            <a:endParaRPr lang="en-US"/>
          </a:p>
        </p:txBody>
      </p:sp>
    </p:spTree>
    <p:extLst>
      <p:ext uri="{BB962C8B-B14F-4D97-AF65-F5344CB8AC3E}">
        <p14:creationId xmlns:p14="http://schemas.microsoft.com/office/powerpoint/2010/main" val="381980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1/5/2026</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242764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sepia-toned black and white photograph of cowboys working on a ranch. There are about a dozen cowboys standing, kneeling, sitting, or working in the image. There is a large fenced in area behind them. The two cowboys working in the front have a small calf on the ground and appear to be preparing to brand it. ">
            <a:extLst>
              <a:ext uri="{FF2B5EF4-FFF2-40B4-BE49-F238E27FC236}">
                <a16:creationId xmlns:a16="http://schemas.microsoft.com/office/drawing/2014/main" id="{D6F5D288-4410-AE55-B3CD-263C017D1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58"/>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641772" y="743447"/>
            <a:ext cx="4223658" cy="3692028"/>
          </a:xfrm>
          <a:noFill/>
        </p:spPr>
        <p:txBody>
          <a:bodyPr>
            <a:normAutofit/>
          </a:bodyPr>
          <a:lstStyle/>
          <a:p>
            <a:pPr algn="l"/>
            <a:r>
              <a:rPr lang="en-US" sz="5200" b="1" i="1" dirty="0">
                <a:solidFill>
                  <a:schemeClr val="tx1">
                    <a:lumMod val="65000"/>
                    <a:lumOff val="35000"/>
                  </a:schemeClr>
                </a:solidFill>
                <a:latin typeface="Gotham Book"/>
              </a:rPr>
              <a:t>Unit 10: </a:t>
            </a:r>
            <a:br>
              <a:rPr lang="en-US" sz="5200" b="1" i="1" dirty="0">
                <a:latin typeface="Gotham Book"/>
              </a:rPr>
            </a:br>
            <a:r>
              <a:rPr lang="en-US" sz="5200" b="1" dirty="0">
                <a:solidFill>
                  <a:srgbClr val="0070C0"/>
                </a:solidFill>
                <a:latin typeface="Gotham Book"/>
              </a:rPr>
              <a:t>Cotton, Cattle, &amp; Railroads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641772" y="4629234"/>
            <a:ext cx="3739397" cy="1485319"/>
          </a:xfrm>
          <a:noFill/>
        </p:spPr>
        <p:txBody>
          <a:bodyPr>
            <a:normAutofit/>
          </a:bodyPr>
          <a:lstStyle/>
          <a:p>
            <a:pPr algn="l"/>
            <a:r>
              <a:rPr lang="en-US" sz="4000" b="1" i="1" dirty="0">
                <a:solidFill>
                  <a:schemeClr val="tx1">
                    <a:lumMod val="65000"/>
                    <a:lumOff val="35000"/>
                  </a:schemeClr>
                </a:solidFill>
                <a:latin typeface="Gotham Book"/>
              </a:rPr>
              <a:t>Lesson 3: </a:t>
            </a:r>
          </a:p>
          <a:p>
            <a:pPr algn="l"/>
            <a:r>
              <a:rPr lang="en-US" sz="4000" b="1" dirty="0">
                <a:solidFill>
                  <a:srgbClr val="0070C0"/>
                </a:solidFill>
                <a:latin typeface="Gotham Book"/>
              </a:rPr>
              <a:t>Vocabulary</a:t>
            </a:r>
          </a:p>
        </p:txBody>
      </p:sp>
      <p:sp>
        <p:nvSpPr>
          <p:cNvPr id="5" name="TextBox 4">
            <a:extLst>
              <a:ext uri="{FF2B5EF4-FFF2-40B4-BE49-F238E27FC236}">
                <a16:creationId xmlns:a16="http://schemas.microsoft.com/office/drawing/2014/main" id="{006051CE-96CE-F929-7A0C-42BA8A815DE6}"/>
              </a:ext>
            </a:extLst>
          </p:cNvPr>
          <p:cNvSpPr txBox="1"/>
          <p:nvPr/>
        </p:nvSpPr>
        <p:spPr>
          <a:xfrm>
            <a:off x="0" y="6026993"/>
            <a:ext cx="5323114" cy="830997"/>
          </a:xfrm>
          <a:prstGeom prst="rect">
            <a:avLst/>
          </a:prstGeom>
          <a:noFill/>
        </p:spPr>
        <p:txBody>
          <a:bodyPr wrap="square" rtlCol="0">
            <a:spAutoFit/>
          </a:bodyPr>
          <a:lstStyle/>
          <a:p>
            <a:r>
              <a:rPr lang="en-US" sz="2400" dirty="0">
                <a:solidFill>
                  <a:schemeClr val="bg1"/>
                </a:solidFill>
                <a:latin typeface="Gotham Book"/>
              </a:rPr>
              <a:t>Cattle branding at the Five Wells Ranch. The Portal to Texas History</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DEEEFC-6BF4-89D4-FDE5-0AB9D7C81E6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7F6E07D-54F5-552B-D729-DA798EC5C53E}"/>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Tenant Farming</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5400" i="1" u="none" strike="noStrike" kern="1200" cap="none" spc="0" normalizeH="0" baseline="0" noProof="0" dirty="0">
                <a:ln>
                  <a:noFill/>
                </a:ln>
                <a:solidFill>
                  <a:schemeClr val="bg1"/>
                </a:solidFill>
                <a:effectLst/>
                <a:uLnTx/>
                <a:uFillTx/>
                <a:latin typeface="Gotham Medium"/>
                <a:ea typeface="+mj-ea"/>
                <a:cs typeface="+mj-cs"/>
              </a:rPr>
              <a:t>(n, v)</a:t>
            </a:r>
          </a:p>
        </p:txBody>
      </p:sp>
      <p:sp>
        <p:nvSpPr>
          <p:cNvPr id="3" name="TextBox 2">
            <a:extLst>
              <a:ext uri="{FF2B5EF4-FFF2-40B4-BE49-F238E27FC236}">
                <a16:creationId xmlns:a16="http://schemas.microsoft.com/office/drawing/2014/main" id="{D9BC4865-64D1-9062-56E5-BB72C5B90472}"/>
              </a:ext>
            </a:extLst>
          </p:cNvPr>
          <p:cNvSpPr txBox="1"/>
          <p:nvPr/>
        </p:nvSpPr>
        <p:spPr>
          <a:xfrm>
            <a:off x="32658" y="1611087"/>
            <a:ext cx="7227378" cy="5291064"/>
          </a:xfrm>
          <a:prstGeom prst="rect">
            <a:avLst/>
          </a:prstGeom>
          <a:noFill/>
        </p:spPr>
        <p:txBody>
          <a:bodyPr wrap="square" rtlCol="0">
            <a:spAutoFit/>
          </a:bodyPr>
          <a:lstStyle/>
          <a:p>
            <a:pPr marL="0" marR="0" lvl="0" indent="0" defTabSz="914400" rtl="0" eaLnBrk="1" fontAlgn="auto" latinLnBrk="0" hangingPunct="1">
              <a:lnSpc>
                <a:spcPct val="110000"/>
              </a:lnSpc>
              <a:spcBef>
                <a:spcPts val="0"/>
              </a:spcBef>
              <a:spcAft>
                <a:spcPts val="600"/>
              </a:spcAft>
              <a:buClrTx/>
              <a:buSzTx/>
              <a:buFontTx/>
              <a:buNone/>
              <a:tabLst/>
              <a:defRPr/>
            </a:pPr>
            <a:r>
              <a:rPr lang="en-US" sz="2300" dirty="0">
                <a:solidFill>
                  <a:schemeClr val="accent5"/>
                </a:solidFill>
                <a:latin typeface="Gotham Book"/>
                <a:ea typeface="Times New Roman" panose="02020603050405020304" pitchFamily="18" charset="0"/>
                <a:cs typeface="Times New Roman" panose="02020603050405020304" pitchFamily="18" charset="0"/>
              </a:rPr>
              <a:t>Despite the growth of cities with urbanization and the rise in ranching, most Texans still lived in the countryside and worked as farmers. Poorer farmers who could not afford to buy their own land often became </a:t>
            </a:r>
            <a:r>
              <a:rPr lang="en-US" sz="2300" b="1" dirty="0">
                <a:solidFill>
                  <a:schemeClr val="accent5"/>
                </a:solidFill>
                <a:latin typeface="Gotham Book"/>
                <a:ea typeface="Times New Roman" panose="02020603050405020304" pitchFamily="18" charset="0"/>
                <a:cs typeface="Times New Roman" panose="02020603050405020304" pitchFamily="18" charset="0"/>
              </a:rPr>
              <a:t>tenant farmers</a:t>
            </a:r>
            <a:r>
              <a:rPr lang="en-US" sz="2300" dirty="0">
                <a:solidFill>
                  <a:schemeClr val="accent5"/>
                </a:solidFill>
                <a:latin typeface="Gotham Book"/>
                <a:ea typeface="Times New Roman" panose="02020603050405020304" pitchFamily="18" charset="0"/>
                <a:cs typeface="Times New Roman" panose="02020603050405020304" pitchFamily="18" charset="0"/>
              </a:rPr>
              <a:t>, or farmers who rented the land from a landowner and paid rent in cash or a portion of their crops. </a:t>
            </a:r>
          </a:p>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300" b="1"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Tenant farming </a:t>
            </a:r>
            <a:r>
              <a:rPr kumimoji="0" lang="en-US" sz="230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is similar to sharecropping, however sharecroppers work other people’s land for a share of the crop profit and have very little control over their work.</a:t>
            </a:r>
            <a:endParaRPr lang="en-US" sz="2300" dirty="0">
              <a:solidFill>
                <a:srgbClr val="0070C0"/>
              </a:solidFill>
              <a:latin typeface="Gotham Book"/>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600"/>
              </a:spcAft>
              <a:buClrTx/>
              <a:buSzTx/>
              <a:buFontTx/>
              <a:buNone/>
              <a:tabLst/>
              <a:defRPr/>
            </a:pPr>
            <a:r>
              <a:rPr lang="en-US" sz="2300" dirty="0">
                <a:solidFill>
                  <a:schemeClr val="accent6">
                    <a:lumMod val="75000"/>
                  </a:schemeClr>
                </a:solidFill>
                <a:latin typeface="Gotham Book"/>
                <a:ea typeface="Times New Roman" panose="02020603050405020304" pitchFamily="18" charset="0"/>
                <a:cs typeface="Times New Roman" panose="02020603050405020304" pitchFamily="18" charset="0"/>
              </a:rPr>
              <a:t>Both </a:t>
            </a:r>
            <a:r>
              <a:rPr lang="en-US" sz="2300" b="1" dirty="0">
                <a:solidFill>
                  <a:schemeClr val="accent6">
                    <a:lumMod val="75000"/>
                  </a:schemeClr>
                </a:solidFill>
                <a:latin typeface="Gotham Book"/>
                <a:ea typeface="Times New Roman" panose="02020603050405020304" pitchFamily="18" charset="0"/>
                <a:cs typeface="Times New Roman" panose="02020603050405020304" pitchFamily="18" charset="0"/>
              </a:rPr>
              <a:t>tenant farming </a:t>
            </a:r>
            <a:r>
              <a:rPr lang="en-US" sz="2300" dirty="0">
                <a:solidFill>
                  <a:schemeClr val="accent6">
                    <a:lumMod val="75000"/>
                  </a:schemeClr>
                </a:solidFill>
                <a:latin typeface="Gotham Book"/>
                <a:ea typeface="Times New Roman" panose="02020603050405020304" pitchFamily="18" charset="0"/>
                <a:cs typeface="Times New Roman" panose="02020603050405020304" pitchFamily="18" charset="0"/>
              </a:rPr>
              <a:t>and sharecropping often led farmers into cycles of debt and poverty that left many farmers incredibly dissatisfied and eager to address the challenges they faced.</a:t>
            </a:r>
            <a:endParaRPr kumimoji="0" lang="en-US" sz="2300" i="0" u="none" strike="noStrike" kern="1200" cap="none" spc="0" normalizeH="0" baseline="0" noProof="0" dirty="0">
              <a:ln>
                <a:noFill/>
              </a:ln>
              <a:solidFill>
                <a:schemeClr val="accent6">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5122" name="Picture 2" descr="A black and white photograph of 3 children picking cotton in a large cotton field. They are wearing hats or bonnets, holding bags to put the cotton in.">
            <a:extLst>
              <a:ext uri="{FF2B5EF4-FFF2-40B4-BE49-F238E27FC236}">
                <a16:creationId xmlns:a16="http://schemas.microsoft.com/office/drawing/2014/main" id="{A71A43F5-C9D4-1EFA-11E5-EAD9AC7E70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088" b="703"/>
          <a:stretch>
            <a:fillRect/>
          </a:stretch>
        </p:blipFill>
        <p:spPr bwMode="auto">
          <a:xfrm>
            <a:off x="7260036" y="1393372"/>
            <a:ext cx="4844877" cy="374468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9C902A-44F2-231E-EB73-D8089FE4C861}"/>
              </a:ext>
            </a:extLst>
          </p:cNvPr>
          <p:cNvSpPr txBox="1"/>
          <p:nvPr/>
        </p:nvSpPr>
        <p:spPr>
          <a:xfrm>
            <a:off x="7184572" y="5105397"/>
            <a:ext cx="5008490" cy="1107996"/>
          </a:xfrm>
          <a:prstGeom prst="rect">
            <a:avLst/>
          </a:prstGeom>
          <a:noFill/>
        </p:spPr>
        <p:txBody>
          <a:bodyPr wrap="square" rtlCol="0">
            <a:spAutoFit/>
          </a:bodyPr>
          <a:lstStyle/>
          <a:p>
            <a:pPr algn="ctr"/>
            <a:r>
              <a:rPr lang="en-US" sz="2200" dirty="0">
                <a:latin typeface="Gotham Book"/>
              </a:rPr>
              <a:t>Young children of an immigrant family picking cotton near Houston. </a:t>
            </a:r>
          </a:p>
          <a:p>
            <a:pPr algn="ctr"/>
            <a:r>
              <a:rPr lang="en-US" sz="2200" i="1" dirty="0">
                <a:latin typeface="Gotham Book"/>
              </a:rPr>
              <a:t>Library of Congress</a:t>
            </a:r>
          </a:p>
        </p:txBody>
      </p:sp>
    </p:spTree>
    <p:extLst>
      <p:ext uri="{BB962C8B-B14F-4D97-AF65-F5344CB8AC3E}">
        <p14:creationId xmlns:p14="http://schemas.microsoft.com/office/powerpoint/2010/main" val="412356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09A20F6-B2BA-4C47-4974-9F5183A7880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040B9E4-7311-EB8D-15E0-E16505D02029}"/>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To reform</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5400" i="1" u="none" strike="noStrike" kern="1200" cap="none" spc="0" normalizeH="0" baseline="0" noProof="0" dirty="0">
                <a:ln>
                  <a:noFill/>
                </a:ln>
                <a:solidFill>
                  <a:schemeClr val="bg1"/>
                </a:solidFill>
                <a:effectLst/>
                <a:uLnTx/>
                <a:uFillTx/>
                <a:latin typeface="Gotham Medium"/>
                <a:ea typeface="+mj-ea"/>
                <a:cs typeface="+mj-cs"/>
              </a:rPr>
              <a:t>(v)</a:t>
            </a:r>
          </a:p>
        </p:txBody>
      </p:sp>
      <p:sp>
        <p:nvSpPr>
          <p:cNvPr id="3" name="TextBox 2">
            <a:extLst>
              <a:ext uri="{FF2B5EF4-FFF2-40B4-BE49-F238E27FC236}">
                <a16:creationId xmlns:a16="http://schemas.microsoft.com/office/drawing/2014/main" id="{FE921E36-4C9B-00E1-97AE-63142A4A181F}"/>
              </a:ext>
            </a:extLst>
          </p:cNvPr>
          <p:cNvSpPr txBox="1"/>
          <p:nvPr/>
        </p:nvSpPr>
        <p:spPr>
          <a:xfrm>
            <a:off x="64252" y="1491344"/>
            <a:ext cx="6902606" cy="5416868"/>
          </a:xfrm>
          <a:prstGeom prst="rect">
            <a:avLst/>
          </a:prstGeom>
          <a:noFill/>
        </p:spPr>
        <p:txBody>
          <a:bodyPr wrap="square" rtlCol="0">
            <a:spAutoFit/>
          </a:bodyPr>
          <a:lstStyle/>
          <a:p>
            <a:pPr marL="0" marR="0" lvl="0" indent="0" defTabSz="9144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The end of the 19</a:t>
            </a:r>
            <a:r>
              <a:rPr kumimoji="0" lang="en-US" sz="2400" b="0" i="0" u="none" strike="noStrike" kern="1200" cap="none" spc="0" normalizeH="0" baseline="3000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th</a:t>
            </a:r>
            <a:r>
              <a:rPr kumimoji="0" lang="en-US" sz="24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 century was a difficult time for many farmers and other laborers. </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Falling cotton prices meant that cotton farmers received very little profit from the sale of their cotton. Often, this led cotton farmers into cycles of debt as tenant farmers or sharecroppers.</a:t>
            </a:r>
          </a:p>
          <a:p>
            <a:pPr marL="0" marR="0" lvl="0" indent="0" defTabSz="914400" rtl="0" eaLnBrk="1" fontAlgn="auto" latinLnBrk="0" hangingPunct="1">
              <a:spcBef>
                <a:spcPts val="0"/>
              </a:spcBef>
              <a:spcAft>
                <a:spcPts val="600"/>
              </a:spcAft>
              <a:buClrTx/>
              <a:buSzTx/>
              <a:buFontTx/>
              <a:buNone/>
              <a:tabLst/>
              <a:defRPr/>
            </a:pPr>
            <a:r>
              <a:rPr lang="en-US" sz="2400" dirty="0">
                <a:solidFill>
                  <a:srgbClr val="7030A0"/>
                </a:solidFill>
                <a:latin typeface="Gotham Book"/>
                <a:ea typeface="Times New Roman" panose="02020603050405020304" pitchFamily="18" charset="0"/>
                <a:cs typeface="Times New Roman" panose="02020603050405020304" pitchFamily="18" charset="0"/>
              </a:rPr>
              <a:t>Farmers and other laborers who were frustrated with the economic challenges they faced began to form organizations to </a:t>
            </a:r>
            <a:r>
              <a:rPr lang="en-US" sz="2400" b="1" dirty="0">
                <a:solidFill>
                  <a:srgbClr val="7030A0"/>
                </a:solidFill>
                <a:latin typeface="Gotham Book"/>
                <a:ea typeface="Times New Roman" panose="02020603050405020304" pitchFamily="18" charset="0"/>
                <a:cs typeface="Times New Roman" panose="02020603050405020304" pitchFamily="18" charset="0"/>
              </a:rPr>
              <a:t>reform</a:t>
            </a:r>
            <a:r>
              <a:rPr lang="en-US" sz="2400" dirty="0">
                <a:solidFill>
                  <a:srgbClr val="7030A0"/>
                </a:solidFill>
                <a:latin typeface="Gotham Book"/>
                <a:ea typeface="Times New Roman" panose="02020603050405020304" pitchFamily="18" charset="0"/>
                <a:cs typeface="Times New Roman" panose="02020603050405020304" pitchFamily="18" charset="0"/>
              </a:rPr>
              <a:t>, or make changes to improve, their situation. </a:t>
            </a:r>
          </a:p>
          <a:p>
            <a:pPr marL="0" marR="0" lvl="0" indent="0" defTabSz="9144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Organizations like the Farmer’s Alliance and a new political organization called the Populist Party wanted </a:t>
            </a:r>
            <a:r>
              <a:rPr kumimoji="0" lang="en-US" sz="2400" b="1"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reforms</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in railroad pricing, banking, and taxes to improve the lives of </a:t>
            </a:r>
            <a:r>
              <a:rPr lang="en-US" sz="2400" dirty="0">
                <a:solidFill>
                  <a:srgbClr val="0070C0"/>
                </a:solidFill>
                <a:latin typeface="Gotham Book"/>
                <a:ea typeface="Times New Roman" panose="02020603050405020304" pitchFamily="18" charset="0"/>
                <a:cs typeface="Times New Roman" panose="02020603050405020304" pitchFamily="18" charset="0"/>
              </a:rPr>
              <a:t>farmers and laborers in the U.S.</a:t>
            </a:r>
            <a:endParaRPr kumimoji="0" lang="en-US" sz="24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6146" name="Picture 2" descr="A black and white photo of the banner of the Populist Party. It looks like a flag with dark strips down each side. On it are printed the words, &quot;The most good for the most people, Wisdom, Justice, Moderation, Free Trade, Alliance No. 1, Texas, 1878&quot;">
            <a:extLst>
              <a:ext uri="{FF2B5EF4-FFF2-40B4-BE49-F238E27FC236}">
                <a16:creationId xmlns:a16="http://schemas.microsoft.com/office/drawing/2014/main" id="{56B33D21-FAA6-50F5-99F2-4CD4F1F1C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318" y="1687968"/>
            <a:ext cx="5128483" cy="388745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5BD7DF-84D4-E4A4-4336-6407471A86E5}"/>
              </a:ext>
            </a:extLst>
          </p:cNvPr>
          <p:cNvSpPr txBox="1"/>
          <p:nvPr/>
        </p:nvSpPr>
        <p:spPr>
          <a:xfrm>
            <a:off x="7063517" y="5575424"/>
            <a:ext cx="5128483" cy="400110"/>
          </a:xfrm>
          <a:prstGeom prst="rect">
            <a:avLst/>
          </a:prstGeom>
          <a:noFill/>
        </p:spPr>
        <p:txBody>
          <a:bodyPr wrap="square" rtlCol="0">
            <a:spAutoFit/>
          </a:bodyPr>
          <a:lstStyle/>
          <a:p>
            <a:pPr algn="ctr"/>
            <a:r>
              <a:rPr lang="en-US" sz="2000" dirty="0">
                <a:latin typeface="Gotham Book"/>
              </a:rPr>
              <a:t>The Populist Movement Banner</a:t>
            </a:r>
          </a:p>
        </p:txBody>
      </p:sp>
    </p:spTree>
    <p:extLst>
      <p:ext uri="{BB962C8B-B14F-4D97-AF65-F5344CB8AC3E}">
        <p14:creationId xmlns:p14="http://schemas.microsoft.com/office/powerpoint/2010/main" val="164492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C2E16BB-563C-D043-9D31-E2C39D4A965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39A739D-5BBE-8A42-19B7-7A47F61326D9}"/>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Segregation</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5400" i="1" u="none" strike="noStrike" kern="1200" cap="none" spc="0" normalizeH="0" baseline="0" noProof="0" dirty="0">
                <a:ln>
                  <a:noFill/>
                </a:ln>
                <a:solidFill>
                  <a:schemeClr val="bg1"/>
                </a:solidFill>
                <a:effectLst/>
                <a:uLnTx/>
                <a:uFillTx/>
                <a:latin typeface="Gotham Medium"/>
                <a:ea typeface="+mj-ea"/>
                <a:cs typeface="+mj-cs"/>
              </a:rPr>
              <a:t>(n)</a:t>
            </a:r>
          </a:p>
        </p:txBody>
      </p:sp>
      <p:sp>
        <p:nvSpPr>
          <p:cNvPr id="3" name="TextBox 2">
            <a:extLst>
              <a:ext uri="{FF2B5EF4-FFF2-40B4-BE49-F238E27FC236}">
                <a16:creationId xmlns:a16="http://schemas.microsoft.com/office/drawing/2014/main" id="{F10C1A29-FA56-68CF-4723-0B3D8E69F340}"/>
              </a:ext>
            </a:extLst>
          </p:cNvPr>
          <p:cNvSpPr txBox="1"/>
          <p:nvPr/>
        </p:nvSpPr>
        <p:spPr>
          <a:xfrm>
            <a:off x="76201" y="1611087"/>
            <a:ext cx="5715000" cy="5047536"/>
          </a:xfrm>
          <a:prstGeom prst="rect">
            <a:avLst/>
          </a:prstGeom>
          <a:noFill/>
        </p:spPr>
        <p:txBody>
          <a:bodyPr wrap="square" rtlCol="0">
            <a:spAutoFit/>
          </a:bodyPr>
          <a:lstStyle/>
          <a:p>
            <a:pPr marL="0" marR="0" lvl="0" indent="0" defTabSz="914400" rtl="0" eaLnBrk="1" fontAlgn="auto" latinLnBrk="0" hangingPunct="1">
              <a:spcBef>
                <a:spcPts val="0"/>
              </a:spcBef>
              <a:spcAft>
                <a:spcPts val="600"/>
              </a:spcAft>
              <a:buClrTx/>
              <a:buSzTx/>
              <a:buFontTx/>
              <a:buNone/>
              <a:tabLst/>
              <a:defRPr/>
            </a:pPr>
            <a:r>
              <a:rPr lang="en-US" sz="2400" dirty="0">
                <a:solidFill>
                  <a:srgbClr val="0070C0"/>
                </a:solidFill>
                <a:latin typeface="Gotham Bok"/>
                <a:ea typeface="Times New Roman" panose="02020603050405020304" pitchFamily="18" charset="0"/>
                <a:cs typeface="Times New Roman" panose="02020603050405020304" pitchFamily="18" charset="0"/>
              </a:rPr>
              <a:t>During this era, Southern state legislatures began to pass laws to restrict the rights and activities of Black Southerners. These laws were known as “Jim Crow Laws.”</a:t>
            </a:r>
          </a:p>
          <a:p>
            <a:pPr marL="0" marR="0" lvl="0" indent="0" defTabSz="914400" rtl="0" eaLnBrk="1" fontAlgn="auto" latinLnBrk="0" hangingPunct="1">
              <a:spcBef>
                <a:spcPts val="0"/>
              </a:spcBef>
              <a:spcAft>
                <a:spcPts val="600"/>
              </a:spcAft>
              <a:buClrTx/>
              <a:buSzTx/>
              <a:buFontTx/>
              <a:buNone/>
              <a:tabLst/>
              <a:defRPr/>
            </a:pP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Many of these laws called for the </a:t>
            </a:r>
            <a:r>
              <a:rPr lang="en-US" sz="2400" b="1" dirty="0">
                <a:solidFill>
                  <a:schemeClr val="accent6">
                    <a:lumMod val="75000"/>
                  </a:schemeClr>
                </a:solidFill>
                <a:latin typeface="Gotham Book"/>
                <a:ea typeface="Times New Roman" panose="02020603050405020304" pitchFamily="18" charset="0"/>
                <a:cs typeface="Times New Roman" panose="02020603050405020304" pitchFamily="18" charset="0"/>
              </a:rPr>
              <a:t>segregation</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of Black citizens. </a:t>
            </a:r>
            <a:r>
              <a:rPr lang="en-US" sz="2400" b="1" dirty="0">
                <a:solidFill>
                  <a:schemeClr val="accent6">
                    <a:lumMod val="75000"/>
                  </a:schemeClr>
                </a:solidFill>
                <a:latin typeface="Gotham Book"/>
                <a:ea typeface="Times New Roman" panose="02020603050405020304" pitchFamily="18" charset="0"/>
                <a:cs typeface="Times New Roman" panose="02020603050405020304" pitchFamily="18" charset="0"/>
              </a:rPr>
              <a:t>Segregation</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was a separation of white and Black people in public spaces. One law required </a:t>
            </a:r>
            <a:r>
              <a:rPr lang="en-US" sz="2400" b="1" dirty="0">
                <a:solidFill>
                  <a:schemeClr val="accent6">
                    <a:lumMod val="75000"/>
                  </a:schemeClr>
                </a:solidFill>
                <a:latin typeface="Gotham Book"/>
                <a:ea typeface="Times New Roman" panose="02020603050405020304" pitchFamily="18" charset="0"/>
                <a:cs typeface="Times New Roman" panose="02020603050405020304" pitchFamily="18" charset="0"/>
              </a:rPr>
              <a:t>segregated </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railroad cars, which meant Black citizens were prohibited from riding in cars with white passengers. </a:t>
            </a:r>
          </a:p>
          <a:p>
            <a:pPr marL="0" marR="0" lvl="0" indent="0" defTabSz="914400" rtl="0" eaLnBrk="1" fontAlgn="auto" latinLnBrk="0" hangingPunct="1">
              <a:spcBef>
                <a:spcPts val="0"/>
              </a:spcBef>
              <a:spcAft>
                <a:spcPts val="600"/>
              </a:spcAft>
              <a:buClrTx/>
              <a:buSzTx/>
              <a:buFontTx/>
              <a:buNone/>
              <a:tabLst/>
              <a:defRPr/>
            </a:pPr>
            <a:r>
              <a:rPr lang="en-US" sz="2400" dirty="0">
                <a:solidFill>
                  <a:srgbClr val="C00000"/>
                </a:solidFill>
                <a:latin typeface="Gotham Book"/>
                <a:ea typeface="Times New Roman" panose="02020603050405020304" pitchFamily="18" charset="0"/>
                <a:cs typeface="Times New Roman" panose="02020603050405020304" pitchFamily="18" charset="0"/>
              </a:rPr>
              <a:t>During this era, </a:t>
            </a:r>
            <a:r>
              <a:rPr lang="en-US" sz="2400" b="1" dirty="0">
                <a:solidFill>
                  <a:srgbClr val="C00000"/>
                </a:solidFill>
                <a:latin typeface="Gotham Book"/>
                <a:ea typeface="Times New Roman" panose="02020603050405020304" pitchFamily="18" charset="0"/>
                <a:cs typeface="Times New Roman" panose="02020603050405020304" pitchFamily="18" charset="0"/>
              </a:rPr>
              <a:t>segregation</a:t>
            </a:r>
            <a:r>
              <a:rPr lang="en-US" sz="2400" dirty="0">
                <a:solidFill>
                  <a:srgbClr val="C00000"/>
                </a:solidFill>
                <a:latin typeface="Gotham Book"/>
                <a:ea typeface="Times New Roman" panose="02020603050405020304" pitchFamily="18" charset="0"/>
                <a:cs typeface="Times New Roman" panose="02020603050405020304" pitchFamily="18" charset="0"/>
              </a:rPr>
              <a:t> due to “Jim Crow Laws” spread through the South.</a:t>
            </a:r>
          </a:p>
        </p:txBody>
      </p:sp>
      <p:pic>
        <p:nvPicPr>
          <p:cNvPr id="5" name="Picture 4" descr="An excerpt from a newspaper which reads, &quot;Jim Crow Law: Higher Court Holds It Does Not Apply to Interstate Passengers. Annapolis, Md, March 22 - In an opinion delivered today the court of appeals held that the act passed at the last session of the legislature commonly known as the &quot;Jim Crow&quot; law and requiring steam railways in the state of Maryland to furnish separate compartments for white and colored passengers is valid so far as it affects commerce within the state, but invalid as to interstate passengers, and must be construed as not applying to them.&quot;">
            <a:extLst>
              <a:ext uri="{FF2B5EF4-FFF2-40B4-BE49-F238E27FC236}">
                <a16:creationId xmlns:a16="http://schemas.microsoft.com/office/drawing/2014/main" id="{D38BCA9C-C3D6-CA54-82EC-EFD0A502A4AE}"/>
              </a:ext>
            </a:extLst>
          </p:cNvPr>
          <p:cNvPicPr>
            <a:picLocks noChangeAspect="1"/>
          </p:cNvPicPr>
          <p:nvPr/>
        </p:nvPicPr>
        <p:blipFill>
          <a:blip r:embed="rId4"/>
          <a:stretch>
            <a:fillRect/>
          </a:stretch>
        </p:blipFill>
        <p:spPr>
          <a:xfrm>
            <a:off x="6132114" y="1385098"/>
            <a:ext cx="5855899" cy="3899870"/>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368F1901-04BE-B25C-7D56-AC1D3CBA199B}"/>
              </a:ext>
            </a:extLst>
          </p:cNvPr>
          <p:cNvSpPr txBox="1"/>
          <p:nvPr/>
        </p:nvSpPr>
        <p:spPr>
          <a:xfrm>
            <a:off x="6438900" y="5284968"/>
            <a:ext cx="4963885" cy="1107996"/>
          </a:xfrm>
          <a:prstGeom prst="rect">
            <a:avLst/>
          </a:prstGeom>
          <a:noFill/>
        </p:spPr>
        <p:txBody>
          <a:bodyPr wrap="square" rtlCol="0">
            <a:spAutoFit/>
          </a:bodyPr>
          <a:lstStyle/>
          <a:p>
            <a:pPr algn="ctr"/>
            <a:r>
              <a:rPr lang="en-US" sz="2200" dirty="0">
                <a:latin typeface="Gotham Book"/>
              </a:rPr>
              <a:t>The Fort Worth Record and Register, March 23, 1905.</a:t>
            </a:r>
          </a:p>
          <a:p>
            <a:pPr algn="ctr"/>
            <a:r>
              <a:rPr lang="en-US" sz="2200" i="1" dirty="0">
                <a:latin typeface="Gotham Book"/>
              </a:rPr>
              <a:t>The Portal to Texas History </a:t>
            </a:r>
          </a:p>
        </p:txBody>
      </p:sp>
    </p:spTree>
    <p:extLst>
      <p:ext uri="{BB962C8B-B14F-4D97-AF65-F5344CB8AC3E}">
        <p14:creationId xmlns:p14="http://schemas.microsoft.com/office/powerpoint/2010/main" val="131897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3925B2-67AC-441E-194A-284C022BB7E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8664DD1-6C50-02C5-3E18-41655DB63CB9}"/>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B0D782F8-59F4-6991-56F3-B5DEF25655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7522" y="1349829"/>
            <a:ext cx="1071092" cy="1071092"/>
          </a:xfrm>
          <a:prstGeom prst="rect">
            <a:avLst/>
          </a:prstGeom>
        </p:spPr>
      </p:pic>
      <p:pic>
        <p:nvPicPr>
          <p:cNvPr id="5" name="Graphic 4">
            <a:extLst>
              <a:ext uri="{FF2B5EF4-FFF2-40B4-BE49-F238E27FC236}">
                <a16:creationId xmlns:a16="http://schemas.microsoft.com/office/drawing/2014/main" id="{902366E2-C0C1-8003-74DA-BAF371244D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7522" y="3922362"/>
            <a:ext cx="925793" cy="925793"/>
          </a:xfrm>
          <a:prstGeom prst="rect">
            <a:avLst/>
          </a:prstGeom>
        </p:spPr>
      </p:pic>
      <p:pic>
        <p:nvPicPr>
          <p:cNvPr id="6" name="Graphic 5">
            <a:extLst>
              <a:ext uri="{FF2B5EF4-FFF2-40B4-BE49-F238E27FC236}">
                <a16:creationId xmlns:a16="http://schemas.microsoft.com/office/drawing/2014/main" id="{94E91440-918F-C8D1-FF0F-2F61BA32AD1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22" y="5373303"/>
            <a:ext cx="842453" cy="842453"/>
          </a:xfrm>
          <a:prstGeom prst="rect">
            <a:avLst/>
          </a:prstGeom>
        </p:spPr>
      </p:pic>
      <p:sp>
        <p:nvSpPr>
          <p:cNvPr id="9" name="TextBox 8">
            <a:extLst>
              <a:ext uri="{FF2B5EF4-FFF2-40B4-BE49-F238E27FC236}">
                <a16:creationId xmlns:a16="http://schemas.microsoft.com/office/drawing/2014/main" id="{A31BCA22-DC62-2A2D-4490-10C7A1BA05CD}"/>
              </a:ext>
            </a:extLst>
          </p:cNvPr>
          <p:cNvSpPr txBox="1"/>
          <p:nvPr/>
        </p:nvSpPr>
        <p:spPr>
          <a:xfrm>
            <a:off x="3222171" y="1513114"/>
            <a:ext cx="4669972"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Gotham book"/>
                <a:ea typeface="+mn-ea"/>
                <a:cs typeface="+mn-cs"/>
              </a:rPr>
              <a:t>Choose THREE terms from the graphic organizer that you think BEST relate to our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Gotham book"/>
                <a:ea typeface="+mn-ea"/>
                <a:cs typeface="+mn-cs"/>
              </a:rPr>
              <a:t>Complete the sentence stem provided.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30A0"/>
                </a:solidFill>
                <a:effectLst/>
                <a:uLnTx/>
                <a:uFillTx/>
                <a:latin typeface="Gotham book"/>
                <a:ea typeface="+mn-ea"/>
                <a:cs typeface="+mn-cs"/>
              </a:rPr>
              <a:t>Share with a partner.</a:t>
            </a:r>
          </a:p>
        </p:txBody>
      </p:sp>
      <p:pic>
        <p:nvPicPr>
          <p:cNvPr id="10" name="Graphic 9">
            <a:extLst>
              <a:ext uri="{FF2B5EF4-FFF2-40B4-BE49-F238E27FC236}">
                <a16:creationId xmlns:a16="http://schemas.microsoft.com/office/drawing/2014/main" id="{98B046FA-1185-93FA-8013-9CE1F966639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5851" y="2503207"/>
            <a:ext cx="925793" cy="925793"/>
          </a:xfrm>
          <a:prstGeom prst="rect">
            <a:avLst/>
          </a:prstGeom>
        </p:spPr>
      </p:pic>
    </p:spTree>
    <p:extLst>
      <p:ext uri="{BB962C8B-B14F-4D97-AF65-F5344CB8AC3E}">
        <p14:creationId xmlns:p14="http://schemas.microsoft.com/office/powerpoint/2010/main" val="258691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3A0A66-031C-8115-2D1D-D64360B9B19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16DFA5D-C3C6-AFFC-1C9E-33626FD22E15}"/>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B202E425-BF8A-19D2-BD56-5EB2E0EA82C8}"/>
              </a:ext>
            </a:extLst>
          </p:cNvPr>
          <p:cNvSpPr/>
          <p:nvPr/>
        </p:nvSpPr>
        <p:spPr>
          <a:xfrm>
            <a:off x="4299857" y="1196231"/>
            <a:ext cx="7630885" cy="4203083"/>
          </a:xfrm>
          <a:prstGeom prst="wedgeRoundRectCallout">
            <a:avLst>
              <a:gd name="adj1" fmla="val -64198"/>
              <a:gd name="adj2" fmla="val 3223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4800" dirty="0">
                <a:latin typeface="Gotham Book"/>
              </a:rPr>
              <a:t>One term I chose was ___________. </a:t>
            </a:r>
          </a:p>
          <a:p>
            <a:pPr algn="ctr">
              <a:defRPr/>
            </a:pPr>
            <a:endParaRPr lang="en-US" sz="2400" dirty="0">
              <a:latin typeface="Gotham Book"/>
            </a:endParaRPr>
          </a:p>
          <a:p>
            <a:pPr algn="ctr">
              <a:defRPr/>
            </a:pPr>
            <a:r>
              <a:rPr lang="en-US" sz="4800" dirty="0">
                <a:latin typeface="Gotham Book"/>
              </a:rPr>
              <a:t>I think this term relates to our unit because ______</a:t>
            </a:r>
            <a:endParaRPr kumimoji="0" lang="en-US" sz="8800" b="0" i="1" u="none" strike="noStrike" kern="1200" cap="none" spc="0" normalizeH="0" baseline="0" noProof="0" dirty="0">
              <a:ln>
                <a:noFill/>
              </a:ln>
              <a:solidFill>
                <a:srgbClr val="E8E8E8"/>
              </a:solidFill>
              <a:effectLst/>
              <a:uLnTx/>
              <a:uFillTx/>
              <a:latin typeface="Gotham Book"/>
            </a:endParaRPr>
          </a:p>
        </p:txBody>
      </p:sp>
      <p:pic>
        <p:nvPicPr>
          <p:cNvPr id="4" name="Graphic 3">
            <a:extLst>
              <a:ext uri="{FF2B5EF4-FFF2-40B4-BE49-F238E27FC236}">
                <a16:creationId xmlns:a16="http://schemas.microsoft.com/office/drawing/2014/main" id="{0DA48AD6-54C5-E70C-31A4-2517EF1227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8327" y="3700544"/>
            <a:ext cx="1268449" cy="1268449"/>
          </a:xfrm>
          <a:prstGeom prst="rect">
            <a:avLst/>
          </a:prstGeom>
        </p:spPr>
      </p:pic>
    </p:spTree>
    <p:extLst>
      <p:ext uri="{BB962C8B-B14F-4D97-AF65-F5344CB8AC3E}">
        <p14:creationId xmlns:p14="http://schemas.microsoft.com/office/powerpoint/2010/main" val="47825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0050" y="3438917"/>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83454" y="5310336"/>
            <a:ext cx="842453" cy="842453"/>
          </a:xfrm>
          <a:prstGeom prst="rect">
            <a:avLst/>
          </a:prstGeom>
        </p:spPr>
      </p:pic>
      <p:pic>
        <p:nvPicPr>
          <p:cNvPr id="7" name="Graphic 6">
            <a:extLst>
              <a:ext uri="{FF2B5EF4-FFF2-40B4-BE49-F238E27FC236}">
                <a16:creationId xmlns:a16="http://schemas.microsoft.com/office/drawing/2014/main" id="{75998B19-8BF1-92D8-D6FD-5581993EB5E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522" y="1284965"/>
            <a:ext cx="1208326" cy="1208326"/>
          </a:xfrm>
          <a:prstGeom prst="rect">
            <a:avLst/>
          </a:prstGeom>
        </p:spPr>
      </p:pic>
      <p:sp>
        <p:nvSpPr>
          <p:cNvPr id="9" name="TextBox 8">
            <a:extLst>
              <a:ext uri="{FF2B5EF4-FFF2-40B4-BE49-F238E27FC236}">
                <a16:creationId xmlns:a16="http://schemas.microsoft.com/office/drawing/2014/main" id="{399F0B0B-7FC0-A433-3AE3-418FF06DBBCB}"/>
              </a:ext>
            </a:extLst>
          </p:cNvPr>
          <p:cNvSpPr txBox="1"/>
          <p:nvPr/>
        </p:nvSpPr>
        <p:spPr>
          <a:xfrm>
            <a:off x="3145971" y="1469571"/>
            <a:ext cx="4680858"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FF0000"/>
                </a:solidFill>
                <a:latin typeface="Gotham Book"/>
              </a:rPr>
              <a:t>Reach each term in the chart on your warm-up.</a:t>
            </a:r>
          </a:p>
          <a:p>
            <a:pPr marL="457200" indent="-457200">
              <a:buFont typeface="Arial" panose="020B0604020202020204" pitchFamily="34" charset="0"/>
              <a:buChar char="•"/>
            </a:pPr>
            <a:r>
              <a:rPr lang="en-US" sz="3600" dirty="0">
                <a:solidFill>
                  <a:srgbClr val="0070C0"/>
                </a:solidFill>
                <a:latin typeface="Gotham Book"/>
              </a:rPr>
              <a:t>Complete the chart based on your prior knowledge of each term.</a:t>
            </a:r>
          </a:p>
          <a:p>
            <a:pPr marL="457200" indent="-457200">
              <a:buFont typeface="Arial" panose="020B0604020202020204" pitchFamily="34" charset="0"/>
              <a:buChar char="•"/>
            </a:pPr>
            <a:r>
              <a:rPr lang="en-US" sz="3600" dirty="0">
                <a:solidFill>
                  <a:schemeClr val="accent5">
                    <a:lumMod val="75000"/>
                  </a:schemeClr>
                </a:solidFill>
                <a:latin typeface="Gotham Book"/>
              </a:rPr>
              <a:t>Share with a partner.</a:t>
            </a:r>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5055497" y="1415144"/>
            <a:ext cx="6063343" cy="4049486"/>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800" dirty="0">
                <a:solidFill>
                  <a:prstClr val="white"/>
                </a:solidFill>
                <a:latin typeface="Gotham book"/>
              </a:rPr>
              <a:t>One vocabulary term we will learn in this unit is ______. </a:t>
            </a:r>
          </a:p>
          <a:p>
            <a:pPr lvl="0" algn="ctr">
              <a:defRPr/>
            </a:pPr>
            <a:endParaRPr lang="en-US" sz="2000" dirty="0">
              <a:solidFill>
                <a:prstClr val="white"/>
              </a:solidFill>
              <a:latin typeface="Gotham book"/>
            </a:endParaRPr>
          </a:p>
          <a:p>
            <a:pPr lvl="0" algn="ctr">
              <a:defRPr/>
            </a:pPr>
            <a:r>
              <a:rPr lang="en-US" sz="3200" i="1" dirty="0">
                <a:solidFill>
                  <a:schemeClr val="bg2"/>
                </a:solidFill>
                <a:latin typeface="Gotham book"/>
              </a:rPr>
              <a:t>(Read your chosen response for this term)</a:t>
            </a: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0902" y="3666461"/>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914400" y="1796142"/>
            <a:ext cx="10363200" cy="4120487"/>
          </a:xfrm>
          <a:prstGeom prst="rect">
            <a:avLst/>
          </a:prstGeom>
          <a:noFill/>
        </p:spPr>
        <p:txBody>
          <a:bodyPr wrap="square" rtlCol="0">
            <a:spAutoFit/>
          </a:bodyPr>
          <a:lstStyle/>
          <a:p>
            <a:pPr lvl="0" algn="ctr">
              <a:lnSpc>
                <a:spcPct val="110000"/>
              </a:lnSpc>
              <a:spcAft>
                <a:spcPts val="600"/>
              </a:spcAft>
              <a:defRPr/>
            </a:pPr>
            <a:r>
              <a:rPr lang="en-US" sz="4800" dirty="0">
                <a:solidFill>
                  <a:srgbClr val="0070C0"/>
                </a:solidFill>
                <a:latin typeface="Gotham Book"/>
                <a:ea typeface="Times New Roman" panose="02020603050405020304" pitchFamily="18" charset="0"/>
                <a:cs typeface="Times New Roman" panose="02020603050405020304" pitchFamily="18" charset="0"/>
              </a:rPr>
              <a:t>What are the key terms we need to know to understand the era of Cotton, Cattle, and Railroads, and what is the meaning of these terms in the context of our unit?</a:t>
            </a:r>
            <a:endParaRPr lang="en-US" sz="4800" dirty="0">
              <a:solidFill>
                <a:srgbClr val="0070C0"/>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4" name="TextBox 3">
            <a:extLst>
              <a:ext uri="{FF2B5EF4-FFF2-40B4-BE49-F238E27FC236}">
                <a16:creationId xmlns:a16="http://schemas.microsoft.com/office/drawing/2014/main" id="{EF129AB8-E922-2CAA-35B0-356C838599A4}"/>
              </a:ext>
            </a:extLst>
          </p:cNvPr>
          <p:cNvSpPr txBox="1"/>
          <p:nvPr/>
        </p:nvSpPr>
        <p:spPr>
          <a:xfrm>
            <a:off x="478971" y="1785257"/>
            <a:ext cx="10961915" cy="4203202"/>
          </a:xfrm>
          <a:prstGeom prst="rect">
            <a:avLst/>
          </a:prstGeom>
          <a:noFill/>
        </p:spPr>
        <p:txBody>
          <a:bodyPr wrap="square" rtlCol="0">
            <a:spAutoFit/>
          </a:bodyPr>
          <a:lstStyle/>
          <a:p>
            <a:pPr marL="742950" marR="0" lvl="0" indent="-742950">
              <a:lnSpc>
                <a:spcPct val="110000"/>
              </a:lnSpc>
              <a:spcAft>
                <a:spcPts val="600"/>
              </a:spcAft>
              <a:buFont typeface="+mj-lt"/>
              <a:buAutoNum type="arabicPeriod"/>
              <a:tabLst>
                <a:tab pos="457200" algn="l"/>
              </a:tabLst>
            </a:pPr>
            <a:r>
              <a:rPr lang="en-US" sz="4000" b="1" i="1" u="sng" dirty="0">
                <a:solidFill>
                  <a:schemeClr val="accent6">
                    <a:lumMod val="75000"/>
                  </a:schemeClr>
                </a:solidFill>
                <a:latin typeface="Gotham Book"/>
                <a:ea typeface="Times New Roman" panose="02020603050405020304" pitchFamily="18" charset="0"/>
                <a:cs typeface="Times New Roman" panose="02020603050405020304" pitchFamily="18" charset="0"/>
              </a:rPr>
              <a:t>We will</a:t>
            </a:r>
            <a:r>
              <a:rPr lang="en-US" sz="4000" dirty="0">
                <a:solidFill>
                  <a:schemeClr val="accent6">
                    <a:lumMod val="75000"/>
                  </a:schemeClr>
                </a:solidFill>
                <a:latin typeface="Gotham Book"/>
                <a:ea typeface="Times New Roman" panose="02020603050405020304" pitchFamily="18" charset="0"/>
                <a:cs typeface="Times New Roman" panose="02020603050405020304" pitchFamily="18" charset="0"/>
              </a:rPr>
              <a:t> identify, define, and exemplify the key terms of the Cotton, Cattle, and Railroads era.</a:t>
            </a:r>
            <a:endParaRPr lang="en-US" sz="28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nSpc>
                <a:spcPct val="110000"/>
              </a:lnSpc>
              <a:spcAft>
                <a:spcPts val="600"/>
              </a:spcAft>
              <a:buFont typeface="+mj-lt"/>
              <a:buAutoNum type="arabicPeriod"/>
              <a:tabLst>
                <a:tab pos="457200" algn="l"/>
              </a:tabLst>
            </a:pPr>
            <a:r>
              <a:rPr lang="en-US" sz="4000" b="1" i="1" u="sng" dirty="0">
                <a:solidFill>
                  <a:schemeClr val="accent4">
                    <a:lumMod val="75000"/>
                  </a:schemeClr>
                </a:solidFill>
                <a:latin typeface="Gotham Book"/>
                <a:ea typeface="Times New Roman" panose="02020603050405020304" pitchFamily="18" charset="0"/>
                <a:cs typeface="Times New Roman" panose="02020603050405020304" pitchFamily="18" charset="0"/>
              </a:rPr>
              <a:t>I will</a:t>
            </a:r>
            <a:r>
              <a:rPr lang="en-US" sz="4000" b="1" i="1" dirty="0">
                <a:solidFill>
                  <a:schemeClr val="accent4">
                    <a:lumMod val="75000"/>
                  </a:schemeClr>
                </a:solidFill>
                <a:latin typeface="Gotham Book"/>
                <a:ea typeface="Times New Roman" panose="02020603050405020304" pitchFamily="18" charset="0"/>
                <a:cs typeface="Times New Roman" panose="02020603050405020304" pitchFamily="18" charset="0"/>
              </a:rPr>
              <a:t> </a:t>
            </a:r>
            <a:r>
              <a:rPr lang="en-US" sz="4000" dirty="0">
                <a:solidFill>
                  <a:schemeClr val="accent4">
                    <a:lumMod val="75000"/>
                  </a:schemeClr>
                </a:solidFill>
                <a:latin typeface="Gotham Book"/>
                <a:ea typeface="Times New Roman" panose="02020603050405020304" pitchFamily="18" charset="0"/>
                <a:cs typeface="Times New Roman" panose="02020603050405020304" pitchFamily="18" charset="0"/>
              </a:rPr>
              <a:t>use the information and context of several short passages to identify and record the definition of each term and provide examples of the term in the context of our unit.</a:t>
            </a:r>
            <a:endParaRPr lang="en-US" sz="2800" dirty="0">
              <a:solidFill>
                <a:schemeClr val="accent4">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Industrialization</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5400" i="1" u="none" strike="noStrike" kern="1200" cap="none" spc="0" normalizeH="0" baseline="0" noProof="0" dirty="0">
                <a:ln>
                  <a:noFill/>
                </a:ln>
                <a:solidFill>
                  <a:schemeClr val="bg1"/>
                </a:solidFill>
                <a:effectLst/>
                <a:uLnTx/>
                <a:uFillTx/>
                <a:latin typeface="Gotham Medium"/>
                <a:ea typeface="+mj-ea"/>
                <a:cs typeface="+mj-cs"/>
              </a:rPr>
              <a:t>(n)</a:t>
            </a:r>
          </a:p>
        </p:txBody>
      </p:sp>
      <p:sp>
        <p:nvSpPr>
          <p:cNvPr id="3" name="TextBox 2">
            <a:extLst>
              <a:ext uri="{FF2B5EF4-FFF2-40B4-BE49-F238E27FC236}">
                <a16:creationId xmlns:a16="http://schemas.microsoft.com/office/drawing/2014/main" id="{C6972DD2-9631-36AD-15F5-1E1A9FB07975}"/>
              </a:ext>
            </a:extLst>
          </p:cNvPr>
          <p:cNvSpPr txBox="1"/>
          <p:nvPr/>
        </p:nvSpPr>
        <p:spPr>
          <a:xfrm>
            <a:off x="0" y="1518077"/>
            <a:ext cx="6466114" cy="5339923"/>
          </a:xfrm>
          <a:prstGeom prst="rect">
            <a:avLst/>
          </a:prstGeom>
          <a:noFill/>
        </p:spPr>
        <p:txBody>
          <a:bodyPr wrap="square" rtlCol="0">
            <a:spAutoFit/>
          </a:bodyPr>
          <a:lstStyle/>
          <a:p>
            <a:pPr marL="0" marR="0" lvl="0" indent="0" defTabSz="9144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The end of the 19</a:t>
            </a:r>
            <a:r>
              <a:rPr kumimoji="0" lang="en-US" sz="2400" b="0" i="0" u="none" strike="noStrike" kern="1200" cap="none" spc="0" normalizeH="0" baseline="3000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th</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century was a period of rapid development and advancements throughout the United States.  One significant development was an expansion of </a:t>
            </a:r>
            <a:r>
              <a:rPr kumimoji="0" lang="en-US" sz="2400" b="1"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industry</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 or the processing of raw materials into manufactured goods.</a:t>
            </a:r>
          </a:p>
          <a:p>
            <a:pPr marL="0" marR="0" lvl="0" indent="0" defTabSz="9144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When a country grows and develops its </a:t>
            </a:r>
            <a:r>
              <a:rPr kumimoji="0" lang="en-US" sz="2400" b="1"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industries</a:t>
            </a:r>
            <a:r>
              <a:rPr kumimoji="0" lang="en-US" sz="2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on a large scale, that is called </a:t>
            </a:r>
            <a:r>
              <a:rPr kumimoji="0" lang="en-US" sz="2400" b="1"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industrialization. </a:t>
            </a:r>
            <a:r>
              <a:rPr lang="en-US" sz="2400" dirty="0">
                <a:solidFill>
                  <a:srgbClr val="C00000"/>
                </a:solidFill>
                <a:latin typeface="Gotham Book"/>
                <a:ea typeface="Times New Roman" panose="02020603050405020304" pitchFamily="18" charset="0"/>
                <a:cs typeface="Times New Roman" panose="02020603050405020304" pitchFamily="18" charset="0"/>
              </a:rPr>
              <a:t>In Texas, for example, the forests of the eastern Piney Woods allowed for the growth of the lumber </a:t>
            </a:r>
            <a:r>
              <a:rPr lang="en-US" sz="2400" b="1" dirty="0">
                <a:solidFill>
                  <a:srgbClr val="C00000"/>
                </a:solidFill>
                <a:latin typeface="Gotham Book"/>
                <a:ea typeface="Times New Roman" panose="02020603050405020304" pitchFamily="18" charset="0"/>
                <a:cs typeface="Times New Roman" panose="02020603050405020304" pitchFamily="18" charset="0"/>
              </a:rPr>
              <a:t>industry</a:t>
            </a:r>
            <a:r>
              <a:rPr lang="en-US" sz="2400" dirty="0">
                <a:solidFill>
                  <a:srgbClr val="C00000"/>
                </a:solidFill>
                <a:latin typeface="Gotham Book"/>
                <a:ea typeface="Times New Roman" panose="02020603050405020304" pitchFamily="18" charset="0"/>
                <a:cs typeface="Times New Roman" panose="02020603050405020304" pitchFamily="18" charset="0"/>
              </a:rPr>
              <a:t> in the state</a:t>
            </a:r>
            <a:r>
              <a:rPr lang="en-US" sz="2400" b="1" dirty="0">
                <a:solidFill>
                  <a:srgbClr val="C00000"/>
                </a:solidFill>
                <a:latin typeface="Gotham Book"/>
                <a:ea typeface="Times New Roman" panose="02020603050405020304" pitchFamily="18" charset="0"/>
                <a:cs typeface="Times New Roman" panose="02020603050405020304" pitchFamily="18" charset="0"/>
              </a:rPr>
              <a:t>. </a:t>
            </a:r>
            <a:r>
              <a:rPr lang="en-US" sz="2400" dirty="0">
                <a:solidFill>
                  <a:schemeClr val="accent5">
                    <a:lumMod val="75000"/>
                  </a:schemeClr>
                </a:solidFill>
                <a:latin typeface="Gotham Book"/>
                <a:ea typeface="Times New Roman" panose="02020603050405020304" pitchFamily="18" charset="0"/>
                <a:cs typeface="Times New Roman" panose="02020603050405020304" pitchFamily="18" charset="0"/>
              </a:rPr>
              <a:t>The vast grasslands of the Great Plains region and the abundance of cattle gave rise to the establishment of ranches for the beef </a:t>
            </a:r>
            <a:r>
              <a:rPr lang="en-US" sz="2400" b="1" dirty="0">
                <a:solidFill>
                  <a:schemeClr val="accent5">
                    <a:lumMod val="75000"/>
                  </a:schemeClr>
                </a:solidFill>
                <a:latin typeface="Gotham Book"/>
                <a:ea typeface="Times New Roman" panose="02020603050405020304" pitchFamily="18" charset="0"/>
                <a:cs typeface="Times New Roman" panose="02020603050405020304" pitchFamily="18" charset="0"/>
              </a:rPr>
              <a:t>industry</a:t>
            </a:r>
            <a:r>
              <a:rPr lang="en-US" sz="2400" dirty="0">
                <a:solidFill>
                  <a:schemeClr val="accent5">
                    <a:lumMod val="75000"/>
                  </a:schemeClr>
                </a:solidFill>
                <a:latin typeface="Gotham Book"/>
                <a:ea typeface="Times New Roman" panose="02020603050405020304" pitchFamily="18" charset="0"/>
                <a:cs typeface="Times New Roman" panose="02020603050405020304" pitchFamily="18" charset="0"/>
              </a:rPr>
              <a:t>. Texas’s </a:t>
            </a:r>
            <a:r>
              <a:rPr lang="en-US" sz="2400" b="1" dirty="0">
                <a:solidFill>
                  <a:schemeClr val="accent5">
                    <a:lumMod val="75000"/>
                  </a:schemeClr>
                </a:solidFill>
                <a:latin typeface="Gotham Book"/>
                <a:ea typeface="Times New Roman" panose="02020603050405020304" pitchFamily="18" charset="0"/>
                <a:cs typeface="Times New Roman" panose="02020603050405020304" pitchFamily="18" charset="0"/>
              </a:rPr>
              <a:t>industrial</a:t>
            </a:r>
            <a:r>
              <a:rPr lang="en-US" sz="2400" dirty="0">
                <a:solidFill>
                  <a:schemeClr val="accent5">
                    <a:lumMod val="75000"/>
                  </a:schemeClr>
                </a:solidFill>
                <a:latin typeface="Gotham Book"/>
                <a:ea typeface="Times New Roman" panose="02020603050405020304" pitchFamily="18" charset="0"/>
                <a:cs typeface="Times New Roman" panose="02020603050405020304" pitchFamily="18" charset="0"/>
              </a:rPr>
              <a:t> growth allowed the state to develop rapidly during this era. </a:t>
            </a:r>
            <a:endParaRPr kumimoji="0" lang="en-US" sz="2400" b="0" i="0" u="none" strike="noStrike" kern="1200" cap="none" spc="0" normalizeH="0" baseline="0" noProof="0" dirty="0">
              <a:ln>
                <a:noFill/>
              </a:ln>
              <a:solidFill>
                <a:schemeClr val="accent5">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descr=" A sepia-toned black and white photograph of a coal shaft in Lyra, Texas. There are two small white buildings that look like houses. Beside one building is a tall pillar that appears to be a chimney. There is also another loft building built on wooden stilts with a large ladder coming out of a tall tower built into the roof of the loft. Rows of logs lay in front of the buildings. ">
            <a:extLst>
              <a:ext uri="{FF2B5EF4-FFF2-40B4-BE49-F238E27FC236}">
                <a16:creationId xmlns:a16="http://schemas.microsoft.com/office/drawing/2014/main" id="{3FFBF033-49A4-5F72-1C88-93B1C257A7BA}"/>
              </a:ext>
            </a:extLst>
          </p:cNvPr>
          <p:cNvPicPr>
            <a:picLocks noChangeAspect="1"/>
          </p:cNvPicPr>
          <p:nvPr/>
        </p:nvPicPr>
        <p:blipFill>
          <a:blip r:embed="rId4"/>
          <a:stretch>
            <a:fillRect/>
          </a:stretch>
        </p:blipFill>
        <p:spPr>
          <a:xfrm>
            <a:off x="6515100" y="1691641"/>
            <a:ext cx="5530206" cy="3847588"/>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DAB0B691-EC6A-22D0-50DB-FFB1C56B8B81}"/>
              </a:ext>
            </a:extLst>
          </p:cNvPr>
          <p:cNvSpPr txBox="1"/>
          <p:nvPr/>
        </p:nvSpPr>
        <p:spPr>
          <a:xfrm>
            <a:off x="6466114" y="5627914"/>
            <a:ext cx="5606143" cy="707886"/>
          </a:xfrm>
          <a:prstGeom prst="rect">
            <a:avLst/>
          </a:prstGeom>
          <a:noFill/>
        </p:spPr>
        <p:txBody>
          <a:bodyPr wrap="square" rtlCol="0">
            <a:spAutoFit/>
          </a:bodyPr>
          <a:lstStyle/>
          <a:p>
            <a:pPr algn="ctr"/>
            <a:r>
              <a:rPr lang="en-US" sz="2000" dirty="0">
                <a:latin typeface="Gotham Book"/>
              </a:rPr>
              <a:t>A coal mine in Lyra, Texas, west of Fort Worth.</a:t>
            </a:r>
          </a:p>
          <a:p>
            <a:pPr algn="ctr"/>
            <a:r>
              <a:rPr lang="en-US" sz="2000" i="1" dirty="0">
                <a:latin typeface="Gotham Book"/>
              </a:rPr>
              <a:t>The Portal to Texas History</a:t>
            </a:r>
          </a:p>
        </p:txBody>
      </p:sp>
    </p:spTree>
    <p:extLst>
      <p:ext uri="{BB962C8B-B14F-4D97-AF65-F5344CB8AC3E}">
        <p14:creationId xmlns:p14="http://schemas.microsoft.com/office/powerpoint/2010/main" val="282845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D36FA68-EB76-F307-C492-5EE8586DB2C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4684487-25BC-C138-6E3D-355865DD689C}"/>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Innovation</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5400" i="1" u="none" strike="noStrike" kern="1200" cap="none" spc="0" normalizeH="0" baseline="0" noProof="0" dirty="0">
                <a:ln>
                  <a:noFill/>
                </a:ln>
                <a:solidFill>
                  <a:schemeClr val="bg1"/>
                </a:solidFill>
                <a:effectLst/>
                <a:uLnTx/>
                <a:uFillTx/>
                <a:latin typeface="Gotham Medium"/>
                <a:ea typeface="+mj-ea"/>
                <a:cs typeface="+mj-cs"/>
              </a:rPr>
              <a:t>(n)</a:t>
            </a:r>
          </a:p>
        </p:txBody>
      </p:sp>
      <p:sp>
        <p:nvSpPr>
          <p:cNvPr id="3" name="TextBox 2">
            <a:extLst>
              <a:ext uri="{FF2B5EF4-FFF2-40B4-BE49-F238E27FC236}">
                <a16:creationId xmlns:a16="http://schemas.microsoft.com/office/drawing/2014/main" id="{5F84F38D-3E06-78F1-9444-1EFDAD2AB712}"/>
              </a:ext>
            </a:extLst>
          </p:cNvPr>
          <p:cNvSpPr txBox="1"/>
          <p:nvPr/>
        </p:nvSpPr>
        <p:spPr>
          <a:xfrm>
            <a:off x="53365" y="1534886"/>
            <a:ext cx="7113421" cy="5416868"/>
          </a:xfrm>
          <a:prstGeom prst="rect">
            <a:avLst/>
          </a:prstGeom>
          <a:noFill/>
        </p:spPr>
        <p:txBody>
          <a:bodyPr wrap="square" rtlCol="0">
            <a:spAutoFit/>
          </a:bodyPr>
          <a:lstStyle/>
          <a:p>
            <a:pPr marL="0" marR="0" lvl="0" indent="0" defTabSz="9144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During the period of industrialization in the U.S., </a:t>
            </a:r>
            <a:r>
              <a:rPr lang="en-US" sz="2400" dirty="0">
                <a:solidFill>
                  <a:srgbClr val="0070C0"/>
                </a:solidFill>
                <a:latin typeface="Gotham Book"/>
                <a:ea typeface="Times New Roman" panose="02020603050405020304" pitchFamily="18" charset="0"/>
                <a:cs typeface="Times New Roman" panose="02020603050405020304" pitchFamily="18" charset="0"/>
              </a:rPr>
              <a:t>people created </a:t>
            </a:r>
            <a:r>
              <a:rPr kumimoji="0" lang="en-US" sz="24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new inventions and made improvements on existing materials. People were </a:t>
            </a:r>
            <a:r>
              <a:rPr lang="en-US" sz="2400" dirty="0">
                <a:solidFill>
                  <a:srgbClr val="0070C0"/>
                </a:solidFill>
                <a:latin typeface="Gotham Book"/>
                <a:ea typeface="Times New Roman" panose="02020603050405020304" pitchFamily="18" charset="0"/>
                <a:cs typeface="Times New Roman" panose="02020603050405020304" pitchFamily="18" charset="0"/>
              </a:rPr>
              <a:t>creating and introducing many new ideas, methods for doing things, and products. This is known as </a:t>
            </a:r>
            <a:r>
              <a:rPr lang="en-US" sz="2400" b="1" dirty="0">
                <a:solidFill>
                  <a:srgbClr val="0070C0"/>
                </a:solidFill>
                <a:latin typeface="Gotham Book"/>
                <a:ea typeface="Times New Roman" panose="02020603050405020304" pitchFamily="18" charset="0"/>
                <a:cs typeface="Times New Roman" panose="02020603050405020304" pitchFamily="18" charset="0"/>
              </a:rPr>
              <a:t>innovation</a:t>
            </a:r>
            <a:r>
              <a:rPr lang="en-US" sz="2400" dirty="0">
                <a:solidFill>
                  <a:srgbClr val="0070C0"/>
                </a:solidFill>
                <a:latin typeface="Gotham Book"/>
                <a:ea typeface="Times New Roman" panose="02020603050405020304" pitchFamily="18" charset="0"/>
                <a:cs typeface="Times New Roman" panose="02020603050405020304" pitchFamily="18" charset="0"/>
              </a:rPr>
              <a:t>.</a:t>
            </a:r>
          </a:p>
          <a:p>
            <a:pPr marL="0" marR="0" lvl="0" indent="0" defTabSz="914400" rtl="0" eaLnBrk="1" fontAlgn="auto" latinLnBrk="0" hangingPunct="1">
              <a:spcBef>
                <a:spcPts val="0"/>
              </a:spcBef>
              <a:spcAft>
                <a:spcPts val="60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Innovations</a:t>
            </a:r>
            <a:r>
              <a:rPr kumimoji="0" lang="en-US" sz="24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in transportation included the expansion of railroads which allowed people and goods to travel more quickly over long distances. </a:t>
            </a:r>
          </a:p>
          <a:p>
            <a:pPr marL="0" marR="0" lvl="0" indent="0" defTabSz="914400" rtl="0" eaLnBrk="1" fontAlgn="auto" latinLnBrk="0" hangingPunct="1">
              <a:spcBef>
                <a:spcPts val="0"/>
              </a:spcBef>
              <a:spcAft>
                <a:spcPts val="600"/>
              </a:spcAft>
              <a:buClrTx/>
              <a:buSzTx/>
              <a:buFontTx/>
              <a:buNone/>
              <a:tabLst/>
              <a:defRPr/>
            </a:pPr>
            <a:r>
              <a:rPr lang="en-US" sz="2400" b="1" dirty="0">
                <a:solidFill>
                  <a:srgbClr val="C00000"/>
                </a:solidFill>
                <a:latin typeface="Gotham Book"/>
                <a:ea typeface="Times New Roman" panose="02020603050405020304" pitchFamily="18" charset="0"/>
                <a:cs typeface="Times New Roman" panose="02020603050405020304" pitchFamily="18" charset="0"/>
              </a:rPr>
              <a:t>Innovations</a:t>
            </a:r>
            <a:r>
              <a:rPr lang="en-US" sz="2400" dirty="0">
                <a:solidFill>
                  <a:srgbClr val="C00000"/>
                </a:solidFill>
                <a:latin typeface="Gotham Book"/>
                <a:ea typeface="Times New Roman" panose="02020603050405020304" pitchFamily="18" charset="0"/>
                <a:cs typeface="Times New Roman" panose="02020603050405020304" pitchFamily="18" charset="0"/>
              </a:rPr>
              <a:t> like windmills</a:t>
            </a:r>
            <a:r>
              <a:rPr kumimoji="0" lang="en-US" sz="2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allowed farmers and ranchers in more arid regions like the Great Plains to pump water to their crops and livestock</a:t>
            </a:r>
            <a:r>
              <a:rPr lang="en-US" sz="2400" dirty="0">
                <a:solidFill>
                  <a:srgbClr val="C00000"/>
                </a:solidFill>
                <a:latin typeface="Gotham Book"/>
                <a:ea typeface="Times New Roman" panose="02020603050405020304" pitchFamily="18" charset="0"/>
                <a:cs typeface="Times New Roman" panose="02020603050405020304" pitchFamily="18" charset="0"/>
              </a:rPr>
              <a:t>. Another </a:t>
            </a:r>
            <a:r>
              <a:rPr lang="en-US" sz="2400" b="1" dirty="0">
                <a:solidFill>
                  <a:srgbClr val="C00000"/>
                </a:solidFill>
                <a:latin typeface="Gotham Book"/>
                <a:ea typeface="Times New Roman" panose="02020603050405020304" pitchFamily="18" charset="0"/>
                <a:cs typeface="Times New Roman" panose="02020603050405020304" pitchFamily="18" charset="0"/>
              </a:rPr>
              <a:t>innovation</a:t>
            </a:r>
            <a:r>
              <a:rPr lang="en-US" sz="2400" dirty="0">
                <a:solidFill>
                  <a:srgbClr val="C00000"/>
                </a:solidFill>
                <a:latin typeface="Gotham Book"/>
                <a:ea typeface="Times New Roman" panose="02020603050405020304" pitchFamily="18" charset="0"/>
                <a:cs typeface="Times New Roman" panose="02020603050405020304" pitchFamily="18" charset="0"/>
              </a:rPr>
              <a:t> was </a:t>
            </a:r>
            <a:r>
              <a:rPr kumimoji="0" lang="en-US" sz="2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barbed wire, which allowed ranchers to cheaply fence in their property</a:t>
            </a:r>
            <a:r>
              <a:rPr lang="en-US" sz="2400" dirty="0">
                <a:solidFill>
                  <a:srgbClr val="C00000"/>
                </a:solidFill>
                <a:latin typeface="Gotham Book"/>
                <a:ea typeface="Times New Roman" panose="02020603050405020304" pitchFamily="18" charset="0"/>
                <a:cs typeface="Times New Roman" panose="02020603050405020304" pitchFamily="18" charset="0"/>
              </a:rPr>
              <a:t> to</a:t>
            </a:r>
            <a:r>
              <a:rPr kumimoji="0" lang="en-US" sz="24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 protect their land, livestock, and water resources. </a:t>
            </a:r>
          </a:p>
        </p:txBody>
      </p:sp>
      <p:pic>
        <p:nvPicPr>
          <p:cNvPr id="5" name="Picture 4" descr="A black and white photograph of railroad tracks leading toward the photo with a train sitting on the tracks. There is a depot in the background of the picture and beside the depot is a large water tower and a windmill. The photograph has been damaged and is not fully visible on the right side.">
            <a:extLst>
              <a:ext uri="{FF2B5EF4-FFF2-40B4-BE49-F238E27FC236}">
                <a16:creationId xmlns:a16="http://schemas.microsoft.com/office/drawing/2014/main" id="{99542088-1E26-F90C-DAFC-6B47FEB2A993}"/>
              </a:ext>
            </a:extLst>
          </p:cNvPr>
          <p:cNvPicPr>
            <a:picLocks noChangeAspect="1"/>
          </p:cNvPicPr>
          <p:nvPr/>
        </p:nvPicPr>
        <p:blipFill>
          <a:blip r:embed="rId4"/>
          <a:stretch>
            <a:fillRect/>
          </a:stretch>
        </p:blipFill>
        <p:spPr>
          <a:xfrm>
            <a:off x="7166786" y="1404253"/>
            <a:ext cx="4849592" cy="3614062"/>
          </a:xfrm>
          <a:prstGeom prst="rect">
            <a:avLst/>
          </a:prstGeom>
          <a:effectLst>
            <a:outerShdw blurRad="50800" dist="50800" dir="7920000" algn="ctr" rotWithShape="0">
              <a:srgbClr val="000000">
                <a:alpha val="43137"/>
              </a:srgbClr>
            </a:outerShdw>
          </a:effectLst>
        </p:spPr>
      </p:pic>
      <p:sp>
        <p:nvSpPr>
          <p:cNvPr id="6" name="TextBox 5">
            <a:extLst>
              <a:ext uri="{FF2B5EF4-FFF2-40B4-BE49-F238E27FC236}">
                <a16:creationId xmlns:a16="http://schemas.microsoft.com/office/drawing/2014/main" id="{39AAB898-89FF-3A0E-A011-7824628851F2}"/>
              </a:ext>
            </a:extLst>
          </p:cNvPr>
          <p:cNvSpPr txBox="1"/>
          <p:nvPr/>
        </p:nvSpPr>
        <p:spPr>
          <a:xfrm>
            <a:off x="7021285" y="5279570"/>
            <a:ext cx="5160893" cy="1015663"/>
          </a:xfrm>
          <a:prstGeom prst="rect">
            <a:avLst/>
          </a:prstGeom>
          <a:noFill/>
        </p:spPr>
        <p:txBody>
          <a:bodyPr wrap="square" rtlCol="0">
            <a:spAutoFit/>
          </a:bodyPr>
          <a:lstStyle/>
          <a:p>
            <a:pPr algn="ctr"/>
            <a:r>
              <a:rPr lang="en-US" sz="2000" dirty="0">
                <a:latin typeface="Gotham Book"/>
              </a:rPr>
              <a:t>A railroad depot with a water tower and windmill in the background. </a:t>
            </a:r>
          </a:p>
          <a:p>
            <a:pPr algn="ctr"/>
            <a:r>
              <a:rPr lang="en-US" sz="2000" i="1" dirty="0">
                <a:latin typeface="Gotham Book"/>
              </a:rPr>
              <a:t>The Portal to Texas History. </a:t>
            </a:r>
          </a:p>
        </p:txBody>
      </p:sp>
    </p:spTree>
    <p:extLst>
      <p:ext uri="{BB962C8B-B14F-4D97-AF65-F5344CB8AC3E}">
        <p14:creationId xmlns:p14="http://schemas.microsoft.com/office/powerpoint/2010/main" val="143593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8A7AC5E-379F-9D66-AC79-F39E667FED6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07DC7CB-FEA2-9B74-329A-F107D35112F8}"/>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Urbanization</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5400" i="1" u="none" strike="noStrike" kern="1200" cap="none" spc="0" normalizeH="0" baseline="0" noProof="0" dirty="0">
                <a:ln>
                  <a:noFill/>
                </a:ln>
                <a:solidFill>
                  <a:schemeClr val="bg1"/>
                </a:solidFill>
                <a:effectLst/>
                <a:uLnTx/>
                <a:uFillTx/>
                <a:latin typeface="Gotham Medium"/>
                <a:ea typeface="+mj-ea"/>
                <a:cs typeface="+mj-cs"/>
              </a:rPr>
              <a:t>(n)</a:t>
            </a:r>
          </a:p>
        </p:txBody>
      </p:sp>
      <p:sp>
        <p:nvSpPr>
          <p:cNvPr id="3" name="TextBox 2">
            <a:extLst>
              <a:ext uri="{FF2B5EF4-FFF2-40B4-BE49-F238E27FC236}">
                <a16:creationId xmlns:a16="http://schemas.microsoft.com/office/drawing/2014/main" id="{1713853A-158B-23DF-95B3-0D1F18904BA7}"/>
              </a:ext>
            </a:extLst>
          </p:cNvPr>
          <p:cNvSpPr txBox="1"/>
          <p:nvPr/>
        </p:nvSpPr>
        <p:spPr>
          <a:xfrm>
            <a:off x="53365" y="1611087"/>
            <a:ext cx="6314778" cy="5584286"/>
          </a:xfrm>
          <a:prstGeom prst="rect">
            <a:avLst/>
          </a:prstGeom>
          <a:noFill/>
        </p:spPr>
        <p:txBody>
          <a:bodyPr wrap="square" rtlCol="0">
            <a:spAutoFit/>
          </a:bodyPr>
          <a:lstStyle/>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Today, Texas has many large cities</a:t>
            </a:r>
            <a:r>
              <a:rPr lang="en-US" sz="2400" dirty="0">
                <a:solidFill>
                  <a:schemeClr val="accent6">
                    <a:lumMod val="75000"/>
                  </a:schemeClr>
                </a:solidFill>
                <a:latin typeface="Gotham Book"/>
                <a:ea typeface="Times New Roman" panose="02020603050405020304" pitchFamily="18" charset="0"/>
                <a:cs typeface="Times New Roman" panose="02020603050405020304" pitchFamily="18" charset="0"/>
              </a:rPr>
              <a:t>. Approximately</a:t>
            </a:r>
            <a:r>
              <a:rPr kumimoji="0" lang="en-US" sz="24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 85% of Texans now live in </a:t>
            </a:r>
            <a:r>
              <a:rPr kumimoji="0" lang="en-US" sz="2400" b="1"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urban</a:t>
            </a:r>
            <a:r>
              <a:rPr kumimoji="0" lang="en-US" sz="24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 areas, or cities. In fact, Houston is the fourth largest city in the whole United States!</a:t>
            </a:r>
          </a:p>
          <a:p>
            <a:pPr marL="0" marR="0" lvl="0" indent="0" defTabSz="914400" rtl="0" eaLnBrk="1" fontAlgn="auto" latinLnBrk="0" hangingPunct="1">
              <a:lnSpc>
                <a:spcPct val="110000"/>
              </a:lnSpc>
              <a:spcBef>
                <a:spcPts val="0"/>
              </a:spcBef>
              <a:spcAft>
                <a:spcPts val="600"/>
              </a:spcAft>
              <a:buClrTx/>
              <a:buSzTx/>
              <a:buFontTx/>
              <a:buNone/>
              <a:tabLst/>
              <a:defRPr/>
            </a:pPr>
            <a:r>
              <a:rPr lang="en-US" sz="2400" dirty="0">
                <a:solidFill>
                  <a:srgbClr val="7030A0"/>
                </a:solidFill>
                <a:latin typeface="Gotham Book"/>
                <a:ea typeface="Times New Roman" panose="02020603050405020304" pitchFamily="18" charset="0"/>
                <a:cs typeface="Times New Roman" panose="02020603050405020304" pitchFamily="18" charset="0"/>
              </a:rPr>
              <a:t>This was not always the case. For most of Texas’s history, the majority of Texans lived in rural areas in the countryside. At the end of the 19</a:t>
            </a:r>
            <a:r>
              <a:rPr lang="en-US" sz="2400" baseline="30000" dirty="0">
                <a:solidFill>
                  <a:srgbClr val="7030A0"/>
                </a:solidFill>
                <a:latin typeface="Gotham Book"/>
                <a:ea typeface="Times New Roman" panose="02020603050405020304" pitchFamily="18" charset="0"/>
                <a:cs typeface="Times New Roman" panose="02020603050405020304" pitchFamily="18" charset="0"/>
              </a:rPr>
              <a:t>th</a:t>
            </a:r>
            <a:r>
              <a:rPr lang="en-US" sz="2400" dirty="0">
                <a:solidFill>
                  <a:srgbClr val="7030A0"/>
                </a:solidFill>
                <a:latin typeface="Gotham Book"/>
                <a:ea typeface="Times New Roman" panose="02020603050405020304" pitchFamily="18" charset="0"/>
                <a:cs typeface="Times New Roman" panose="02020603050405020304" pitchFamily="18" charset="0"/>
              </a:rPr>
              <a:t> century, the population of Texas increased rapidly, and some people began moving from the countryside into the cities in a process called </a:t>
            </a:r>
            <a:r>
              <a:rPr lang="en-US" sz="2400" b="1" dirty="0">
                <a:solidFill>
                  <a:srgbClr val="7030A0"/>
                </a:solidFill>
                <a:latin typeface="Gotham Book"/>
                <a:ea typeface="Times New Roman" panose="02020603050405020304" pitchFamily="18" charset="0"/>
                <a:cs typeface="Times New Roman" panose="02020603050405020304" pitchFamily="18" charset="0"/>
              </a:rPr>
              <a:t>urbanization</a:t>
            </a:r>
            <a:r>
              <a:rPr lang="en-US" sz="2400" dirty="0">
                <a:solidFill>
                  <a:srgbClr val="7030A0"/>
                </a:solidFill>
                <a:latin typeface="Gotham Book"/>
                <a:ea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10000"/>
              </a:lnSpc>
              <a:spcBef>
                <a:spcPts val="0"/>
              </a:spcBef>
              <a:spcAft>
                <a:spcPts val="600"/>
              </a:spcAft>
              <a:buClrTx/>
              <a:buSzTx/>
              <a:buFontTx/>
              <a:buNone/>
              <a:tabLst/>
              <a:defRPr/>
            </a:pPr>
            <a:r>
              <a:rPr lang="en-US" sz="2400" dirty="0">
                <a:solidFill>
                  <a:schemeClr val="accent2">
                    <a:lumMod val="75000"/>
                  </a:schemeClr>
                </a:solidFill>
                <a:latin typeface="Gotham Book"/>
                <a:ea typeface="Times New Roman" panose="02020603050405020304" pitchFamily="18" charset="0"/>
                <a:cs typeface="Times New Roman" panose="02020603050405020304" pitchFamily="18" charset="0"/>
              </a:rPr>
              <a:t>Although Texas was becoming </a:t>
            </a:r>
            <a:r>
              <a:rPr lang="en-US" sz="2400" b="1" dirty="0">
                <a:solidFill>
                  <a:schemeClr val="accent2">
                    <a:lumMod val="75000"/>
                  </a:schemeClr>
                </a:solidFill>
                <a:latin typeface="Gotham Book"/>
                <a:ea typeface="Times New Roman" panose="02020603050405020304" pitchFamily="18" charset="0"/>
                <a:cs typeface="Times New Roman" panose="02020603050405020304" pitchFamily="18" charset="0"/>
              </a:rPr>
              <a:t>urbanized,</a:t>
            </a:r>
            <a:r>
              <a:rPr lang="en-US" sz="2400" dirty="0">
                <a:solidFill>
                  <a:schemeClr val="accent2">
                    <a:lumMod val="75000"/>
                  </a:schemeClr>
                </a:solidFill>
                <a:latin typeface="Gotham Book"/>
                <a:ea typeface="Times New Roman" panose="02020603050405020304" pitchFamily="18" charset="0"/>
                <a:cs typeface="Times New Roman" panose="02020603050405020304" pitchFamily="18" charset="0"/>
              </a:rPr>
              <a:t> during this era 83% of Texans still lived in rural eras. </a:t>
            </a:r>
          </a:p>
          <a:p>
            <a:pPr marL="0" marR="0" lvl="0" indent="0" defTabSz="914400" rtl="0" eaLnBrk="1" fontAlgn="auto" latinLnBrk="0" hangingPunct="1">
              <a:lnSpc>
                <a:spcPct val="110000"/>
              </a:lnSpc>
              <a:spcBef>
                <a:spcPts val="0"/>
              </a:spcBef>
              <a:spcAft>
                <a:spcPts val="600"/>
              </a:spcAft>
              <a:buClrTx/>
              <a:buSzTx/>
              <a:buFontTx/>
              <a:buNone/>
              <a:tabLst/>
              <a:defRPr/>
            </a:pPr>
            <a:endParaRPr lang="en-US" sz="2400" dirty="0">
              <a:solidFill>
                <a:srgbClr val="0070C0"/>
              </a:solidFill>
              <a:latin typeface="Gotham Book"/>
              <a:ea typeface="Times New Roman" panose="02020603050405020304" pitchFamily="18" charset="0"/>
              <a:cs typeface="Times New Roman" panose="02020603050405020304" pitchFamily="18" charset="0"/>
            </a:endParaRPr>
          </a:p>
        </p:txBody>
      </p:sp>
      <p:pic>
        <p:nvPicPr>
          <p:cNvPr id="3074" name="Picture 2" descr="A sepia-toned black and white photograph of a bustling town square. There is a large white building with a domed roof in the middle of the image and all around the building are hundreds of people and wagons carting goods. ">
            <a:extLst>
              <a:ext uri="{FF2B5EF4-FFF2-40B4-BE49-F238E27FC236}">
                <a16:creationId xmlns:a16="http://schemas.microsoft.com/office/drawing/2014/main" id="{228827AC-43CA-3676-8CE7-09A9A7B95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143" y="1382485"/>
            <a:ext cx="5649685" cy="428253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A74E2D-5FAA-5404-1375-B26AD6D12367}"/>
              </a:ext>
            </a:extLst>
          </p:cNvPr>
          <p:cNvSpPr txBox="1"/>
          <p:nvPr/>
        </p:nvSpPr>
        <p:spPr>
          <a:xfrm>
            <a:off x="6226629" y="5649684"/>
            <a:ext cx="5912006" cy="707886"/>
          </a:xfrm>
          <a:prstGeom prst="rect">
            <a:avLst/>
          </a:prstGeom>
          <a:noFill/>
        </p:spPr>
        <p:txBody>
          <a:bodyPr wrap="square" rtlCol="0">
            <a:spAutoFit/>
          </a:bodyPr>
          <a:lstStyle/>
          <a:p>
            <a:pPr algn="ctr"/>
            <a:r>
              <a:rPr lang="en-US" sz="2000" dirty="0">
                <a:latin typeface="Gotham Book"/>
              </a:rPr>
              <a:t>Tarrant County courthouse and public square, 1879.</a:t>
            </a:r>
          </a:p>
          <a:p>
            <a:pPr algn="ctr"/>
            <a:r>
              <a:rPr lang="en-US" sz="2000" i="1" dirty="0">
                <a:latin typeface="Gotham Book"/>
              </a:rPr>
              <a:t>The Portal to Texas History</a:t>
            </a:r>
          </a:p>
        </p:txBody>
      </p:sp>
    </p:spTree>
    <p:extLst>
      <p:ext uri="{BB962C8B-B14F-4D97-AF65-F5344CB8AC3E}">
        <p14:creationId xmlns:p14="http://schemas.microsoft.com/office/powerpoint/2010/main" val="188657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49E6C4-55E4-DBB8-571D-C984DA63958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7503DA3-24A6-A6D6-0019-D7C2CFE53C26}"/>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8000" dirty="0">
                <a:solidFill>
                  <a:schemeClr val="bg1"/>
                </a:solidFill>
                <a:latin typeface="Gotham Medium"/>
              </a:rPr>
              <a:t>A ranch</a:t>
            </a:r>
            <a:r>
              <a:rPr kumimoji="0" lang="en-US" sz="8000" b="0" i="0" u="none" strike="noStrike" kern="1200" cap="none" spc="0" normalizeH="0" baseline="0" noProof="0" dirty="0">
                <a:ln>
                  <a:noFill/>
                </a:ln>
                <a:solidFill>
                  <a:schemeClr val="bg1"/>
                </a:solidFill>
                <a:effectLst/>
                <a:uLnTx/>
                <a:uFillTx/>
                <a:latin typeface="Gotham Medium"/>
                <a:ea typeface="+mj-ea"/>
                <a:cs typeface="+mj-cs"/>
              </a:rPr>
              <a:t> </a:t>
            </a:r>
            <a:r>
              <a:rPr kumimoji="0" lang="en-US" sz="5400" i="1" u="none" strike="noStrike" kern="1200" cap="none" spc="0" normalizeH="0" baseline="0" noProof="0" dirty="0">
                <a:ln>
                  <a:noFill/>
                </a:ln>
                <a:solidFill>
                  <a:schemeClr val="bg1"/>
                </a:solidFill>
                <a:effectLst/>
                <a:uLnTx/>
                <a:uFillTx/>
                <a:latin typeface="Gotham Medium"/>
                <a:ea typeface="+mj-ea"/>
                <a:cs typeface="+mj-cs"/>
              </a:rPr>
              <a:t>(n)</a:t>
            </a:r>
          </a:p>
        </p:txBody>
      </p:sp>
      <p:sp>
        <p:nvSpPr>
          <p:cNvPr id="3" name="TextBox 2">
            <a:extLst>
              <a:ext uri="{FF2B5EF4-FFF2-40B4-BE49-F238E27FC236}">
                <a16:creationId xmlns:a16="http://schemas.microsoft.com/office/drawing/2014/main" id="{567805C8-476A-5E7B-3392-9C3522FAC31C}"/>
              </a:ext>
            </a:extLst>
          </p:cNvPr>
          <p:cNvSpPr txBox="1"/>
          <p:nvPr/>
        </p:nvSpPr>
        <p:spPr>
          <a:xfrm>
            <a:off x="97972" y="1480456"/>
            <a:ext cx="6324600" cy="5510419"/>
          </a:xfrm>
          <a:prstGeom prst="rect">
            <a:avLst/>
          </a:prstGeom>
          <a:noFill/>
        </p:spPr>
        <p:txBody>
          <a:bodyPr wrap="square" rtlCol="0">
            <a:spAutoFit/>
          </a:bodyPr>
          <a:lstStyle/>
          <a:p>
            <a:pPr marL="0" marR="0" lvl="0" indent="0"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chemeClr val="accent6">
                    <a:lumMod val="75000"/>
                  </a:schemeClr>
                </a:solidFill>
                <a:effectLst/>
                <a:uLnTx/>
                <a:uFillTx/>
                <a:latin typeface="Gotham Book"/>
                <a:ea typeface="Times New Roman" panose="02020603050405020304" pitchFamily="18" charset="0"/>
                <a:cs typeface="Times New Roman" panose="02020603050405020304" pitchFamily="18" charset="0"/>
              </a:rPr>
              <a:t>After the Civil War and Reconstruction, demand for beef was high in Northern states, where cattle were not as abundant. A cow bought in Texas for $4.00 could sell in New York for nearly $40.00! </a:t>
            </a:r>
          </a:p>
          <a:p>
            <a:pPr lvl="0">
              <a:lnSpc>
                <a:spcPct val="110000"/>
              </a:lnSpc>
              <a:spcAft>
                <a:spcPts val="600"/>
              </a:spcAft>
              <a:defRPr/>
            </a:pPr>
            <a:r>
              <a:rPr kumimoji="0" lang="en-US" sz="24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As a result, the Texas cattle industry developed</a:t>
            </a:r>
            <a:r>
              <a:rPr lang="en-US" sz="2400" dirty="0">
                <a:solidFill>
                  <a:srgbClr val="7030A0"/>
                </a:solidFill>
                <a:latin typeface="Gotham Book"/>
                <a:ea typeface="Times New Roman" panose="02020603050405020304" pitchFamily="18" charset="0"/>
                <a:cs typeface="Times New Roman" panose="02020603050405020304" pitchFamily="18" charset="0"/>
              </a:rPr>
              <a:t> rapidly</a:t>
            </a:r>
            <a:r>
              <a:rPr kumimoji="0" lang="en-US" sz="24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during this era. </a:t>
            </a:r>
            <a:r>
              <a:rPr lang="en-US" sz="2400" dirty="0">
                <a:solidFill>
                  <a:srgbClr val="7030A0"/>
                </a:solidFill>
                <a:latin typeface="Gotham Book"/>
                <a:ea typeface="Times New Roman" panose="02020603050405020304" pitchFamily="18" charset="0"/>
                <a:cs typeface="Times New Roman" panose="02020603050405020304" pitchFamily="18" charset="0"/>
              </a:rPr>
              <a:t>At first, cowboys drove herds of cattle to Northern states. Later, large </a:t>
            </a:r>
            <a:r>
              <a:rPr lang="en-US" sz="2400" b="1" dirty="0">
                <a:solidFill>
                  <a:srgbClr val="7030A0"/>
                </a:solidFill>
                <a:latin typeface="Gotham Book"/>
                <a:ea typeface="Times New Roman" panose="02020603050405020304" pitchFamily="18" charset="0"/>
                <a:cs typeface="Times New Roman" panose="02020603050405020304" pitchFamily="18" charset="0"/>
              </a:rPr>
              <a:t>ranches</a:t>
            </a:r>
            <a:r>
              <a:rPr lang="en-US" sz="2400" dirty="0">
                <a:solidFill>
                  <a:srgbClr val="7030A0"/>
                </a:solidFill>
                <a:latin typeface="Gotham Book"/>
                <a:ea typeface="Times New Roman" panose="02020603050405020304" pitchFamily="18" charset="0"/>
                <a:cs typeface="Times New Roman" panose="02020603050405020304" pitchFamily="18" charset="0"/>
              </a:rPr>
              <a:t> were established to raise cattle to then be transported by trains to Northern markets. </a:t>
            </a:r>
          </a:p>
          <a:p>
            <a:pPr marL="0" marR="0" lvl="0" indent="0" defTabSz="914400" rtl="0" eaLnBrk="1" fontAlgn="auto" latinLnBrk="0" hangingPunct="1">
              <a:lnSpc>
                <a:spcPct val="110000"/>
              </a:lnSpc>
              <a:spcBef>
                <a:spcPts val="0"/>
              </a:spcBef>
              <a:spcAft>
                <a:spcPts val="600"/>
              </a:spcAft>
              <a:buClrTx/>
              <a:buSzTx/>
              <a:buFontTx/>
              <a:buNone/>
              <a:tabLst/>
              <a:defRPr/>
            </a:pPr>
            <a:r>
              <a:rPr lang="en-US" sz="2400" dirty="0">
                <a:solidFill>
                  <a:srgbClr val="0070C0"/>
                </a:solidFill>
                <a:latin typeface="Gotham Book"/>
                <a:ea typeface="Times New Roman" panose="02020603050405020304" pitchFamily="18" charset="0"/>
                <a:cs typeface="Times New Roman" panose="02020603050405020304" pitchFamily="18" charset="0"/>
              </a:rPr>
              <a:t>A </a:t>
            </a:r>
            <a:r>
              <a:rPr lang="en-US" sz="2400" b="1" dirty="0">
                <a:solidFill>
                  <a:srgbClr val="0070C0"/>
                </a:solidFill>
                <a:latin typeface="Gotham Book"/>
                <a:ea typeface="Times New Roman" panose="02020603050405020304" pitchFamily="18" charset="0"/>
                <a:cs typeface="Times New Roman" panose="02020603050405020304" pitchFamily="18" charset="0"/>
              </a:rPr>
              <a:t>ranch</a:t>
            </a:r>
            <a:r>
              <a:rPr lang="en-US" sz="2400" dirty="0">
                <a:solidFill>
                  <a:srgbClr val="0070C0"/>
                </a:solidFill>
                <a:latin typeface="Gotham Book"/>
                <a:ea typeface="Times New Roman" panose="02020603050405020304" pitchFamily="18" charset="0"/>
                <a:cs typeface="Times New Roman" panose="02020603050405020304" pitchFamily="18" charset="0"/>
              </a:rPr>
              <a:t> is a type of large farm where cattle and livestock are raised. Mega </a:t>
            </a:r>
            <a:r>
              <a:rPr lang="en-US" sz="2400" b="1" dirty="0">
                <a:solidFill>
                  <a:srgbClr val="0070C0"/>
                </a:solidFill>
                <a:latin typeface="Gotham Book"/>
                <a:ea typeface="Times New Roman" panose="02020603050405020304" pitchFamily="18" charset="0"/>
                <a:cs typeface="Times New Roman" panose="02020603050405020304" pitchFamily="18" charset="0"/>
              </a:rPr>
              <a:t>ranches</a:t>
            </a:r>
            <a:r>
              <a:rPr lang="en-US" sz="2400" dirty="0">
                <a:solidFill>
                  <a:srgbClr val="0070C0"/>
                </a:solidFill>
                <a:latin typeface="Gotham Book"/>
                <a:ea typeface="Times New Roman" panose="02020603050405020304" pitchFamily="18" charset="0"/>
                <a:cs typeface="Times New Roman" panose="02020603050405020304" pitchFamily="18" charset="0"/>
              </a:rPr>
              <a:t> like the XIT ranch and the King ranch came to dominate the cattle industry in Texas during this era. </a:t>
            </a:r>
            <a:endParaRPr kumimoji="0" lang="en-US" sz="24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4098" name="Picture 2" descr="A blurry action shot of six cowboys &quot;dipping&quot; a cow. They have long poles attached to the cows neck and they are dunking the cow in a vat of liquid to treat it for ticks and diseases. The cow appears to be trying to run off, and the men are moving to subdue it which resulted in a blurry picture.">
            <a:extLst>
              <a:ext uri="{FF2B5EF4-FFF2-40B4-BE49-F238E27FC236}">
                <a16:creationId xmlns:a16="http://schemas.microsoft.com/office/drawing/2014/main" id="{91B11630-7617-DE2F-5E64-7DF7DC1C1F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61" b="1437"/>
          <a:stretch>
            <a:fillRect/>
          </a:stretch>
        </p:blipFill>
        <p:spPr bwMode="auto">
          <a:xfrm>
            <a:off x="6618513" y="1393372"/>
            <a:ext cx="5301344" cy="379747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20CAE4-567F-444F-6651-D66B639A4239}"/>
              </a:ext>
            </a:extLst>
          </p:cNvPr>
          <p:cNvSpPr txBox="1"/>
          <p:nvPr/>
        </p:nvSpPr>
        <p:spPr>
          <a:xfrm>
            <a:off x="6455231" y="5190848"/>
            <a:ext cx="5660570" cy="1077218"/>
          </a:xfrm>
          <a:prstGeom prst="rect">
            <a:avLst/>
          </a:prstGeom>
          <a:noFill/>
        </p:spPr>
        <p:txBody>
          <a:bodyPr wrap="square" rtlCol="0">
            <a:spAutoFit/>
          </a:bodyPr>
          <a:lstStyle/>
          <a:p>
            <a:pPr algn="ctr"/>
            <a:r>
              <a:rPr lang="en-US" sz="2200" dirty="0">
                <a:latin typeface="Gotham Book"/>
              </a:rPr>
              <a:t>Cowboys at the J.M. Keuhn Ranch treating cattle for ticks, which carried the “Texas Fever.”</a:t>
            </a:r>
          </a:p>
          <a:p>
            <a:pPr algn="ctr"/>
            <a:r>
              <a:rPr lang="en-US" sz="2000" i="1" dirty="0">
                <a:latin typeface="Gotham Book"/>
              </a:rPr>
              <a:t>The Portal to Texas History</a:t>
            </a:r>
          </a:p>
        </p:txBody>
      </p:sp>
    </p:spTree>
    <p:extLst>
      <p:ext uri="{BB962C8B-B14F-4D97-AF65-F5344CB8AC3E}">
        <p14:creationId xmlns:p14="http://schemas.microsoft.com/office/powerpoint/2010/main" val="291677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499</TotalTime>
  <Words>1704</Words>
  <Application>Microsoft Office PowerPoint</Application>
  <PresentationFormat>Widescreen</PresentationFormat>
  <Paragraphs>85</Paragraphs>
  <Slides>14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Aptos</vt:lpstr>
      <vt:lpstr>Aptos Display</vt:lpstr>
      <vt:lpstr>Arial</vt:lpstr>
      <vt:lpstr>Gotham Bok</vt:lpstr>
      <vt:lpstr>Gotham book</vt:lpstr>
      <vt:lpstr>Gotham book</vt:lpstr>
      <vt:lpstr>Gotham Medium</vt:lpstr>
      <vt:lpstr>Office Theme</vt:lpstr>
      <vt:lpstr>1_Office Theme</vt:lpstr>
      <vt:lpstr>Unit 10:  Cotton, Cattle, &amp; Railroads</vt:lpstr>
      <vt:lpstr>Warm-up:  Follow the directions to complete your warm-up</vt:lpstr>
      <vt:lpstr>Share with the class</vt:lpstr>
      <vt:lpstr>Essential Question</vt:lpstr>
      <vt:lpstr>In today’s lesson…</vt:lpstr>
      <vt:lpstr>Industrialization (n)</vt:lpstr>
      <vt:lpstr>Innovation (n)</vt:lpstr>
      <vt:lpstr>Urbanization (n)</vt:lpstr>
      <vt:lpstr>A ranch (n)</vt:lpstr>
      <vt:lpstr>Tenant Farming (n, v)</vt:lpstr>
      <vt:lpstr>To reform (v)</vt:lpstr>
      <vt:lpstr>Segregation (n)</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14</cp:revision>
  <dcterms:created xsi:type="dcterms:W3CDTF">2025-11-05T18:13:37Z</dcterms:created>
  <dcterms:modified xsi:type="dcterms:W3CDTF">2026-01-05T15:09:04Z</dcterms:modified>
</cp:coreProperties>
</file>