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326" r:id="rId4"/>
    <p:sldId id="331" r:id="rId5"/>
    <p:sldId id="332" r:id="rId6"/>
    <p:sldId id="333" r:id="rId7"/>
    <p:sldId id="334" r:id="rId8"/>
    <p:sldId id="343" r:id="rId9"/>
    <p:sldId id="344" r:id="rId10"/>
    <p:sldId id="345" r:id="rId11"/>
    <p:sldId id="346" r:id="rId12"/>
    <p:sldId id="347" r:id="rId13"/>
    <p:sldId id="348" r:id="rId14"/>
    <p:sldId id="349" r:id="rId15"/>
    <p:sldId id="35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7C0A6-7FEA-42F7-A257-D712ED9B522E}"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4AF6D-6C28-4C20-9E98-398F025963B0}" type="slidenum">
              <a:rPr lang="en-US" smtClean="0"/>
              <a:t>‹#›</a:t>
            </a:fld>
            <a:endParaRPr lang="en-US"/>
          </a:p>
        </p:txBody>
      </p:sp>
    </p:spTree>
    <p:extLst>
      <p:ext uri="{BB962C8B-B14F-4D97-AF65-F5344CB8AC3E}">
        <p14:creationId xmlns:p14="http://schemas.microsoft.com/office/powerpoint/2010/main" val="1977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8867/"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12976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ewberry.org/rights-and-reproduc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dc115105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1637090/"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texashistory.unt.edu/ark:/67531/metapth16517/" TargetMode="Externa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ndex.php?title=File:Farmers-Alliance-Banner.jpg&amp;oldid=847710980#fil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texashistory.unt.edu/" TargetMode="External"/><Relationship Id="rId4" Type="http://schemas.openxmlformats.org/officeDocument/2006/relationships/hyperlink" Target="https://texashistory.unt.edu/ark:/67531/metapth743134/"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46697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[Two men herding cattle down a street], photograph, August 14, 1897; (</a:t>
            </a:r>
            <a:r>
              <a:rPr lang="en-US" sz="1200" b="0" i="0" u="none" strike="noStrike" kern="1200" dirty="0">
                <a:solidFill>
                  <a:schemeClr val="tx1"/>
                </a:solidFill>
                <a:effectLst/>
                <a:latin typeface="+mn-lt"/>
                <a:ea typeface="+mn-ea"/>
                <a:cs typeface="+mn-cs"/>
                <a:hlinkClick r:id="rId3"/>
              </a:rPr>
              <a:t>https://texashistory.unt.edu/ark:/67531/metapth8867/</a:t>
            </a:r>
            <a:r>
              <a:rPr lang="en-US" sz="1200" b="0" i="0" u="none" strike="noStrike" kern="1200" dirty="0">
                <a:solidFill>
                  <a:schemeClr val="tx1"/>
                </a:solidFill>
                <a:effectLst/>
                <a:latin typeface="+mn-lt"/>
                <a:ea typeface="+mn-ea"/>
                <a:cs typeface="+mn-cs"/>
              </a:rPr>
              <a:t>: accessed November 4,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crediting George Ranch Historical Park.</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Hine, Lewis Wickes, photographer. </a:t>
            </a:r>
            <a:r>
              <a:rPr lang="en-US" sz="1200" b="0" i="1" kern="1200" dirty="0">
                <a:solidFill>
                  <a:schemeClr val="tx1"/>
                </a:solidFill>
                <a:effectLst/>
                <a:latin typeface="+mn-lt"/>
                <a:ea typeface="+mn-ea"/>
                <a:cs typeface="+mn-cs"/>
              </a:rPr>
              <a:t>Eddie Marek a six year old cotton picker who picks fifty pounds a day. His sister eighteen years old picks one hundred pounds. Father and mother and some negroes also pick. A frugal Bohemian family. Own the farm of two hundred acres near </a:t>
            </a:r>
            <a:r>
              <a:rPr lang="en-US" sz="1200" b="0" i="1" kern="1200" dirty="0" err="1">
                <a:solidFill>
                  <a:schemeClr val="tx1"/>
                </a:solidFill>
                <a:effectLst/>
                <a:latin typeface="+mn-lt"/>
                <a:ea typeface="+mn-ea"/>
                <a:cs typeface="+mn-cs"/>
              </a:rPr>
              <a:t>Houston.Location</a:t>
            </a:r>
            <a:r>
              <a:rPr lang="en-US" sz="1200" b="0" i="1" kern="1200" dirty="0">
                <a:solidFill>
                  <a:schemeClr val="tx1"/>
                </a:solidFill>
                <a:effectLst/>
                <a:latin typeface="+mn-lt"/>
                <a:ea typeface="+mn-ea"/>
                <a:cs typeface="+mn-cs"/>
              </a:rPr>
              <a:t>: Houston vicinity, Texas</a:t>
            </a:r>
            <a:r>
              <a:rPr lang="en-US" sz="1200" b="0" i="0" kern="1200" dirty="0">
                <a:solidFill>
                  <a:schemeClr val="tx1"/>
                </a:solidFill>
                <a:effectLst/>
                <a:latin typeface="+mn-lt"/>
                <a:ea typeface="+mn-ea"/>
                <a:cs typeface="+mn-cs"/>
              </a:rPr>
              <a:t>. Texas Houston United States, 1913. October. Photograph. https://www.loc.gov/item/2018677601/.</a:t>
            </a:r>
          </a:p>
          <a:p>
            <a:endParaRPr lang="en-US" sz="1200" b="0" i="0"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Image Credit: Mugg, Kilo. [Cattle Grazing], photograph, Date Unknown; (</a:t>
            </a:r>
            <a:r>
              <a:rPr lang="en-US" sz="1200" b="0" i="0" u="sng" strike="noStrike" kern="1200" dirty="0">
                <a:solidFill>
                  <a:schemeClr val="tx1"/>
                </a:solidFill>
                <a:effectLst/>
                <a:latin typeface="+mn-lt"/>
                <a:ea typeface="+mn-ea"/>
                <a:cs typeface="+mn-cs"/>
                <a:hlinkClick r:id="rId3"/>
              </a:rPr>
              <a:t>https://texashistory.unt.edu/ark:/67531/metapth129765/</a:t>
            </a:r>
            <a:r>
              <a:rPr lang="en-US" sz="1200" b="0" i="0" u="none" strike="noStrike" kern="1200" dirty="0">
                <a:solidFill>
                  <a:schemeClr val="tx1"/>
                </a:solidFill>
                <a:effectLst/>
                <a:latin typeface="+mn-lt"/>
                <a:ea typeface="+mn-ea"/>
                <a:cs typeface="+mn-cs"/>
              </a:rPr>
              <a:t>: accessed April 28, 2024), University of North Texas Libraries, The Portal to Texas History, </a:t>
            </a:r>
            <a:r>
              <a:rPr lang="en-US" sz="1200" b="0" i="0" u="sng"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crediting Wolf Creek Heritage Museum.</a:t>
            </a:r>
            <a:endParaRPr lang="en-US" b="0" dirty="0">
              <a:effectLst/>
            </a:endParaRPr>
          </a:p>
          <a:p>
            <a:endParaRPr lang="en-US" dirty="0"/>
          </a:p>
          <a:p>
            <a:r>
              <a:rPr lang="en-US" sz="1200" b="0" i="1" kern="1200" dirty="0">
                <a:solidFill>
                  <a:schemeClr val="tx1"/>
                </a:solidFill>
                <a:effectLst/>
                <a:latin typeface="+mn-lt"/>
                <a:ea typeface="+mn-ea"/>
                <a:cs typeface="+mn-cs"/>
              </a:rPr>
              <a:t>The far west - shooting buffalo on the line of the Kansas-Pacific Railroad / </a:t>
            </a:r>
            <a:r>
              <a:rPr lang="en-US" sz="1200" b="0" i="1" kern="1200" dirty="0" err="1">
                <a:solidFill>
                  <a:schemeClr val="tx1"/>
                </a:solidFill>
                <a:effectLst/>
                <a:latin typeface="+mn-lt"/>
                <a:ea typeface="+mn-ea"/>
                <a:cs typeface="+mn-cs"/>
              </a:rPr>
              <a:t>Bghs</a:t>
            </a:r>
            <a:r>
              <a:rPr lang="en-US" sz="1200" b="0" i="0" kern="1200" dirty="0">
                <a:solidFill>
                  <a:schemeClr val="tx1"/>
                </a:solidFill>
                <a:effectLst/>
                <a:latin typeface="+mn-lt"/>
                <a:ea typeface="+mn-ea"/>
                <a:cs typeface="+mn-cs"/>
              </a:rPr>
              <a:t>. Great Plains, 1871. Photograph. https://www.loc.gov/item/2004669992/.</a:t>
            </a:r>
          </a:p>
          <a:p>
            <a:br>
              <a:rPr lang="en-US" sz="1200" b="0" i="0" kern="1200" dirty="0">
                <a:solidFill>
                  <a:schemeClr val="tx1"/>
                </a:solidFill>
                <a:effectLst/>
                <a:latin typeface="+mn-lt"/>
                <a:ea typeface="+mn-ea"/>
                <a:cs typeface="+mn-cs"/>
              </a:rPr>
            </a:br>
            <a:br>
              <a:rPr lang="en-US" dirty="0"/>
            </a:b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60E4AF6D-6C28-4C20-9E98-398F025963B0}" type="slidenum">
              <a:rPr lang="en-US" smtClean="0"/>
              <a:t>6</a:t>
            </a:fld>
            <a:endParaRPr lang="en-US"/>
          </a:p>
        </p:txBody>
      </p:sp>
    </p:spTree>
    <p:extLst>
      <p:ext uri="{BB962C8B-B14F-4D97-AF65-F5344CB8AC3E}">
        <p14:creationId xmlns:p14="http://schemas.microsoft.com/office/powerpoint/2010/main" val="20799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Kiowa Ledger Drawings. Edward E. Ayer Digital Collection. Newberry Library. </a:t>
            </a:r>
            <a:r>
              <a:rPr lang="en-US" sz="1200" b="0" i="0" kern="1200" dirty="0">
                <a:solidFill>
                  <a:schemeClr val="tx1"/>
                </a:solidFill>
                <a:effectLst/>
                <a:latin typeface="+mn-lt"/>
                <a:ea typeface="+mn-ea"/>
                <a:cs typeface="+mn-cs"/>
              </a:rPr>
              <a:t>The Newberry makes its collections available for any lawful purpose, commercial or non-commercial, without licensing or permission fees to the library, subject to the following terms and conditions: </a:t>
            </a:r>
            <a:r>
              <a:rPr lang="en-US" sz="1200" b="0" i="0" u="none" strike="noStrike" kern="1200" dirty="0">
                <a:solidFill>
                  <a:schemeClr val="tx1"/>
                </a:solidFill>
                <a:effectLst/>
                <a:latin typeface="+mn-lt"/>
                <a:ea typeface="+mn-ea"/>
                <a:cs typeface="+mn-cs"/>
                <a:hlinkClick r:id="rId3"/>
              </a:rPr>
              <a:t>https://www.newberry.org/rights-and-reproductions</a:t>
            </a:r>
            <a:r>
              <a:rPr lang="en-US" sz="1200" b="0" i="0" u="none" strike="noStrike" kern="1200" dirty="0">
                <a:solidFill>
                  <a:schemeClr val="tx1"/>
                </a:solidFill>
                <a:effectLst/>
                <a:latin typeface="+mn-lt"/>
                <a:ea typeface="+mn-ea"/>
                <a:cs typeface="+mn-cs"/>
              </a:rPr>
              <a:t> Accessed on 11/21/25 at https://collections.carli.illinois.edu/digital/collection/nby_eeayer/id/46856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0E4AF6D-6C28-4C20-9E98-398F025963B0}" type="slidenum">
              <a:rPr lang="en-US" smtClean="0"/>
              <a:t>7</a:t>
            </a:fld>
            <a:endParaRPr lang="en-US"/>
          </a:p>
        </p:txBody>
      </p:sp>
    </p:spTree>
    <p:extLst>
      <p:ext uri="{BB962C8B-B14F-4D97-AF65-F5344CB8AC3E}">
        <p14:creationId xmlns:p14="http://schemas.microsoft.com/office/powerpoint/2010/main" val="376989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Smith, Erwin E.</a:t>
            </a:r>
            <a:r>
              <a:rPr lang="en-US" sz="1200" b="0" i="1" u="none" strike="noStrike" kern="1200" dirty="0">
                <a:solidFill>
                  <a:schemeClr val="tx1"/>
                </a:solidFill>
                <a:effectLst/>
                <a:latin typeface="+mn-lt"/>
                <a:ea typeface="+mn-ea"/>
                <a:cs typeface="+mn-cs"/>
              </a:rPr>
              <a:t> [Cowhands guiding a herd of cattle]</a:t>
            </a:r>
            <a:r>
              <a:rPr lang="en-US" sz="1200" b="0" i="0" u="none" strike="noStrike" kern="1200" dirty="0">
                <a:solidFill>
                  <a:schemeClr val="tx1"/>
                </a:solidFill>
                <a:effectLst/>
                <a:latin typeface="+mn-lt"/>
                <a:ea typeface="+mn-ea"/>
                <a:cs typeface="+mn-cs"/>
              </a:rPr>
              <a:t>. ca. 1910. Photograph. University of North Texas Libraries, The Portal to Texas History; crediting UNT Libraries Special Collections. </a:t>
            </a:r>
            <a:r>
              <a:rPr lang="en-US" sz="1200" b="0" i="0" u="sng" strike="noStrike" kern="1200" dirty="0">
                <a:solidFill>
                  <a:schemeClr val="tx1"/>
                </a:solidFill>
                <a:effectLst/>
                <a:latin typeface="+mn-lt"/>
                <a:ea typeface="+mn-ea"/>
                <a:cs typeface="+mn-cs"/>
                <a:hlinkClick r:id="rId3"/>
              </a:rPr>
              <a:t>https://texashistory.unt.edu/ark:/67531/metadc1151055/</a:t>
            </a:r>
            <a:r>
              <a:rPr lang="en-US" sz="1200" b="0" i="0" u="none" strike="noStrike"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0E4AF6D-6C28-4C20-9E98-398F025963B0}" type="slidenum">
              <a:rPr lang="en-US" smtClean="0"/>
              <a:t>8</a:t>
            </a:fld>
            <a:endParaRPr lang="en-US"/>
          </a:p>
        </p:txBody>
      </p:sp>
    </p:spTree>
    <p:extLst>
      <p:ext uri="{BB962C8B-B14F-4D97-AF65-F5344CB8AC3E}">
        <p14:creationId xmlns:p14="http://schemas.microsoft.com/office/powerpoint/2010/main" val="2220978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[Cattle Branding at Five Wells], photograph, 1889; (</a:t>
            </a:r>
            <a:r>
              <a:rPr lang="en-US" sz="1200" b="0" i="0" u="none" strike="noStrike" kern="1200" dirty="0">
                <a:solidFill>
                  <a:schemeClr val="tx1"/>
                </a:solidFill>
                <a:effectLst/>
                <a:latin typeface="+mn-lt"/>
                <a:ea typeface="+mn-ea"/>
                <a:cs typeface="+mn-cs"/>
                <a:hlinkClick r:id="rId3"/>
              </a:rPr>
              <a:t>https://texashistory.unt.edu/ark:/67531/metapth1637090/</a:t>
            </a:r>
            <a:r>
              <a:rPr lang="en-US" sz="1200" b="0" i="0" u="none" strike="noStrike" kern="1200" dirty="0">
                <a:solidFill>
                  <a:schemeClr val="tx1"/>
                </a:solidFill>
                <a:effectLst/>
                <a:latin typeface="+mn-lt"/>
                <a:ea typeface="+mn-ea"/>
                <a:cs typeface="+mn-cs"/>
              </a:rPr>
              <a:t>: accessed November 4,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crediting Midland Historical Society.</a:t>
            </a:r>
            <a:endParaRPr lang="en-US" b="0" dirty="0">
              <a:effectLst/>
            </a:endParaRPr>
          </a:p>
          <a:p>
            <a:endParaRPr lang="en-US" dirty="0"/>
          </a:p>
          <a:p>
            <a:pPr rtl="0"/>
            <a:r>
              <a:rPr lang="en-US" sz="1200" b="0" i="0" u="none" strike="noStrike" kern="1200" dirty="0">
                <a:solidFill>
                  <a:schemeClr val="tx1"/>
                </a:solidFill>
                <a:effectLst/>
                <a:latin typeface="+mn-lt"/>
                <a:ea typeface="+mn-ea"/>
                <a:cs typeface="+mn-cs"/>
              </a:rPr>
              <a:t>Ranching, photograph, 1900~; (</a:t>
            </a:r>
            <a:r>
              <a:rPr lang="en-US" sz="1200" b="0" i="0" u="none" strike="noStrike" kern="1200" dirty="0">
                <a:solidFill>
                  <a:schemeClr val="tx1"/>
                </a:solidFill>
                <a:effectLst/>
                <a:latin typeface="+mn-lt"/>
                <a:ea typeface="+mn-ea"/>
                <a:cs typeface="+mn-cs"/>
                <a:hlinkClick r:id="rId5"/>
              </a:rPr>
              <a:t>https://texashistory.unt.edu/ark:/67531/metapth16517/</a:t>
            </a:r>
            <a:r>
              <a:rPr lang="en-US" sz="1200" b="0" i="0" u="none" strike="noStrike" kern="1200" dirty="0">
                <a:solidFill>
                  <a:schemeClr val="tx1"/>
                </a:solidFill>
                <a:effectLst/>
                <a:latin typeface="+mn-lt"/>
                <a:ea typeface="+mn-ea"/>
                <a:cs typeface="+mn-cs"/>
              </a:rPr>
              <a:t>: accessed November 4,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crediting Clay County Historical Society.</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60E4AF6D-6C28-4C20-9E98-398F025963B0}" type="slidenum">
              <a:rPr lang="en-US" smtClean="0"/>
              <a:t>9</a:t>
            </a:fld>
            <a:endParaRPr lang="en-US"/>
          </a:p>
        </p:txBody>
      </p:sp>
    </p:spTree>
    <p:extLst>
      <p:ext uri="{BB962C8B-B14F-4D97-AF65-F5344CB8AC3E}">
        <p14:creationId xmlns:p14="http://schemas.microsoft.com/office/powerpoint/2010/main" val="3299441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Farmer’s Alliance Banner. From Dunning (ed.), </a:t>
            </a:r>
            <a:r>
              <a:rPr lang="en-US" sz="1200" b="0" i="1" u="none" strike="noStrike" kern="1200" dirty="0">
                <a:solidFill>
                  <a:schemeClr val="tx1"/>
                </a:solidFill>
                <a:effectLst/>
                <a:latin typeface="+mn-lt"/>
                <a:ea typeface="+mn-ea"/>
                <a:cs typeface="+mn-cs"/>
              </a:rPr>
              <a:t>Farmers' Alliance History and Agricultural Digest.</a:t>
            </a:r>
            <a:r>
              <a:rPr lang="en-US" sz="1200" b="0" i="0" u="none" strike="noStrike" kern="1200" dirty="0">
                <a:solidFill>
                  <a:schemeClr val="tx1"/>
                </a:solidFill>
                <a:effectLst/>
                <a:latin typeface="+mn-lt"/>
                <a:ea typeface="+mn-ea"/>
                <a:cs typeface="+mn-cs"/>
              </a:rPr>
              <a:t> (Washington, DC: Alliance Publishing Co., 1891); pg. iv.; Digitally edited for Wikipedia by Tim Davenport ("</a:t>
            </a:r>
            <a:r>
              <a:rPr lang="en-US" sz="1200" b="0" i="0" u="none" strike="noStrike" kern="1200" dirty="0" err="1">
                <a:solidFill>
                  <a:schemeClr val="tx1"/>
                </a:solidFill>
                <a:effectLst/>
                <a:latin typeface="+mn-lt"/>
                <a:ea typeface="+mn-ea"/>
                <a:cs typeface="+mn-cs"/>
              </a:rPr>
              <a:t>Carrite</a:t>
            </a:r>
            <a:r>
              <a:rPr lang="en-US" sz="1200" b="0" i="0" u="none" strike="noStrike" kern="1200" dirty="0">
                <a:solidFill>
                  <a:schemeClr val="tx1"/>
                </a:solidFill>
                <a:effectLst/>
                <a:latin typeface="+mn-lt"/>
                <a:ea typeface="+mn-ea"/>
                <a:cs typeface="+mn-cs"/>
              </a:rPr>
              <a:t>"), no copyright claimed, file released to the public domain without restriction. Accessed on 11/18/25. </a:t>
            </a:r>
            <a:r>
              <a:rPr lang="en-US" sz="1200" b="0" i="0" u="sng" strike="noStrike" kern="1200" dirty="0">
                <a:solidFill>
                  <a:schemeClr val="tx1"/>
                </a:solidFill>
                <a:effectLst/>
                <a:latin typeface="+mn-lt"/>
                <a:ea typeface="+mn-ea"/>
                <a:cs typeface="+mn-cs"/>
                <a:hlinkClick r:id="rId3"/>
              </a:rPr>
              <a:t>File:Farmers-Alliance-Banner.jpg - Wikipedia</a:t>
            </a:r>
            <a:endParaRPr lang="en-US" b="0" dirty="0">
              <a:effectLst/>
            </a:endParaRPr>
          </a:p>
          <a:p>
            <a:br>
              <a:rPr lang="en-US" dirty="0"/>
            </a:br>
            <a:r>
              <a:rPr lang="en-US" sz="1200" b="0" i="0" kern="1200" dirty="0">
                <a:solidFill>
                  <a:schemeClr val="tx1"/>
                </a:solidFill>
                <a:effectLst/>
                <a:latin typeface="+mn-lt"/>
                <a:ea typeface="+mn-ea"/>
                <a:cs typeface="+mn-cs"/>
              </a:rPr>
              <a:t>[Postcard of Farmers Union Warehouse], postcard, January 24, 1907; (</a:t>
            </a:r>
            <a:r>
              <a:rPr lang="en-US" sz="1200" b="0" i="0" u="none" strike="noStrike" kern="1200" dirty="0">
                <a:solidFill>
                  <a:schemeClr val="tx1"/>
                </a:solidFill>
                <a:effectLst/>
                <a:latin typeface="+mn-lt"/>
                <a:ea typeface="+mn-ea"/>
                <a:cs typeface="+mn-cs"/>
                <a:hlinkClick r:id="rId4"/>
              </a:rPr>
              <a:t>https://texashistory.unt.edu/ark:/67531/metapth743134/</a:t>
            </a:r>
            <a:r>
              <a:rPr lang="en-US" sz="1200" b="0" i="0" kern="1200" dirty="0">
                <a:solidFill>
                  <a:schemeClr val="tx1"/>
                </a:solidFill>
                <a:effectLst/>
                <a:latin typeface="+mn-lt"/>
                <a:ea typeface="+mn-ea"/>
                <a:cs typeface="+mn-cs"/>
              </a:rPr>
              <a:t>: accessed November 21, 2025), University of North Texas Libraries, The Portal to Texas History, </a:t>
            </a:r>
            <a:r>
              <a:rPr lang="en-US" sz="1200" b="0" i="0" u="none" strike="noStrike" kern="1200" dirty="0">
                <a:solidFill>
                  <a:schemeClr val="tx1"/>
                </a:solidFill>
                <a:effectLst/>
                <a:latin typeface="+mn-lt"/>
                <a:ea typeface="+mn-ea"/>
                <a:cs typeface="+mn-cs"/>
                <a:hlinkClick r:id="rId5"/>
              </a:rPr>
              <a:t>https://texashistory.unt.edu</a:t>
            </a:r>
            <a:r>
              <a:rPr lang="en-US" sz="1200" b="0" i="0" kern="1200" dirty="0">
                <a:solidFill>
                  <a:schemeClr val="tx1"/>
                </a:solidFill>
                <a:effectLst/>
                <a:latin typeface="+mn-lt"/>
                <a:ea typeface="+mn-ea"/>
                <a:cs typeface="+mn-cs"/>
              </a:rPr>
              <a:t>; crediting Private Collection of T. B. Willis.</a:t>
            </a:r>
            <a:endParaRPr lang="en-US" dirty="0"/>
          </a:p>
        </p:txBody>
      </p:sp>
      <p:sp>
        <p:nvSpPr>
          <p:cNvPr id="4" name="Slide Number Placeholder 3"/>
          <p:cNvSpPr>
            <a:spLocks noGrp="1"/>
          </p:cNvSpPr>
          <p:nvPr>
            <p:ph type="sldNum" sz="quarter" idx="5"/>
          </p:nvPr>
        </p:nvSpPr>
        <p:spPr/>
        <p:txBody>
          <a:bodyPr/>
          <a:lstStyle/>
          <a:p>
            <a:fld id="{60E4AF6D-6C28-4C20-9E98-398F025963B0}" type="slidenum">
              <a:rPr lang="en-US" smtClean="0"/>
              <a:t>10</a:t>
            </a:fld>
            <a:endParaRPr lang="en-US"/>
          </a:p>
        </p:txBody>
      </p:sp>
    </p:spTree>
    <p:extLst>
      <p:ext uri="{BB962C8B-B14F-4D97-AF65-F5344CB8AC3E}">
        <p14:creationId xmlns:p14="http://schemas.microsoft.com/office/powerpoint/2010/main" val="102243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Galveston Daily News. (Galveston, Tex.), Vol. 47, No. 333, Ed. 1 Tuesday, March 26, 1889, newspaper, March 26, 1889; Galveston, Texas. (</a:t>
            </a:r>
            <a:r>
              <a:rPr lang="en-US" sz="1200" b="0" i="0" u="none" strike="noStrike" kern="1200" dirty="0">
                <a:solidFill>
                  <a:schemeClr val="tx1"/>
                </a:solidFill>
                <a:effectLst/>
                <a:latin typeface="+mn-lt"/>
                <a:ea typeface="+mn-ea"/>
                <a:cs typeface="+mn-cs"/>
                <a:hlinkClick r:id="rId3"/>
              </a:rPr>
              <a:t>https://texashistory.unt.edu/ark:/67531/metapth466971/</a:t>
            </a:r>
            <a:r>
              <a:rPr lang="en-US" sz="1200" b="0" i="0" kern="1200" dirty="0">
                <a:solidFill>
                  <a:schemeClr val="tx1"/>
                </a:solidFill>
                <a:effectLst/>
                <a:latin typeface="+mn-lt"/>
                <a:ea typeface="+mn-ea"/>
                <a:cs typeface="+mn-cs"/>
              </a:rPr>
              <a:t>: accessed November 21,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Abilene Library Consortium.</a:t>
            </a:r>
            <a:endParaRPr lang="en-US" dirty="0"/>
          </a:p>
        </p:txBody>
      </p:sp>
      <p:sp>
        <p:nvSpPr>
          <p:cNvPr id="4" name="Slide Number Placeholder 3"/>
          <p:cNvSpPr>
            <a:spLocks noGrp="1"/>
          </p:cNvSpPr>
          <p:nvPr>
            <p:ph type="sldNum" sz="quarter" idx="5"/>
          </p:nvPr>
        </p:nvSpPr>
        <p:spPr/>
        <p:txBody>
          <a:bodyPr/>
          <a:lstStyle/>
          <a:p>
            <a:fld id="{60E4AF6D-6C28-4C20-9E98-398F025963B0}" type="slidenum">
              <a:rPr lang="en-US" smtClean="0"/>
              <a:t>11</a:t>
            </a:fld>
            <a:endParaRPr lang="en-US"/>
          </a:p>
        </p:txBody>
      </p:sp>
    </p:spTree>
    <p:extLst>
      <p:ext uri="{BB962C8B-B14F-4D97-AF65-F5344CB8AC3E}">
        <p14:creationId xmlns:p14="http://schemas.microsoft.com/office/powerpoint/2010/main" val="309653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C74E-E490-DD41-5EAF-81662D0068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0DA097-0CA2-A411-1A9D-0DBF4B189A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8966D-1D4F-8A27-FDA0-BD90B0D3143C}"/>
              </a:ext>
            </a:extLst>
          </p:cNvPr>
          <p:cNvSpPr>
            <a:spLocks noGrp="1"/>
          </p:cNvSpPr>
          <p:nvPr>
            <p:ph type="dt" sz="half" idx="10"/>
          </p:nvPr>
        </p:nvSpPr>
        <p:spPr/>
        <p:txBody>
          <a:bodyPr/>
          <a:lstStyle/>
          <a:p>
            <a:fld id="{DEAF93B9-212B-4B0F-8278-778B70E72374}" type="datetimeFigureOut">
              <a:rPr lang="en-US" smtClean="0"/>
              <a:t>1/5/2026</a:t>
            </a:fld>
            <a:endParaRPr lang="en-US"/>
          </a:p>
        </p:txBody>
      </p:sp>
      <p:sp>
        <p:nvSpPr>
          <p:cNvPr id="5" name="Footer Placeholder 4">
            <a:extLst>
              <a:ext uri="{FF2B5EF4-FFF2-40B4-BE49-F238E27FC236}">
                <a16:creationId xmlns:a16="http://schemas.microsoft.com/office/drawing/2014/main" id="{63DB8E30-318D-A154-AC2D-AD475A343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77A7A-5D86-27ED-D631-0CF3F75CD0D5}"/>
              </a:ext>
            </a:extLst>
          </p:cNvPr>
          <p:cNvSpPr>
            <a:spLocks noGrp="1"/>
          </p:cNvSpPr>
          <p:nvPr>
            <p:ph type="sldNum" sz="quarter" idx="12"/>
          </p:nvPr>
        </p:nvSpPr>
        <p:spPr/>
        <p:txBody>
          <a:bodyPr/>
          <a:lstStyle/>
          <a:p>
            <a:fld id="{24E46D5C-6515-44C1-BB21-F4C4D83175A3}" type="slidenum">
              <a:rPr lang="en-US" smtClean="0"/>
              <a:t>‹#›</a:t>
            </a:fld>
            <a:endParaRPr lang="en-US"/>
          </a:p>
        </p:txBody>
      </p:sp>
    </p:spTree>
    <p:extLst>
      <p:ext uri="{BB962C8B-B14F-4D97-AF65-F5344CB8AC3E}">
        <p14:creationId xmlns:p14="http://schemas.microsoft.com/office/powerpoint/2010/main" val="228252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5C11-250B-FFB5-0BD5-0ABF4D7BA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564A4D-D916-BDC7-AB50-D30578EFDB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60BBB-4207-CD35-6DA6-F5EC93A640F2}"/>
              </a:ext>
            </a:extLst>
          </p:cNvPr>
          <p:cNvSpPr>
            <a:spLocks noGrp="1"/>
          </p:cNvSpPr>
          <p:nvPr>
            <p:ph type="dt" sz="half" idx="10"/>
          </p:nvPr>
        </p:nvSpPr>
        <p:spPr/>
        <p:txBody>
          <a:bodyPr/>
          <a:lstStyle/>
          <a:p>
            <a:fld id="{DEAF93B9-212B-4B0F-8278-778B70E72374}" type="datetimeFigureOut">
              <a:rPr lang="en-US" smtClean="0"/>
              <a:t>1/5/2026</a:t>
            </a:fld>
            <a:endParaRPr lang="en-US"/>
          </a:p>
        </p:txBody>
      </p:sp>
      <p:sp>
        <p:nvSpPr>
          <p:cNvPr id="5" name="Footer Placeholder 4">
            <a:extLst>
              <a:ext uri="{FF2B5EF4-FFF2-40B4-BE49-F238E27FC236}">
                <a16:creationId xmlns:a16="http://schemas.microsoft.com/office/drawing/2014/main" id="{05CB9CD3-712B-E067-A61B-FCF9FFE6E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C27BD-E14A-C498-68BF-C8906772DBB5}"/>
              </a:ext>
            </a:extLst>
          </p:cNvPr>
          <p:cNvSpPr>
            <a:spLocks noGrp="1"/>
          </p:cNvSpPr>
          <p:nvPr>
            <p:ph type="sldNum" sz="quarter" idx="12"/>
          </p:nvPr>
        </p:nvSpPr>
        <p:spPr/>
        <p:txBody>
          <a:bodyPr/>
          <a:lstStyle/>
          <a:p>
            <a:fld id="{24E46D5C-6515-44C1-BB21-F4C4D83175A3}" type="slidenum">
              <a:rPr lang="en-US" smtClean="0"/>
              <a:t>‹#›</a:t>
            </a:fld>
            <a:endParaRPr lang="en-US"/>
          </a:p>
        </p:txBody>
      </p:sp>
    </p:spTree>
    <p:extLst>
      <p:ext uri="{BB962C8B-B14F-4D97-AF65-F5344CB8AC3E}">
        <p14:creationId xmlns:p14="http://schemas.microsoft.com/office/powerpoint/2010/main" val="419423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42C4CA-FECA-770B-FC55-848DFDA396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7A6A59-54CD-E4C2-22CD-6B251B78F8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CAF0A-09B5-47DC-348E-D11E3A61108D}"/>
              </a:ext>
            </a:extLst>
          </p:cNvPr>
          <p:cNvSpPr>
            <a:spLocks noGrp="1"/>
          </p:cNvSpPr>
          <p:nvPr>
            <p:ph type="dt" sz="half" idx="10"/>
          </p:nvPr>
        </p:nvSpPr>
        <p:spPr/>
        <p:txBody>
          <a:bodyPr/>
          <a:lstStyle/>
          <a:p>
            <a:fld id="{DEAF93B9-212B-4B0F-8278-778B70E72374}" type="datetimeFigureOut">
              <a:rPr lang="en-US" smtClean="0"/>
              <a:t>1/5/2026</a:t>
            </a:fld>
            <a:endParaRPr lang="en-US"/>
          </a:p>
        </p:txBody>
      </p:sp>
      <p:sp>
        <p:nvSpPr>
          <p:cNvPr id="5" name="Footer Placeholder 4">
            <a:extLst>
              <a:ext uri="{FF2B5EF4-FFF2-40B4-BE49-F238E27FC236}">
                <a16:creationId xmlns:a16="http://schemas.microsoft.com/office/drawing/2014/main" id="{8D33011A-A1ED-A791-B5CF-71E4789E5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78BAC-AFFD-147B-0E07-BA78ABB99E9F}"/>
              </a:ext>
            </a:extLst>
          </p:cNvPr>
          <p:cNvSpPr>
            <a:spLocks noGrp="1"/>
          </p:cNvSpPr>
          <p:nvPr>
            <p:ph type="sldNum" sz="quarter" idx="12"/>
          </p:nvPr>
        </p:nvSpPr>
        <p:spPr/>
        <p:txBody>
          <a:bodyPr/>
          <a:lstStyle/>
          <a:p>
            <a:fld id="{24E46D5C-6515-44C1-BB21-F4C4D83175A3}" type="slidenum">
              <a:rPr lang="en-US" smtClean="0"/>
              <a:t>‹#›</a:t>
            </a:fld>
            <a:endParaRPr lang="en-US"/>
          </a:p>
        </p:txBody>
      </p:sp>
    </p:spTree>
    <p:extLst>
      <p:ext uri="{BB962C8B-B14F-4D97-AF65-F5344CB8AC3E}">
        <p14:creationId xmlns:p14="http://schemas.microsoft.com/office/powerpoint/2010/main" val="1477159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10572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541246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932072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30090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21187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22946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862093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8316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A9F8-0650-79EF-7E76-8908F7E19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1C82E-5793-B2BA-47D1-E2EB0D303A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AC3BB-D4F0-A36D-BED9-00A9D2512406}"/>
              </a:ext>
            </a:extLst>
          </p:cNvPr>
          <p:cNvSpPr>
            <a:spLocks noGrp="1"/>
          </p:cNvSpPr>
          <p:nvPr>
            <p:ph type="dt" sz="half" idx="10"/>
          </p:nvPr>
        </p:nvSpPr>
        <p:spPr/>
        <p:txBody>
          <a:bodyPr/>
          <a:lstStyle/>
          <a:p>
            <a:fld id="{DEAF93B9-212B-4B0F-8278-778B70E72374}" type="datetimeFigureOut">
              <a:rPr lang="en-US" smtClean="0"/>
              <a:t>1/5/2026</a:t>
            </a:fld>
            <a:endParaRPr lang="en-US"/>
          </a:p>
        </p:txBody>
      </p:sp>
      <p:sp>
        <p:nvSpPr>
          <p:cNvPr id="5" name="Footer Placeholder 4">
            <a:extLst>
              <a:ext uri="{FF2B5EF4-FFF2-40B4-BE49-F238E27FC236}">
                <a16:creationId xmlns:a16="http://schemas.microsoft.com/office/drawing/2014/main" id="{55A749AB-3EB6-3B71-B93B-83089309A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7D746-F4F3-7369-7765-B389458CF826}"/>
              </a:ext>
            </a:extLst>
          </p:cNvPr>
          <p:cNvSpPr>
            <a:spLocks noGrp="1"/>
          </p:cNvSpPr>
          <p:nvPr>
            <p:ph type="sldNum" sz="quarter" idx="12"/>
          </p:nvPr>
        </p:nvSpPr>
        <p:spPr/>
        <p:txBody>
          <a:bodyPr/>
          <a:lstStyle/>
          <a:p>
            <a:fld id="{24E46D5C-6515-44C1-BB21-F4C4D83175A3}" type="slidenum">
              <a:rPr lang="en-US" smtClean="0"/>
              <a:t>‹#›</a:t>
            </a:fld>
            <a:endParaRPr lang="en-US"/>
          </a:p>
        </p:txBody>
      </p:sp>
    </p:spTree>
    <p:extLst>
      <p:ext uri="{BB962C8B-B14F-4D97-AF65-F5344CB8AC3E}">
        <p14:creationId xmlns:p14="http://schemas.microsoft.com/office/powerpoint/2010/main" val="3109567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33937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018998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29688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1/5/2026</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1621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1/5/2026</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66677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1/5/2026</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15939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1/5/2026</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03112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1/5/2026</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9343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1/5/2026</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97660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1/5/2026</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5621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EA5C-2191-F0F4-9CC2-5D80184D01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CC7332-626A-626A-BC6A-350AD2FE1A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224281-985C-2493-EF0E-4A90EBDC19C0}"/>
              </a:ext>
            </a:extLst>
          </p:cNvPr>
          <p:cNvSpPr>
            <a:spLocks noGrp="1"/>
          </p:cNvSpPr>
          <p:nvPr>
            <p:ph type="dt" sz="half" idx="10"/>
          </p:nvPr>
        </p:nvSpPr>
        <p:spPr/>
        <p:txBody>
          <a:bodyPr/>
          <a:lstStyle/>
          <a:p>
            <a:fld id="{DEAF93B9-212B-4B0F-8278-778B70E72374}" type="datetimeFigureOut">
              <a:rPr lang="en-US" smtClean="0"/>
              <a:t>1/5/2026</a:t>
            </a:fld>
            <a:endParaRPr lang="en-US"/>
          </a:p>
        </p:txBody>
      </p:sp>
      <p:sp>
        <p:nvSpPr>
          <p:cNvPr id="5" name="Footer Placeholder 4">
            <a:extLst>
              <a:ext uri="{FF2B5EF4-FFF2-40B4-BE49-F238E27FC236}">
                <a16:creationId xmlns:a16="http://schemas.microsoft.com/office/drawing/2014/main" id="{9439DED9-D5BD-CD2B-6D44-43190409C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9A6BB-0B6B-C7F3-2C1D-2806FF75D184}"/>
              </a:ext>
            </a:extLst>
          </p:cNvPr>
          <p:cNvSpPr>
            <a:spLocks noGrp="1"/>
          </p:cNvSpPr>
          <p:nvPr>
            <p:ph type="sldNum" sz="quarter" idx="12"/>
          </p:nvPr>
        </p:nvSpPr>
        <p:spPr/>
        <p:txBody>
          <a:bodyPr/>
          <a:lstStyle/>
          <a:p>
            <a:fld id="{24E46D5C-6515-44C1-BB21-F4C4D83175A3}" type="slidenum">
              <a:rPr lang="en-US" smtClean="0"/>
              <a:t>‹#›</a:t>
            </a:fld>
            <a:endParaRPr lang="en-US"/>
          </a:p>
        </p:txBody>
      </p:sp>
    </p:spTree>
    <p:extLst>
      <p:ext uri="{BB962C8B-B14F-4D97-AF65-F5344CB8AC3E}">
        <p14:creationId xmlns:p14="http://schemas.microsoft.com/office/powerpoint/2010/main" val="2188273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1/5/2026</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969232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1/5/2026</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03213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1/5/2026</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62052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1/5/2026</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3022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E3CA1-D874-7853-2EF5-6E4DEF0481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E9643-9340-4627-149D-BB1B43D562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D740C-1EBA-0640-2242-7392B07429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69F32A-AF88-6A55-A6EE-5B0CFDB1FDBE}"/>
              </a:ext>
            </a:extLst>
          </p:cNvPr>
          <p:cNvSpPr>
            <a:spLocks noGrp="1"/>
          </p:cNvSpPr>
          <p:nvPr>
            <p:ph type="dt" sz="half" idx="10"/>
          </p:nvPr>
        </p:nvSpPr>
        <p:spPr/>
        <p:txBody>
          <a:bodyPr/>
          <a:lstStyle/>
          <a:p>
            <a:fld id="{DEAF93B9-212B-4B0F-8278-778B70E72374}" type="datetimeFigureOut">
              <a:rPr lang="en-US" smtClean="0"/>
              <a:t>1/5/2026</a:t>
            </a:fld>
            <a:endParaRPr lang="en-US"/>
          </a:p>
        </p:txBody>
      </p:sp>
      <p:sp>
        <p:nvSpPr>
          <p:cNvPr id="6" name="Footer Placeholder 5">
            <a:extLst>
              <a:ext uri="{FF2B5EF4-FFF2-40B4-BE49-F238E27FC236}">
                <a16:creationId xmlns:a16="http://schemas.microsoft.com/office/drawing/2014/main" id="{25B9C450-D1AE-383D-4242-AF7F81352E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B0387-7EE3-5C5B-98CA-CD19DC60C35E}"/>
              </a:ext>
            </a:extLst>
          </p:cNvPr>
          <p:cNvSpPr>
            <a:spLocks noGrp="1"/>
          </p:cNvSpPr>
          <p:nvPr>
            <p:ph type="sldNum" sz="quarter" idx="12"/>
          </p:nvPr>
        </p:nvSpPr>
        <p:spPr/>
        <p:txBody>
          <a:bodyPr/>
          <a:lstStyle/>
          <a:p>
            <a:fld id="{24E46D5C-6515-44C1-BB21-F4C4D83175A3}" type="slidenum">
              <a:rPr lang="en-US" smtClean="0"/>
              <a:t>‹#›</a:t>
            </a:fld>
            <a:endParaRPr lang="en-US"/>
          </a:p>
        </p:txBody>
      </p:sp>
    </p:spTree>
    <p:extLst>
      <p:ext uri="{BB962C8B-B14F-4D97-AF65-F5344CB8AC3E}">
        <p14:creationId xmlns:p14="http://schemas.microsoft.com/office/powerpoint/2010/main" val="333648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8810-CC65-C2D3-75F2-78419F1B91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A9D5D4-A58B-F6BA-17DE-9271C39A8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1AF082-E254-EF70-013B-E8E7F242DF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C193BC-500B-12BD-1920-14A03E12C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4720F4-C355-D881-1062-AA81E83EE1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004A82-A2CC-D45E-E2E4-1F0090ABC6A6}"/>
              </a:ext>
            </a:extLst>
          </p:cNvPr>
          <p:cNvSpPr>
            <a:spLocks noGrp="1"/>
          </p:cNvSpPr>
          <p:nvPr>
            <p:ph type="dt" sz="half" idx="10"/>
          </p:nvPr>
        </p:nvSpPr>
        <p:spPr/>
        <p:txBody>
          <a:bodyPr/>
          <a:lstStyle/>
          <a:p>
            <a:fld id="{DEAF93B9-212B-4B0F-8278-778B70E72374}" type="datetimeFigureOut">
              <a:rPr lang="en-US" smtClean="0"/>
              <a:t>1/5/2026</a:t>
            </a:fld>
            <a:endParaRPr lang="en-US"/>
          </a:p>
        </p:txBody>
      </p:sp>
      <p:sp>
        <p:nvSpPr>
          <p:cNvPr id="8" name="Footer Placeholder 7">
            <a:extLst>
              <a:ext uri="{FF2B5EF4-FFF2-40B4-BE49-F238E27FC236}">
                <a16:creationId xmlns:a16="http://schemas.microsoft.com/office/drawing/2014/main" id="{47B6A065-96DF-69B5-71D0-4D78CC513A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62002-3A9F-7CAF-1B0C-4F9731344778}"/>
              </a:ext>
            </a:extLst>
          </p:cNvPr>
          <p:cNvSpPr>
            <a:spLocks noGrp="1"/>
          </p:cNvSpPr>
          <p:nvPr>
            <p:ph type="sldNum" sz="quarter" idx="12"/>
          </p:nvPr>
        </p:nvSpPr>
        <p:spPr/>
        <p:txBody>
          <a:bodyPr/>
          <a:lstStyle/>
          <a:p>
            <a:fld id="{24E46D5C-6515-44C1-BB21-F4C4D83175A3}" type="slidenum">
              <a:rPr lang="en-US" smtClean="0"/>
              <a:t>‹#›</a:t>
            </a:fld>
            <a:endParaRPr lang="en-US"/>
          </a:p>
        </p:txBody>
      </p:sp>
    </p:spTree>
    <p:extLst>
      <p:ext uri="{BB962C8B-B14F-4D97-AF65-F5344CB8AC3E}">
        <p14:creationId xmlns:p14="http://schemas.microsoft.com/office/powerpoint/2010/main" val="289358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1FF4-F9DC-4868-4F59-D54DF14EB4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EF5A45-A2EA-823B-4051-20D4C182EA78}"/>
              </a:ext>
            </a:extLst>
          </p:cNvPr>
          <p:cNvSpPr>
            <a:spLocks noGrp="1"/>
          </p:cNvSpPr>
          <p:nvPr>
            <p:ph type="dt" sz="half" idx="10"/>
          </p:nvPr>
        </p:nvSpPr>
        <p:spPr/>
        <p:txBody>
          <a:bodyPr/>
          <a:lstStyle/>
          <a:p>
            <a:fld id="{DEAF93B9-212B-4B0F-8278-778B70E72374}" type="datetimeFigureOut">
              <a:rPr lang="en-US" smtClean="0"/>
              <a:t>1/5/2026</a:t>
            </a:fld>
            <a:endParaRPr lang="en-US"/>
          </a:p>
        </p:txBody>
      </p:sp>
      <p:sp>
        <p:nvSpPr>
          <p:cNvPr id="4" name="Footer Placeholder 3">
            <a:extLst>
              <a:ext uri="{FF2B5EF4-FFF2-40B4-BE49-F238E27FC236}">
                <a16:creationId xmlns:a16="http://schemas.microsoft.com/office/drawing/2014/main" id="{553643A2-192C-557A-B0CA-0722F961E8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00AF9D-9EE3-6224-FA14-52287012EDEF}"/>
              </a:ext>
            </a:extLst>
          </p:cNvPr>
          <p:cNvSpPr>
            <a:spLocks noGrp="1"/>
          </p:cNvSpPr>
          <p:nvPr>
            <p:ph type="sldNum" sz="quarter" idx="12"/>
          </p:nvPr>
        </p:nvSpPr>
        <p:spPr/>
        <p:txBody>
          <a:bodyPr/>
          <a:lstStyle/>
          <a:p>
            <a:fld id="{24E46D5C-6515-44C1-BB21-F4C4D83175A3}" type="slidenum">
              <a:rPr lang="en-US" smtClean="0"/>
              <a:t>‹#›</a:t>
            </a:fld>
            <a:endParaRPr lang="en-US"/>
          </a:p>
        </p:txBody>
      </p:sp>
    </p:spTree>
    <p:extLst>
      <p:ext uri="{BB962C8B-B14F-4D97-AF65-F5344CB8AC3E}">
        <p14:creationId xmlns:p14="http://schemas.microsoft.com/office/powerpoint/2010/main" val="174332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18419D-3A95-A21C-ED1B-EFE4F7BD6717}"/>
              </a:ext>
            </a:extLst>
          </p:cNvPr>
          <p:cNvSpPr>
            <a:spLocks noGrp="1"/>
          </p:cNvSpPr>
          <p:nvPr>
            <p:ph type="dt" sz="half" idx="10"/>
          </p:nvPr>
        </p:nvSpPr>
        <p:spPr/>
        <p:txBody>
          <a:bodyPr/>
          <a:lstStyle/>
          <a:p>
            <a:fld id="{DEAF93B9-212B-4B0F-8278-778B70E72374}" type="datetimeFigureOut">
              <a:rPr lang="en-US" smtClean="0"/>
              <a:t>1/5/2026</a:t>
            </a:fld>
            <a:endParaRPr lang="en-US"/>
          </a:p>
        </p:txBody>
      </p:sp>
      <p:sp>
        <p:nvSpPr>
          <p:cNvPr id="3" name="Footer Placeholder 2">
            <a:extLst>
              <a:ext uri="{FF2B5EF4-FFF2-40B4-BE49-F238E27FC236}">
                <a16:creationId xmlns:a16="http://schemas.microsoft.com/office/drawing/2014/main" id="{D567B73C-F6D6-D87B-264E-F040AFE2B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F8298E-796D-884F-F856-3159F5467B8A}"/>
              </a:ext>
            </a:extLst>
          </p:cNvPr>
          <p:cNvSpPr>
            <a:spLocks noGrp="1"/>
          </p:cNvSpPr>
          <p:nvPr>
            <p:ph type="sldNum" sz="quarter" idx="12"/>
          </p:nvPr>
        </p:nvSpPr>
        <p:spPr/>
        <p:txBody>
          <a:bodyPr/>
          <a:lstStyle/>
          <a:p>
            <a:fld id="{24E46D5C-6515-44C1-BB21-F4C4D83175A3}" type="slidenum">
              <a:rPr lang="en-US" smtClean="0"/>
              <a:t>‹#›</a:t>
            </a:fld>
            <a:endParaRPr lang="en-US"/>
          </a:p>
        </p:txBody>
      </p:sp>
    </p:spTree>
    <p:extLst>
      <p:ext uri="{BB962C8B-B14F-4D97-AF65-F5344CB8AC3E}">
        <p14:creationId xmlns:p14="http://schemas.microsoft.com/office/powerpoint/2010/main" val="175416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ED35-2021-3EB8-3CE8-D040F672B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CE9B96-9865-F92A-0F4D-0E0EB76F1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DA961A-1B57-B261-E452-9E68935AE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EF234-94D4-6DB9-74B9-08B2B63B8800}"/>
              </a:ext>
            </a:extLst>
          </p:cNvPr>
          <p:cNvSpPr>
            <a:spLocks noGrp="1"/>
          </p:cNvSpPr>
          <p:nvPr>
            <p:ph type="dt" sz="half" idx="10"/>
          </p:nvPr>
        </p:nvSpPr>
        <p:spPr/>
        <p:txBody>
          <a:bodyPr/>
          <a:lstStyle/>
          <a:p>
            <a:fld id="{DEAF93B9-212B-4B0F-8278-778B70E72374}" type="datetimeFigureOut">
              <a:rPr lang="en-US" smtClean="0"/>
              <a:t>1/5/2026</a:t>
            </a:fld>
            <a:endParaRPr lang="en-US"/>
          </a:p>
        </p:txBody>
      </p:sp>
      <p:sp>
        <p:nvSpPr>
          <p:cNvPr id="6" name="Footer Placeholder 5">
            <a:extLst>
              <a:ext uri="{FF2B5EF4-FFF2-40B4-BE49-F238E27FC236}">
                <a16:creationId xmlns:a16="http://schemas.microsoft.com/office/drawing/2014/main" id="{255F1B6A-968B-8A16-434B-3C343806D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3D0CB-5C3B-A43E-D8A2-6638DD702F38}"/>
              </a:ext>
            </a:extLst>
          </p:cNvPr>
          <p:cNvSpPr>
            <a:spLocks noGrp="1"/>
          </p:cNvSpPr>
          <p:nvPr>
            <p:ph type="sldNum" sz="quarter" idx="12"/>
          </p:nvPr>
        </p:nvSpPr>
        <p:spPr/>
        <p:txBody>
          <a:bodyPr/>
          <a:lstStyle/>
          <a:p>
            <a:fld id="{24E46D5C-6515-44C1-BB21-F4C4D83175A3}" type="slidenum">
              <a:rPr lang="en-US" smtClean="0"/>
              <a:t>‹#›</a:t>
            </a:fld>
            <a:endParaRPr lang="en-US"/>
          </a:p>
        </p:txBody>
      </p:sp>
    </p:spTree>
    <p:extLst>
      <p:ext uri="{BB962C8B-B14F-4D97-AF65-F5344CB8AC3E}">
        <p14:creationId xmlns:p14="http://schemas.microsoft.com/office/powerpoint/2010/main" val="387035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145A-6F4F-E061-BE28-8D00AB78B5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7000E8-92CA-1977-C1AC-40DB4B677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B357C0-4E62-474A-F46E-E57816818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78514A-2C76-964A-F1A7-7754CD36DFFE}"/>
              </a:ext>
            </a:extLst>
          </p:cNvPr>
          <p:cNvSpPr>
            <a:spLocks noGrp="1"/>
          </p:cNvSpPr>
          <p:nvPr>
            <p:ph type="dt" sz="half" idx="10"/>
          </p:nvPr>
        </p:nvSpPr>
        <p:spPr/>
        <p:txBody>
          <a:bodyPr/>
          <a:lstStyle/>
          <a:p>
            <a:fld id="{DEAF93B9-212B-4B0F-8278-778B70E72374}" type="datetimeFigureOut">
              <a:rPr lang="en-US" smtClean="0"/>
              <a:t>1/5/2026</a:t>
            </a:fld>
            <a:endParaRPr lang="en-US"/>
          </a:p>
        </p:txBody>
      </p:sp>
      <p:sp>
        <p:nvSpPr>
          <p:cNvPr id="6" name="Footer Placeholder 5">
            <a:extLst>
              <a:ext uri="{FF2B5EF4-FFF2-40B4-BE49-F238E27FC236}">
                <a16:creationId xmlns:a16="http://schemas.microsoft.com/office/drawing/2014/main" id="{7484F8AB-86EA-B418-3E9B-A2C073954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2B6451-DA12-7B43-FC74-67B4984C94AC}"/>
              </a:ext>
            </a:extLst>
          </p:cNvPr>
          <p:cNvSpPr>
            <a:spLocks noGrp="1"/>
          </p:cNvSpPr>
          <p:nvPr>
            <p:ph type="sldNum" sz="quarter" idx="12"/>
          </p:nvPr>
        </p:nvSpPr>
        <p:spPr/>
        <p:txBody>
          <a:bodyPr/>
          <a:lstStyle/>
          <a:p>
            <a:fld id="{24E46D5C-6515-44C1-BB21-F4C4D83175A3}" type="slidenum">
              <a:rPr lang="en-US" smtClean="0"/>
              <a:t>‹#›</a:t>
            </a:fld>
            <a:endParaRPr lang="en-US"/>
          </a:p>
        </p:txBody>
      </p:sp>
    </p:spTree>
    <p:extLst>
      <p:ext uri="{BB962C8B-B14F-4D97-AF65-F5344CB8AC3E}">
        <p14:creationId xmlns:p14="http://schemas.microsoft.com/office/powerpoint/2010/main" val="2688394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5B61ED-396F-135A-CC0B-A39246A9E3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283E63-AFE9-A08D-4C24-E6745AE16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E4D6C-C513-FC26-07BA-87EF3B8F89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AF93B9-212B-4B0F-8278-778B70E72374}" type="datetimeFigureOut">
              <a:rPr lang="en-US" smtClean="0"/>
              <a:t>1/5/2026</a:t>
            </a:fld>
            <a:endParaRPr lang="en-US"/>
          </a:p>
        </p:txBody>
      </p:sp>
      <p:sp>
        <p:nvSpPr>
          <p:cNvPr id="5" name="Footer Placeholder 4">
            <a:extLst>
              <a:ext uri="{FF2B5EF4-FFF2-40B4-BE49-F238E27FC236}">
                <a16:creationId xmlns:a16="http://schemas.microsoft.com/office/drawing/2014/main" id="{54EDEFBD-FF50-ED1A-5B31-D46AAF315D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3B78AED-9F4E-F96B-AC16-F767A31A1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E46D5C-6515-44C1-BB21-F4C4D83175A3}" type="slidenum">
              <a:rPr lang="en-US" smtClean="0"/>
              <a:t>‹#›</a:t>
            </a:fld>
            <a:endParaRPr lang="en-US"/>
          </a:p>
        </p:txBody>
      </p:sp>
    </p:spTree>
    <p:extLst>
      <p:ext uri="{BB962C8B-B14F-4D97-AF65-F5344CB8AC3E}">
        <p14:creationId xmlns:p14="http://schemas.microsoft.com/office/powerpoint/2010/main" val="1535064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1/5/2026</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1308690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1/5/2026</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514085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black and white primary source photograph of a Black man walking a small herd of cattle down a small town road. Buildings and houses are in the background of the picture.">
            <a:extLst>
              <a:ext uri="{FF2B5EF4-FFF2-40B4-BE49-F238E27FC236}">
                <a16:creationId xmlns:a16="http://schemas.microsoft.com/office/drawing/2014/main" id="{05675471-F5AF-E406-5BAE-405742101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663" b="1693"/>
          <a:stretch>
            <a:fillRect/>
          </a:stretch>
        </p:blipFill>
        <p:spPr bwMode="auto">
          <a:xfrm>
            <a:off x="20" y="-22"/>
            <a:ext cx="12191977" cy="685802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242831" y="252886"/>
            <a:ext cx="5452529" cy="3569242"/>
          </a:xfrm>
        </p:spPr>
        <p:txBody>
          <a:bodyPr anchor="t">
            <a:normAutofit/>
          </a:bodyPr>
          <a:lstStyle/>
          <a:p>
            <a:pPr algn="l"/>
            <a:r>
              <a:rPr lang="en-US" b="1" i="1" dirty="0">
                <a:solidFill>
                  <a:schemeClr val="bg1">
                    <a:lumMod val="85000"/>
                  </a:schemeClr>
                </a:solidFill>
                <a:latin typeface="Gotham Book"/>
              </a:rPr>
              <a:t>Unit 10: </a:t>
            </a:r>
            <a:br>
              <a:rPr lang="en-US" b="1" i="1" dirty="0">
                <a:solidFill>
                  <a:srgbClr val="FFFFFF"/>
                </a:solidFill>
                <a:latin typeface="Gotham Book"/>
              </a:rPr>
            </a:br>
            <a:r>
              <a:rPr lang="en-US" b="1" dirty="0">
                <a:solidFill>
                  <a:schemeClr val="bg1"/>
                </a:solidFill>
                <a:latin typeface="Gotham Book"/>
              </a:rPr>
              <a:t>Cotton, Cattle, &amp; Railroads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321733" y="4991632"/>
            <a:ext cx="5449479" cy="1578054"/>
          </a:xfrm>
        </p:spPr>
        <p:txBody>
          <a:bodyPr anchor="b">
            <a:normAutofit/>
          </a:bodyPr>
          <a:lstStyle/>
          <a:p>
            <a:pPr algn="l"/>
            <a:r>
              <a:rPr lang="en-US" sz="3200" b="1" i="1" dirty="0">
                <a:solidFill>
                  <a:schemeClr val="bg1">
                    <a:lumMod val="85000"/>
                  </a:schemeClr>
                </a:solidFill>
                <a:latin typeface="Gotham Book"/>
              </a:rPr>
              <a:t>Lesson 4: </a:t>
            </a:r>
          </a:p>
          <a:p>
            <a:pPr algn="l"/>
            <a:r>
              <a:rPr lang="en-US" sz="3200" b="1" dirty="0">
                <a:solidFill>
                  <a:srgbClr val="FFFFFF"/>
                </a:solidFill>
                <a:latin typeface="Gotham Book"/>
              </a:rPr>
              <a:t>What’s the story?</a:t>
            </a:r>
          </a:p>
        </p:txBody>
      </p:sp>
      <p:sp>
        <p:nvSpPr>
          <p:cNvPr id="1041" name="Rectangle 1040">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3BACAC-0BC2-8EF9-4F2F-AEC7D4D93676}"/>
              </a:ext>
            </a:extLst>
          </p:cNvPr>
          <p:cNvSpPr txBox="1"/>
          <p:nvPr/>
        </p:nvSpPr>
        <p:spPr>
          <a:xfrm>
            <a:off x="6092945" y="6215743"/>
            <a:ext cx="5957541" cy="707886"/>
          </a:xfrm>
          <a:prstGeom prst="rect">
            <a:avLst/>
          </a:prstGeom>
          <a:noFill/>
        </p:spPr>
        <p:txBody>
          <a:bodyPr wrap="square" rtlCol="0">
            <a:spAutoFit/>
          </a:bodyPr>
          <a:lstStyle/>
          <a:p>
            <a:pPr algn="r"/>
            <a:r>
              <a:rPr lang="en-US" sz="2000" dirty="0">
                <a:solidFill>
                  <a:schemeClr val="bg1"/>
                </a:solidFill>
                <a:latin typeface="Gotham Book"/>
              </a:rPr>
              <a:t>Two men herding cattle down a street, August 14, 1897</a:t>
            </a:r>
          </a:p>
          <a:p>
            <a:pPr algn="r"/>
            <a:r>
              <a:rPr lang="en-US" sz="2000" i="1" dirty="0">
                <a:solidFill>
                  <a:schemeClr val="bg1"/>
                </a:solidFill>
                <a:latin typeface="Gotham Book"/>
              </a:rPr>
              <a:t>The Portal to Texas History</a:t>
            </a: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5C6578F-89EC-28FC-6313-FB2FD7C393E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C849D6E-68E2-BF3A-DE09-3576E78E87EA}"/>
              </a:ext>
            </a:extLst>
          </p:cNvPr>
          <p:cNvSpPr txBox="1">
            <a:spLocks noGrp="1"/>
          </p:cNvSpPr>
          <p:nvPr>
            <p:ph type="title" idx="4294967295"/>
          </p:nvPr>
        </p:nvSpPr>
        <p:spPr>
          <a:xfrm>
            <a:off x="1589314" y="13062"/>
            <a:ext cx="10602686" cy="8469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kumimoji="0" lang="en-US" sz="4200" b="0" i="0" u="none" strike="noStrike" kern="1200" cap="none" spc="0" normalizeH="0" baseline="0" noProof="0" dirty="0">
                <a:ln>
                  <a:noFill/>
                </a:ln>
                <a:solidFill>
                  <a:schemeClr val="tx1"/>
                </a:solidFill>
                <a:effectLst/>
                <a:uLnTx/>
                <a:uFillTx/>
                <a:latin typeface="Gotham Book"/>
              </a:rPr>
              <a:t>5) </a:t>
            </a:r>
            <a:r>
              <a:rPr lang="en-US" sz="4200" b="1" dirty="0">
                <a:latin typeface="Gotham Book"/>
              </a:rPr>
              <a:t>Farmers &amp; Laborers Organize </a:t>
            </a:r>
            <a:r>
              <a:rPr lang="en-US" sz="4200" b="1" i="1" dirty="0">
                <a:solidFill>
                  <a:schemeClr val="bg2">
                    <a:lumMod val="50000"/>
                  </a:schemeClr>
                </a:solidFill>
                <a:latin typeface="Gotham Book"/>
              </a:rPr>
              <a:t>1870s – 1890s</a:t>
            </a:r>
            <a:endParaRPr kumimoji="0" lang="en-US" sz="4200" b="0" i="0" u="none" strike="noStrike" kern="1200" cap="none" spc="0" normalizeH="0" baseline="0" noProof="0" dirty="0">
              <a:ln>
                <a:noFill/>
              </a:ln>
              <a:solidFill>
                <a:schemeClr val="bg2">
                  <a:lumMod val="50000"/>
                </a:schemeClr>
              </a:solidFill>
              <a:effectLst/>
              <a:uLnTx/>
              <a:uFillTx/>
              <a:latin typeface="Gotham Book"/>
            </a:endParaRPr>
          </a:p>
        </p:txBody>
      </p:sp>
      <p:pic>
        <p:nvPicPr>
          <p:cNvPr id="5122" name="Picture 2" descr="The banner of the Farmer's Alliance. It is a flag with the following phrases written on it: &quot;The most good for the most people, wisdom, justice, moderation, free trade, Alliance No. 1, Texas 1878&quot;">
            <a:extLst>
              <a:ext uri="{FF2B5EF4-FFF2-40B4-BE49-F238E27FC236}">
                <a16:creationId xmlns:a16="http://schemas.microsoft.com/office/drawing/2014/main" id="{4273EC10-8BD4-A9EF-0742-6A98F1C8D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91" y="1344726"/>
            <a:ext cx="5119198" cy="388041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92E4D6-CC65-E3A4-CF69-53C67F9AA053}"/>
              </a:ext>
            </a:extLst>
          </p:cNvPr>
          <p:cNvSpPr txBox="1"/>
          <p:nvPr/>
        </p:nvSpPr>
        <p:spPr>
          <a:xfrm>
            <a:off x="1469572" y="5236030"/>
            <a:ext cx="3886200" cy="707886"/>
          </a:xfrm>
          <a:prstGeom prst="rect">
            <a:avLst/>
          </a:prstGeom>
          <a:noFill/>
        </p:spPr>
        <p:txBody>
          <a:bodyPr wrap="square" rtlCol="0">
            <a:spAutoFit/>
          </a:bodyPr>
          <a:lstStyle/>
          <a:p>
            <a:pPr algn="ctr"/>
            <a:r>
              <a:rPr lang="en-US" sz="2200" dirty="0">
                <a:latin typeface="Gotham Book"/>
              </a:rPr>
              <a:t>Banner of the Farmer’s Alliance</a:t>
            </a:r>
          </a:p>
          <a:p>
            <a:endParaRPr lang="en-US" dirty="0"/>
          </a:p>
        </p:txBody>
      </p:sp>
      <p:pic>
        <p:nvPicPr>
          <p:cNvPr id="5124" name="Picture 4" descr="A black and white photograph of a wooden warehouse piled high with bales of cotton for storage. A farmer is in the warehouse with a bale of cotton propped up in front of him. ">
            <a:extLst>
              <a:ext uri="{FF2B5EF4-FFF2-40B4-BE49-F238E27FC236}">
                <a16:creationId xmlns:a16="http://schemas.microsoft.com/office/drawing/2014/main" id="{223EB768-5EFE-406C-135F-ECC0B9B3C6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91" t="3604" r="2584" b="4590"/>
          <a:stretch>
            <a:fillRect/>
          </a:stretch>
        </p:blipFill>
        <p:spPr bwMode="auto">
          <a:xfrm>
            <a:off x="5878286" y="1344726"/>
            <a:ext cx="6044484" cy="379147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0F3D3E-DBF7-E309-E08C-D90DA76D9D73}"/>
              </a:ext>
            </a:extLst>
          </p:cNvPr>
          <p:cNvSpPr txBox="1"/>
          <p:nvPr/>
        </p:nvSpPr>
        <p:spPr>
          <a:xfrm>
            <a:off x="5878286" y="5225144"/>
            <a:ext cx="5839323" cy="1046440"/>
          </a:xfrm>
          <a:prstGeom prst="rect">
            <a:avLst/>
          </a:prstGeom>
          <a:noFill/>
        </p:spPr>
        <p:txBody>
          <a:bodyPr wrap="square" rtlCol="0">
            <a:spAutoFit/>
          </a:bodyPr>
          <a:lstStyle/>
          <a:p>
            <a:pPr algn="ctr"/>
            <a:r>
              <a:rPr lang="en-US" sz="2200" dirty="0">
                <a:latin typeface="Gotham Book"/>
              </a:rPr>
              <a:t>Farmer’s Union Warehouse, Rogers, TX 1907.</a:t>
            </a:r>
          </a:p>
          <a:p>
            <a:pPr algn="ctr"/>
            <a:r>
              <a:rPr lang="en-US" sz="2200" i="1" dirty="0">
                <a:latin typeface="Gotham Book"/>
              </a:rPr>
              <a:t>The Portal to Texas History </a:t>
            </a:r>
          </a:p>
          <a:p>
            <a:endParaRPr lang="en-US" dirty="0"/>
          </a:p>
        </p:txBody>
      </p:sp>
    </p:spTree>
    <p:extLst>
      <p:ext uri="{BB962C8B-B14F-4D97-AF65-F5344CB8AC3E}">
        <p14:creationId xmlns:p14="http://schemas.microsoft.com/office/powerpoint/2010/main" val="4260970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631CFA7-CEEB-5794-DAD9-EE709799711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5AB14D5-5B27-3FED-211A-97AE6D74FFAE}"/>
              </a:ext>
            </a:extLst>
          </p:cNvPr>
          <p:cNvSpPr txBox="1">
            <a:spLocks noGrp="1"/>
          </p:cNvSpPr>
          <p:nvPr>
            <p:ph type="title" idx="4294967295"/>
          </p:nvPr>
        </p:nvSpPr>
        <p:spPr>
          <a:xfrm>
            <a:off x="1676399" y="13062"/>
            <a:ext cx="10243457"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400" b="1" dirty="0">
                <a:latin typeface="Gotham Book"/>
              </a:rPr>
              <a:t>6) The Rise of Jim Crow in the South </a:t>
            </a:r>
            <a:br>
              <a:rPr lang="en-US" sz="4400" b="1" dirty="0">
                <a:latin typeface="Gotham Book"/>
              </a:rPr>
            </a:br>
            <a:r>
              <a:rPr lang="en-US" sz="4400" b="1" i="1" dirty="0">
                <a:solidFill>
                  <a:schemeClr val="bg2">
                    <a:lumMod val="50000"/>
                  </a:schemeClr>
                </a:solidFill>
                <a:latin typeface="Gotham Book"/>
              </a:rPr>
              <a:t>1890s – 1960s</a:t>
            </a:r>
            <a:endParaRPr kumimoji="0" lang="en-US" sz="4400" b="0" i="0" u="none" strike="noStrike" kern="1200" cap="none" spc="0" normalizeH="0" baseline="0" noProof="0" dirty="0">
              <a:ln>
                <a:noFill/>
              </a:ln>
              <a:solidFill>
                <a:schemeClr val="bg2">
                  <a:lumMod val="50000"/>
                </a:schemeClr>
              </a:solidFill>
              <a:effectLst/>
              <a:uLnTx/>
              <a:uFillTx/>
              <a:latin typeface="Gotham Book"/>
            </a:endParaRPr>
          </a:p>
        </p:txBody>
      </p:sp>
      <p:pic>
        <p:nvPicPr>
          <p:cNvPr id="6" name="Picture 5" descr="An excerpt from a newspaper article that reads, &quot;Afternoon session. Mr. Mays, colored member from Brazos, opposed the bill and believed it would be dangerous and likely to increase the prejudices of colored people, who are innocent, harmless people and only want a fair show. He thought it a bad measure for the democracy and one of the best political strings for the republicans to pull. Mr. Stevenson of Parker proposed a substitute for the bill simply authorizing the railroads to provide separate cars, and in case it is done by any railroad, provides for the enforcement of separation. He held that half the lines in Texas have no colored passengers and it would increase their expenses without any necessity for it. If left optional the roads having colored passengers would, under the substitute, provide separate cars.&quot;">
            <a:extLst>
              <a:ext uri="{FF2B5EF4-FFF2-40B4-BE49-F238E27FC236}">
                <a16:creationId xmlns:a16="http://schemas.microsoft.com/office/drawing/2014/main" id="{A2FB7838-CC3D-2015-6624-F2E5509C53F8}"/>
              </a:ext>
            </a:extLst>
          </p:cNvPr>
          <p:cNvPicPr>
            <a:picLocks noChangeAspect="1"/>
          </p:cNvPicPr>
          <p:nvPr/>
        </p:nvPicPr>
        <p:blipFill>
          <a:blip r:embed="rId4"/>
          <a:stretch>
            <a:fillRect/>
          </a:stretch>
        </p:blipFill>
        <p:spPr>
          <a:xfrm>
            <a:off x="1676399" y="1503486"/>
            <a:ext cx="6077798" cy="5134692"/>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16F147A2-13FF-F6DD-7C31-5AECAE99ECC8}"/>
              </a:ext>
            </a:extLst>
          </p:cNvPr>
          <p:cNvSpPr txBox="1"/>
          <p:nvPr/>
        </p:nvSpPr>
        <p:spPr>
          <a:xfrm>
            <a:off x="7968343" y="2079171"/>
            <a:ext cx="3951513" cy="3046988"/>
          </a:xfrm>
          <a:prstGeom prst="rect">
            <a:avLst/>
          </a:prstGeom>
          <a:noFill/>
        </p:spPr>
        <p:txBody>
          <a:bodyPr wrap="square" rtlCol="0">
            <a:spAutoFit/>
          </a:bodyPr>
          <a:lstStyle/>
          <a:p>
            <a:pPr algn="ctr"/>
            <a:r>
              <a:rPr lang="en-US" sz="2800" dirty="0">
                <a:latin typeface="Gotham Book"/>
              </a:rPr>
              <a:t>The Galveston Daily News. (Galveston, Tex.) </a:t>
            </a:r>
          </a:p>
          <a:p>
            <a:pPr algn="ctr"/>
            <a:endParaRPr lang="en-US" sz="1600" dirty="0">
              <a:latin typeface="Gotham Book"/>
            </a:endParaRPr>
          </a:p>
          <a:p>
            <a:pPr algn="ctr"/>
            <a:r>
              <a:rPr lang="en-US" sz="2400" dirty="0">
                <a:latin typeface="Gotham Book"/>
              </a:rPr>
              <a:t>Tuesday, March 26, 1889, newspaper, March 26, 1889</a:t>
            </a:r>
          </a:p>
          <a:p>
            <a:pPr algn="ctr"/>
            <a:endParaRPr lang="en-US" sz="2400" dirty="0">
              <a:latin typeface="Gotham Book"/>
            </a:endParaRPr>
          </a:p>
          <a:p>
            <a:pPr algn="ctr"/>
            <a:r>
              <a:rPr lang="en-US" sz="2400" i="1" dirty="0">
                <a:latin typeface="Gotham Book"/>
              </a:rPr>
              <a:t>The Portal to Texas History</a:t>
            </a:r>
          </a:p>
        </p:txBody>
      </p:sp>
    </p:spTree>
    <p:extLst>
      <p:ext uri="{BB962C8B-B14F-4D97-AF65-F5344CB8AC3E}">
        <p14:creationId xmlns:p14="http://schemas.microsoft.com/office/powerpoint/2010/main" val="117010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01051D3-D86C-6028-506D-18023F82B12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39D685D-3DEF-0CE3-CD3A-C84B98EE199D}"/>
              </a:ext>
            </a:extLst>
          </p:cNvPr>
          <p:cNvSpPr txBox="1">
            <a:spLocks noGrp="1"/>
          </p:cNvSpPr>
          <p:nvPr>
            <p:ph type="title" idx="4294967295"/>
          </p:nvPr>
        </p:nvSpPr>
        <p:spPr>
          <a:xfrm>
            <a:off x="1524000" y="13062"/>
            <a:ext cx="10493227"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EE70963D-5382-B3BD-0EA7-DDCB04FF1E7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6884" y="3429000"/>
            <a:ext cx="925793" cy="925793"/>
          </a:xfrm>
          <a:prstGeom prst="rect">
            <a:avLst/>
          </a:prstGeom>
        </p:spPr>
      </p:pic>
      <p:pic>
        <p:nvPicPr>
          <p:cNvPr id="6" name="Graphic 5">
            <a:extLst>
              <a:ext uri="{FF2B5EF4-FFF2-40B4-BE49-F238E27FC236}">
                <a16:creationId xmlns:a16="http://schemas.microsoft.com/office/drawing/2014/main" id="{E44D735A-E9B2-C009-0948-3078663DC0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38555" y="5338277"/>
            <a:ext cx="842453" cy="842453"/>
          </a:xfrm>
          <a:prstGeom prst="rect">
            <a:avLst/>
          </a:prstGeom>
        </p:spPr>
      </p:pic>
      <p:pic>
        <p:nvPicPr>
          <p:cNvPr id="7" name="Graphic 6">
            <a:extLst>
              <a:ext uri="{FF2B5EF4-FFF2-40B4-BE49-F238E27FC236}">
                <a16:creationId xmlns:a16="http://schemas.microsoft.com/office/drawing/2014/main" id="{8D175C9B-392A-B3A4-376D-5F1932128E5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7289" y="1468292"/>
            <a:ext cx="1208326" cy="1208326"/>
          </a:xfrm>
          <a:prstGeom prst="rect">
            <a:avLst/>
          </a:prstGeom>
        </p:spPr>
      </p:pic>
      <p:sp>
        <p:nvSpPr>
          <p:cNvPr id="9" name="TextBox 8">
            <a:extLst>
              <a:ext uri="{FF2B5EF4-FFF2-40B4-BE49-F238E27FC236}">
                <a16:creationId xmlns:a16="http://schemas.microsoft.com/office/drawing/2014/main" id="{A5F10861-78E7-D647-E74B-44CEC4013B47}"/>
              </a:ext>
            </a:extLst>
          </p:cNvPr>
          <p:cNvSpPr txBox="1"/>
          <p:nvPr/>
        </p:nvSpPr>
        <p:spPr>
          <a:xfrm>
            <a:off x="3102428" y="1468292"/>
            <a:ext cx="5029200"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EA72E">
                    <a:lumMod val="75000"/>
                  </a:srgbClr>
                </a:solidFill>
                <a:effectLst/>
                <a:uLnTx/>
                <a:uFillTx/>
                <a:latin typeface="Gotham Book"/>
                <a:ea typeface="+mn-ea"/>
                <a:cs typeface="+mn-cs"/>
              </a:rPr>
              <a:t>Choose ONE event from the list in the middle of your chart.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70C0"/>
                </a:solidFill>
                <a:effectLst/>
                <a:uLnTx/>
                <a:uFillTx/>
                <a:latin typeface="Gotham Book"/>
                <a:ea typeface="+mn-ea"/>
                <a:cs typeface="+mn-cs"/>
              </a:rPr>
              <a:t>Write at least one cause and one effect of your event in the spaces provided.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A02B93">
                    <a:lumMod val="75000"/>
                  </a:srgbClr>
                </a:solidFill>
                <a:effectLst/>
                <a:uLnTx/>
                <a:uFillTx/>
                <a:latin typeface="Gotham Book"/>
                <a:ea typeface="+mn-ea"/>
                <a:cs typeface="+mn-cs"/>
              </a:rPr>
              <a:t>Share with a partner. </a:t>
            </a:r>
            <a:endParaRPr kumimoji="0" lang="en-US" sz="3200" b="0" i="0" u="none" strike="noStrike" kern="1200" cap="none" spc="0" normalizeH="0" baseline="0" noProof="0" dirty="0">
              <a:ln>
                <a:noFill/>
              </a:ln>
              <a:solidFill>
                <a:srgbClr val="A02B93">
                  <a:lumMod val="75000"/>
                </a:srgbClr>
              </a:solidFill>
              <a:effectLst/>
              <a:uLnTx/>
              <a:uFillTx/>
              <a:latin typeface="Gotham Book"/>
              <a:ea typeface="+mn-ea"/>
              <a:cs typeface="+mn-cs"/>
            </a:endParaRPr>
          </a:p>
        </p:txBody>
      </p:sp>
    </p:spTree>
    <p:extLst>
      <p:ext uri="{BB962C8B-B14F-4D97-AF65-F5344CB8AC3E}">
        <p14:creationId xmlns:p14="http://schemas.microsoft.com/office/powerpoint/2010/main" val="21768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276E7C5-567C-EE69-DD7E-2AE47ACBC7F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04EA7AE-CDF3-BB6D-BC3C-CDF971822636}"/>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A500FDB1-8782-2E2B-AED0-FE49E150A748}"/>
              </a:ext>
            </a:extLst>
          </p:cNvPr>
          <p:cNvSpPr/>
          <p:nvPr/>
        </p:nvSpPr>
        <p:spPr>
          <a:xfrm>
            <a:off x="4660864" y="980541"/>
            <a:ext cx="7189097" cy="4702630"/>
          </a:xfrm>
          <a:prstGeom prst="wedgeRoundRectCallout">
            <a:avLst>
              <a:gd name="adj1" fmla="val -66358"/>
              <a:gd name="adj2" fmla="val 36458"/>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Gotham Book"/>
              </a:rPr>
              <a:t>I chose the event titled, “_______.”</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Gotham Book"/>
              </a:rPr>
              <a:t> </a:t>
            </a:r>
            <a:endParaRPr lang="en-US" sz="4400" dirty="0">
              <a:solidFill>
                <a:prstClr val="white"/>
              </a:solidFill>
              <a:latin typeface="Gotham Boo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Gotham Book"/>
              </a:rPr>
              <a:t>One cause of this event was _______, while one effect of the event was ______</a:t>
            </a:r>
            <a:endParaRPr kumimoji="0" lang="en-US" sz="4400" b="0" i="0" u="none" strike="noStrike" kern="1200" cap="none" spc="0" normalizeH="0" baseline="0" noProof="0" dirty="0">
              <a:ln>
                <a:noFill/>
              </a:ln>
              <a:solidFill>
                <a:prstClr val="white"/>
              </a:solidFill>
              <a:effectLst/>
              <a:uLnTx/>
              <a:uFillTx/>
              <a:latin typeface="Gotham Book"/>
              <a:ea typeface="+mn-ea"/>
              <a:cs typeface="+mn-cs"/>
            </a:endParaRPr>
          </a:p>
        </p:txBody>
      </p:sp>
      <p:pic>
        <p:nvPicPr>
          <p:cNvPr id="4" name="Graphic 3">
            <a:extLst>
              <a:ext uri="{FF2B5EF4-FFF2-40B4-BE49-F238E27FC236}">
                <a16:creationId xmlns:a16="http://schemas.microsoft.com/office/drawing/2014/main" id="{1388DE34-F864-1308-1BB4-2FE4BFD33E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3938604"/>
            <a:ext cx="1268449" cy="1268449"/>
          </a:xfrm>
          <a:prstGeom prst="rect">
            <a:avLst/>
          </a:prstGeom>
        </p:spPr>
      </p:pic>
    </p:spTree>
    <p:extLst>
      <p:ext uri="{BB962C8B-B14F-4D97-AF65-F5344CB8AC3E}">
        <p14:creationId xmlns:p14="http://schemas.microsoft.com/office/powerpoint/2010/main" val="162710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D1E10BE0-0CDD-02ED-52D7-EE09733BF4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8555" y="3544551"/>
            <a:ext cx="925793" cy="925793"/>
          </a:xfrm>
          <a:prstGeom prst="rect">
            <a:avLst/>
          </a:prstGeom>
        </p:spPr>
      </p:pic>
      <p:pic>
        <p:nvPicPr>
          <p:cNvPr id="6" name="Graphic 5">
            <a:extLst>
              <a:ext uri="{FF2B5EF4-FFF2-40B4-BE49-F238E27FC236}">
                <a16:creationId xmlns:a16="http://schemas.microsoft.com/office/drawing/2014/main" id="{FC31A83F-3E23-EFCD-4194-0781D607F5C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84890" y="5794529"/>
            <a:ext cx="842453" cy="842453"/>
          </a:xfrm>
          <a:prstGeom prst="rect">
            <a:avLst/>
          </a:prstGeom>
        </p:spPr>
      </p:pic>
      <p:pic>
        <p:nvPicPr>
          <p:cNvPr id="7" name="Graphic 6">
            <a:extLst>
              <a:ext uri="{FF2B5EF4-FFF2-40B4-BE49-F238E27FC236}">
                <a16:creationId xmlns:a16="http://schemas.microsoft.com/office/drawing/2014/main" id="{75998B19-8BF1-92D8-D6FD-5581993EB5E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7289" y="1468292"/>
            <a:ext cx="1208326" cy="1208326"/>
          </a:xfrm>
          <a:prstGeom prst="rect">
            <a:avLst/>
          </a:prstGeom>
        </p:spPr>
      </p:pic>
      <p:sp>
        <p:nvSpPr>
          <p:cNvPr id="9" name="TextBox 8">
            <a:extLst>
              <a:ext uri="{FF2B5EF4-FFF2-40B4-BE49-F238E27FC236}">
                <a16:creationId xmlns:a16="http://schemas.microsoft.com/office/drawing/2014/main" id="{CC721FE6-5E55-FFFF-B2D3-95107260CF98}"/>
              </a:ext>
            </a:extLst>
          </p:cNvPr>
          <p:cNvSpPr txBox="1"/>
          <p:nvPr/>
        </p:nvSpPr>
        <p:spPr>
          <a:xfrm>
            <a:off x="3102428" y="1468292"/>
            <a:ext cx="5029200" cy="5078313"/>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chemeClr val="accent6">
                    <a:lumMod val="75000"/>
                  </a:schemeClr>
                </a:solidFill>
                <a:latin typeface="Gotham Book"/>
              </a:rPr>
              <a:t>Read the three newspaper headlines in your graphic organizer.</a:t>
            </a:r>
          </a:p>
          <a:p>
            <a:pPr marL="457200" indent="-457200">
              <a:buFont typeface="Arial" panose="020B0604020202020204" pitchFamily="34" charset="0"/>
              <a:buChar char="•"/>
            </a:pPr>
            <a:r>
              <a:rPr lang="en-US" sz="3600" dirty="0">
                <a:solidFill>
                  <a:srgbClr val="0070C0"/>
                </a:solidFill>
                <a:latin typeface="Gotham Book"/>
              </a:rPr>
              <a:t>Write at least ONE piece of information you would expect to find in each article based on its headline.</a:t>
            </a:r>
          </a:p>
          <a:p>
            <a:pPr marL="457200" indent="-457200">
              <a:buFont typeface="Arial" panose="020B0604020202020204" pitchFamily="34" charset="0"/>
              <a:buChar char="•"/>
            </a:pPr>
            <a:r>
              <a:rPr lang="en-US" sz="3600" dirty="0">
                <a:solidFill>
                  <a:schemeClr val="accent5">
                    <a:lumMod val="75000"/>
                  </a:schemeClr>
                </a:solidFill>
                <a:latin typeface="Gotham Book"/>
              </a:rPr>
              <a:t>Share with a partner. </a:t>
            </a:r>
            <a:endParaRPr lang="en-US" sz="3200" dirty="0">
              <a:solidFill>
                <a:schemeClr val="accent5">
                  <a:lumMod val="75000"/>
                </a:schemeClr>
              </a:solidFill>
              <a:latin typeface="Gotham Book"/>
            </a:endParaRPr>
          </a:p>
        </p:txBody>
      </p:sp>
    </p:spTree>
    <p:extLst>
      <p:ext uri="{BB962C8B-B14F-4D97-AF65-F5344CB8AC3E}">
        <p14:creationId xmlns:p14="http://schemas.microsoft.com/office/powerpoint/2010/main" val="38406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5436497" y="1405086"/>
            <a:ext cx="6063343" cy="2905657"/>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Gotham Book"/>
              </a:rPr>
              <a:t>In the article titled, “________” I would expect to read ______</a:t>
            </a:r>
          </a:p>
        </p:txBody>
      </p:sp>
      <p:pic>
        <p:nvPicPr>
          <p:cNvPr id="4" name="Graphic 3">
            <a:extLst>
              <a:ext uri="{FF2B5EF4-FFF2-40B4-BE49-F238E27FC236}">
                <a16:creationId xmlns:a16="http://schemas.microsoft.com/office/drawing/2014/main" id="{3B44F705-0556-B2EC-9C3F-44913A2386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19132" y="2697632"/>
            <a:ext cx="1268449" cy="1268449"/>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653145" y="2231576"/>
            <a:ext cx="10873766" cy="249542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were the most significant events of Cotton, Cattle, &amp; Railroads? What were the details, causes, and effects of each event? </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892628" y="1491343"/>
            <a:ext cx="10657115" cy="5016758"/>
          </a:xfrm>
          <a:prstGeom prst="rect">
            <a:avLst/>
          </a:prstGeom>
          <a:noFill/>
        </p:spPr>
        <p:txBody>
          <a:bodyPr wrap="square" rtlCol="0">
            <a:spAutoFit/>
          </a:bodyPr>
          <a:lstStyle/>
          <a:p>
            <a:pPr marL="342900" lvl="0" indent="-342900">
              <a:buFont typeface="+mj-lt"/>
              <a:buAutoNum type="arabicPeriod"/>
            </a:pPr>
            <a:r>
              <a:rPr lang="en-US" sz="4000" b="1" i="1" dirty="0">
                <a:solidFill>
                  <a:srgbClr val="7030A0"/>
                </a:solidFill>
                <a:latin typeface="Gotham Book"/>
              </a:rPr>
              <a:t> </a:t>
            </a:r>
            <a:r>
              <a:rPr lang="en-US" sz="4000" b="1" i="1" u="sng" dirty="0">
                <a:solidFill>
                  <a:srgbClr val="7030A0"/>
                </a:solidFill>
                <a:latin typeface="Gotham Book"/>
              </a:rPr>
              <a:t>We will</a:t>
            </a:r>
            <a:r>
              <a:rPr lang="en-US" sz="4000" dirty="0">
                <a:solidFill>
                  <a:srgbClr val="7030A0"/>
                </a:solidFill>
                <a:latin typeface="Gotham Book"/>
              </a:rPr>
              <a:t> examine six primary topics and themes in Cotton, Cattle, &amp; Railroads to identify the major events that shaped the era in the United States and Texas.</a:t>
            </a:r>
          </a:p>
          <a:p>
            <a:pPr marL="342900" lvl="0" indent="-342900">
              <a:buFont typeface="+mj-lt"/>
              <a:buAutoNum type="arabicPeriod"/>
            </a:pPr>
            <a:r>
              <a:rPr lang="en-US" sz="4000" b="1" i="1" dirty="0">
                <a:solidFill>
                  <a:schemeClr val="accent6">
                    <a:lumMod val="75000"/>
                  </a:schemeClr>
                </a:solidFill>
                <a:latin typeface="Gotham Book"/>
              </a:rPr>
              <a:t> </a:t>
            </a:r>
            <a:r>
              <a:rPr lang="en-US" sz="4000" b="1" i="1" u="sng" dirty="0">
                <a:solidFill>
                  <a:schemeClr val="accent6">
                    <a:lumMod val="75000"/>
                  </a:schemeClr>
                </a:solidFill>
                <a:latin typeface="Gotham Book"/>
              </a:rPr>
              <a:t>I will</a:t>
            </a:r>
            <a:r>
              <a:rPr lang="en-US" sz="4000" dirty="0">
                <a:solidFill>
                  <a:schemeClr val="accent6">
                    <a:lumMod val="75000"/>
                  </a:schemeClr>
                </a:solidFill>
                <a:latin typeface="Gotham Book"/>
              </a:rPr>
              <a:t> read six short passages about key events to determine the dates, primary details, and significance of key events that occurred during Cotton, Cattle, &amp; Railroads.</a:t>
            </a: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028D06D-6EBD-CA64-6DAF-73CDAE10B977}"/>
              </a:ext>
            </a:extLst>
          </p:cNvPr>
          <p:cNvSpPr txBox="1">
            <a:spLocks noGrp="1"/>
          </p:cNvSpPr>
          <p:nvPr>
            <p:ph type="title" idx="4294967295"/>
          </p:nvPr>
        </p:nvSpPr>
        <p:spPr>
          <a:xfrm>
            <a:off x="1469571" y="13062"/>
            <a:ext cx="10635343" cy="10537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400" dirty="0">
                <a:latin typeface="Gotham Book"/>
              </a:rPr>
              <a:t>1) </a:t>
            </a:r>
            <a:r>
              <a:rPr lang="en-US" sz="4400" b="1" dirty="0">
                <a:latin typeface="Gotham Book"/>
              </a:rPr>
              <a:t>An Era of Growth and Change </a:t>
            </a:r>
            <a:r>
              <a:rPr lang="en-US" sz="4400" b="1" i="1" dirty="0">
                <a:solidFill>
                  <a:schemeClr val="bg2">
                    <a:lumMod val="50000"/>
                  </a:schemeClr>
                </a:solidFill>
                <a:latin typeface="Gotham Book"/>
              </a:rPr>
              <a:t>1870 - 1900</a:t>
            </a:r>
            <a:endParaRPr kumimoji="0" lang="en-US" sz="4400" b="0" i="0" u="none" strike="noStrike" kern="1200" cap="none" spc="0" normalizeH="0" baseline="0" noProof="0" dirty="0">
              <a:ln>
                <a:noFill/>
              </a:ln>
              <a:solidFill>
                <a:schemeClr val="bg2">
                  <a:lumMod val="50000"/>
                </a:schemeClr>
              </a:solidFill>
              <a:effectLst/>
              <a:uLnTx/>
              <a:uFillTx/>
              <a:latin typeface="Gotham Book"/>
            </a:endParaRPr>
          </a:p>
        </p:txBody>
      </p:sp>
      <p:pic>
        <p:nvPicPr>
          <p:cNvPr id="2050" name="Picture 2" descr="A black and white photograph of three children picking cotton in a field in Houston. ">
            <a:extLst>
              <a:ext uri="{FF2B5EF4-FFF2-40B4-BE49-F238E27FC236}">
                <a16:creationId xmlns:a16="http://schemas.microsoft.com/office/drawing/2014/main" id="{2E2FC1B2-2920-6F5A-F900-D06941E5E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14" y="1362756"/>
            <a:ext cx="3766457" cy="257736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9A2A397-7977-11E4-3FC8-EB2A3C6EE56F}"/>
              </a:ext>
            </a:extLst>
          </p:cNvPr>
          <p:cNvSpPr txBox="1"/>
          <p:nvPr/>
        </p:nvSpPr>
        <p:spPr>
          <a:xfrm>
            <a:off x="740227" y="4000141"/>
            <a:ext cx="2960915" cy="1107996"/>
          </a:xfrm>
          <a:prstGeom prst="rect">
            <a:avLst/>
          </a:prstGeom>
          <a:noFill/>
        </p:spPr>
        <p:txBody>
          <a:bodyPr wrap="square" rtlCol="0">
            <a:spAutoFit/>
          </a:bodyPr>
          <a:lstStyle/>
          <a:p>
            <a:pPr algn="ctr"/>
            <a:r>
              <a:rPr lang="en-US" sz="2200" dirty="0">
                <a:latin typeface="Gotham Book"/>
              </a:rPr>
              <a:t>Children picking cotton in a field near Houston. </a:t>
            </a:r>
          </a:p>
          <a:p>
            <a:pPr algn="ctr"/>
            <a:r>
              <a:rPr lang="en-US" sz="2200" i="1" dirty="0">
                <a:latin typeface="Gotham Book"/>
              </a:rPr>
              <a:t>The Library of Congress</a:t>
            </a:r>
          </a:p>
        </p:txBody>
      </p:sp>
      <p:pic>
        <p:nvPicPr>
          <p:cNvPr id="5" name="Picture 4" descr="A black and white photograph of cattle grazing on the open Plains with 2 cowboys on horses in the background">
            <a:extLst>
              <a:ext uri="{FF2B5EF4-FFF2-40B4-BE49-F238E27FC236}">
                <a16:creationId xmlns:a16="http://schemas.microsoft.com/office/drawing/2014/main" id="{29A15F0C-8E62-CBC9-CB24-1D118639E551}"/>
              </a:ext>
            </a:extLst>
          </p:cNvPr>
          <p:cNvPicPr>
            <a:picLocks noChangeAspect="1"/>
          </p:cNvPicPr>
          <p:nvPr/>
        </p:nvPicPr>
        <p:blipFill>
          <a:blip r:embed="rId5"/>
          <a:stretch>
            <a:fillRect/>
          </a:stretch>
        </p:blipFill>
        <p:spPr>
          <a:xfrm>
            <a:off x="3886203" y="3285927"/>
            <a:ext cx="3885382" cy="2536423"/>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93BCB31C-AA61-301E-6A90-62811A02C622}"/>
              </a:ext>
            </a:extLst>
          </p:cNvPr>
          <p:cNvSpPr txBox="1"/>
          <p:nvPr/>
        </p:nvSpPr>
        <p:spPr>
          <a:xfrm>
            <a:off x="4092620" y="5822350"/>
            <a:ext cx="3276600" cy="769441"/>
          </a:xfrm>
          <a:prstGeom prst="rect">
            <a:avLst/>
          </a:prstGeom>
          <a:noFill/>
        </p:spPr>
        <p:txBody>
          <a:bodyPr wrap="square" rtlCol="0">
            <a:spAutoFit/>
          </a:bodyPr>
          <a:lstStyle/>
          <a:p>
            <a:pPr algn="ctr"/>
            <a:r>
              <a:rPr lang="en-US" sz="2200" dirty="0">
                <a:latin typeface="Gotham Book"/>
              </a:rPr>
              <a:t>Cattle grazing</a:t>
            </a:r>
          </a:p>
          <a:p>
            <a:pPr algn="ctr"/>
            <a:r>
              <a:rPr lang="en-US" sz="2200" i="1" dirty="0">
                <a:latin typeface="Gotham Book"/>
              </a:rPr>
              <a:t>The Portal to Texas History</a:t>
            </a:r>
          </a:p>
        </p:txBody>
      </p:sp>
      <p:pic>
        <p:nvPicPr>
          <p:cNvPr id="8" name="Picture 7" descr="An illustration of an oncoming train going through the Plains with dozens of buffalo surrounding it. People hang out the side of the train and walk alongside the train shooting the buffalo.">
            <a:extLst>
              <a:ext uri="{FF2B5EF4-FFF2-40B4-BE49-F238E27FC236}">
                <a16:creationId xmlns:a16="http://schemas.microsoft.com/office/drawing/2014/main" id="{2EDA7FAE-D310-8834-4E20-49C71B3050B4}"/>
              </a:ext>
            </a:extLst>
          </p:cNvPr>
          <p:cNvPicPr>
            <a:picLocks noChangeAspect="1"/>
          </p:cNvPicPr>
          <p:nvPr/>
        </p:nvPicPr>
        <p:blipFill>
          <a:blip r:embed="rId6"/>
          <a:stretch>
            <a:fillRect/>
          </a:stretch>
        </p:blipFill>
        <p:spPr>
          <a:xfrm>
            <a:off x="7489371" y="1362756"/>
            <a:ext cx="4436476" cy="2721488"/>
          </a:xfrm>
          <a:prstGeom prst="rect">
            <a:avLst/>
          </a:prstGeom>
          <a:effectLst>
            <a:outerShdw blurRad="50800" dist="50800" dir="7920000" algn="ctr" rotWithShape="0">
              <a:srgbClr val="000000">
                <a:alpha val="43137"/>
              </a:srgbClr>
            </a:outerShdw>
          </a:effectLst>
        </p:spPr>
      </p:pic>
      <p:sp>
        <p:nvSpPr>
          <p:cNvPr id="9" name="TextBox 8">
            <a:extLst>
              <a:ext uri="{FF2B5EF4-FFF2-40B4-BE49-F238E27FC236}">
                <a16:creationId xmlns:a16="http://schemas.microsoft.com/office/drawing/2014/main" id="{DEEDFADB-066D-989C-0F0A-E814F616EFE9}"/>
              </a:ext>
            </a:extLst>
          </p:cNvPr>
          <p:cNvSpPr txBox="1"/>
          <p:nvPr/>
        </p:nvSpPr>
        <p:spPr>
          <a:xfrm>
            <a:off x="7968343" y="4183855"/>
            <a:ext cx="3614057" cy="769441"/>
          </a:xfrm>
          <a:prstGeom prst="rect">
            <a:avLst/>
          </a:prstGeom>
          <a:noFill/>
        </p:spPr>
        <p:txBody>
          <a:bodyPr wrap="square" rtlCol="0">
            <a:spAutoFit/>
          </a:bodyPr>
          <a:lstStyle/>
          <a:p>
            <a:pPr algn="ctr"/>
            <a:r>
              <a:rPr lang="en-US" sz="2200" dirty="0">
                <a:latin typeface="Gotham Book"/>
              </a:rPr>
              <a:t>Shooting Buffalo from a train</a:t>
            </a:r>
          </a:p>
          <a:p>
            <a:pPr algn="ctr"/>
            <a:r>
              <a:rPr lang="en-US" sz="2200" i="1" dirty="0">
                <a:latin typeface="Gotham Book"/>
              </a:rPr>
              <a:t>The Library of Congress</a:t>
            </a:r>
          </a:p>
        </p:txBody>
      </p:sp>
    </p:spTree>
    <p:extLst>
      <p:ext uri="{BB962C8B-B14F-4D97-AF65-F5344CB8AC3E}">
        <p14:creationId xmlns:p14="http://schemas.microsoft.com/office/powerpoint/2010/main" val="8064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3F577CD-E7B9-432A-038A-26FD9A55141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68991FF-22C5-6F8B-5C2F-B416C4C717C8}"/>
              </a:ext>
            </a:extLst>
          </p:cNvPr>
          <p:cNvSpPr txBox="1">
            <a:spLocks noGrp="1"/>
          </p:cNvSpPr>
          <p:nvPr>
            <p:ph type="title" idx="4294967295"/>
          </p:nvPr>
        </p:nvSpPr>
        <p:spPr>
          <a:xfrm>
            <a:off x="1502227" y="-128452"/>
            <a:ext cx="10624457" cy="16197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kumimoji="0" lang="en-US" sz="4800" b="0" i="0" u="none" strike="noStrike" kern="1200" cap="none" spc="0" normalizeH="0" baseline="0" noProof="0" dirty="0">
                <a:ln>
                  <a:noFill/>
                </a:ln>
                <a:solidFill>
                  <a:schemeClr val="tx1"/>
                </a:solidFill>
                <a:effectLst/>
                <a:uLnTx/>
                <a:uFillTx/>
                <a:latin typeface="Gotham Book"/>
              </a:rPr>
              <a:t>2) </a:t>
            </a:r>
            <a:r>
              <a:rPr lang="en-US" sz="4800" b="1" dirty="0">
                <a:latin typeface="Gotham Book"/>
              </a:rPr>
              <a:t>The End of Comanche Dominance </a:t>
            </a:r>
            <a:br>
              <a:rPr lang="en-US" sz="4800" b="1" dirty="0">
                <a:latin typeface="Gotham Book"/>
              </a:rPr>
            </a:br>
            <a:r>
              <a:rPr lang="en-US" sz="4800" b="1" dirty="0">
                <a:latin typeface="Gotham Book"/>
              </a:rPr>
              <a:t>of the Plains </a:t>
            </a:r>
            <a:r>
              <a:rPr lang="en-US" sz="4800" b="1" i="1" dirty="0">
                <a:solidFill>
                  <a:schemeClr val="bg2">
                    <a:lumMod val="50000"/>
                  </a:schemeClr>
                </a:solidFill>
                <a:latin typeface="Gotham Book"/>
              </a:rPr>
              <a:t>1875</a:t>
            </a:r>
            <a:endParaRPr kumimoji="0" lang="en-US" sz="4800" b="0" i="0" u="none" strike="noStrike" kern="1200" cap="none" spc="0" normalizeH="0" baseline="0" noProof="0" dirty="0">
              <a:ln>
                <a:noFill/>
              </a:ln>
              <a:solidFill>
                <a:schemeClr val="bg2">
                  <a:lumMod val="50000"/>
                </a:schemeClr>
              </a:solidFill>
              <a:effectLst/>
              <a:uLnTx/>
              <a:uFillTx/>
              <a:latin typeface="Gotham Book"/>
            </a:endParaRPr>
          </a:p>
        </p:txBody>
      </p:sp>
      <p:pic>
        <p:nvPicPr>
          <p:cNvPr id="4" name="Picture 3" descr="A colored illustration of American Indians in war attire riding horses, carrying weapons like spears and shields, fighting on the Plains against Anglos.">
            <a:extLst>
              <a:ext uri="{FF2B5EF4-FFF2-40B4-BE49-F238E27FC236}">
                <a16:creationId xmlns:a16="http://schemas.microsoft.com/office/drawing/2014/main" id="{E8D8AB6E-DB0E-5DF7-DC1D-CB58C19FA6E4}"/>
              </a:ext>
            </a:extLst>
          </p:cNvPr>
          <p:cNvPicPr>
            <a:picLocks noChangeAspect="1"/>
          </p:cNvPicPr>
          <p:nvPr/>
        </p:nvPicPr>
        <p:blipFill>
          <a:blip r:embed="rId4"/>
          <a:stretch>
            <a:fillRect/>
          </a:stretch>
        </p:blipFill>
        <p:spPr>
          <a:xfrm>
            <a:off x="1740412" y="1622434"/>
            <a:ext cx="6500074" cy="4887221"/>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59762BA5-691D-6175-779C-5F9922FDA8EA}"/>
              </a:ext>
            </a:extLst>
          </p:cNvPr>
          <p:cNvSpPr txBox="1"/>
          <p:nvPr/>
        </p:nvSpPr>
        <p:spPr>
          <a:xfrm>
            <a:off x="8523514" y="2667000"/>
            <a:ext cx="3341915" cy="2246769"/>
          </a:xfrm>
          <a:prstGeom prst="rect">
            <a:avLst/>
          </a:prstGeom>
          <a:noFill/>
        </p:spPr>
        <p:txBody>
          <a:bodyPr wrap="square" rtlCol="0">
            <a:spAutoFit/>
          </a:bodyPr>
          <a:lstStyle/>
          <a:p>
            <a:pPr algn="ctr"/>
            <a:r>
              <a:rPr lang="en-US" sz="2800" dirty="0">
                <a:latin typeface="Gotham Book"/>
              </a:rPr>
              <a:t>Kiowa drawings of conflicts on the Plains. 1880 – 1890</a:t>
            </a:r>
          </a:p>
          <a:p>
            <a:pPr algn="ctr"/>
            <a:endParaRPr lang="en-US" sz="2800" dirty="0">
              <a:latin typeface="Gotham Book"/>
            </a:endParaRPr>
          </a:p>
          <a:p>
            <a:pPr algn="ctr"/>
            <a:r>
              <a:rPr lang="en-US" sz="2800" i="1" dirty="0">
                <a:latin typeface="Gotham Book"/>
              </a:rPr>
              <a:t>The Newberry Library </a:t>
            </a:r>
          </a:p>
        </p:txBody>
      </p:sp>
    </p:spTree>
    <p:extLst>
      <p:ext uri="{BB962C8B-B14F-4D97-AF65-F5344CB8AC3E}">
        <p14:creationId xmlns:p14="http://schemas.microsoft.com/office/powerpoint/2010/main" val="105232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A56906C-EDC0-D9BC-FA65-4E85EA1EA25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092D227-3AAF-35AD-3213-F7FF88B89FB6}"/>
              </a:ext>
            </a:extLst>
          </p:cNvPr>
          <p:cNvSpPr txBox="1">
            <a:spLocks noGrp="1"/>
          </p:cNvSpPr>
          <p:nvPr>
            <p:ph type="title" idx="4294967295"/>
          </p:nvPr>
        </p:nvSpPr>
        <p:spPr>
          <a:xfrm>
            <a:off x="1415143" y="13062"/>
            <a:ext cx="10635343" cy="10210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0" lang="en-US" sz="3600" b="0" i="0" u="none" strike="noStrike" kern="1200" cap="none" spc="0" normalizeH="0" baseline="0" noProof="0" dirty="0">
                <a:ln>
                  <a:noFill/>
                </a:ln>
                <a:solidFill>
                  <a:schemeClr val="tx1"/>
                </a:solidFill>
                <a:effectLst/>
                <a:uLnTx/>
                <a:uFillTx/>
                <a:latin typeface="Gotham Book"/>
              </a:rPr>
              <a:t>3) </a:t>
            </a:r>
            <a:r>
              <a:rPr lang="en-US" sz="4400" b="1" dirty="0">
                <a:latin typeface="Gotham Book"/>
              </a:rPr>
              <a:t>Cowboys and Cattle Drives </a:t>
            </a:r>
            <a:r>
              <a:rPr lang="en-US" sz="4800" i="1" dirty="0">
                <a:solidFill>
                  <a:schemeClr val="bg2">
                    <a:lumMod val="50000"/>
                  </a:schemeClr>
                </a:solidFill>
                <a:latin typeface="Gotham Book"/>
              </a:rPr>
              <a:t>1860s - 1890</a:t>
            </a:r>
            <a:endParaRPr kumimoji="0" lang="en-US" sz="3200" i="0" u="none" strike="noStrike" kern="1200" cap="none" spc="0" normalizeH="0" baseline="0" noProof="0" dirty="0">
              <a:ln>
                <a:noFill/>
              </a:ln>
              <a:solidFill>
                <a:schemeClr val="bg2">
                  <a:lumMod val="50000"/>
                </a:schemeClr>
              </a:solidFill>
              <a:effectLst/>
              <a:uLnTx/>
              <a:uFillTx/>
              <a:latin typeface="Gotham Book"/>
            </a:endParaRPr>
          </a:p>
        </p:txBody>
      </p:sp>
      <p:pic>
        <p:nvPicPr>
          <p:cNvPr id="3074" name="Picture 2" descr="A black and white photograph of cowboys herding a group of cattle on the dusty rolling Plains.">
            <a:extLst>
              <a:ext uri="{FF2B5EF4-FFF2-40B4-BE49-F238E27FC236}">
                <a16:creationId xmlns:a16="http://schemas.microsoft.com/office/drawing/2014/main" id="{10B71B82-F2F0-2016-6C01-4A5B2FEAF6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8" t="25052" r="1694" b="7588"/>
          <a:stretch>
            <a:fillRect/>
          </a:stretch>
        </p:blipFill>
        <p:spPr bwMode="auto">
          <a:xfrm>
            <a:off x="2651759" y="1121230"/>
            <a:ext cx="8171229" cy="439488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D288F0-6559-E8A5-FA30-379D02DA301A}"/>
              </a:ext>
            </a:extLst>
          </p:cNvPr>
          <p:cNvSpPr txBox="1"/>
          <p:nvPr/>
        </p:nvSpPr>
        <p:spPr>
          <a:xfrm>
            <a:off x="2721429" y="5529943"/>
            <a:ext cx="7772400" cy="769441"/>
          </a:xfrm>
          <a:prstGeom prst="rect">
            <a:avLst/>
          </a:prstGeom>
          <a:noFill/>
        </p:spPr>
        <p:txBody>
          <a:bodyPr wrap="square" rtlCol="0">
            <a:spAutoFit/>
          </a:bodyPr>
          <a:lstStyle/>
          <a:p>
            <a:pPr algn="ctr"/>
            <a:r>
              <a:rPr lang="en-US" sz="2200" dirty="0">
                <a:latin typeface="Gotham Book"/>
              </a:rPr>
              <a:t>Cowboys herding cattle on a cattle drive, 1910.</a:t>
            </a:r>
          </a:p>
          <a:p>
            <a:pPr algn="ctr"/>
            <a:r>
              <a:rPr lang="en-US" sz="2200" i="1" dirty="0">
                <a:latin typeface="Gotham Book"/>
              </a:rPr>
              <a:t>The Portal to Texas History</a:t>
            </a:r>
          </a:p>
        </p:txBody>
      </p:sp>
    </p:spTree>
    <p:extLst>
      <p:ext uri="{BB962C8B-B14F-4D97-AF65-F5344CB8AC3E}">
        <p14:creationId xmlns:p14="http://schemas.microsoft.com/office/powerpoint/2010/main" val="326995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E8A6066-0AEA-DD69-F6E2-EB11573F0B2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397F3AC-58B7-5DDC-1934-8FBD3F1BADA4}"/>
              </a:ext>
            </a:extLst>
          </p:cNvPr>
          <p:cNvSpPr txBox="1">
            <a:spLocks noGrp="1"/>
          </p:cNvSpPr>
          <p:nvPr>
            <p:ph type="title" idx="4294967295"/>
          </p:nvPr>
        </p:nvSpPr>
        <p:spPr>
          <a:xfrm>
            <a:off x="1643742" y="13062"/>
            <a:ext cx="10428515" cy="9231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600" dirty="0">
                <a:latin typeface="Gotham Book"/>
              </a:rPr>
              <a:t>4)</a:t>
            </a:r>
            <a:r>
              <a:rPr lang="en-US" sz="4600" b="1" dirty="0">
                <a:latin typeface="Gotham Book"/>
              </a:rPr>
              <a:t> The Rise of Mega Ranches </a:t>
            </a:r>
            <a:r>
              <a:rPr lang="en-US" sz="4600" b="1" i="1" dirty="0">
                <a:solidFill>
                  <a:schemeClr val="bg2">
                    <a:lumMod val="50000"/>
                  </a:schemeClr>
                </a:solidFill>
                <a:latin typeface="Gotham Book"/>
              </a:rPr>
              <a:t>1870s - 1900</a:t>
            </a:r>
            <a:endParaRPr kumimoji="0" lang="en-US" sz="4600" b="0" i="0" u="none" strike="noStrike" kern="1200" cap="none" spc="0" normalizeH="0" baseline="0" noProof="0" dirty="0">
              <a:ln>
                <a:noFill/>
              </a:ln>
              <a:solidFill>
                <a:schemeClr val="bg2">
                  <a:lumMod val="50000"/>
                </a:schemeClr>
              </a:solidFill>
              <a:effectLst/>
              <a:uLnTx/>
              <a:uFillTx/>
              <a:latin typeface="Gotham Book"/>
            </a:endParaRPr>
          </a:p>
        </p:txBody>
      </p:sp>
      <p:pic>
        <p:nvPicPr>
          <p:cNvPr id="4098" name="Picture 2" descr="A black and white photograph of cowboys branding cattle at a ranch. There is dust from the dry ground kicked up in the air. There are wooden holding pens for cattle in the background. Two cowboys are on the ground holding a young calf for branding.">
            <a:extLst>
              <a:ext uri="{FF2B5EF4-FFF2-40B4-BE49-F238E27FC236}">
                <a16:creationId xmlns:a16="http://schemas.microsoft.com/office/drawing/2014/main" id="{4A28B835-7809-9491-25CB-F856AC03B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20" y="1329758"/>
            <a:ext cx="5228509" cy="386272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A5AA10F-CA27-5A29-1FBA-E810062B6B7B}"/>
              </a:ext>
            </a:extLst>
          </p:cNvPr>
          <p:cNvSpPr txBox="1"/>
          <p:nvPr/>
        </p:nvSpPr>
        <p:spPr>
          <a:xfrm>
            <a:off x="1534886" y="5192486"/>
            <a:ext cx="3984172" cy="1015663"/>
          </a:xfrm>
          <a:prstGeom prst="rect">
            <a:avLst/>
          </a:prstGeom>
          <a:noFill/>
        </p:spPr>
        <p:txBody>
          <a:bodyPr wrap="square" rtlCol="0">
            <a:spAutoFit/>
          </a:bodyPr>
          <a:lstStyle/>
          <a:p>
            <a:pPr algn="ctr"/>
            <a:r>
              <a:rPr lang="en-US" sz="2000" dirty="0">
                <a:latin typeface="Gotham Book"/>
              </a:rPr>
              <a:t>Cowboys branding cattle at the Five Wells ranch, 1889. </a:t>
            </a:r>
          </a:p>
          <a:p>
            <a:pPr algn="ctr"/>
            <a:r>
              <a:rPr lang="en-US" sz="2000" i="1" dirty="0">
                <a:latin typeface="Gotham Book"/>
              </a:rPr>
              <a:t>The Portal to Texas History</a:t>
            </a:r>
          </a:p>
        </p:txBody>
      </p:sp>
      <p:pic>
        <p:nvPicPr>
          <p:cNvPr id="4100" name="Picture 4" descr="A blurry black and white photograph of cowboys &quot;dipping&quot; cattle to treat them for diseases and ticks. The cow being dipped appears to be trying to run off and the cowboys are using long poles attached to the cow to keep control of the animal in a wooden holding pen.">
            <a:extLst>
              <a:ext uri="{FF2B5EF4-FFF2-40B4-BE49-F238E27FC236}">
                <a16:creationId xmlns:a16="http://schemas.microsoft.com/office/drawing/2014/main" id="{EC2B3BA5-B214-880C-27B0-5F4FCDBA4C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222" y="1579959"/>
            <a:ext cx="5943600" cy="336232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285D9A-531C-4B29-2CFF-E7BBB33E4AA4}"/>
              </a:ext>
            </a:extLst>
          </p:cNvPr>
          <p:cNvSpPr txBox="1"/>
          <p:nvPr/>
        </p:nvSpPr>
        <p:spPr>
          <a:xfrm>
            <a:off x="5910943" y="4985656"/>
            <a:ext cx="5868037" cy="1015663"/>
          </a:xfrm>
          <a:prstGeom prst="rect">
            <a:avLst/>
          </a:prstGeom>
          <a:noFill/>
        </p:spPr>
        <p:txBody>
          <a:bodyPr wrap="square" rtlCol="0">
            <a:spAutoFit/>
          </a:bodyPr>
          <a:lstStyle/>
          <a:p>
            <a:pPr algn="ctr"/>
            <a:r>
              <a:rPr lang="en-US" sz="2000" dirty="0">
                <a:latin typeface="Gotham Book"/>
              </a:rPr>
              <a:t>Cowboys “dipping” cattle to treat them for disease at the J.M </a:t>
            </a:r>
            <a:r>
              <a:rPr lang="en-US" sz="2000" dirty="0" err="1">
                <a:latin typeface="Gotham Book"/>
              </a:rPr>
              <a:t>Keuhn</a:t>
            </a:r>
            <a:r>
              <a:rPr lang="en-US" sz="2000" dirty="0">
                <a:latin typeface="Gotham Book"/>
              </a:rPr>
              <a:t> ranch, 1900.</a:t>
            </a:r>
          </a:p>
          <a:p>
            <a:pPr algn="ctr"/>
            <a:r>
              <a:rPr lang="en-US" sz="2000" i="1" dirty="0">
                <a:latin typeface="Gotham Book"/>
              </a:rPr>
              <a:t>The Portal to Texas History</a:t>
            </a:r>
          </a:p>
        </p:txBody>
      </p:sp>
    </p:spTree>
    <p:extLst>
      <p:ext uri="{BB962C8B-B14F-4D97-AF65-F5344CB8AC3E}">
        <p14:creationId xmlns:p14="http://schemas.microsoft.com/office/powerpoint/2010/main" val="1755803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336</TotalTime>
  <Words>1197</Words>
  <Application>Microsoft Office PowerPoint</Application>
  <PresentationFormat>Widescreen</PresentationFormat>
  <Paragraphs>77</Paragraphs>
  <Slides>13</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Aptos</vt:lpstr>
      <vt:lpstr>Aptos Display</vt:lpstr>
      <vt:lpstr>Arial</vt:lpstr>
      <vt:lpstr>Calibri</vt:lpstr>
      <vt:lpstr>Calibri Light</vt:lpstr>
      <vt:lpstr>Gotham Book</vt:lpstr>
      <vt:lpstr>Gotham Medium</vt:lpstr>
      <vt:lpstr>Office Theme</vt:lpstr>
      <vt:lpstr>1_Office Theme</vt:lpstr>
      <vt:lpstr>2_Office Theme</vt:lpstr>
      <vt:lpstr>Unit 10:  Cotton, Cattle, &amp; Railroads</vt:lpstr>
      <vt:lpstr>Warm-up:  Follow the directions to complete your warm-up</vt:lpstr>
      <vt:lpstr>Share with the class</vt:lpstr>
      <vt:lpstr>Essential Question</vt:lpstr>
      <vt:lpstr>In today’s lesson…</vt:lpstr>
      <vt:lpstr>1) An Era of Growth and Change 1870 - 1900</vt:lpstr>
      <vt:lpstr>2) The End of Comanche Dominance  of the Plains 1875</vt:lpstr>
      <vt:lpstr>3) Cowboys and Cattle Drives 1860s - 1890</vt:lpstr>
      <vt:lpstr>4) The Rise of Mega Ranches 1870s - 1900</vt:lpstr>
      <vt:lpstr>5) Farmers &amp; Laborers Organize 1870s – 1890s</vt:lpstr>
      <vt:lpstr>6) The Rise of Jim Crow in the South  1890s – 1960s</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4</cp:revision>
  <dcterms:created xsi:type="dcterms:W3CDTF">2025-11-21T20:20:41Z</dcterms:created>
  <dcterms:modified xsi:type="dcterms:W3CDTF">2026-01-05T17:01:59Z</dcterms:modified>
</cp:coreProperties>
</file>