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7" r:id="rId3"/>
    <p:sldId id="339" r:id="rId4"/>
    <p:sldId id="340" r:id="rId5"/>
    <p:sldId id="338" r:id="rId6"/>
    <p:sldId id="341" r:id="rId7"/>
    <p:sldId id="365" r:id="rId8"/>
    <p:sldId id="366" r:id="rId9"/>
    <p:sldId id="367" r:id="rId10"/>
    <p:sldId id="368" r:id="rId11"/>
    <p:sldId id="369" r:id="rId12"/>
    <p:sldId id="370" r:id="rId13"/>
    <p:sldId id="372" r:id="rId14"/>
    <p:sldId id="373" r:id="rId15"/>
    <p:sldId id="374" r:id="rId16"/>
    <p:sldId id="376" r:id="rId17"/>
    <p:sldId id="377" r:id="rId18"/>
    <p:sldId id="375" r:id="rId19"/>
    <p:sldId id="378" r:id="rId20"/>
    <p:sldId id="379" r:id="rId21"/>
    <p:sldId id="380" r:id="rId22"/>
    <p:sldId id="3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45F05-D249-434B-93C8-E1F88AB1B4B5}"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F58E2-490A-4AC6-9A0A-2AADB66DBA2A}" type="slidenum">
              <a:rPr lang="en-US" smtClean="0"/>
              <a:t>‹#›</a:t>
            </a:fld>
            <a:endParaRPr lang="en-US"/>
          </a:p>
        </p:txBody>
      </p:sp>
    </p:spTree>
    <p:extLst>
      <p:ext uri="{BB962C8B-B14F-4D97-AF65-F5344CB8AC3E}">
        <p14:creationId xmlns:p14="http://schemas.microsoft.com/office/powerpoint/2010/main" val="3207811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91046/m1/51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oc.gov/item/9850122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xashistory.unt.edu/ark:/67531/metapth29401/m1/2/"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texashistory.unt.edu/" TargetMode="External"/><Relationship Id="rId4" Type="http://schemas.openxmlformats.org/officeDocument/2006/relationships/hyperlink" Target="https://texashistory.unt.edu/ark:/67531/metapth4932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xashistory.unt.edu/ark:/67531/metapth654460/"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texashistory.unt.edu/ark:/67531/metadc28328/" TargetMode="External"/><Relationship Id="rId4" Type="http://schemas.openxmlformats.org/officeDocument/2006/relationships/hyperlink" Target="https://texashistory.unt.edu/"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exashistory.unt.edu/ark:/67531/metapth743134/"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xashistory.unt.edu/ark:/67531/metapth1319034/"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law.cornell.edu/uscode/text/17/107" TargetMode="External"/><Relationship Id="rId5" Type="http://schemas.openxmlformats.org/officeDocument/2006/relationships/hyperlink" Target="http://freepages.history.rootsweb.ancestry.com/~fgsiler/Migration%20Photo%20Galleries/(8)%20WESTERN%20MOUNTAIN%20STATES/GOODNIGHT-LOVING%20TRAIL/GOODNIGHT-LOVING%20TRAIL.html" TargetMode="External"/><Relationship Id="rId4" Type="http://schemas.openxmlformats.org/officeDocument/2006/relationships/hyperlink" Target="https://texashistory.unt.edu/"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xashistory.unt.edu/ark:/67531/metapth38118/"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texashistory.unt.edu/ark:/67531/metapth6725/" TargetMode="External"/><Relationship Id="rId4" Type="http://schemas.openxmlformats.org/officeDocument/2006/relationships/hyperlink" Target="https://texashistory.unt.edu/"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exashistory.unt.edu/ark:/67531/metapth44851/"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texashistory.unt.edu/ark:/67531/metapth1139376/" TargetMode="External"/><Relationship Id="rId4" Type="http://schemas.openxmlformats.org/officeDocument/2006/relationships/hyperlink" Target="https://texashistory.unt.edu/"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aw.cornell.edu/uscode/text/17/10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xashistory.unt.edu/ark:/67531/metapth403388/"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texashistory.unt.edu/ark:/67531/metapth91046/m1/514/" TargetMode="External"/><Relationship Id="rId4" Type="http://schemas.openxmlformats.org/officeDocument/2006/relationships/hyperlink" Target="https://texashistory.unt.edu/"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aw.cornell.edu/uscode/text/17/10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xashistory.unt.edu/ark:/67531/metapth19986/"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texashistory.unt.edu/ark:/67531/metapth43587/" TargetMode="External"/><Relationship Id="rId4" Type="http://schemas.openxmlformats.org/officeDocument/2006/relationships/hyperlink" Target="https://texashistory.unt.edu/"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thestoryoftexas.com/upload/images/characters/vaqueros/vaquero-king.jpg?1453143343"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texashistory.unt.edu/" TargetMode="External"/><Relationship Id="rId5" Type="http://schemas.openxmlformats.org/officeDocument/2006/relationships/hyperlink" Target="https://texashistory.unt.edu/ark:/67531/metapth938232/" TargetMode="External"/><Relationship Id="rId4" Type="http://schemas.openxmlformats.org/officeDocument/2006/relationships/hyperlink" Target="https://www.law.cornell.edu/uscode/text/17/107"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texascooppower.com/content/detail_0801_Queen.jp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law.cornell.edu/uscode/text/17/10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James S. Hogg, Governor, 1890</a:t>
            </a:r>
            <a:r>
              <a:rPr lang="en-US" sz="1200" b="0" i="0" u="none" strike="noStrike" kern="1200" dirty="0">
                <a:solidFill>
                  <a:schemeClr val="tx1"/>
                </a:solidFill>
                <a:effectLst/>
                <a:latin typeface="+mn-lt"/>
                <a:ea typeface="+mn-ea"/>
                <a:cs typeface="+mn-cs"/>
              </a:rPr>
              <a:t>. In </a:t>
            </a:r>
            <a:r>
              <a:rPr lang="en-US" sz="1200" b="0" i="1" u="none" strike="noStrike" kern="1200" dirty="0">
                <a:solidFill>
                  <a:schemeClr val="tx1"/>
                </a:solidFill>
                <a:effectLst/>
                <a:latin typeface="+mn-lt"/>
                <a:ea typeface="+mn-ea"/>
                <a:cs typeface="+mn-cs"/>
              </a:rPr>
              <a:t>History of Texas, from 1685 to 1892. Volume 2</a:t>
            </a:r>
            <a:r>
              <a:rPr lang="en-US" sz="1200" b="0" i="0" u="none" strike="noStrike" kern="1200" dirty="0">
                <a:solidFill>
                  <a:schemeClr val="tx1"/>
                </a:solidFill>
                <a:effectLst/>
                <a:latin typeface="+mn-lt"/>
                <a:ea typeface="+mn-ea"/>
                <a:cs typeface="+mn-cs"/>
              </a:rPr>
              <a:t>, by John Henry Brown, 496. St. Louis: Becktold &amp; Co., 1893. University of North Texas Libraries, The Portal to Texas History. </a:t>
            </a:r>
            <a:r>
              <a:rPr lang="en-US" sz="1200" b="0" i="0" u="sng" strike="noStrike" kern="1200" dirty="0">
                <a:solidFill>
                  <a:schemeClr val="tx1"/>
                </a:solidFill>
                <a:effectLst/>
                <a:latin typeface="+mn-lt"/>
                <a:ea typeface="+mn-ea"/>
                <a:cs typeface="+mn-cs"/>
                <a:hlinkClick r:id="rId3"/>
              </a:rPr>
              <a:t>https://texashistory.unt.edu/ark:/67531/metapth91046/m1/514/</a:t>
            </a:r>
            <a:r>
              <a:rPr lang="en-US" sz="1200" b="0"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Buffalo soldiers of the 25th Infantry, some wearing buffalo robes, Ft. Keogh, Montana / Chr. Barthelmess, photographer, Fort Keogh, Montana.</a:t>
            </a:r>
            <a:r>
              <a:rPr lang="en-US" sz="1200" b="0" i="0" u="none" strike="noStrike" kern="1200" dirty="0">
                <a:solidFill>
                  <a:schemeClr val="tx1"/>
                </a:solidFill>
                <a:effectLst/>
                <a:latin typeface="+mn-lt"/>
                <a:ea typeface="+mn-ea"/>
                <a:cs typeface="+mn-cs"/>
              </a:rPr>
              <a:t> 1890. Photograph. </a:t>
            </a:r>
            <a:r>
              <a:rPr lang="en-US" sz="1200" b="0" i="0" u="sng" strike="noStrike" kern="1200" dirty="0">
                <a:solidFill>
                  <a:schemeClr val="tx1"/>
                </a:solidFill>
                <a:effectLst/>
                <a:latin typeface="+mn-lt"/>
                <a:ea typeface="+mn-ea"/>
                <a:cs typeface="+mn-cs"/>
                <a:hlinkClick r:id="rId3"/>
              </a:rPr>
              <a:t>https://www.loc.gov/item/98501226/</a:t>
            </a:r>
            <a:r>
              <a:rPr lang="en-US" sz="1200" b="0"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14</a:t>
            </a:fld>
            <a:endParaRPr lang="en-US"/>
          </a:p>
        </p:txBody>
      </p:sp>
    </p:spTree>
    <p:extLst>
      <p:ext uri="{BB962C8B-B14F-4D97-AF65-F5344CB8AC3E}">
        <p14:creationId xmlns:p14="http://schemas.microsoft.com/office/powerpoint/2010/main" val="1595571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Norris Wright Cuney</a:t>
            </a:r>
            <a:r>
              <a:rPr lang="en-US" sz="1200" b="0" i="0" u="none" strike="noStrike" kern="1200" dirty="0">
                <a:solidFill>
                  <a:schemeClr val="tx1"/>
                </a:solidFill>
                <a:effectLst/>
                <a:latin typeface="+mn-lt"/>
                <a:ea typeface="+mn-ea"/>
                <a:cs typeface="+mn-cs"/>
              </a:rPr>
              <a:t>. In </a:t>
            </a:r>
            <a:r>
              <a:rPr lang="en-US" sz="1200" b="0" i="1" u="none" strike="noStrike" kern="1200" dirty="0">
                <a:solidFill>
                  <a:schemeClr val="tx1"/>
                </a:solidFill>
                <a:effectLst/>
                <a:latin typeface="+mn-lt"/>
                <a:ea typeface="+mn-ea"/>
                <a:cs typeface="+mn-cs"/>
              </a:rPr>
              <a:t>Norris Wright Cuney: A Tribune of the Black People</a:t>
            </a:r>
            <a:r>
              <a:rPr lang="en-US" sz="1200" b="0" i="0" u="none" strike="noStrike" kern="1200" dirty="0">
                <a:solidFill>
                  <a:schemeClr val="tx1"/>
                </a:solidFill>
                <a:effectLst/>
                <a:latin typeface="+mn-lt"/>
                <a:ea typeface="+mn-ea"/>
                <a:cs typeface="+mn-cs"/>
              </a:rPr>
              <a:t>, by Maud Cuney Hare, 2. New York: The Crisis Publishing Company, 1913. University of North Texas Libraries, The Portal to Texas History. </a:t>
            </a:r>
            <a:r>
              <a:rPr lang="en-US" sz="1200" b="0" i="0" u="sng" strike="noStrike" kern="1200" dirty="0">
                <a:solidFill>
                  <a:schemeClr val="tx1"/>
                </a:solidFill>
                <a:effectLst/>
                <a:latin typeface="+mn-lt"/>
                <a:ea typeface="+mn-ea"/>
                <a:cs typeface="+mn-cs"/>
                <a:hlinkClick r:id="rId3"/>
              </a:rPr>
              <a:t>https://texashistory.unt.edu/ark:/67531/metapth29401/m1/2/</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Pressler, Chas. W. Galveston Co., map, 1899; Austin, Texas. (</a:t>
            </a:r>
            <a:r>
              <a:rPr lang="en-US" sz="1200" b="0" i="0" u="none" strike="noStrike" kern="1200" dirty="0">
                <a:solidFill>
                  <a:schemeClr val="tx1"/>
                </a:solidFill>
                <a:effectLst/>
                <a:latin typeface="+mn-lt"/>
                <a:ea typeface="+mn-ea"/>
                <a:cs typeface="+mn-cs"/>
                <a:hlinkClick r:id="rId4"/>
              </a:rPr>
              <a:t>https://texashistory.unt.edu/ark:/67531/metapth493223/</a:t>
            </a:r>
            <a:r>
              <a:rPr lang="en-US" sz="1200" b="0" i="0" kern="1200" dirty="0">
                <a:solidFill>
                  <a:schemeClr val="tx1"/>
                </a:solidFill>
                <a:effectLst/>
                <a:latin typeface="+mn-lt"/>
                <a:ea typeface="+mn-ea"/>
                <a:cs typeface="+mn-cs"/>
              </a:rPr>
              <a:t>: accessed December 9, 2025), University of North Texas Libraries, The Portal to Texas History, </a:t>
            </a:r>
            <a:r>
              <a:rPr lang="en-US" sz="1200" b="0" i="0" u="none" strike="noStrike" kern="1200" dirty="0">
                <a:solidFill>
                  <a:schemeClr val="tx1"/>
                </a:solidFill>
                <a:effectLst/>
                <a:latin typeface="+mn-lt"/>
                <a:ea typeface="+mn-ea"/>
                <a:cs typeface="+mn-cs"/>
                <a:hlinkClick r:id="rId5"/>
              </a:rPr>
              <a:t>https://texashistory.unt.edu</a:t>
            </a:r>
            <a:r>
              <a:rPr lang="en-US" sz="1200" b="0" i="0" kern="1200" dirty="0">
                <a:solidFill>
                  <a:schemeClr val="tx1"/>
                </a:solidFill>
                <a:effectLst/>
                <a:latin typeface="+mn-lt"/>
                <a:ea typeface="+mn-ea"/>
                <a:cs typeface="+mn-cs"/>
              </a:rPr>
              <a:t>; crediting Hardin-Simmons University Library.</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15</a:t>
            </a:fld>
            <a:endParaRPr lang="en-US"/>
          </a:p>
        </p:txBody>
      </p:sp>
    </p:spTree>
    <p:extLst>
      <p:ext uri="{BB962C8B-B14F-4D97-AF65-F5344CB8AC3E}">
        <p14:creationId xmlns:p14="http://schemas.microsoft.com/office/powerpoint/2010/main" val="3745265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Texas. Department of Transportation. Texas Highways, Volume 49, Number 9, September 2002, periodical, September 2002; Austin, Texas. (</a:t>
            </a:r>
            <a:r>
              <a:rPr lang="en-US" sz="1200" b="0" i="0" u="none" strike="noStrike" kern="1200" dirty="0">
                <a:solidFill>
                  <a:schemeClr val="tx1"/>
                </a:solidFill>
                <a:effectLst/>
                <a:latin typeface="+mn-lt"/>
                <a:ea typeface="+mn-ea"/>
                <a:cs typeface="+mn-cs"/>
                <a:hlinkClick r:id="rId3"/>
              </a:rPr>
              <a:t>https://texashistory.unt.edu/ark:/67531/metapth654460/</a:t>
            </a:r>
            <a:r>
              <a:rPr lang="en-US" sz="1200" b="0" i="0" kern="1200" dirty="0">
                <a:solidFill>
                  <a:schemeClr val="tx1"/>
                </a:solidFill>
                <a:effectLst/>
                <a:latin typeface="+mn-lt"/>
                <a:ea typeface="+mn-ea"/>
                <a:cs typeface="+mn-cs"/>
              </a:rPr>
              <a:t>: accessed December 9,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UNT Libraries Government Documents Department.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Graham, Joe S. El Rancho in South Texas: Continuity and Change From 1750, book, 1994; Denton, Texas. (</a:t>
            </a:r>
            <a:r>
              <a:rPr lang="en-US" sz="1200" b="0" i="0" u="none" strike="noStrike" kern="1200" dirty="0">
                <a:solidFill>
                  <a:schemeClr val="tx1"/>
                </a:solidFill>
                <a:effectLst/>
                <a:latin typeface="+mn-lt"/>
                <a:ea typeface="+mn-ea"/>
                <a:cs typeface="+mn-cs"/>
                <a:hlinkClick r:id="rId5"/>
              </a:rPr>
              <a:t>https://texashistory.unt.edu/ark:/67531/metadc28328/</a:t>
            </a:r>
            <a:r>
              <a:rPr lang="en-US" sz="1200" b="0" i="0" kern="1200" dirty="0">
                <a:solidFill>
                  <a:schemeClr val="tx1"/>
                </a:solidFill>
                <a:effectLst/>
                <a:latin typeface="+mn-lt"/>
                <a:ea typeface="+mn-ea"/>
                <a:cs typeface="+mn-cs"/>
              </a:rPr>
              <a:t>: accessed December 9,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UNT Press.</a:t>
            </a:r>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16</a:t>
            </a:fld>
            <a:endParaRPr lang="en-US"/>
          </a:p>
        </p:txBody>
      </p:sp>
    </p:spTree>
    <p:extLst>
      <p:ext uri="{BB962C8B-B14F-4D97-AF65-F5344CB8AC3E}">
        <p14:creationId xmlns:p14="http://schemas.microsoft.com/office/powerpoint/2010/main" val="349443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Published in Dunning (ed.), </a:t>
            </a:r>
            <a:r>
              <a:rPr lang="en-US" sz="1200" b="0" i="1" kern="1200" dirty="0">
                <a:solidFill>
                  <a:schemeClr val="tx1"/>
                </a:solidFill>
                <a:effectLst/>
                <a:latin typeface="+mn-lt"/>
                <a:ea typeface="+mn-ea"/>
                <a:cs typeface="+mn-cs"/>
              </a:rPr>
              <a:t>The Farmers' Alliance History and Agricultural Digest.</a:t>
            </a:r>
            <a:r>
              <a:rPr lang="en-US" sz="1200" b="0" i="0" kern="1200" dirty="0">
                <a:solidFill>
                  <a:schemeClr val="tx1"/>
                </a:solidFill>
                <a:effectLst/>
                <a:latin typeface="+mn-lt"/>
                <a:ea typeface="+mn-ea"/>
                <a:cs typeface="+mn-cs"/>
              </a:rPr>
              <a:t> (Washington, DC: Alliance Publishing Co., 1891), pg. 257.; Digital editing by Tim Davenport ("</a:t>
            </a:r>
            <a:r>
              <a:rPr lang="en-US" sz="1200" b="0" i="0" kern="1200" dirty="0" err="1">
                <a:solidFill>
                  <a:schemeClr val="tx1"/>
                </a:solidFill>
                <a:effectLst/>
                <a:latin typeface="+mn-lt"/>
                <a:ea typeface="+mn-ea"/>
                <a:cs typeface="+mn-cs"/>
              </a:rPr>
              <a:t>Carrite</a:t>
            </a:r>
            <a:r>
              <a:rPr lang="en-US" sz="1200" b="0" i="0" kern="1200" dirty="0">
                <a:solidFill>
                  <a:schemeClr val="tx1"/>
                </a:solidFill>
                <a:effectLst/>
                <a:latin typeface="+mn-lt"/>
                <a:ea typeface="+mn-ea"/>
                <a:cs typeface="+mn-cs"/>
              </a:rPr>
              <a:t>") for Wikipedia, no copyright claimed, file released to the public domain without restriction. Published in the USA prior to 1923, public domain. Accessed 12/92025. https://en.wikipedia.org/wiki/Charles_Macune#/media/File:Macune-C-W.jpg </a:t>
            </a:r>
            <a:br>
              <a:rPr lang="en-US" dirty="0"/>
            </a:br>
            <a:endParaRPr lang="en-US" dirty="0"/>
          </a:p>
          <a:p>
            <a:pPr rtl="0"/>
            <a:r>
              <a:rPr lang="en-US" sz="1200" b="0" i="0" u="none" strike="noStrike" kern="1200" dirty="0">
                <a:solidFill>
                  <a:schemeClr val="tx1"/>
                </a:solidFill>
                <a:effectLst/>
                <a:latin typeface="+mn-lt"/>
                <a:ea typeface="+mn-ea"/>
                <a:cs typeface="+mn-cs"/>
              </a:rPr>
              <a:t>[Postcard of Farmers Union Warehouse], postcard, January 24, 1907; (</a:t>
            </a:r>
            <a:r>
              <a:rPr lang="en-US" sz="1200" b="0" i="0" u="none" strike="noStrike" kern="1200" dirty="0">
                <a:solidFill>
                  <a:schemeClr val="tx1"/>
                </a:solidFill>
                <a:effectLst/>
                <a:latin typeface="+mn-lt"/>
                <a:ea typeface="+mn-ea"/>
                <a:cs typeface="+mn-cs"/>
                <a:hlinkClick r:id="rId3"/>
              </a:rPr>
              <a:t>https://texashistory.unt.edu/ark:/67531/metapth743134/</a:t>
            </a:r>
            <a:r>
              <a:rPr lang="en-US" sz="1200" b="0" i="0" u="none" strike="noStrike" kern="1200" dirty="0">
                <a:solidFill>
                  <a:schemeClr val="tx1"/>
                </a:solidFill>
                <a:effectLst/>
                <a:latin typeface="+mn-lt"/>
                <a:ea typeface="+mn-ea"/>
                <a:cs typeface="+mn-cs"/>
              </a:rPr>
              <a:t>: accessed November 21,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u="none" strike="noStrike" kern="1200" dirty="0">
                <a:solidFill>
                  <a:schemeClr val="tx1"/>
                </a:solidFill>
                <a:effectLst/>
                <a:latin typeface="+mn-lt"/>
                <a:ea typeface="+mn-ea"/>
                <a:cs typeface="+mn-cs"/>
              </a:rPr>
              <a:t>; crediting Private Collection of T. B. Willis.</a:t>
            </a:r>
            <a:endParaRPr lang="en-US" b="0" dirty="0">
              <a:effectLst/>
            </a:endParaRPr>
          </a:p>
          <a:p>
            <a:br>
              <a:rPr lang="en-US" dirty="0"/>
            </a:br>
            <a:endParaRPr lang="en-US" dirty="0"/>
          </a:p>
          <a:p>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17</a:t>
            </a:fld>
            <a:endParaRPr lang="en-US"/>
          </a:p>
        </p:txBody>
      </p:sp>
    </p:spTree>
    <p:extLst>
      <p:ext uri="{BB962C8B-B14F-4D97-AF65-F5344CB8AC3E}">
        <p14:creationId xmlns:p14="http://schemas.microsoft.com/office/powerpoint/2010/main" val="558178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From Dunning (ed.), </a:t>
            </a:r>
            <a:r>
              <a:rPr lang="en-US" sz="1200" b="0" i="1" kern="1200" dirty="0">
                <a:solidFill>
                  <a:schemeClr val="tx1"/>
                </a:solidFill>
                <a:effectLst/>
                <a:latin typeface="+mn-lt"/>
                <a:ea typeface="+mn-ea"/>
                <a:cs typeface="+mn-cs"/>
              </a:rPr>
              <a:t>Farmers' Alliance History and Agricultural Digest.</a:t>
            </a:r>
            <a:r>
              <a:rPr lang="en-US" sz="1200" b="0" i="0" kern="1200" dirty="0">
                <a:solidFill>
                  <a:schemeClr val="tx1"/>
                </a:solidFill>
                <a:effectLst/>
                <a:latin typeface="+mn-lt"/>
                <a:ea typeface="+mn-ea"/>
                <a:cs typeface="+mn-cs"/>
              </a:rPr>
              <a:t> (Washington, DC: Alliance Publishing Co., 1891); pg. iv.; Digitally edited for Wikipedia by Tim Davenport ("</a:t>
            </a:r>
            <a:r>
              <a:rPr lang="en-US" sz="1200" b="0" i="0" kern="1200" dirty="0" err="1">
                <a:solidFill>
                  <a:schemeClr val="tx1"/>
                </a:solidFill>
                <a:effectLst/>
                <a:latin typeface="+mn-lt"/>
                <a:ea typeface="+mn-ea"/>
                <a:cs typeface="+mn-cs"/>
              </a:rPr>
              <a:t>Carrite</a:t>
            </a:r>
            <a:r>
              <a:rPr lang="en-US" sz="1200" b="0" i="0" kern="1200" dirty="0">
                <a:solidFill>
                  <a:schemeClr val="tx1"/>
                </a:solidFill>
                <a:effectLst/>
                <a:latin typeface="+mn-lt"/>
                <a:ea typeface="+mn-ea"/>
                <a:cs typeface="+mn-cs"/>
              </a:rPr>
              <a:t>"), no copyright claimed, file released to the public domain without restriction. https://en.wikipedia.org/wiki/File:Farmers-Alliance-Banner.jpg#file </a:t>
            </a:r>
          </a:p>
          <a:p>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18</a:t>
            </a:fld>
            <a:endParaRPr lang="en-US"/>
          </a:p>
        </p:txBody>
      </p:sp>
    </p:spTree>
    <p:extLst>
      <p:ext uri="{BB962C8B-B14F-4D97-AF65-F5344CB8AC3E}">
        <p14:creationId xmlns:p14="http://schemas.microsoft.com/office/powerpoint/2010/main" val="1915481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Swisher County News (Tulia, Tex.), Vol. 11, No. 21, Ed. 1 Thursday, May 16, 2019, newspaper, May 16, 2019; Tulia, Texas. (</a:t>
            </a:r>
            <a:r>
              <a:rPr lang="en-US" sz="1200" b="0" i="0" u="none" strike="noStrike" kern="1200" dirty="0">
                <a:solidFill>
                  <a:schemeClr val="tx1"/>
                </a:solidFill>
                <a:effectLst/>
                <a:latin typeface="+mn-lt"/>
                <a:ea typeface="+mn-ea"/>
                <a:cs typeface="+mn-cs"/>
                <a:hlinkClick r:id="rId3"/>
              </a:rPr>
              <a:t>https://texashistory.unt.edu/ark:/67531/metapth1319034/</a:t>
            </a:r>
            <a:r>
              <a:rPr lang="en-US" sz="1200" b="0" i="0" kern="1200" dirty="0">
                <a:solidFill>
                  <a:schemeClr val="tx1"/>
                </a:solidFill>
                <a:effectLst/>
                <a:latin typeface="+mn-lt"/>
                <a:ea typeface="+mn-ea"/>
                <a:cs typeface="+mn-cs"/>
              </a:rPr>
              <a:t>: accessed December 9,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Swisher County Library.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Goodnight-Loving Trail: A Historic Cattle Drive Route. The Handbook of Texas, Texas State Historical Association. </a:t>
            </a:r>
            <a:r>
              <a:rPr lang="en-US" dirty="0"/>
              <a:t>The Goodnight-Loving Trail. Image available on the </a:t>
            </a:r>
            <a:r>
              <a:rPr lang="en-US" sz="1200" u="sng" kern="1200" dirty="0">
                <a:solidFill>
                  <a:schemeClr val="tx1"/>
                </a:solidFill>
                <a:effectLst/>
                <a:latin typeface="+mn-lt"/>
                <a:ea typeface="+mn-ea"/>
                <a:cs typeface="+mn-cs"/>
                <a:hlinkClick r:id="rId5"/>
              </a:rPr>
              <a:t>Internet</a:t>
            </a:r>
            <a:r>
              <a:rPr lang="en-US" dirty="0"/>
              <a:t> and included in accordance with </a:t>
            </a:r>
            <a:r>
              <a:rPr lang="en-US" sz="1200" u="sng" kern="1200" dirty="0">
                <a:solidFill>
                  <a:schemeClr val="tx1"/>
                </a:solidFill>
                <a:effectLst/>
                <a:latin typeface="+mn-lt"/>
                <a:ea typeface="+mn-ea"/>
                <a:cs typeface="+mn-cs"/>
                <a:hlinkClick r:id="rId6"/>
              </a:rPr>
              <a:t>Title 17 U.S.C. Section 107</a:t>
            </a:r>
            <a:r>
              <a:rPr lang="en-US" dirty="0"/>
              <a:t>.</a:t>
            </a:r>
            <a:br>
              <a:rPr lang="en-US" dirty="0"/>
            </a:br>
            <a:r>
              <a:rPr lang="en-US" dirty="0"/>
              <a:t> Accessed 12/9/2025. https://www.tshaonline.org/handbook/entries/goodnight-loving-trail </a:t>
            </a: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19</a:t>
            </a:fld>
            <a:endParaRPr lang="en-US"/>
          </a:p>
        </p:txBody>
      </p:sp>
    </p:spTree>
    <p:extLst>
      <p:ext uri="{BB962C8B-B14F-4D97-AF65-F5344CB8AC3E}">
        <p14:creationId xmlns:p14="http://schemas.microsoft.com/office/powerpoint/2010/main" val="23587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Babb, T. A. (Theodore Adolphus), 1852-1936. In the Bosom of the Comanches: A Thrilling Tale of Savage Indian Life, Massacre and Captivity Truthfully Told by a Surviving Captive, book, 1923; Dallas, Texas. (</a:t>
            </a:r>
            <a:r>
              <a:rPr lang="en-US" sz="1200" b="0" i="0" u="none" strike="noStrike" kern="1200" dirty="0">
                <a:solidFill>
                  <a:schemeClr val="tx1"/>
                </a:solidFill>
                <a:effectLst/>
                <a:latin typeface="+mn-lt"/>
                <a:ea typeface="+mn-ea"/>
                <a:cs typeface="+mn-cs"/>
                <a:hlinkClick r:id="rId3"/>
              </a:rPr>
              <a:t>https://texashistory.unt.edu/ark:/67531/metapth38118/</a:t>
            </a:r>
            <a:r>
              <a:rPr lang="en-US" sz="1200" b="0" i="0" u="none" strike="noStrike" kern="1200" dirty="0">
                <a:solidFill>
                  <a:schemeClr val="tx1"/>
                </a:solidFill>
                <a:effectLst/>
                <a:latin typeface="+mn-lt"/>
                <a:ea typeface="+mn-ea"/>
                <a:cs typeface="+mn-cs"/>
              </a:rPr>
              <a:t>: accessed November 26,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u="none" strike="noStrike" kern="1200" dirty="0">
                <a:solidFill>
                  <a:schemeClr val="tx1"/>
                </a:solidFill>
                <a:effectLst/>
                <a:latin typeface="+mn-lt"/>
                <a:ea typeface="+mn-ea"/>
                <a:cs typeface="+mn-cs"/>
              </a:rPr>
              <a:t>; crediting Austin History Center, Austin Public Library.</a:t>
            </a:r>
            <a:endParaRPr lang="en-US" b="0" dirty="0">
              <a:effectLst/>
            </a:endParaRPr>
          </a:p>
          <a:p>
            <a:pPr rtl="0"/>
            <a:br>
              <a:rPr lang="en-US" dirty="0"/>
            </a:br>
            <a:r>
              <a:rPr lang="en-US" sz="1200" b="0" i="0" u="none" strike="noStrike" kern="1200" dirty="0">
                <a:solidFill>
                  <a:schemeClr val="tx1"/>
                </a:solidFill>
                <a:effectLst/>
                <a:latin typeface="+mn-lt"/>
                <a:ea typeface="+mn-ea"/>
                <a:cs typeface="+mn-cs"/>
              </a:rPr>
              <a:t>Brown, John Henry. Indian Wars and Pioneers of Texas, book, 1880~; Austin, Texas. (</a:t>
            </a:r>
            <a:r>
              <a:rPr lang="en-US" sz="1200" b="0" i="0" u="none" strike="noStrike" kern="1200" dirty="0">
                <a:solidFill>
                  <a:schemeClr val="tx1"/>
                </a:solidFill>
                <a:effectLst/>
                <a:latin typeface="+mn-lt"/>
                <a:ea typeface="+mn-ea"/>
                <a:cs typeface="+mn-cs"/>
                <a:hlinkClick r:id="rId5"/>
              </a:rPr>
              <a:t>https://texashistory.unt.edu/ark:/67531/metapth6725/</a:t>
            </a:r>
            <a:r>
              <a:rPr lang="en-US" sz="1200" b="0" i="0" u="none" strike="noStrike" kern="1200" dirty="0">
                <a:solidFill>
                  <a:schemeClr val="tx1"/>
                </a:solidFill>
                <a:effectLst/>
                <a:latin typeface="+mn-lt"/>
                <a:ea typeface="+mn-ea"/>
                <a:cs typeface="+mn-cs"/>
              </a:rPr>
              <a:t>: accessed December 3,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u="none" strike="noStrike" kern="1200" dirty="0">
                <a:solidFill>
                  <a:schemeClr val="tx1"/>
                </a:solidFill>
                <a:effectLst/>
                <a:latin typeface="+mn-lt"/>
                <a:ea typeface="+mn-ea"/>
                <a:cs typeface="+mn-cs"/>
              </a:rPr>
              <a:t>; crediting UNT Libraries Special Collections.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6</a:t>
            </a:fld>
            <a:endParaRPr lang="en-US"/>
          </a:p>
        </p:txBody>
      </p:sp>
    </p:spTree>
    <p:extLst>
      <p:ext uri="{BB962C8B-B14F-4D97-AF65-F5344CB8AC3E}">
        <p14:creationId xmlns:p14="http://schemas.microsoft.com/office/powerpoint/2010/main" val="2054774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Charles Goodnight, photograph, Date Unknown; (</a:t>
            </a:r>
            <a:r>
              <a:rPr lang="en-US" sz="1200" b="0" i="0" u="none" strike="noStrike" kern="1200" dirty="0">
                <a:solidFill>
                  <a:schemeClr val="tx1"/>
                </a:solidFill>
                <a:effectLst/>
                <a:latin typeface="+mn-lt"/>
                <a:ea typeface="+mn-ea"/>
                <a:cs typeface="+mn-cs"/>
                <a:hlinkClick r:id="rId3"/>
              </a:rPr>
              <a:t>https://texashistory.unt.edu/ark:/67531/metapth44851/</a:t>
            </a:r>
            <a:r>
              <a:rPr lang="en-US" sz="1200" b="0" i="0" kern="1200" dirty="0">
                <a:solidFill>
                  <a:schemeClr val="tx1"/>
                </a:solidFill>
                <a:effectLst/>
                <a:latin typeface="+mn-lt"/>
                <a:ea typeface="+mn-ea"/>
                <a:cs typeface="+mn-cs"/>
              </a:rPr>
              <a:t>: accessed December 9,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Cattle Raisers Museum.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[Lunchtime on JA Ranch], photograph, 1900~/1930~; (</a:t>
            </a:r>
            <a:r>
              <a:rPr lang="en-US" sz="1200" b="0" i="0" u="none" strike="noStrike" kern="1200" dirty="0">
                <a:solidFill>
                  <a:schemeClr val="tx1"/>
                </a:solidFill>
                <a:effectLst/>
                <a:latin typeface="+mn-lt"/>
                <a:ea typeface="+mn-ea"/>
                <a:cs typeface="+mn-cs"/>
                <a:hlinkClick r:id="rId5"/>
              </a:rPr>
              <a:t>https://texashistory.unt.edu/ark:/67531/metapth1139376/</a:t>
            </a:r>
            <a:r>
              <a:rPr lang="en-US" sz="1200" b="0" i="0" kern="1200" dirty="0">
                <a:solidFill>
                  <a:schemeClr val="tx1"/>
                </a:solidFill>
                <a:effectLst/>
                <a:latin typeface="+mn-lt"/>
                <a:ea typeface="+mn-ea"/>
                <a:cs typeface="+mn-cs"/>
              </a:rPr>
              <a:t>: accessed December 9,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Cattle Raisers Museum.</a:t>
            </a:r>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7</a:t>
            </a:fld>
            <a:endParaRPr lang="en-US"/>
          </a:p>
        </p:txBody>
      </p:sp>
    </p:spTree>
    <p:extLst>
      <p:ext uri="{BB962C8B-B14F-4D97-AF65-F5344CB8AC3E}">
        <p14:creationId xmlns:p14="http://schemas.microsoft.com/office/powerpoint/2010/main" val="1553919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Mary Ann (Molly) Goodnight: The Mother of the Panhandle. Joyce Gibson Roach. Image available in accordance with </a:t>
            </a:r>
            <a:r>
              <a:rPr lang="en-US" sz="1200" b="0" i="0" u="sng" kern="1200" dirty="0">
                <a:solidFill>
                  <a:schemeClr val="tx1"/>
                </a:solidFill>
                <a:effectLst/>
                <a:latin typeface="+mn-lt"/>
                <a:ea typeface="+mn-ea"/>
                <a:cs typeface="+mn-cs"/>
                <a:hlinkClick r:id="rId3"/>
              </a:rPr>
              <a:t>Title 17 U.S.C. Section 107</a:t>
            </a:r>
            <a:r>
              <a:rPr lang="en-US" sz="1200" b="0" i="0" kern="1200" dirty="0">
                <a:solidFill>
                  <a:schemeClr val="tx1"/>
                </a:solidFill>
                <a:effectLst/>
                <a:latin typeface="+mn-lt"/>
                <a:ea typeface="+mn-ea"/>
                <a:cs typeface="+mn-cs"/>
              </a:rPr>
              <a:t>. Texas State Historical Association. Accessed 12/9/2025. https://www.tshaonline.org/handbook/entries/goodnight-mary-ann-dyer-molly </a:t>
            </a:r>
          </a:p>
        </p:txBody>
      </p:sp>
      <p:sp>
        <p:nvSpPr>
          <p:cNvPr id="4" name="Slide Number Placeholder 3"/>
          <p:cNvSpPr>
            <a:spLocks noGrp="1"/>
          </p:cNvSpPr>
          <p:nvPr>
            <p:ph type="sldNum" sz="quarter" idx="5"/>
          </p:nvPr>
        </p:nvSpPr>
        <p:spPr/>
        <p:txBody>
          <a:bodyPr/>
          <a:lstStyle/>
          <a:p>
            <a:fld id="{814F58E2-490A-4AC6-9A0A-2AADB66DBA2A}" type="slidenum">
              <a:rPr lang="en-US" smtClean="0"/>
              <a:t>8</a:t>
            </a:fld>
            <a:endParaRPr lang="en-US"/>
          </a:p>
        </p:txBody>
      </p:sp>
    </p:spTree>
    <p:extLst>
      <p:ext uri="{BB962C8B-B14F-4D97-AF65-F5344CB8AC3E}">
        <p14:creationId xmlns:p14="http://schemas.microsoft.com/office/powerpoint/2010/main" val="35295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Culpepper, Cody B. [James Stephen Hogg], photograph, 1871; (</a:t>
            </a:r>
            <a:r>
              <a:rPr lang="en-US" sz="1200" b="0" i="0" u="none" strike="noStrike" kern="1200" dirty="0">
                <a:solidFill>
                  <a:schemeClr val="tx1"/>
                </a:solidFill>
                <a:effectLst/>
                <a:latin typeface="+mn-lt"/>
                <a:ea typeface="+mn-ea"/>
                <a:cs typeface="+mn-cs"/>
                <a:hlinkClick r:id="rId3"/>
              </a:rPr>
              <a:t>https://texashistory.unt.edu/ark:/67531/metapth403388/</a:t>
            </a:r>
            <a:r>
              <a:rPr lang="en-US" sz="1200" b="0" i="0" kern="1200" dirty="0">
                <a:solidFill>
                  <a:schemeClr val="tx1"/>
                </a:solidFill>
                <a:effectLst/>
                <a:latin typeface="+mn-lt"/>
                <a:ea typeface="+mn-ea"/>
                <a:cs typeface="+mn-cs"/>
              </a:rPr>
              <a:t>: accessed December 9,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Longview Public Library.</a:t>
            </a: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James S. Hogg, Governor, 1890</a:t>
            </a:r>
            <a:r>
              <a:rPr lang="en-US" sz="1200" b="0" i="0" u="none" strike="noStrike" kern="1200" dirty="0">
                <a:solidFill>
                  <a:schemeClr val="tx1"/>
                </a:solidFill>
                <a:effectLst/>
                <a:latin typeface="+mn-lt"/>
                <a:ea typeface="+mn-ea"/>
                <a:cs typeface="+mn-cs"/>
              </a:rPr>
              <a:t>. In </a:t>
            </a:r>
            <a:r>
              <a:rPr lang="en-US" sz="1200" b="0" i="1" u="none" strike="noStrike" kern="1200" dirty="0">
                <a:solidFill>
                  <a:schemeClr val="tx1"/>
                </a:solidFill>
                <a:effectLst/>
                <a:latin typeface="+mn-lt"/>
                <a:ea typeface="+mn-ea"/>
                <a:cs typeface="+mn-cs"/>
              </a:rPr>
              <a:t>History of Texas, from 1685 to 1892. Volume 2</a:t>
            </a:r>
            <a:r>
              <a:rPr lang="en-US" sz="1200" b="0" i="0" u="none" strike="noStrike" kern="1200" dirty="0">
                <a:solidFill>
                  <a:schemeClr val="tx1"/>
                </a:solidFill>
                <a:effectLst/>
                <a:latin typeface="+mn-lt"/>
                <a:ea typeface="+mn-ea"/>
                <a:cs typeface="+mn-cs"/>
              </a:rPr>
              <a:t>, by John Henry Brown, 496. St. Louis: Becktold &amp; Co., 1893. University of North Texas Libraries, The Portal to Texas History. </a:t>
            </a:r>
            <a:r>
              <a:rPr lang="en-US" sz="1200" b="0" i="0" u="sng" strike="noStrike" kern="1200" dirty="0">
                <a:solidFill>
                  <a:schemeClr val="tx1"/>
                </a:solidFill>
                <a:effectLst/>
                <a:latin typeface="+mn-lt"/>
                <a:ea typeface="+mn-ea"/>
                <a:cs typeface="+mn-cs"/>
                <a:hlinkClick r:id="rId5"/>
              </a:rPr>
              <a:t>https://texashistory.unt.edu/ark:/67531/metapth91046/m1/514/</a:t>
            </a:r>
            <a:r>
              <a:rPr lang="en-US" sz="1200" b="0" i="0" u="none" strike="noStrike"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9</a:t>
            </a:fld>
            <a:endParaRPr lang="en-US"/>
          </a:p>
        </p:txBody>
      </p:sp>
    </p:spTree>
    <p:extLst>
      <p:ext uri="{BB962C8B-B14F-4D97-AF65-F5344CB8AC3E}">
        <p14:creationId xmlns:p14="http://schemas.microsoft.com/office/powerpoint/2010/main" val="896622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Jesse Chisholm and the Chisholm Trail. </a:t>
            </a:r>
            <a:r>
              <a:rPr lang="en-US" sz="1200" b="0" i="0" kern="1200" dirty="0">
                <a:solidFill>
                  <a:schemeClr val="tx1"/>
                </a:solidFill>
                <a:effectLst/>
                <a:latin typeface="+mn-lt"/>
                <a:ea typeface="+mn-ea"/>
                <a:cs typeface="+mn-cs"/>
              </a:rPr>
              <a:t>Courtesy of the Kansas State Historical Society. Image available in accordance with </a:t>
            </a:r>
            <a:r>
              <a:rPr lang="en-US" sz="1200" b="0" i="0" u="sng" kern="1200" dirty="0">
                <a:solidFill>
                  <a:schemeClr val="tx1"/>
                </a:solidFill>
                <a:effectLst/>
                <a:latin typeface="+mn-lt"/>
                <a:ea typeface="+mn-ea"/>
                <a:cs typeface="+mn-cs"/>
                <a:hlinkClick r:id="rId3"/>
              </a:rPr>
              <a:t>Title 17 U.S.C. Section 107</a:t>
            </a:r>
            <a:r>
              <a:rPr lang="en-US" sz="1200" b="0" i="0" u="sng" kern="120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at the Texas State Historical Association website accessed 12/9/2025, https://www.tshaonline.org/handbook/entries/chisholm-jesse </a:t>
            </a:r>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10</a:t>
            </a:fld>
            <a:endParaRPr lang="en-US"/>
          </a:p>
        </p:txBody>
      </p:sp>
    </p:spTree>
    <p:extLst>
      <p:ext uri="{BB962C8B-B14F-4D97-AF65-F5344CB8AC3E}">
        <p14:creationId xmlns:p14="http://schemas.microsoft.com/office/powerpoint/2010/main" val="2418625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Christopher Columbus Slaughter, photograph, Date Unknown; (</a:t>
            </a:r>
            <a:r>
              <a:rPr lang="en-US" sz="1200" b="0" i="0" u="none" strike="noStrike" kern="1200" dirty="0">
                <a:solidFill>
                  <a:schemeClr val="tx1"/>
                </a:solidFill>
                <a:effectLst/>
                <a:latin typeface="+mn-lt"/>
                <a:ea typeface="+mn-ea"/>
                <a:cs typeface="+mn-cs"/>
                <a:hlinkClick r:id="rId3"/>
              </a:rPr>
              <a:t>https://texashistory.unt.edu/ark:/67531/metapth19986/</a:t>
            </a:r>
            <a:r>
              <a:rPr lang="en-US" sz="1200" b="0" i="0" kern="1200" dirty="0">
                <a:solidFill>
                  <a:schemeClr val="tx1"/>
                </a:solidFill>
                <a:effectLst/>
                <a:latin typeface="+mn-lt"/>
                <a:ea typeface="+mn-ea"/>
                <a:cs typeface="+mn-cs"/>
              </a:rPr>
              <a:t>: accessed December 9,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Tarrant County College NE, Heritage Room.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Elvis E. Fleming. Sir Bredwell at C.C. Slaughter's Lazy "S" Ranch, photograph, 1900; (</a:t>
            </a:r>
            <a:r>
              <a:rPr lang="en-US" sz="1200" b="0" i="0" u="none" strike="noStrike" kern="1200" dirty="0">
                <a:solidFill>
                  <a:schemeClr val="tx1"/>
                </a:solidFill>
                <a:effectLst/>
                <a:latin typeface="+mn-lt"/>
                <a:ea typeface="+mn-ea"/>
                <a:cs typeface="+mn-cs"/>
                <a:hlinkClick r:id="rId5"/>
              </a:rPr>
              <a:t>https://texashistory.unt.edu/ark:/67531/metapth43587/</a:t>
            </a:r>
            <a:r>
              <a:rPr lang="en-US" sz="1200" b="0" i="0" kern="1200" dirty="0">
                <a:solidFill>
                  <a:schemeClr val="tx1"/>
                </a:solidFill>
                <a:effectLst/>
                <a:latin typeface="+mn-lt"/>
                <a:ea typeface="+mn-ea"/>
                <a:cs typeface="+mn-cs"/>
              </a:rPr>
              <a:t>: accessed December 9, 2025), University of North Texas Libraries, The Portal to Texas History, </a:t>
            </a:r>
            <a:r>
              <a:rPr lang="en-US" sz="1200" b="0" i="0" u="none" strike="noStrike" kern="1200" dirty="0">
                <a:solidFill>
                  <a:schemeClr val="tx1"/>
                </a:solidFill>
                <a:effectLst/>
                <a:latin typeface="+mn-lt"/>
                <a:ea typeface="+mn-ea"/>
                <a:cs typeface="+mn-cs"/>
                <a:hlinkClick r:id="rId4"/>
              </a:rPr>
              <a:t>https://texashistory.unt.edu</a:t>
            </a:r>
            <a:r>
              <a:rPr lang="en-US" sz="1200" b="0" i="0" kern="1200" dirty="0">
                <a:solidFill>
                  <a:schemeClr val="tx1"/>
                </a:solidFill>
                <a:effectLst/>
                <a:latin typeface="+mn-lt"/>
                <a:ea typeface="+mn-ea"/>
                <a:cs typeface="+mn-cs"/>
              </a:rPr>
              <a:t>; crediting Cattle Raisers Museum.</a:t>
            </a:r>
          </a:p>
          <a:p>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11</a:t>
            </a:fld>
            <a:endParaRPr lang="en-US"/>
          </a:p>
        </p:txBody>
      </p:sp>
    </p:spTree>
    <p:extLst>
      <p:ext uri="{BB962C8B-B14F-4D97-AF65-F5344CB8AC3E}">
        <p14:creationId xmlns:p14="http://schemas.microsoft.com/office/powerpoint/2010/main" val="118227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Richard King: Pioneer of the King Ranch and Steamboat Entrepreneur. Richard King, an early ranch owner who recruited vaqueros from Mexico in 1854. Courtesy of the </a:t>
            </a:r>
            <a:r>
              <a:rPr lang="en-US" sz="1200" b="0" i="0" u="sng" kern="1200" dirty="0">
                <a:solidFill>
                  <a:schemeClr val="tx1"/>
                </a:solidFill>
                <a:effectLst/>
                <a:latin typeface="+mn-lt"/>
                <a:ea typeface="+mn-ea"/>
                <a:cs typeface="+mn-cs"/>
                <a:hlinkClick r:id="rId3"/>
              </a:rPr>
              <a:t>Bullock Texas State History Museum</a:t>
            </a:r>
            <a:r>
              <a:rPr lang="en-US" sz="1200" b="0" i="0" kern="1200" dirty="0">
                <a:solidFill>
                  <a:schemeClr val="tx1"/>
                </a:solidFill>
                <a:effectLst/>
                <a:latin typeface="+mn-lt"/>
                <a:ea typeface="+mn-ea"/>
                <a:cs typeface="+mn-cs"/>
              </a:rPr>
              <a:t>. Image available on the Internet and included in accordance with </a:t>
            </a:r>
            <a:r>
              <a:rPr lang="en-US" sz="1200" b="0" i="0" u="sng" kern="1200" dirty="0">
                <a:solidFill>
                  <a:schemeClr val="tx1"/>
                </a:solidFill>
                <a:effectLst/>
                <a:latin typeface="+mn-lt"/>
                <a:ea typeface="+mn-ea"/>
                <a:cs typeface="+mn-cs"/>
                <a:hlinkClick r:id="rId4"/>
              </a:rPr>
              <a:t>Title 17 U.S.C. Section 107</a:t>
            </a:r>
            <a:r>
              <a:rPr lang="en-US" sz="1200" b="0" i="0" kern="1200" dirty="0">
                <a:solidFill>
                  <a:schemeClr val="tx1"/>
                </a:solidFill>
                <a:effectLst/>
                <a:latin typeface="+mn-lt"/>
                <a:ea typeface="+mn-ea"/>
                <a:cs typeface="+mn-cs"/>
              </a:rPr>
              <a:t>. Accessed 12/9/2025. https://www.thestoryoftexas.com/upload/images/characters/vaqueros/vaquero-king.jpg?1453143343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Texas Historical Commission. [King's Ranch], photograph, August 1, 1996; (</a:t>
            </a:r>
            <a:r>
              <a:rPr lang="en-US" sz="1200" b="0" i="0" u="none" strike="noStrike" kern="1200" dirty="0">
                <a:solidFill>
                  <a:schemeClr val="tx1"/>
                </a:solidFill>
                <a:effectLst/>
                <a:latin typeface="+mn-lt"/>
                <a:ea typeface="+mn-ea"/>
                <a:cs typeface="+mn-cs"/>
                <a:hlinkClick r:id="rId5"/>
              </a:rPr>
              <a:t>https://texashistory.unt.edu/ark:/67531/metapth938232/</a:t>
            </a:r>
            <a:r>
              <a:rPr lang="en-US" sz="1200" b="0" i="0" kern="1200" dirty="0">
                <a:solidFill>
                  <a:schemeClr val="tx1"/>
                </a:solidFill>
                <a:effectLst/>
                <a:latin typeface="+mn-lt"/>
                <a:ea typeface="+mn-ea"/>
                <a:cs typeface="+mn-cs"/>
              </a:rPr>
              <a:t>: accessed December 9, 2025), University of North Texas Libraries, The Portal to Texas History, </a:t>
            </a:r>
            <a:r>
              <a:rPr lang="en-US" sz="1200" b="0" i="0" u="none" strike="noStrike" kern="1200" dirty="0">
                <a:solidFill>
                  <a:schemeClr val="tx1"/>
                </a:solidFill>
                <a:effectLst/>
                <a:latin typeface="+mn-lt"/>
                <a:ea typeface="+mn-ea"/>
                <a:cs typeface="+mn-cs"/>
                <a:hlinkClick r:id="rId6"/>
              </a:rPr>
              <a:t>https://texashistory.unt.edu</a:t>
            </a:r>
            <a:r>
              <a:rPr lang="en-US" sz="1200" b="0" i="0" kern="1200" dirty="0">
                <a:solidFill>
                  <a:schemeClr val="tx1"/>
                </a:solidFill>
                <a:effectLst/>
                <a:latin typeface="+mn-lt"/>
                <a:ea typeface="+mn-ea"/>
                <a:cs typeface="+mn-cs"/>
              </a:rPr>
              <a:t>; crediting Texas Historical Commission.</a:t>
            </a:r>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12</a:t>
            </a:fld>
            <a:endParaRPr lang="en-US"/>
          </a:p>
        </p:txBody>
      </p:sp>
    </p:spTree>
    <p:extLst>
      <p:ext uri="{BB962C8B-B14F-4D97-AF65-F5344CB8AC3E}">
        <p14:creationId xmlns:p14="http://schemas.microsoft.com/office/powerpoint/2010/main" val="282284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Henrietta Maria Morse Chamberlain King. Courtesy of Porter Feary, UTSA Institute of Texan Cultures. Image available on the </a:t>
            </a:r>
            <a:r>
              <a:rPr lang="en-US" sz="1200" u="sng" kern="1200" dirty="0">
                <a:solidFill>
                  <a:schemeClr val="tx1"/>
                </a:solidFill>
                <a:effectLst/>
                <a:latin typeface="+mn-lt"/>
                <a:ea typeface="+mn-ea"/>
                <a:cs typeface="+mn-cs"/>
                <a:hlinkClick r:id="rId3"/>
              </a:rPr>
              <a:t>Internet</a:t>
            </a:r>
            <a:r>
              <a:rPr lang="en-US" dirty="0"/>
              <a:t> and included in accordance with </a:t>
            </a:r>
            <a:r>
              <a:rPr lang="en-US" sz="1200" u="sng" kern="1200" dirty="0">
                <a:solidFill>
                  <a:schemeClr val="tx1"/>
                </a:solidFill>
                <a:effectLst/>
                <a:latin typeface="+mn-lt"/>
                <a:ea typeface="+mn-ea"/>
                <a:cs typeface="+mn-cs"/>
                <a:hlinkClick r:id="rId4"/>
              </a:rPr>
              <a:t>Title 17 U.S.C. Section 107</a:t>
            </a:r>
            <a:r>
              <a:rPr lang="en-US" dirty="0"/>
              <a:t>. Texas State Historical Association. Accessed 12/9/2025. https://www.tshaonline.org/handbook/entries/king-henrietta-chamberlain </a:t>
            </a:r>
            <a:br>
              <a:rPr lang="en-US" dirty="0"/>
            </a:br>
            <a:endParaRPr lang="en-US" dirty="0"/>
          </a:p>
        </p:txBody>
      </p:sp>
      <p:sp>
        <p:nvSpPr>
          <p:cNvPr id="4" name="Slide Number Placeholder 3"/>
          <p:cNvSpPr>
            <a:spLocks noGrp="1"/>
          </p:cNvSpPr>
          <p:nvPr>
            <p:ph type="sldNum" sz="quarter" idx="5"/>
          </p:nvPr>
        </p:nvSpPr>
        <p:spPr/>
        <p:txBody>
          <a:bodyPr/>
          <a:lstStyle/>
          <a:p>
            <a:fld id="{814F58E2-490A-4AC6-9A0A-2AADB66DBA2A}" type="slidenum">
              <a:rPr lang="en-US" smtClean="0"/>
              <a:t>13</a:t>
            </a:fld>
            <a:endParaRPr lang="en-US"/>
          </a:p>
        </p:txBody>
      </p:sp>
    </p:spTree>
    <p:extLst>
      <p:ext uri="{BB962C8B-B14F-4D97-AF65-F5344CB8AC3E}">
        <p14:creationId xmlns:p14="http://schemas.microsoft.com/office/powerpoint/2010/main" val="3086934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0E4B-BB1A-CC0B-ABC8-B18DFF689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3F1CD4-5DAD-5447-8EA6-7A46674F44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E7F948-B9E3-FE4A-F917-5C304A956AE5}"/>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5" name="Footer Placeholder 4">
            <a:extLst>
              <a:ext uri="{FF2B5EF4-FFF2-40B4-BE49-F238E27FC236}">
                <a16:creationId xmlns:a16="http://schemas.microsoft.com/office/drawing/2014/main" id="{85AAA4D4-18FB-5272-8185-F2BBC8AE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2DF6C-268E-E03D-D68D-0DBF49268344}"/>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423708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2980B-30FF-9A23-CF54-4FB800A018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CCED48-ACE3-7364-4494-7C5E085079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C66FD-F9B6-7750-AADA-F394A689BE96}"/>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5" name="Footer Placeholder 4">
            <a:extLst>
              <a:ext uri="{FF2B5EF4-FFF2-40B4-BE49-F238E27FC236}">
                <a16:creationId xmlns:a16="http://schemas.microsoft.com/office/drawing/2014/main" id="{4223529C-E28C-C7B4-7343-5CEB98701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DB5C6-A59D-290B-0989-A12253DAA007}"/>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334118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849FF6-1C6E-CEE6-F5EA-D43D836951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FE38A-3560-1523-EA46-2B4680B69D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7356B-C79A-B08A-2D35-2DE8BC71C9B1}"/>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5" name="Footer Placeholder 4">
            <a:extLst>
              <a:ext uri="{FF2B5EF4-FFF2-40B4-BE49-F238E27FC236}">
                <a16:creationId xmlns:a16="http://schemas.microsoft.com/office/drawing/2014/main" id="{26B1AEBC-4EF8-2D46-4EDB-D76977AE3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46B26-38EF-1794-48F7-358FB6E65A7E}"/>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31018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29F6-0A65-33B2-F9D5-CA8B7A0DD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49221-C863-27F8-F975-A2DAB07EE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F023AA-1E1A-37B4-CF6F-7310B74771FF}"/>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5" name="Footer Placeholder 4">
            <a:extLst>
              <a:ext uri="{FF2B5EF4-FFF2-40B4-BE49-F238E27FC236}">
                <a16:creationId xmlns:a16="http://schemas.microsoft.com/office/drawing/2014/main" id="{AA072CD9-061D-25A6-E262-8DE889B0D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1F834-B621-B375-40A7-A9C94CF99D56}"/>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429324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147A-68AA-767B-47BF-87B292CCF5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3B4C68-B503-57A1-A717-D42D4A39A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2AE3A-0086-570E-CAC8-86F60D4431C4}"/>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5" name="Footer Placeholder 4">
            <a:extLst>
              <a:ext uri="{FF2B5EF4-FFF2-40B4-BE49-F238E27FC236}">
                <a16:creationId xmlns:a16="http://schemas.microsoft.com/office/drawing/2014/main" id="{E73F4EBE-A49C-385B-BD85-06180DC47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5AECF-83D1-C9D9-82F5-0415B03AED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879001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47CD-5786-6CBB-356B-4870A9AC0C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BAFC19-DA61-3D8A-216B-985C7421DF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17181-B7E2-5C21-E515-A62D98383FF8}"/>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5" name="Footer Placeholder 4">
            <a:extLst>
              <a:ext uri="{FF2B5EF4-FFF2-40B4-BE49-F238E27FC236}">
                <a16:creationId xmlns:a16="http://schemas.microsoft.com/office/drawing/2014/main" id="{CD930E2C-79DC-13F5-4738-80D9385C7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C618-EA05-E57A-5A34-2F91527B1284}"/>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4112845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A4E6-B46C-4009-481B-DD87C4943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535D8-0B60-97D4-DA7C-636931D17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AE291B-03EF-E27D-97BD-613B5D2C9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E66B4A-AD47-AB6B-8A90-240C1599C47E}"/>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6" name="Footer Placeholder 5">
            <a:extLst>
              <a:ext uri="{FF2B5EF4-FFF2-40B4-BE49-F238E27FC236}">
                <a16:creationId xmlns:a16="http://schemas.microsoft.com/office/drawing/2014/main" id="{F734C3FF-1795-DADD-9108-1E9982237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CF02E-D8C9-558D-EDAC-303CC0B1247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811705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47E0-B645-EB48-C212-B8285F0A16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B625E1-D17B-8303-C559-3B3B6A807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AFE2A-5063-3BDF-3EFF-9E8EF134B6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31193B-7FE7-DC74-F0B9-A89FB16B8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EE0452-43CB-FC71-31AF-50DDA8B375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BB2339-51B0-7DA3-3318-09E66123CB6D}"/>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8" name="Footer Placeholder 7">
            <a:extLst>
              <a:ext uri="{FF2B5EF4-FFF2-40B4-BE49-F238E27FC236}">
                <a16:creationId xmlns:a16="http://schemas.microsoft.com/office/drawing/2014/main" id="{12EB1EED-E945-FB7A-2751-9F7BAFE93A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D35AA1-BFF3-360F-9F3C-018264FE79A8}"/>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79767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0961-B900-B0DF-4295-1E9F279173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C794AF-89FC-FFB9-888E-5AC4E52F05EA}"/>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4" name="Footer Placeholder 3">
            <a:extLst>
              <a:ext uri="{FF2B5EF4-FFF2-40B4-BE49-F238E27FC236}">
                <a16:creationId xmlns:a16="http://schemas.microsoft.com/office/drawing/2014/main" id="{0F321961-0C61-8C11-02E1-0DEB9936AB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97A14B-3C68-6618-9C38-D34B7EBF6583}"/>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303600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0F70B-BFEA-CB7C-0582-7C7D508A053A}"/>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3" name="Footer Placeholder 2">
            <a:extLst>
              <a:ext uri="{FF2B5EF4-FFF2-40B4-BE49-F238E27FC236}">
                <a16:creationId xmlns:a16="http://schemas.microsoft.com/office/drawing/2014/main" id="{EA05C4CC-948C-5228-40F3-E77774043F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9C2827-21AE-8EC7-5A18-37FD051240AE}"/>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170386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711C-F82B-422E-F6ED-3935E3BDF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17CB31-818B-CFEB-6B5E-35F7AFA2C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4373C-5776-64B4-0287-304095D65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74D56E-5C53-5CD4-2CDB-7EFFA82F14B7}"/>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6" name="Footer Placeholder 5">
            <a:extLst>
              <a:ext uri="{FF2B5EF4-FFF2-40B4-BE49-F238E27FC236}">
                <a16:creationId xmlns:a16="http://schemas.microsoft.com/office/drawing/2014/main" id="{98D9DE75-3FF1-CF47-A287-7C3DCF536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4C7BE-FFA2-B9BD-E90E-40E06E6FDEB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239618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EBF-EBE3-5FA6-0194-86FF5AA65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1FD41-9AA1-81D4-213E-D4EE5B36C3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4DF64-5D85-8ABA-32AF-1D296317FEF5}"/>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5" name="Footer Placeholder 4">
            <a:extLst>
              <a:ext uri="{FF2B5EF4-FFF2-40B4-BE49-F238E27FC236}">
                <a16:creationId xmlns:a16="http://schemas.microsoft.com/office/drawing/2014/main" id="{2957593C-2E47-2D5B-ED4D-AB01F705A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61689-725E-18FE-527F-6A50A6A0DC01}"/>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3852976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B7A7-FB98-ADCA-A33C-4C0FE3ACD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153111-3441-D0D5-B94E-DFE8146DC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A1CEF0-4F10-93C9-43CF-7D190CC4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2FC29-8A20-F5A0-189E-2B7F4D958AB4}"/>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6" name="Footer Placeholder 5">
            <a:extLst>
              <a:ext uri="{FF2B5EF4-FFF2-40B4-BE49-F238E27FC236}">
                <a16:creationId xmlns:a16="http://schemas.microsoft.com/office/drawing/2014/main" id="{F3641BF7-1FD0-4B80-E2E0-E2512CF92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546EA-8C77-F1FB-C36A-1A0EF2E6946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106925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005F-8ECE-8094-31F3-B562087A7C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F895E2-87DC-85B7-AB05-DE26A9D1E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0CE32-52B5-158F-7307-C5BDED6781FD}"/>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5" name="Footer Placeholder 4">
            <a:extLst>
              <a:ext uri="{FF2B5EF4-FFF2-40B4-BE49-F238E27FC236}">
                <a16:creationId xmlns:a16="http://schemas.microsoft.com/office/drawing/2014/main" id="{62AACCA5-C055-44F9-02D7-93AC7B5F5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64514-312A-D22B-949E-B120AEB5F5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70564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7D760-5864-4C87-984E-1D05E3043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9F5E0-DA14-1785-877A-3AC2DA74E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86BE8-E631-2DA8-05F6-E19BAEA34EBE}"/>
              </a:ext>
            </a:extLst>
          </p:cNvPr>
          <p:cNvSpPr>
            <a:spLocks noGrp="1"/>
          </p:cNvSpPr>
          <p:nvPr>
            <p:ph type="dt" sz="half" idx="10"/>
          </p:nvPr>
        </p:nvSpPr>
        <p:spPr/>
        <p:txBody>
          <a:bodyPr/>
          <a:lstStyle/>
          <a:p>
            <a:fld id="{52CDF7A6-26CA-4441-9B58-D6E64878D247}" type="datetimeFigureOut">
              <a:rPr lang="en-US" smtClean="0"/>
              <a:t>1/5/2026</a:t>
            </a:fld>
            <a:endParaRPr lang="en-US"/>
          </a:p>
        </p:txBody>
      </p:sp>
      <p:sp>
        <p:nvSpPr>
          <p:cNvPr id="5" name="Footer Placeholder 4">
            <a:extLst>
              <a:ext uri="{FF2B5EF4-FFF2-40B4-BE49-F238E27FC236}">
                <a16:creationId xmlns:a16="http://schemas.microsoft.com/office/drawing/2014/main" id="{F8C4A731-CAE7-0693-F768-0EE6833A9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A7AE2-AAA9-9E8D-855E-7DA5B8A8450C}"/>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406784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E190-17B8-2C6F-0B88-51DDA9BDFF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9B5246-1AAA-41B9-0EB8-76C6AF473E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3469F3-DCE5-2299-4CB3-D81AA019CBD1}"/>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5" name="Footer Placeholder 4">
            <a:extLst>
              <a:ext uri="{FF2B5EF4-FFF2-40B4-BE49-F238E27FC236}">
                <a16:creationId xmlns:a16="http://schemas.microsoft.com/office/drawing/2014/main" id="{ED26FDF1-F42F-5AC6-F883-773603A95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ECB2B-EB40-E1F2-4565-470AC9C7B6CB}"/>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68193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2E90-141D-7291-05DE-E922F45B1B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58917B-52E2-635E-ECA6-642B7459B9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2A33C6-8B1C-BBBB-0709-B574559BD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55F81D-4B2D-5C9F-B8F7-0F5AD1A458DE}"/>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6" name="Footer Placeholder 5">
            <a:extLst>
              <a:ext uri="{FF2B5EF4-FFF2-40B4-BE49-F238E27FC236}">
                <a16:creationId xmlns:a16="http://schemas.microsoft.com/office/drawing/2014/main" id="{8CF4C53B-53D0-95D6-EDA7-6192D4CD4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59EC7-5033-1419-8227-7743C7D2ECFC}"/>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407038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EB7B-386C-F1E9-7418-5827A44AE4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5C22B4-F693-2901-8B89-A4C7F79BB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231C0B-CC31-B609-9D2C-F1DBB11FDA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258FC5-AA7D-E918-BEF0-C7164322F4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79B711-2602-FAD5-BD2C-03CB96E582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D44346-45E8-85B7-110C-E31472FE2B44}"/>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8" name="Footer Placeholder 7">
            <a:extLst>
              <a:ext uri="{FF2B5EF4-FFF2-40B4-BE49-F238E27FC236}">
                <a16:creationId xmlns:a16="http://schemas.microsoft.com/office/drawing/2014/main" id="{6CD6CFC5-47B4-FACA-D192-C0A60558E5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DF4942-90E2-DEC6-7F60-0645DB29E49A}"/>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3165751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661CB-E59E-A3BE-78E4-A5ED62A58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E269CB-07AA-CCDE-759F-B99B9D04D87A}"/>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4" name="Footer Placeholder 3">
            <a:extLst>
              <a:ext uri="{FF2B5EF4-FFF2-40B4-BE49-F238E27FC236}">
                <a16:creationId xmlns:a16="http://schemas.microsoft.com/office/drawing/2014/main" id="{AD1A3750-B3F0-C2FB-41AC-C011E5F9D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0251B8-F46A-152E-E4CA-8F8B1437357F}"/>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3826115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08A3A3-8CB0-12A2-0B5B-79CCB086C612}"/>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3" name="Footer Placeholder 2">
            <a:extLst>
              <a:ext uri="{FF2B5EF4-FFF2-40B4-BE49-F238E27FC236}">
                <a16:creationId xmlns:a16="http://schemas.microsoft.com/office/drawing/2014/main" id="{D90A2586-279B-15E0-F88E-A9990C159F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9C4B6-8A34-FE27-65BF-6E3FFF6F8E68}"/>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1103028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FBED-8236-6A96-5456-08748F73B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8B4863-8786-967A-BD72-143E4A9AF1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6BED15-ADFA-81A6-8681-C059994E4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746B2-1C78-3396-D9D3-606016F998FF}"/>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6" name="Footer Placeholder 5">
            <a:extLst>
              <a:ext uri="{FF2B5EF4-FFF2-40B4-BE49-F238E27FC236}">
                <a16:creationId xmlns:a16="http://schemas.microsoft.com/office/drawing/2014/main" id="{4035071B-689F-1D17-E92F-160D4AACB2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E6BAE-DF6F-7AA4-27CC-A0E66E468EB9}"/>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192907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CE97F-034C-866C-A04E-749D347CC0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43B221-3201-5BD6-03A7-5653159EB7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E30028-B787-D456-ABA6-4243C2909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C2BFA-88D3-EE14-8FAA-680A8438032B}"/>
              </a:ext>
            </a:extLst>
          </p:cNvPr>
          <p:cNvSpPr>
            <a:spLocks noGrp="1"/>
          </p:cNvSpPr>
          <p:nvPr>
            <p:ph type="dt" sz="half" idx="10"/>
          </p:nvPr>
        </p:nvSpPr>
        <p:spPr/>
        <p:txBody>
          <a:bodyPr/>
          <a:lstStyle/>
          <a:p>
            <a:fld id="{353FBB41-657C-409E-B789-A0BDF1B9CDE4}" type="datetimeFigureOut">
              <a:rPr lang="en-US" smtClean="0"/>
              <a:t>1/5/2026</a:t>
            </a:fld>
            <a:endParaRPr lang="en-US"/>
          </a:p>
        </p:txBody>
      </p:sp>
      <p:sp>
        <p:nvSpPr>
          <p:cNvPr id="6" name="Footer Placeholder 5">
            <a:extLst>
              <a:ext uri="{FF2B5EF4-FFF2-40B4-BE49-F238E27FC236}">
                <a16:creationId xmlns:a16="http://schemas.microsoft.com/office/drawing/2014/main" id="{829FC578-098D-D13B-B82A-52A6B0D19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DFB78-3F78-10C5-F1F8-28F71E0E846E}"/>
              </a:ext>
            </a:extLst>
          </p:cNvPr>
          <p:cNvSpPr>
            <a:spLocks noGrp="1"/>
          </p:cNvSpPr>
          <p:nvPr>
            <p:ph type="sldNum" sz="quarter" idx="12"/>
          </p:nvPr>
        </p:nvSpPr>
        <p:spPr/>
        <p:txBody>
          <a:bodyPr/>
          <a:lstStyle/>
          <a:p>
            <a:fld id="{9F4FAEEE-FD42-44A8-ACCD-C7A299393D35}" type="slidenum">
              <a:rPr lang="en-US" smtClean="0"/>
              <a:t>‹#›</a:t>
            </a:fld>
            <a:endParaRPr lang="en-US"/>
          </a:p>
        </p:txBody>
      </p:sp>
    </p:spTree>
    <p:extLst>
      <p:ext uri="{BB962C8B-B14F-4D97-AF65-F5344CB8AC3E}">
        <p14:creationId xmlns:p14="http://schemas.microsoft.com/office/powerpoint/2010/main" val="3160341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80CD19-D8A9-995F-F507-5D66EB3FCA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350459-C6AB-B11F-E213-1B4A4CFB9A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20E6B-A3C8-08CC-991C-CA644AD63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3FBB41-657C-409E-B789-A0BDF1B9CDE4}" type="datetimeFigureOut">
              <a:rPr lang="en-US" smtClean="0"/>
              <a:t>1/5/2026</a:t>
            </a:fld>
            <a:endParaRPr lang="en-US"/>
          </a:p>
        </p:txBody>
      </p:sp>
      <p:sp>
        <p:nvSpPr>
          <p:cNvPr id="5" name="Footer Placeholder 4">
            <a:extLst>
              <a:ext uri="{FF2B5EF4-FFF2-40B4-BE49-F238E27FC236}">
                <a16:creationId xmlns:a16="http://schemas.microsoft.com/office/drawing/2014/main" id="{6B70A4E4-CE42-F294-11E4-7011BE5D18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12AB26-6531-A363-C47C-291739D59B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4FAEEE-FD42-44A8-ACCD-C7A299393D35}" type="slidenum">
              <a:rPr lang="en-US" smtClean="0"/>
              <a:t>‹#›</a:t>
            </a:fld>
            <a:endParaRPr lang="en-US"/>
          </a:p>
        </p:txBody>
      </p:sp>
    </p:spTree>
    <p:extLst>
      <p:ext uri="{BB962C8B-B14F-4D97-AF65-F5344CB8AC3E}">
        <p14:creationId xmlns:p14="http://schemas.microsoft.com/office/powerpoint/2010/main" val="3049824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2E5BF8-8CEA-E905-3D3A-06A60F58E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A2CB9B-E73D-B1BB-E87E-0F7FD1156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A5083-BDCB-CF50-6DB5-D68349EEB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CDF7A6-26CA-4441-9B58-D6E64878D247}" type="datetimeFigureOut">
              <a:rPr lang="en-US" smtClean="0"/>
              <a:t>1/5/2026</a:t>
            </a:fld>
            <a:endParaRPr lang="en-US"/>
          </a:p>
        </p:txBody>
      </p:sp>
      <p:sp>
        <p:nvSpPr>
          <p:cNvPr id="5" name="Footer Placeholder 4">
            <a:extLst>
              <a:ext uri="{FF2B5EF4-FFF2-40B4-BE49-F238E27FC236}">
                <a16:creationId xmlns:a16="http://schemas.microsoft.com/office/drawing/2014/main" id="{19FE8719-4643-492A-464E-CEC0CA065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72AC13-FAC7-6E3B-B240-983CDEEBD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3B39B8-71E5-4DA2-97B3-4BBBCD943DEA}" type="slidenum">
              <a:rPr lang="en-US" smtClean="0"/>
              <a:t>‹#›</a:t>
            </a:fld>
            <a:endParaRPr lang="en-US"/>
          </a:p>
        </p:txBody>
      </p:sp>
    </p:spTree>
    <p:extLst>
      <p:ext uri="{BB962C8B-B14F-4D97-AF65-F5344CB8AC3E}">
        <p14:creationId xmlns:p14="http://schemas.microsoft.com/office/powerpoint/2010/main" val="460095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1.svg"/><Relationship Id="rId4" Type="http://schemas.openxmlformats.org/officeDocument/2006/relationships/image" Target="../media/image4.sv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2" name="Rectangle 106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643468" y="643467"/>
            <a:ext cx="5452532" cy="3895875"/>
          </a:xfrm>
        </p:spPr>
        <p:txBody>
          <a:bodyPr>
            <a:normAutofit fontScale="90000"/>
          </a:bodyPr>
          <a:lstStyle/>
          <a:p>
            <a:pPr algn="l"/>
            <a:r>
              <a:rPr lang="en-US" sz="7200" b="1" i="1" dirty="0">
                <a:solidFill>
                  <a:schemeClr val="tx1">
                    <a:lumMod val="65000"/>
                    <a:lumOff val="35000"/>
                  </a:schemeClr>
                </a:solidFill>
                <a:latin typeface="Gotham Book"/>
              </a:rPr>
              <a:t>Unit 10: </a:t>
            </a:r>
            <a:br>
              <a:rPr lang="en-US" sz="7200" b="1" i="1" dirty="0">
                <a:latin typeface="Gotham Book"/>
              </a:rPr>
            </a:br>
            <a:r>
              <a:rPr lang="en-US" sz="7200" b="1" dirty="0">
                <a:solidFill>
                  <a:srgbClr val="EA0000"/>
                </a:solidFill>
                <a:latin typeface="Gotham Book"/>
              </a:rPr>
              <a:t>Cotton, Cattle, &amp; Railroads</a:t>
            </a: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643467" y="4691743"/>
            <a:ext cx="4620584" cy="1522790"/>
          </a:xfrm>
        </p:spPr>
        <p:txBody>
          <a:bodyPr>
            <a:normAutofit/>
          </a:bodyPr>
          <a:lstStyle/>
          <a:p>
            <a:pPr algn="l"/>
            <a:r>
              <a:rPr lang="en-US" sz="2800" b="1" i="1" dirty="0">
                <a:solidFill>
                  <a:schemeClr val="tx1">
                    <a:lumMod val="65000"/>
                    <a:lumOff val="35000"/>
                  </a:schemeClr>
                </a:solidFill>
                <a:latin typeface="Gotham Book"/>
              </a:rPr>
              <a:t>Lesson 5: </a:t>
            </a:r>
          </a:p>
          <a:p>
            <a:pPr algn="l"/>
            <a:r>
              <a:rPr lang="en-US" sz="3200" b="1" dirty="0">
                <a:solidFill>
                  <a:srgbClr val="EA0000"/>
                </a:solidFill>
                <a:latin typeface="Gotham Book"/>
              </a:rPr>
              <a:t>Who’s Who of Cotton, Cattle, &amp; Railroads</a:t>
            </a:r>
          </a:p>
        </p:txBody>
      </p:sp>
      <p:pic>
        <p:nvPicPr>
          <p:cNvPr id="1026" name="Picture 2" descr="A black and white photograph portrait of Governor James Hogg. He has a round face and a large, bushy beard. ">
            <a:extLst>
              <a:ext uri="{FF2B5EF4-FFF2-40B4-BE49-F238E27FC236}">
                <a16:creationId xmlns:a16="http://schemas.microsoft.com/office/drawing/2014/main" id="{DD4EE546-B564-6345-670B-C97A62104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0000"/>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11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BECB476-A797-9DF7-0ABA-387F41D4B0E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0758936-DF14-E463-2598-B33A7535E735}"/>
              </a:ext>
            </a:extLst>
          </p:cNvPr>
          <p:cNvSpPr txBox="1">
            <a:spLocks noGrp="1"/>
          </p:cNvSpPr>
          <p:nvPr>
            <p:ph type="title" idx="4294967295"/>
          </p:nvPr>
        </p:nvSpPr>
        <p:spPr>
          <a:xfrm>
            <a:off x="6553200" y="0"/>
            <a:ext cx="5421086"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Jesse Chisholm</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4" name="Picture 3" descr="A black and white photograph of Jesse Chisholm, seated with one arm propped on the arm of the chair he is sitting on. He is wearing a light colored overcoat with a button up shirt and a scarf tied around his neck. He his silver hair and a mustache.">
            <a:extLst>
              <a:ext uri="{FF2B5EF4-FFF2-40B4-BE49-F238E27FC236}">
                <a16:creationId xmlns:a16="http://schemas.microsoft.com/office/drawing/2014/main" id="{6030BD19-9E8B-D783-E943-89D1333D86EA}"/>
              </a:ext>
            </a:extLst>
          </p:cNvPr>
          <p:cNvPicPr>
            <a:picLocks noChangeAspect="1"/>
          </p:cNvPicPr>
          <p:nvPr/>
        </p:nvPicPr>
        <p:blipFill>
          <a:blip r:embed="rId4"/>
          <a:stretch>
            <a:fillRect/>
          </a:stretch>
        </p:blipFill>
        <p:spPr>
          <a:xfrm>
            <a:off x="1883116" y="228600"/>
            <a:ext cx="4212884" cy="5649686"/>
          </a:xfrm>
          <a:prstGeom prst="rect">
            <a:avLst/>
          </a:prstGeom>
          <a:effectLst>
            <a:outerShdw blurRad="50800" dist="50800" dir="7920000" algn="ctr" rotWithShape="0">
              <a:srgbClr val="000000">
                <a:alpha val="43137"/>
              </a:srgbClr>
            </a:outerShdw>
          </a:effectLst>
        </p:spPr>
      </p:pic>
      <p:pic>
        <p:nvPicPr>
          <p:cNvPr id="6" name="Picture 5" descr="A map showing the Chisholm trail from the San Antonio area, north through Fort Worth, and continuing through Oklahoma and into Nebraska.">
            <a:extLst>
              <a:ext uri="{FF2B5EF4-FFF2-40B4-BE49-F238E27FC236}">
                <a16:creationId xmlns:a16="http://schemas.microsoft.com/office/drawing/2014/main" id="{15691B14-9ECE-A451-F5C0-9DF511E51C1A}"/>
              </a:ext>
            </a:extLst>
          </p:cNvPr>
          <p:cNvPicPr>
            <a:picLocks noChangeAspect="1"/>
          </p:cNvPicPr>
          <p:nvPr/>
        </p:nvPicPr>
        <p:blipFill>
          <a:blip r:embed="rId5"/>
          <a:stretch>
            <a:fillRect/>
          </a:stretch>
        </p:blipFill>
        <p:spPr>
          <a:xfrm>
            <a:off x="6553200" y="1195165"/>
            <a:ext cx="5279571" cy="3874003"/>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53DC299D-F874-142D-2431-4EABBBCB6995}"/>
              </a:ext>
            </a:extLst>
          </p:cNvPr>
          <p:cNvSpPr txBox="1"/>
          <p:nvPr/>
        </p:nvSpPr>
        <p:spPr>
          <a:xfrm>
            <a:off x="1883116" y="5965371"/>
            <a:ext cx="4212884" cy="400110"/>
          </a:xfrm>
          <a:prstGeom prst="rect">
            <a:avLst/>
          </a:prstGeom>
          <a:noFill/>
        </p:spPr>
        <p:txBody>
          <a:bodyPr wrap="square" rtlCol="0">
            <a:spAutoFit/>
          </a:bodyPr>
          <a:lstStyle/>
          <a:p>
            <a:pPr algn="ctr"/>
            <a:r>
              <a:rPr lang="en-US" sz="2000" i="1" dirty="0">
                <a:latin typeface="Gotham Book"/>
              </a:rPr>
              <a:t>Texas State Historical Association</a:t>
            </a:r>
          </a:p>
        </p:txBody>
      </p:sp>
      <p:sp>
        <p:nvSpPr>
          <p:cNvPr id="8" name="TextBox 7">
            <a:extLst>
              <a:ext uri="{FF2B5EF4-FFF2-40B4-BE49-F238E27FC236}">
                <a16:creationId xmlns:a16="http://schemas.microsoft.com/office/drawing/2014/main" id="{F8042E87-D6EA-B6BF-321B-23E0C14EF831}"/>
              </a:ext>
            </a:extLst>
          </p:cNvPr>
          <p:cNvSpPr txBox="1"/>
          <p:nvPr/>
        </p:nvSpPr>
        <p:spPr>
          <a:xfrm>
            <a:off x="6357143" y="5167051"/>
            <a:ext cx="5421085" cy="707886"/>
          </a:xfrm>
          <a:prstGeom prst="rect">
            <a:avLst/>
          </a:prstGeom>
          <a:noFill/>
        </p:spPr>
        <p:txBody>
          <a:bodyPr wrap="square" rtlCol="0">
            <a:spAutoFit/>
          </a:bodyPr>
          <a:lstStyle/>
          <a:p>
            <a:pPr algn="ctr"/>
            <a:r>
              <a:rPr lang="en-US" sz="2000" dirty="0">
                <a:latin typeface="Gotham Book"/>
              </a:rPr>
              <a:t>The Chisholm Trail</a:t>
            </a:r>
          </a:p>
          <a:p>
            <a:pPr algn="ctr"/>
            <a:r>
              <a:rPr lang="en-US" sz="2000" i="1" dirty="0">
                <a:latin typeface="Gotham Book"/>
              </a:rPr>
              <a:t>Texas State Historical Association</a:t>
            </a:r>
          </a:p>
        </p:txBody>
      </p:sp>
    </p:spTree>
    <p:extLst>
      <p:ext uri="{BB962C8B-B14F-4D97-AF65-F5344CB8AC3E}">
        <p14:creationId xmlns:p14="http://schemas.microsoft.com/office/powerpoint/2010/main" val="29026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3D3F265-B71E-153C-07F4-D5A0260D5A7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40C59FC-BC6B-77E1-1CCD-F1F420AB1045}"/>
              </a:ext>
            </a:extLst>
          </p:cNvPr>
          <p:cNvSpPr txBox="1">
            <a:spLocks noGrp="1"/>
          </p:cNvSpPr>
          <p:nvPr>
            <p:ph type="title" idx="4294967295"/>
          </p:nvPr>
        </p:nvSpPr>
        <p:spPr>
          <a:xfrm>
            <a:off x="1709058"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Christopher Columbus Slaughter</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4098" name="Picture 2" descr="A black and white close up photograph of Slaughter. He has a round face, a side part, and a very large, bushy goatee. ">
            <a:extLst>
              <a:ext uri="{FF2B5EF4-FFF2-40B4-BE49-F238E27FC236}">
                <a16:creationId xmlns:a16="http://schemas.microsoft.com/office/drawing/2014/main" id="{C56DEFA5-CBCE-1C2B-9646-911340AD5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763" y="1219199"/>
            <a:ext cx="4044723" cy="4928972"/>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899472-F45F-73BC-2E5F-0600EC27DE6E}"/>
              </a:ext>
            </a:extLst>
          </p:cNvPr>
          <p:cNvSpPr txBox="1"/>
          <p:nvPr/>
        </p:nvSpPr>
        <p:spPr>
          <a:xfrm>
            <a:off x="2275114" y="6215742"/>
            <a:ext cx="4103915" cy="400110"/>
          </a:xfrm>
          <a:prstGeom prst="rect">
            <a:avLst/>
          </a:prstGeom>
          <a:noFill/>
        </p:spPr>
        <p:txBody>
          <a:bodyPr wrap="square" rtlCol="0">
            <a:spAutoFit/>
          </a:bodyPr>
          <a:lstStyle/>
          <a:p>
            <a:pPr algn="ctr"/>
            <a:r>
              <a:rPr lang="en-US" sz="2000" i="1" dirty="0">
                <a:latin typeface="Gotham Book"/>
              </a:rPr>
              <a:t>The Portal to Texas History</a:t>
            </a:r>
          </a:p>
        </p:txBody>
      </p:sp>
      <p:pic>
        <p:nvPicPr>
          <p:cNvPr id="4100" name="Picture 4" descr="A black and white photograph of 2 cattlemen standing in a flat pasture. One is holding a rope tied to the neck of a bull with short horns that round forward. The bull comes up to the men's chests. ">
            <a:extLst>
              <a:ext uri="{FF2B5EF4-FFF2-40B4-BE49-F238E27FC236}">
                <a16:creationId xmlns:a16="http://schemas.microsoft.com/office/drawing/2014/main" id="{61E3B9A3-4C72-1674-AE8A-58DD186B8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6" t="6700" r="5778" b="7271"/>
          <a:stretch>
            <a:fillRect/>
          </a:stretch>
        </p:blipFill>
        <p:spPr bwMode="auto">
          <a:xfrm>
            <a:off x="6713766" y="1219198"/>
            <a:ext cx="5086350" cy="396290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07ED88-B0B8-827E-6C66-E63196C6B520}"/>
              </a:ext>
            </a:extLst>
          </p:cNvPr>
          <p:cNvSpPr txBox="1"/>
          <p:nvPr/>
        </p:nvSpPr>
        <p:spPr>
          <a:xfrm>
            <a:off x="6713766" y="5275462"/>
            <a:ext cx="5086350" cy="707886"/>
          </a:xfrm>
          <a:prstGeom prst="rect">
            <a:avLst/>
          </a:prstGeom>
          <a:noFill/>
        </p:spPr>
        <p:txBody>
          <a:bodyPr wrap="square" rtlCol="0">
            <a:spAutoFit/>
          </a:bodyPr>
          <a:lstStyle/>
          <a:p>
            <a:pPr algn="ctr"/>
            <a:r>
              <a:rPr lang="en-US" sz="2000" dirty="0">
                <a:latin typeface="Gotham Book"/>
              </a:rPr>
              <a:t>A Hereford bull at the Lazy S Ranch, 1900</a:t>
            </a:r>
          </a:p>
          <a:p>
            <a:pPr algn="ctr"/>
            <a:r>
              <a:rPr lang="en-US" sz="2000" i="1" dirty="0">
                <a:latin typeface="Gotham Book"/>
              </a:rPr>
              <a:t>The Portal to Texas History</a:t>
            </a:r>
          </a:p>
        </p:txBody>
      </p:sp>
    </p:spTree>
    <p:extLst>
      <p:ext uri="{BB962C8B-B14F-4D97-AF65-F5344CB8AC3E}">
        <p14:creationId xmlns:p14="http://schemas.microsoft.com/office/powerpoint/2010/main" val="1454439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CCF6205-245B-815D-983F-72D19B4C961C}"/>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9C66695-72ED-A330-6378-D7BFDE8FFE96}"/>
              </a:ext>
            </a:extLst>
          </p:cNvPr>
          <p:cNvSpPr txBox="1">
            <a:spLocks noGrp="1"/>
          </p:cNvSpPr>
          <p:nvPr>
            <p:ph type="title" idx="4294967295"/>
          </p:nvPr>
        </p:nvSpPr>
        <p:spPr>
          <a:xfrm>
            <a:off x="1709058"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Richard King</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4" name="Picture 3" descr="A close-up photograph of Richard King, turned almost in profile. He has wavy hair parted on the side and a very long, bushy goatee with no mustache. ">
            <a:extLst>
              <a:ext uri="{FF2B5EF4-FFF2-40B4-BE49-F238E27FC236}">
                <a16:creationId xmlns:a16="http://schemas.microsoft.com/office/drawing/2014/main" id="{D978F27D-7E53-79F6-7C57-2DCD60FC439D}"/>
              </a:ext>
            </a:extLst>
          </p:cNvPr>
          <p:cNvPicPr>
            <a:picLocks noChangeAspect="1"/>
          </p:cNvPicPr>
          <p:nvPr/>
        </p:nvPicPr>
        <p:blipFill>
          <a:blip r:embed="rId4"/>
          <a:stretch>
            <a:fillRect/>
          </a:stretch>
        </p:blipFill>
        <p:spPr>
          <a:xfrm>
            <a:off x="2030301" y="1214885"/>
            <a:ext cx="3697218" cy="5002614"/>
          </a:xfrm>
          <a:prstGeom prst="rect">
            <a:avLst/>
          </a:prstGeom>
          <a:effectLst>
            <a:outerShdw blurRad="50800" dist="50800" dir="7920000" algn="ctr" rotWithShape="0">
              <a:srgbClr val="000000">
                <a:alpha val="43137"/>
              </a:srgbClr>
            </a:outerShdw>
          </a:effectLst>
        </p:spPr>
      </p:pic>
      <p:pic>
        <p:nvPicPr>
          <p:cNvPr id="6" name="Picture 5" descr="A contemporary photo in color of a long building with 10 arches of various shapes running the length of the front of the building. Steps lead up to a long front porch that also runs the length of the front of the building. There is a low second floor with small arched windows, and a tall, smaller, tower on top of the second floor. There is a manicured lawn in front and a historic cannon on a concrete slab.">
            <a:extLst>
              <a:ext uri="{FF2B5EF4-FFF2-40B4-BE49-F238E27FC236}">
                <a16:creationId xmlns:a16="http://schemas.microsoft.com/office/drawing/2014/main" id="{2E74B22B-00C0-B572-9D4C-DD659E772CCD}"/>
              </a:ext>
            </a:extLst>
          </p:cNvPr>
          <p:cNvPicPr>
            <a:picLocks noChangeAspect="1"/>
          </p:cNvPicPr>
          <p:nvPr/>
        </p:nvPicPr>
        <p:blipFill>
          <a:blip r:embed="rId5"/>
          <a:srcRect l="998" t="3689" r="1"/>
          <a:stretch>
            <a:fillRect/>
          </a:stretch>
        </p:blipFill>
        <p:spPr>
          <a:xfrm>
            <a:off x="6214111" y="1214885"/>
            <a:ext cx="5726912" cy="3759885"/>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8CEFEBDF-0DEF-6E06-7407-1818CD8D3192}"/>
              </a:ext>
            </a:extLst>
          </p:cNvPr>
          <p:cNvSpPr txBox="1"/>
          <p:nvPr/>
        </p:nvSpPr>
        <p:spPr>
          <a:xfrm>
            <a:off x="6172200" y="5146801"/>
            <a:ext cx="5649685" cy="1015663"/>
          </a:xfrm>
          <a:prstGeom prst="rect">
            <a:avLst/>
          </a:prstGeom>
          <a:noFill/>
        </p:spPr>
        <p:txBody>
          <a:bodyPr wrap="square" rtlCol="0">
            <a:spAutoFit/>
          </a:bodyPr>
          <a:lstStyle/>
          <a:p>
            <a:pPr algn="ctr"/>
            <a:r>
              <a:rPr lang="en-US" sz="2000" dirty="0">
                <a:latin typeface="Gotham Book"/>
              </a:rPr>
              <a:t>An official building of the King Ranch today, Kingsville, TX. </a:t>
            </a:r>
          </a:p>
          <a:p>
            <a:pPr algn="ctr"/>
            <a:r>
              <a:rPr lang="en-US" sz="2000" i="1" dirty="0">
                <a:latin typeface="Gotham Book"/>
              </a:rPr>
              <a:t>The Portal to Texas History</a:t>
            </a:r>
          </a:p>
        </p:txBody>
      </p:sp>
      <p:sp>
        <p:nvSpPr>
          <p:cNvPr id="8" name="TextBox 7">
            <a:extLst>
              <a:ext uri="{FF2B5EF4-FFF2-40B4-BE49-F238E27FC236}">
                <a16:creationId xmlns:a16="http://schemas.microsoft.com/office/drawing/2014/main" id="{7A4DCE06-0A5B-AA3A-CE2D-E72DDF5D8FF1}"/>
              </a:ext>
            </a:extLst>
          </p:cNvPr>
          <p:cNvSpPr txBox="1"/>
          <p:nvPr/>
        </p:nvSpPr>
        <p:spPr>
          <a:xfrm>
            <a:off x="2090057" y="6411686"/>
            <a:ext cx="3886200" cy="400110"/>
          </a:xfrm>
          <a:prstGeom prst="rect">
            <a:avLst/>
          </a:prstGeom>
          <a:noFill/>
        </p:spPr>
        <p:txBody>
          <a:bodyPr wrap="square" rtlCol="0">
            <a:spAutoFit/>
          </a:bodyPr>
          <a:lstStyle/>
          <a:p>
            <a:pPr algn="ctr"/>
            <a:r>
              <a:rPr lang="en-US" sz="2000" i="1" dirty="0">
                <a:latin typeface="Gotham Book"/>
              </a:rPr>
              <a:t>Texas State Historical Association</a:t>
            </a:r>
          </a:p>
        </p:txBody>
      </p:sp>
    </p:spTree>
    <p:extLst>
      <p:ext uri="{BB962C8B-B14F-4D97-AF65-F5344CB8AC3E}">
        <p14:creationId xmlns:p14="http://schemas.microsoft.com/office/powerpoint/2010/main" val="4221408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FCDF9C3-7F07-908F-735E-A69E79F1F3AC}"/>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FBAEF8E-B459-EC2A-8AB8-DE1E6490EC38}"/>
              </a:ext>
            </a:extLst>
          </p:cNvPr>
          <p:cNvSpPr txBox="1">
            <a:spLocks noGrp="1"/>
          </p:cNvSpPr>
          <p:nvPr>
            <p:ph type="title" idx="4294967295"/>
          </p:nvPr>
        </p:nvSpPr>
        <p:spPr>
          <a:xfrm>
            <a:off x="1709058"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Henrietta Chamberlain King</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4" name="Picture 3" descr="A colorized photograph of an original black and white portrait of Henrietta. Her hair is parted down the middle and pulled back behind her. She is wearing a black dress with a high collar and a brooch at the neck.">
            <a:extLst>
              <a:ext uri="{FF2B5EF4-FFF2-40B4-BE49-F238E27FC236}">
                <a16:creationId xmlns:a16="http://schemas.microsoft.com/office/drawing/2014/main" id="{12632A56-04DF-C71B-391C-A86EFA12847E}"/>
              </a:ext>
            </a:extLst>
          </p:cNvPr>
          <p:cNvPicPr>
            <a:picLocks noChangeAspect="1"/>
          </p:cNvPicPr>
          <p:nvPr/>
        </p:nvPicPr>
        <p:blipFill>
          <a:blip r:embed="rId4"/>
          <a:stretch>
            <a:fillRect/>
          </a:stretch>
        </p:blipFill>
        <p:spPr>
          <a:xfrm>
            <a:off x="2022433" y="1419650"/>
            <a:ext cx="4073567" cy="3852287"/>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5359E0BB-B5BC-EF91-19AD-D2BFA262CF11}"/>
              </a:ext>
            </a:extLst>
          </p:cNvPr>
          <p:cNvSpPr txBox="1"/>
          <p:nvPr/>
        </p:nvSpPr>
        <p:spPr>
          <a:xfrm>
            <a:off x="1839686" y="5312229"/>
            <a:ext cx="4593771" cy="400110"/>
          </a:xfrm>
          <a:prstGeom prst="rect">
            <a:avLst/>
          </a:prstGeom>
          <a:noFill/>
        </p:spPr>
        <p:txBody>
          <a:bodyPr wrap="square" rtlCol="0">
            <a:spAutoFit/>
          </a:bodyPr>
          <a:lstStyle/>
          <a:p>
            <a:pPr algn="ctr"/>
            <a:r>
              <a:rPr lang="en-US" sz="2000" i="1" dirty="0">
                <a:latin typeface="Gotham Book"/>
              </a:rPr>
              <a:t>Texas State Historical Association</a:t>
            </a:r>
          </a:p>
        </p:txBody>
      </p:sp>
      <p:pic>
        <p:nvPicPr>
          <p:cNvPr id="7" name="Picture 6" descr="A black and photograph from a distance of a one-story wooden home with a long front porch held up by wooden columns. In front is a horse and buggy with someone sitting in the buggy. ">
            <a:extLst>
              <a:ext uri="{FF2B5EF4-FFF2-40B4-BE49-F238E27FC236}">
                <a16:creationId xmlns:a16="http://schemas.microsoft.com/office/drawing/2014/main" id="{32C14783-6152-5C4A-0356-CD9EE7665A19}"/>
              </a:ext>
            </a:extLst>
          </p:cNvPr>
          <p:cNvPicPr>
            <a:picLocks noChangeAspect="1"/>
          </p:cNvPicPr>
          <p:nvPr/>
        </p:nvPicPr>
        <p:blipFill>
          <a:blip r:embed="rId5"/>
          <a:stretch>
            <a:fillRect/>
          </a:stretch>
        </p:blipFill>
        <p:spPr>
          <a:xfrm>
            <a:off x="6433457" y="1373632"/>
            <a:ext cx="5540829" cy="3351174"/>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8E202610-843F-211E-7BB6-0E449B7BA75F}"/>
              </a:ext>
            </a:extLst>
          </p:cNvPr>
          <p:cNvSpPr txBox="1"/>
          <p:nvPr/>
        </p:nvSpPr>
        <p:spPr>
          <a:xfrm>
            <a:off x="6096000" y="4891973"/>
            <a:ext cx="5878286" cy="1138773"/>
          </a:xfrm>
          <a:prstGeom prst="rect">
            <a:avLst/>
          </a:prstGeom>
          <a:noFill/>
        </p:spPr>
        <p:txBody>
          <a:bodyPr wrap="square" rtlCol="0">
            <a:spAutoFit/>
          </a:bodyPr>
          <a:lstStyle/>
          <a:p>
            <a:pPr algn="ctr"/>
            <a:r>
              <a:rPr lang="en-US" sz="2400" dirty="0">
                <a:latin typeface="Gotham Book"/>
              </a:rPr>
              <a:t>The original King ranch house, before it was destroyed by fire in 1911.</a:t>
            </a:r>
          </a:p>
          <a:p>
            <a:pPr algn="ctr"/>
            <a:r>
              <a:rPr lang="en-US" sz="2000" i="1" dirty="0">
                <a:latin typeface="Gotham Book"/>
              </a:rPr>
              <a:t>Texas State Historical Association</a:t>
            </a:r>
          </a:p>
        </p:txBody>
      </p:sp>
    </p:spTree>
    <p:extLst>
      <p:ext uri="{BB962C8B-B14F-4D97-AF65-F5344CB8AC3E}">
        <p14:creationId xmlns:p14="http://schemas.microsoft.com/office/powerpoint/2010/main" val="1509421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4216C8-EA24-8BD9-4088-BFBB157DEA7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F9AC315-513F-B9D9-99BA-8D5CF25574BA}"/>
              </a:ext>
            </a:extLst>
          </p:cNvPr>
          <p:cNvSpPr txBox="1">
            <a:spLocks noGrp="1"/>
          </p:cNvSpPr>
          <p:nvPr>
            <p:ph type="title" idx="4294967295"/>
          </p:nvPr>
        </p:nvSpPr>
        <p:spPr>
          <a:xfrm>
            <a:off x="1709058"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Buffalo Soldiers</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5122" name="Picture 2" descr="A sepia toned photograph of about 20 Black Infantry men posing for the photo. Some are standing, some sitting, one is laying on his side in the front of the image. They are dressed in warm clothes, some wearing buffalo hide robes.">
            <a:extLst>
              <a:ext uri="{FF2B5EF4-FFF2-40B4-BE49-F238E27FC236}">
                <a16:creationId xmlns:a16="http://schemas.microsoft.com/office/drawing/2014/main" id="{43B3978F-F4C1-5B2B-AC60-EE94AC654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315" y="1097282"/>
            <a:ext cx="9231086" cy="491141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A2F2C6-6B29-CF80-2A54-68961032B3E9}"/>
              </a:ext>
            </a:extLst>
          </p:cNvPr>
          <p:cNvSpPr txBox="1"/>
          <p:nvPr/>
        </p:nvSpPr>
        <p:spPr>
          <a:xfrm>
            <a:off x="2612571" y="6030685"/>
            <a:ext cx="8980715" cy="400110"/>
          </a:xfrm>
          <a:prstGeom prst="rect">
            <a:avLst/>
          </a:prstGeom>
          <a:noFill/>
        </p:spPr>
        <p:txBody>
          <a:bodyPr wrap="square" rtlCol="0">
            <a:spAutoFit/>
          </a:bodyPr>
          <a:lstStyle/>
          <a:p>
            <a:pPr algn="ctr"/>
            <a:r>
              <a:rPr lang="en-US" sz="2000" dirty="0">
                <a:latin typeface="Gotham Book"/>
              </a:rPr>
              <a:t>Buffalo Soldiers of the 25</a:t>
            </a:r>
            <a:r>
              <a:rPr lang="en-US" sz="2000" baseline="30000" dirty="0">
                <a:latin typeface="Gotham Book"/>
              </a:rPr>
              <a:t>th</a:t>
            </a:r>
            <a:r>
              <a:rPr lang="en-US" sz="2000" dirty="0">
                <a:latin typeface="Gotham Book"/>
              </a:rPr>
              <a:t> Infantry, 1890. </a:t>
            </a:r>
            <a:r>
              <a:rPr lang="en-US" sz="2000" i="1" dirty="0">
                <a:latin typeface="Gotham Book"/>
              </a:rPr>
              <a:t>The Library of Congress.</a:t>
            </a:r>
          </a:p>
        </p:txBody>
      </p:sp>
    </p:spTree>
    <p:extLst>
      <p:ext uri="{BB962C8B-B14F-4D97-AF65-F5344CB8AC3E}">
        <p14:creationId xmlns:p14="http://schemas.microsoft.com/office/powerpoint/2010/main" val="2499503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1EAA186-59AD-1B5E-6977-65EDC98B370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1D930F3-CDF6-8D37-CC33-578BD306BC2E}"/>
              </a:ext>
            </a:extLst>
          </p:cNvPr>
          <p:cNvSpPr txBox="1">
            <a:spLocks noGrp="1"/>
          </p:cNvSpPr>
          <p:nvPr>
            <p:ph type="title" idx="4294967295"/>
          </p:nvPr>
        </p:nvSpPr>
        <p:spPr>
          <a:xfrm>
            <a:off x="1709058"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Norris Wright Cuney</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1026" name="Picture 2" descr="A portrait or realistic drawing of Cuney from the chest up. He is shown in his left profile, with a large, busy mustache, wearing a suit and bowtie.">
            <a:extLst>
              <a:ext uri="{FF2B5EF4-FFF2-40B4-BE49-F238E27FC236}">
                <a16:creationId xmlns:a16="http://schemas.microsoft.com/office/drawing/2014/main" id="{AFDF20F2-8F95-2945-8899-BC93383D82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1" t="5011" r="3914" b="3027"/>
          <a:stretch>
            <a:fillRect/>
          </a:stretch>
        </p:blipFill>
        <p:spPr bwMode="auto">
          <a:xfrm>
            <a:off x="1774371" y="1317171"/>
            <a:ext cx="4038600" cy="4833257"/>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194468-3942-CB42-AC19-C13FCA162471}"/>
              </a:ext>
            </a:extLst>
          </p:cNvPr>
          <p:cNvSpPr txBox="1"/>
          <p:nvPr/>
        </p:nvSpPr>
        <p:spPr>
          <a:xfrm>
            <a:off x="1807028" y="6150428"/>
            <a:ext cx="3929744" cy="400110"/>
          </a:xfrm>
          <a:prstGeom prst="rect">
            <a:avLst/>
          </a:prstGeom>
          <a:noFill/>
        </p:spPr>
        <p:txBody>
          <a:bodyPr wrap="square" rtlCol="0">
            <a:spAutoFit/>
          </a:bodyPr>
          <a:lstStyle/>
          <a:p>
            <a:pPr algn="ctr"/>
            <a:r>
              <a:rPr lang="en-US" sz="2000" i="1" dirty="0">
                <a:latin typeface="Gotham Book"/>
              </a:rPr>
              <a:t>The Portal to Texas History</a:t>
            </a:r>
          </a:p>
        </p:txBody>
      </p:sp>
      <p:pic>
        <p:nvPicPr>
          <p:cNvPr id="1028" name="Picture 4" descr="Cuney's home city of Galveston - a map of Galveston from 1899. ">
            <a:extLst>
              <a:ext uri="{FF2B5EF4-FFF2-40B4-BE49-F238E27FC236}">
                <a16:creationId xmlns:a16="http://schemas.microsoft.com/office/drawing/2014/main" id="{9B82F7B8-D3D2-8105-7356-D7F6538A17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78" t="12119" r="2327" b="8480"/>
          <a:stretch>
            <a:fillRect/>
          </a:stretch>
        </p:blipFill>
        <p:spPr bwMode="auto">
          <a:xfrm>
            <a:off x="6173110" y="1355270"/>
            <a:ext cx="5833834" cy="3935186"/>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E5F86F-72FA-97AC-8B75-88F5127D30EF}"/>
              </a:ext>
            </a:extLst>
          </p:cNvPr>
          <p:cNvSpPr txBox="1"/>
          <p:nvPr/>
        </p:nvSpPr>
        <p:spPr>
          <a:xfrm>
            <a:off x="6487884" y="5348389"/>
            <a:ext cx="5257801" cy="707886"/>
          </a:xfrm>
          <a:prstGeom prst="rect">
            <a:avLst/>
          </a:prstGeom>
          <a:noFill/>
        </p:spPr>
        <p:txBody>
          <a:bodyPr wrap="square" rtlCol="0">
            <a:spAutoFit/>
          </a:bodyPr>
          <a:lstStyle/>
          <a:p>
            <a:pPr algn="ctr"/>
            <a:r>
              <a:rPr lang="en-US" sz="2000" dirty="0">
                <a:latin typeface="Gotham Book"/>
              </a:rPr>
              <a:t>Cuney’s Texas home city of Galveston, 1899.</a:t>
            </a:r>
          </a:p>
          <a:p>
            <a:pPr algn="ctr"/>
            <a:r>
              <a:rPr lang="en-US" sz="2000" i="1" dirty="0">
                <a:latin typeface="Gotham Book"/>
              </a:rPr>
              <a:t>The Portal to Texas History</a:t>
            </a:r>
          </a:p>
        </p:txBody>
      </p:sp>
    </p:spTree>
    <p:extLst>
      <p:ext uri="{BB962C8B-B14F-4D97-AF65-F5344CB8AC3E}">
        <p14:creationId xmlns:p14="http://schemas.microsoft.com/office/powerpoint/2010/main" val="279286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C087D29-3DCD-9824-7FA6-0666484154F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BD2F8D1-6F11-1F11-F2A5-3364EF1FA95D}"/>
              </a:ext>
            </a:extLst>
          </p:cNvPr>
          <p:cNvSpPr txBox="1">
            <a:spLocks noGrp="1"/>
          </p:cNvSpPr>
          <p:nvPr>
            <p:ph type="title" idx="4294967295"/>
          </p:nvPr>
        </p:nvSpPr>
        <p:spPr>
          <a:xfrm>
            <a:off x="6096000" y="0"/>
            <a:ext cx="5878286"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kumimoji="0" lang="en-US" sz="6000" i="0" u="none" strike="noStrike" kern="1200" cap="none" spc="0" normalizeH="0" baseline="0" noProof="0" dirty="0">
                <a:ln>
                  <a:noFill/>
                </a:ln>
                <a:solidFill>
                  <a:schemeClr val="tx1"/>
                </a:solidFill>
                <a:effectLst/>
                <a:uLnTx/>
                <a:uFillTx/>
                <a:latin typeface="Gotham Medium"/>
                <a:ea typeface="+mj-ea"/>
                <a:cs typeface="+mj-cs"/>
              </a:rPr>
              <a:t>Los </a:t>
            </a:r>
            <a:r>
              <a:rPr lang="en-US" dirty="0">
                <a:latin typeface="Gotham Book"/>
              </a:rPr>
              <a:t>Kineños</a:t>
            </a:r>
            <a:endParaRPr kumimoji="0" lang="en-US" sz="6000" i="0" u="none" strike="noStrike" kern="1200" cap="none" spc="0" normalizeH="0" baseline="0" noProof="0" dirty="0">
              <a:ln>
                <a:noFill/>
              </a:ln>
              <a:solidFill>
                <a:schemeClr val="bg1"/>
              </a:solidFill>
              <a:effectLst/>
              <a:uLnTx/>
              <a:uFillTx/>
              <a:latin typeface="Gotham Book"/>
            </a:endParaRPr>
          </a:p>
        </p:txBody>
      </p:sp>
      <p:pic>
        <p:nvPicPr>
          <p:cNvPr id="4" name="Picture 3" descr="A contemporary photograph of master saddle-maker and Kinenos descendant, Robert Salas working on a saddle in a workshop.">
            <a:extLst>
              <a:ext uri="{FF2B5EF4-FFF2-40B4-BE49-F238E27FC236}">
                <a16:creationId xmlns:a16="http://schemas.microsoft.com/office/drawing/2014/main" id="{236A4430-1B13-BE7B-E874-8583B9EB3116}"/>
              </a:ext>
            </a:extLst>
          </p:cNvPr>
          <p:cNvPicPr>
            <a:picLocks noChangeAspect="1"/>
          </p:cNvPicPr>
          <p:nvPr/>
        </p:nvPicPr>
        <p:blipFill>
          <a:blip r:embed="rId4"/>
          <a:stretch>
            <a:fillRect/>
          </a:stretch>
        </p:blipFill>
        <p:spPr>
          <a:xfrm>
            <a:off x="2205134" y="134835"/>
            <a:ext cx="3482690" cy="5268685"/>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17194483-ADFF-7F59-5A46-2CD108639639}"/>
              </a:ext>
            </a:extLst>
          </p:cNvPr>
          <p:cNvSpPr txBox="1"/>
          <p:nvPr/>
        </p:nvSpPr>
        <p:spPr>
          <a:xfrm>
            <a:off x="1851950" y="5403520"/>
            <a:ext cx="3876947" cy="1323439"/>
          </a:xfrm>
          <a:prstGeom prst="rect">
            <a:avLst/>
          </a:prstGeom>
          <a:noFill/>
        </p:spPr>
        <p:txBody>
          <a:bodyPr wrap="square" rtlCol="0">
            <a:spAutoFit/>
          </a:bodyPr>
          <a:lstStyle/>
          <a:p>
            <a:pPr algn="ctr"/>
            <a:r>
              <a:rPr lang="en-US" sz="2000" dirty="0">
                <a:latin typeface="Gotham Book"/>
              </a:rPr>
              <a:t>Robert Salas, descendant of Los </a:t>
            </a:r>
            <a:r>
              <a:rPr lang="en-US" sz="2000" i="1" dirty="0">
                <a:latin typeface="Gotham Book"/>
              </a:rPr>
              <a:t>Kineños</a:t>
            </a:r>
            <a:r>
              <a:rPr lang="en-US" sz="2000" dirty="0">
                <a:latin typeface="Gotham Book"/>
              </a:rPr>
              <a:t> and master saddle maker in his workshop, 2002.</a:t>
            </a:r>
          </a:p>
          <a:p>
            <a:pPr algn="ctr"/>
            <a:r>
              <a:rPr lang="en-US" sz="2000" i="1" dirty="0">
                <a:latin typeface="Gotham Book"/>
              </a:rPr>
              <a:t>The Portal to Texas History</a:t>
            </a:r>
            <a:r>
              <a:rPr lang="en-US" sz="2000" dirty="0">
                <a:latin typeface="Gotham Book"/>
              </a:rPr>
              <a:t> </a:t>
            </a:r>
          </a:p>
        </p:txBody>
      </p:sp>
      <p:pic>
        <p:nvPicPr>
          <p:cNvPr id="7" name="Picture 6" descr="A black and white photograph from a distance showing a group of Kinenos cowboys surrounding a herd of cattle on the flat plains of south Texas.">
            <a:extLst>
              <a:ext uri="{FF2B5EF4-FFF2-40B4-BE49-F238E27FC236}">
                <a16:creationId xmlns:a16="http://schemas.microsoft.com/office/drawing/2014/main" id="{6DDA3B98-1834-9F0D-8061-4745F09B57E2}"/>
              </a:ext>
            </a:extLst>
          </p:cNvPr>
          <p:cNvPicPr>
            <a:picLocks noChangeAspect="1"/>
          </p:cNvPicPr>
          <p:nvPr/>
        </p:nvPicPr>
        <p:blipFill>
          <a:blip r:embed="rId5"/>
          <a:stretch>
            <a:fillRect/>
          </a:stretch>
        </p:blipFill>
        <p:spPr>
          <a:xfrm>
            <a:off x="6338188" y="1154432"/>
            <a:ext cx="5636098" cy="4471512"/>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AC9BFC68-FC5C-0E16-F666-B6B2FE276E0C}"/>
              </a:ext>
            </a:extLst>
          </p:cNvPr>
          <p:cNvSpPr txBox="1"/>
          <p:nvPr/>
        </p:nvSpPr>
        <p:spPr>
          <a:xfrm>
            <a:off x="6193971" y="5683094"/>
            <a:ext cx="5878286" cy="707886"/>
          </a:xfrm>
          <a:prstGeom prst="rect">
            <a:avLst/>
          </a:prstGeom>
          <a:noFill/>
        </p:spPr>
        <p:txBody>
          <a:bodyPr wrap="square" rtlCol="0">
            <a:spAutoFit/>
          </a:bodyPr>
          <a:lstStyle/>
          <a:p>
            <a:pPr algn="ctr"/>
            <a:r>
              <a:rPr lang="en-US" sz="2000" dirty="0">
                <a:latin typeface="Gotham Book"/>
              </a:rPr>
              <a:t>A typical roundup by </a:t>
            </a:r>
            <a:r>
              <a:rPr lang="en-US" sz="2000" i="1" dirty="0">
                <a:latin typeface="Gotham Book"/>
              </a:rPr>
              <a:t>Kineños </a:t>
            </a:r>
            <a:r>
              <a:rPr lang="en-US" sz="2000" dirty="0">
                <a:latin typeface="Gotham Book"/>
              </a:rPr>
              <a:t>on the King ranch, 1920s</a:t>
            </a:r>
          </a:p>
          <a:p>
            <a:pPr algn="ctr"/>
            <a:r>
              <a:rPr lang="en-US" sz="2000" i="1" dirty="0">
                <a:latin typeface="Gotham Book"/>
              </a:rPr>
              <a:t>The Portal to Texas History</a:t>
            </a:r>
            <a:r>
              <a:rPr lang="en-US" sz="2000" dirty="0">
                <a:latin typeface="Gotham Book"/>
              </a:rPr>
              <a:t> </a:t>
            </a:r>
          </a:p>
        </p:txBody>
      </p:sp>
    </p:spTree>
    <p:extLst>
      <p:ext uri="{BB962C8B-B14F-4D97-AF65-F5344CB8AC3E}">
        <p14:creationId xmlns:p14="http://schemas.microsoft.com/office/powerpoint/2010/main" val="408621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0261888-8891-9EE0-4108-4881F82FE5B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4A695578-C02E-E94D-5211-A89C6FD79312}"/>
              </a:ext>
            </a:extLst>
          </p:cNvPr>
          <p:cNvSpPr txBox="1">
            <a:spLocks noGrp="1"/>
          </p:cNvSpPr>
          <p:nvPr>
            <p:ph type="title" idx="4294967295"/>
          </p:nvPr>
        </p:nvSpPr>
        <p:spPr>
          <a:xfrm>
            <a:off x="1709058"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Charles William Macune</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4" name="Picture 3" descr="A faded black and white photograph of Macune from the shoulders up. His hair is cut short, parted on the side and laying straight on his head. He has a neat trimmed beard, and is wearing a suit and tie.">
            <a:extLst>
              <a:ext uri="{FF2B5EF4-FFF2-40B4-BE49-F238E27FC236}">
                <a16:creationId xmlns:a16="http://schemas.microsoft.com/office/drawing/2014/main" id="{F33C08C0-409C-3D14-BBC8-43F2D429AE86}"/>
              </a:ext>
            </a:extLst>
          </p:cNvPr>
          <p:cNvPicPr>
            <a:picLocks noChangeAspect="1"/>
          </p:cNvPicPr>
          <p:nvPr/>
        </p:nvPicPr>
        <p:blipFill>
          <a:blip r:embed="rId4"/>
          <a:stretch>
            <a:fillRect/>
          </a:stretch>
        </p:blipFill>
        <p:spPr>
          <a:xfrm>
            <a:off x="2214126" y="1097282"/>
            <a:ext cx="3792504" cy="5020489"/>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9F52C8B7-DD0E-8E70-D472-327986F9060A}"/>
              </a:ext>
            </a:extLst>
          </p:cNvPr>
          <p:cNvSpPr txBox="1"/>
          <p:nvPr/>
        </p:nvSpPr>
        <p:spPr>
          <a:xfrm>
            <a:off x="2116152" y="6102810"/>
            <a:ext cx="4001618" cy="707886"/>
          </a:xfrm>
          <a:prstGeom prst="rect">
            <a:avLst/>
          </a:prstGeom>
          <a:noFill/>
        </p:spPr>
        <p:txBody>
          <a:bodyPr wrap="square" rtlCol="0">
            <a:spAutoFit/>
          </a:bodyPr>
          <a:lstStyle/>
          <a:p>
            <a:pPr algn="ctr"/>
            <a:r>
              <a:rPr lang="en-US" sz="2000" i="1" dirty="0">
                <a:latin typeface="Gotham Book"/>
              </a:rPr>
              <a:t>The Farmers’ Alliance History and Agricultural Digest, 1891</a:t>
            </a:r>
          </a:p>
        </p:txBody>
      </p:sp>
      <p:pic>
        <p:nvPicPr>
          <p:cNvPr id="2050" name="Picture 2" descr="A black and white photograph of a warehouse to store cotton, with farmers working on packing the cotton in the warehouse.">
            <a:extLst>
              <a:ext uri="{FF2B5EF4-FFF2-40B4-BE49-F238E27FC236}">
                <a16:creationId xmlns:a16="http://schemas.microsoft.com/office/drawing/2014/main" id="{93CBF316-F88F-036F-E542-FD5D32474D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47" t="5132" r="3847" b="4003"/>
          <a:stretch>
            <a:fillRect/>
          </a:stretch>
        </p:blipFill>
        <p:spPr bwMode="auto">
          <a:xfrm>
            <a:off x="6346371" y="1097282"/>
            <a:ext cx="5551714" cy="3505200"/>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7A80AC-F1A3-A427-EA4E-9E1450EB555F}"/>
              </a:ext>
            </a:extLst>
          </p:cNvPr>
          <p:cNvSpPr txBox="1"/>
          <p:nvPr/>
        </p:nvSpPr>
        <p:spPr>
          <a:xfrm>
            <a:off x="6389914" y="4669971"/>
            <a:ext cx="5584372" cy="1107996"/>
          </a:xfrm>
          <a:prstGeom prst="rect">
            <a:avLst/>
          </a:prstGeom>
          <a:noFill/>
        </p:spPr>
        <p:txBody>
          <a:bodyPr wrap="square" rtlCol="0">
            <a:spAutoFit/>
          </a:bodyPr>
          <a:lstStyle/>
          <a:p>
            <a:pPr algn="ctr"/>
            <a:r>
              <a:rPr lang="en-US" sz="2200" dirty="0">
                <a:latin typeface="Gotham Book"/>
              </a:rPr>
              <a:t>A Farmer’s Union warehouse for cotton storage, 1907.</a:t>
            </a:r>
          </a:p>
          <a:p>
            <a:pPr algn="ctr"/>
            <a:r>
              <a:rPr lang="en-US" sz="2200" i="1" dirty="0">
                <a:latin typeface="Gotham Book"/>
              </a:rPr>
              <a:t>The Portal to Texas History</a:t>
            </a:r>
          </a:p>
        </p:txBody>
      </p:sp>
    </p:spTree>
    <p:extLst>
      <p:ext uri="{BB962C8B-B14F-4D97-AF65-F5344CB8AC3E}">
        <p14:creationId xmlns:p14="http://schemas.microsoft.com/office/powerpoint/2010/main" val="442895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409A7AB-D395-AFB7-24F9-70B4745D878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553BCBC-DE93-95FC-BC14-5AC4E03A3FB2}"/>
              </a:ext>
            </a:extLst>
          </p:cNvPr>
          <p:cNvSpPr txBox="1">
            <a:spLocks noGrp="1"/>
          </p:cNvSpPr>
          <p:nvPr>
            <p:ph type="title" idx="4294967295"/>
          </p:nvPr>
        </p:nvSpPr>
        <p:spPr>
          <a:xfrm>
            <a:off x="1556655"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William Robert Lamb</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3074" name="Picture 2" descr="A black and white photograph of the first Farmer's Alliance banner. On it is written the following: The most good for the most people, wisdom, justice and moderation, alliance No. 1, Texas 1878">
            <a:extLst>
              <a:ext uri="{FF2B5EF4-FFF2-40B4-BE49-F238E27FC236}">
                <a16:creationId xmlns:a16="http://schemas.microsoft.com/office/drawing/2014/main" id="{5353CC61-A0D3-F8E4-9E65-E669E0EF1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257" y="1176337"/>
            <a:ext cx="5943600" cy="450532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681040-85E3-91DB-4294-BA0ECFD2F462}"/>
              </a:ext>
            </a:extLst>
          </p:cNvPr>
          <p:cNvSpPr txBox="1"/>
          <p:nvPr/>
        </p:nvSpPr>
        <p:spPr>
          <a:xfrm>
            <a:off x="3418114" y="5682343"/>
            <a:ext cx="6379029" cy="707886"/>
          </a:xfrm>
          <a:prstGeom prst="rect">
            <a:avLst/>
          </a:prstGeom>
          <a:noFill/>
        </p:spPr>
        <p:txBody>
          <a:bodyPr wrap="square" rtlCol="0">
            <a:spAutoFit/>
          </a:bodyPr>
          <a:lstStyle/>
          <a:p>
            <a:pPr algn="ctr"/>
            <a:r>
              <a:rPr lang="en-US" sz="2200" dirty="0">
                <a:latin typeface="Gotham Book"/>
              </a:rPr>
              <a:t>The Farmer’s Alliance Banner</a:t>
            </a:r>
          </a:p>
          <a:p>
            <a:endParaRPr lang="en-US" dirty="0"/>
          </a:p>
        </p:txBody>
      </p:sp>
    </p:spTree>
    <p:extLst>
      <p:ext uri="{BB962C8B-B14F-4D97-AF65-F5344CB8AC3E}">
        <p14:creationId xmlns:p14="http://schemas.microsoft.com/office/powerpoint/2010/main" val="268707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F625885-0198-6B8F-C23E-C414DD7FFAA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21444ED-CF06-59A0-AF86-DEBDC1FAC979}"/>
              </a:ext>
            </a:extLst>
          </p:cNvPr>
          <p:cNvSpPr txBox="1">
            <a:spLocks noGrp="1"/>
          </p:cNvSpPr>
          <p:nvPr>
            <p:ph type="title" idx="4294967295"/>
          </p:nvPr>
        </p:nvSpPr>
        <p:spPr>
          <a:xfrm>
            <a:off x="1709058"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Bose Ikard</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4" name="Picture 3" descr="A photograph of Bose Ikard standing in front of a tree and a fence. The photo shows him from the knees up. He is dressed in a three piece suit with a bow tie, holding his hat by his side, looking off to the left. ">
            <a:extLst>
              <a:ext uri="{FF2B5EF4-FFF2-40B4-BE49-F238E27FC236}">
                <a16:creationId xmlns:a16="http://schemas.microsoft.com/office/drawing/2014/main" id="{FC967662-E913-A0FF-26B7-DB03BD1D8093}"/>
              </a:ext>
            </a:extLst>
          </p:cNvPr>
          <p:cNvPicPr>
            <a:picLocks noChangeAspect="1"/>
          </p:cNvPicPr>
          <p:nvPr/>
        </p:nvPicPr>
        <p:blipFill>
          <a:blip r:embed="rId4"/>
          <a:stretch>
            <a:fillRect/>
          </a:stretch>
        </p:blipFill>
        <p:spPr>
          <a:xfrm>
            <a:off x="2096609" y="1019492"/>
            <a:ext cx="3600953" cy="5210902"/>
          </a:xfrm>
          <a:prstGeom prst="rect">
            <a:avLst/>
          </a:prstGeom>
          <a:effectLst>
            <a:outerShdw blurRad="50800" dist="50800" dir="7920000" algn="ctr" rotWithShape="0">
              <a:srgbClr val="000000">
                <a:alpha val="43137"/>
              </a:srgbClr>
            </a:outerShdw>
          </a:effectLst>
        </p:spPr>
      </p:pic>
      <p:pic>
        <p:nvPicPr>
          <p:cNvPr id="6" name="Picture 5" descr="A map showing the route of the Goodnight-Loving trail from approximately San Antonio, northwest into New Mexico, then north into Colorado and ending in Wyoming. ">
            <a:extLst>
              <a:ext uri="{FF2B5EF4-FFF2-40B4-BE49-F238E27FC236}">
                <a16:creationId xmlns:a16="http://schemas.microsoft.com/office/drawing/2014/main" id="{CD4908C3-7B5D-84A4-5BED-94825B660D38}"/>
              </a:ext>
            </a:extLst>
          </p:cNvPr>
          <p:cNvPicPr>
            <a:picLocks noChangeAspect="1"/>
          </p:cNvPicPr>
          <p:nvPr/>
        </p:nvPicPr>
        <p:blipFill>
          <a:blip r:embed="rId5"/>
          <a:srcRect t="24390" r="1863"/>
          <a:stretch>
            <a:fillRect/>
          </a:stretch>
        </p:blipFill>
        <p:spPr>
          <a:xfrm>
            <a:off x="6644698" y="1124851"/>
            <a:ext cx="4390143" cy="4524835"/>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46793570-4E45-E9AE-11A5-166744593757}"/>
              </a:ext>
            </a:extLst>
          </p:cNvPr>
          <p:cNvSpPr txBox="1"/>
          <p:nvPr/>
        </p:nvSpPr>
        <p:spPr>
          <a:xfrm>
            <a:off x="2035629" y="6270171"/>
            <a:ext cx="3799114" cy="430887"/>
          </a:xfrm>
          <a:prstGeom prst="rect">
            <a:avLst/>
          </a:prstGeom>
          <a:noFill/>
        </p:spPr>
        <p:txBody>
          <a:bodyPr wrap="square" rtlCol="0">
            <a:spAutoFit/>
          </a:bodyPr>
          <a:lstStyle/>
          <a:p>
            <a:pPr algn="ctr"/>
            <a:r>
              <a:rPr lang="en-US" sz="2200" i="1" dirty="0">
                <a:latin typeface="Gotham Book"/>
              </a:rPr>
              <a:t>The Portal to Texas History</a:t>
            </a:r>
          </a:p>
        </p:txBody>
      </p:sp>
      <p:sp>
        <p:nvSpPr>
          <p:cNvPr id="8" name="TextBox 7">
            <a:extLst>
              <a:ext uri="{FF2B5EF4-FFF2-40B4-BE49-F238E27FC236}">
                <a16:creationId xmlns:a16="http://schemas.microsoft.com/office/drawing/2014/main" id="{AB5A803F-6CD0-2CEE-5BB8-94C542289A32}"/>
              </a:ext>
            </a:extLst>
          </p:cNvPr>
          <p:cNvSpPr txBox="1"/>
          <p:nvPr/>
        </p:nvSpPr>
        <p:spPr>
          <a:xfrm>
            <a:off x="6547864" y="5649686"/>
            <a:ext cx="4447846" cy="769441"/>
          </a:xfrm>
          <a:prstGeom prst="rect">
            <a:avLst/>
          </a:prstGeom>
          <a:noFill/>
        </p:spPr>
        <p:txBody>
          <a:bodyPr wrap="square" rtlCol="0">
            <a:spAutoFit/>
          </a:bodyPr>
          <a:lstStyle/>
          <a:p>
            <a:pPr algn="ctr"/>
            <a:r>
              <a:rPr lang="en-US" sz="2200" dirty="0">
                <a:latin typeface="Gotham Book"/>
              </a:rPr>
              <a:t>The Goodnight-Loving Trail</a:t>
            </a:r>
          </a:p>
          <a:p>
            <a:pPr algn="ctr"/>
            <a:r>
              <a:rPr lang="en-US" sz="2200" i="1" dirty="0">
                <a:latin typeface="Gotham Book"/>
              </a:rPr>
              <a:t>Texas State Historical Association</a:t>
            </a:r>
          </a:p>
        </p:txBody>
      </p:sp>
    </p:spTree>
    <p:extLst>
      <p:ext uri="{BB962C8B-B14F-4D97-AF65-F5344CB8AC3E}">
        <p14:creationId xmlns:p14="http://schemas.microsoft.com/office/powerpoint/2010/main" val="152879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70D73DD-57F3-4E5D-6CE7-70181A895FF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DC16EF74-143E-DAD0-8BCE-C61955120291}"/>
              </a:ext>
            </a:extLst>
          </p:cNvPr>
          <p:cNvSpPr txBox="1">
            <a:spLocks noGrp="1"/>
          </p:cNvSpPr>
          <p:nvPr>
            <p:ph type="title" idx="4294967295"/>
          </p:nvPr>
        </p:nvSpPr>
        <p:spPr>
          <a:xfrm>
            <a:off x="1859298" y="35666"/>
            <a:ext cx="9864090" cy="17242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1" u="none" strike="noStrike" kern="1200" cap="none" spc="0" normalizeH="0" baseline="0" noProof="0" dirty="0">
                <a:ln>
                  <a:noFill/>
                </a:ln>
                <a:solidFill>
                  <a:schemeClr val="tx1"/>
                </a:solidFill>
                <a:effectLst/>
                <a:uLnTx/>
                <a:uFillTx/>
                <a:latin typeface="Gotham Medium"/>
                <a:ea typeface="+mj-ea"/>
                <a:cs typeface="+mj-cs"/>
              </a:rPr>
              <a:t>Warm-up</a:t>
            </a:r>
            <a:br>
              <a:rPr kumimoji="0" lang="en-US" sz="4400" b="0" i="0" u="none" strike="noStrike" kern="1200" cap="none" spc="0" normalizeH="0" baseline="0" noProof="0" dirty="0">
                <a:ln>
                  <a:noFill/>
                </a:ln>
                <a:solidFill>
                  <a:schemeClr val="tx1"/>
                </a:solidFill>
                <a:effectLst/>
                <a:uLnTx/>
                <a:uFillTx/>
                <a:latin typeface="Gotham Medium"/>
                <a:ea typeface="+mj-ea"/>
                <a:cs typeface="+mj-cs"/>
              </a:rPr>
            </a:br>
            <a:r>
              <a:rPr kumimoji="0" lang="en-US" sz="3200" b="0" i="0" u="none" strike="noStrike" kern="1200" cap="none" spc="0" normalizeH="0" baseline="0" noProof="0" dirty="0">
                <a:ln>
                  <a:noFill/>
                </a:ln>
                <a:solidFill>
                  <a:schemeClr val="tx1"/>
                </a:solidFill>
                <a:effectLst/>
                <a:uLnTx/>
                <a:uFillTx/>
                <a:latin typeface="Gotham Medium"/>
                <a:ea typeface="+mj-ea"/>
                <a:cs typeface="+mj-cs"/>
              </a:rPr>
              <a:t>Follow the directions below to complete your warm-up </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5" name="Graphic 4">
            <a:extLst>
              <a:ext uri="{FF2B5EF4-FFF2-40B4-BE49-F238E27FC236}">
                <a16:creationId xmlns:a16="http://schemas.microsoft.com/office/drawing/2014/main" id="{E99BECC2-27E1-52A7-E63A-5368BB564B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9298" y="3429000"/>
            <a:ext cx="925793" cy="925793"/>
          </a:xfrm>
          <a:prstGeom prst="rect">
            <a:avLst/>
          </a:prstGeom>
        </p:spPr>
      </p:pic>
      <p:pic>
        <p:nvPicPr>
          <p:cNvPr id="6" name="Graphic 5">
            <a:extLst>
              <a:ext uri="{FF2B5EF4-FFF2-40B4-BE49-F238E27FC236}">
                <a16:creationId xmlns:a16="http://schemas.microsoft.com/office/drawing/2014/main" id="{CBD02AEC-3B6B-58D5-F2CD-6AC579EB5ED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42638" y="5231744"/>
            <a:ext cx="842453" cy="842453"/>
          </a:xfrm>
          <a:prstGeom prst="rect">
            <a:avLst/>
          </a:prstGeom>
        </p:spPr>
      </p:pic>
      <p:pic>
        <p:nvPicPr>
          <p:cNvPr id="7" name="Graphic 6">
            <a:extLst>
              <a:ext uri="{FF2B5EF4-FFF2-40B4-BE49-F238E27FC236}">
                <a16:creationId xmlns:a16="http://schemas.microsoft.com/office/drawing/2014/main" id="{FF11153F-C08F-CAEA-8854-76551020ECC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59298" y="1759965"/>
            <a:ext cx="1208326" cy="1208326"/>
          </a:xfrm>
          <a:prstGeom prst="rect">
            <a:avLst/>
          </a:prstGeom>
        </p:spPr>
      </p:pic>
      <p:sp>
        <p:nvSpPr>
          <p:cNvPr id="8" name="TextBox 7">
            <a:extLst>
              <a:ext uri="{FF2B5EF4-FFF2-40B4-BE49-F238E27FC236}">
                <a16:creationId xmlns:a16="http://schemas.microsoft.com/office/drawing/2014/main" id="{8ADE99EC-C2FA-6AAD-6CD7-D7BF397206BD}"/>
              </a:ext>
            </a:extLst>
          </p:cNvPr>
          <p:cNvSpPr txBox="1"/>
          <p:nvPr/>
        </p:nvSpPr>
        <p:spPr>
          <a:xfrm>
            <a:off x="3113315" y="1955908"/>
            <a:ext cx="4637314" cy="4401205"/>
          </a:xfrm>
          <a:prstGeom prst="rect">
            <a:avLst/>
          </a:prstGeom>
          <a:noFill/>
        </p:spPr>
        <p:txBody>
          <a:bodyPr wrap="square" rtlCol="0">
            <a:spAutoFit/>
          </a:bodyPr>
          <a:lstStyle/>
          <a:p>
            <a:pPr marL="457200" indent="-457200">
              <a:buFont typeface="Arial" panose="020B0604020202020204" pitchFamily="34" charset="0"/>
              <a:buChar char="•"/>
            </a:pPr>
            <a:r>
              <a:rPr lang="en-US" sz="4000" dirty="0">
                <a:solidFill>
                  <a:srgbClr val="FF0000"/>
                </a:solidFill>
                <a:latin typeface="Gotham Book"/>
              </a:rPr>
              <a:t>Read the scenario on your warm-up.</a:t>
            </a:r>
          </a:p>
          <a:p>
            <a:pPr marL="457200" indent="-457200">
              <a:buFont typeface="Arial" panose="020B0604020202020204" pitchFamily="34" charset="0"/>
              <a:buChar char="•"/>
            </a:pPr>
            <a:r>
              <a:rPr lang="en-US" sz="4000" dirty="0">
                <a:solidFill>
                  <a:srgbClr val="0070C0"/>
                </a:solidFill>
                <a:latin typeface="Gotham Book"/>
              </a:rPr>
              <a:t>Write your response in the space provided.</a:t>
            </a:r>
          </a:p>
          <a:p>
            <a:pPr marL="457200" indent="-457200">
              <a:buFont typeface="Arial" panose="020B0604020202020204" pitchFamily="34" charset="0"/>
              <a:buChar char="•"/>
            </a:pPr>
            <a:r>
              <a:rPr lang="en-US" sz="4000" dirty="0">
                <a:solidFill>
                  <a:srgbClr val="7030A0"/>
                </a:solidFill>
                <a:latin typeface="Gotham Book"/>
              </a:rPr>
              <a:t>Share with a partner.</a:t>
            </a:r>
          </a:p>
        </p:txBody>
      </p:sp>
      <p:pic>
        <p:nvPicPr>
          <p:cNvPr id="10" name="Graphic 9" descr="Alarm clock with solid fill">
            <a:extLst>
              <a:ext uri="{FF2B5EF4-FFF2-40B4-BE49-F238E27FC236}">
                <a16:creationId xmlns:a16="http://schemas.microsoft.com/office/drawing/2014/main" id="{78144CA9-0DE0-0DDE-5A92-7FA6459DE0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78853" y="2412500"/>
            <a:ext cx="2958791" cy="2958791"/>
          </a:xfrm>
          <a:prstGeom prst="rect">
            <a:avLst/>
          </a:prstGeom>
        </p:spPr>
      </p:pic>
    </p:spTree>
    <p:extLst>
      <p:ext uri="{BB962C8B-B14F-4D97-AF65-F5344CB8AC3E}">
        <p14:creationId xmlns:p14="http://schemas.microsoft.com/office/powerpoint/2010/main" val="3301560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1D8CBCC-1286-F02B-7D59-0A289665DB5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2411DE6-2B35-63CA-A5A7-FE7CA56EECCD}"/>
              </a:ext>
            </a:extLst>
          </p:cNvPr>
          <p:cNvSpPr txBox="1">
            <a:spLocks noGrp="1"/>
          </p:cNvSpPr>
          <p:nvPr>
            <p:ph type="title" idx="4294967295"/>
          </p:nvPr>
        </p:nvSpPr>
        <p:spPr>
          <a:xfrm>
            <a:off x="1859298" y="35666"/>
            <a:ext cx="9864090" cy="17242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200" b="1" i="1" u="none" strike="noStrike" kern="1200" cap="none" spc="0" normalizeH="0" baseline="0" noProof="0" dirty="0">
                <a:ln>
                  <a:noFill/>
                </a:ln>
                <a:solidFill>
                  <a:schemeClr val="tx1"/>
                </a:solidFill>
                <a:effectLst/>
                <a:uLnTx/>
                <a:uFillTx/>
                <a:latin typeface="Gotham Medium"/>
                <a:ea typeface="+mj-ea"/>
                <a:cs typeface="+mj-cs"/>
              </a:rPr>
              <a:t>Exit Ticket</a:t>
            </a:r>
            <a:br>
              <a:rPr kumimoji="0" lang="en-US" sz="4400" b="0" i="0" u="none" strike="noStrike" kern="1200" cap="none" spc="0" normalizeH="0" baseline="0" noProof="0" dirty="0">
                <a:ln>
                  <a:noFill/>
                </a:ln>
                <a:solidFill>
                  <a:schemeClr val="tx1"/>
                </a:solidFill>
                <a:effectLst/>
                <a:uLnTx/>
                <a:uFillTx/>
                <a:latin typeface="Gotham Medium"/>
                <a:ea typeface="+mj-ea"/>
                <a:cs typeface="+mj-cs"/>
              </a:rPr>
            </a:br>
            <a:r>
              <a:rPr kumimoji="0" lang="en-US" sz="3200" b="0" i="0" u="none" strike="noStrike" kern="1200" cap="none" spc="0" normalizeH="0" baseline="0" noProof="0" dirty="0">
                <a:ln>
                  <a:noFill/>
                </a:ln>
                <a:solidFill>
                  <a:schemeClr val="tx1"/>
                </a:solidFill>
                <a:effectLst/>
                <a:uLnTx/>
                <a:uFillTx/>
                <a:latin typeface="Gotham Medium"/>
                <a:ea typeface="+mj-ea"/>
                <a:cs typeface="+mj-cs"/>
              </a:rPr>
              <a:t>Follow the directions below to complete your exit ticket </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5" name="Graphic 4">
            <a:extLst>
              <a:ext uri="{FF2B5EF4-FFF2-40B4-BE49-F238E27FC236}">
                <a16:creationId xmlns:a16="http://schemas.microsoft.com/office/drawing/2014/main" id="{E4DA982D-A6F3-363E-5E7B-80927DE5C3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9298" y="3429000"/>
            <a:ext cx="925793" cy="925793"/>
          </a:xfrm>
          <a:prstGeom prst="rect">
            <a:avLst/>
          </a:prstGeom>
        </p:spPr>
      </p:pic>
      <p:pic>
        <p:nvPicPr>
          <p:cNvPr id="6" name="Graphic 5">
            <a:extLst>
              <a:ext uri="{FF2B5EF4-FFF2-40B4-BE49-F238E27FC236}">
                <a16:creationId xmlns:a16="http://schemas.microsoft.com/office/drawing/2014/main" id="{7A19FD77-5A7B-C858-C722-AD37D9F4D27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42638" y="5231744"/>
            <a:ext cx="842453" cy="842453"/>
          </a:xfrm>
          <a:prstGeom prst="rect">
            <a:avLst/>
          </a:prstGeom>
        </p:spPr>
      </p:pic>
      <p:pic>
        <p:nvPicPr>
          <p:cNvPr id="7" name="Graphic 6">
            <a:extLst>
              <a:ext uri="{FF2B5EF4-FFF2-40B4-BE49-F238E27FC236}">
                <a16:creationId xmlns:a16="http://schemas.microsoft.com/office/drawing/2014/main" id="{EFB337F3-DBA7-1D5B-49E6-31A500A5B02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59298" y="1759965"/>
            <a:ext cx="1208326" cy="1208326"/>
          </a:xfrm>
          <a:prstGeom prst="rect">
            <a:avLst/>
          </a:prstGeom>
        </p:spPr>
      </p:pic>
      <p:sp>
        <p:nvSpPr>
          <p:cNvPr id="8" name="TextBox 7">
            <a:extLst>
              <a:ext uri="{FF2B5EF4-FFF2-40B4-BE49-F238E27FC236}">
                <a16:creationId xmlns:a16="http://schemas.microsoft.com/office/drawing/2014/main" id="{9CD7473E-C266-AA07-DD0D-89341C3FC80E}"/>
              </a:ext>
            </a:extLst>
          </p:cNvPr>
          <p:cNvSpPr txBox="1"/>
          <p:nvPr/>
        </p:nvSpPr>
        <p:spPr>
          <a:xfrm>
            <a:off x="3113314" y="1955908"/>
            <a:ext cx="5573485"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FF0000"/>
                </a:solidFill>
                <a:effectLst/>
                <a:uLnTx/>
                <a:uFillTx/>
                <a:latin typeface="Gotham Book"/>
                <a:ea typeface="+mn-ea"/>
                <a:cs typeface="+mn-cs"/>
              </a:rPr>
              <a:t>Choose ONE person you learned about in today’s lesson.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dirty="0">
                <a:solidFill>
                  <a:srgbClr val="0070C0"/>
                </a:solidFill>
                <a:latin typeface="Gotham Book"/>
              </a:rPr>
              <a:t>Answer the questions according to that person’s point of view. </a:t>
            </a:r>
            <a:endParaRPr kumimoji="0" lang="en-US" sz="4000" b="0" i="0" u="none" strike="noStrike" kern="1200" cap="none" spc="0" normalizeH="0" baseline="0" noProof="0" dirty="0">
              <a:ln>
                <a:noFill/>
              </a:ln>
              <a:solidFill>
                <a:srgbClr val="0070C0"/>
              </a:solidFill>
              <a:effectLst/>
              <a:uLnTx/>
              <a:uFillTx/>
              <a:latin typeface="Gotham Book"/>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7030A0"/>
                </a:solidFill>
                <a:effectLst/>
                <a:uLnTx/>
                <a:uFillTx/>
                <a:latin typeface="Gotham Book"/>
                <a:ea typeface="+mn-ea"/>
                <a:cs typeface="+mn-cs"/>
              </a:rPr>
              <a:t>Share with a partner.</a:t>
            </a:r>
          </a:p>
        </p:txBody>
      </p:sp>
      <p:pic>
        <p:nvPicPr>
          <p:cNvPr id="11" name="Graphic 10" descr="Thought with solid fill">
            <a:extLst>
              <a:ext uri="{FF2B5EF4-FFF2-40B4-BE49-F238E27FC236}">
                <a16:creationId xmlns:a16="http://schemas.microsoft.com/office/drawing/2014/main" id="{E39E1352-3E3E-DE04-6BC7-EDD4FD8844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0945" y="2068551"/>
            <a:ext cx="3282443" cy="3282443"/>
          </a:xfrm>
          <a:prstGeom prst="rect">
            <a:avLst/>
          </a:prstGeom>
        </p:spPr>
      </p:pic>
    </p:spTree>
    <p:extLst>
      <p:ext uri="{BB962C8B-B14F-4D97-AF65-F5344CB8AC3E}">
        <p14:creationId xmlns:p14="http://schemas.microsoft.com/office/powerpoint/2010/main" val="2400220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D5BCE4-4355-ABBE-8BF9-545ACBC47F6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1F801B7-4055-66C4-8D4E-D5CF105F28C7}"/>
              </a:ext>
            </a:extLst>
          </p:cNvPr>
          <p:cNvSpPr txBox="1">
            <a:spLocks noGrp="1"/>
          </p:cNvSpPr>
          <p:nvPr>
            <p:ph type="title" idx="4294967295"/>
          </p:nvPr>
        </p:nvSpPr>
        <p:spPr>
          <a:xfrm>
            <a:off x="1812149" y="0"/>
            <a:ext cx="901028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Share with the class:</a:t>
            </a:r>
            <a:r>
              <a:rPr kumimoji="0" lang="en-US" sz="6000" b="0" i="0" u="none" strike="noStrike" kern="1200" cap="none" spc="0" normalizeH="0" baseline="0" noProof="0" dirty="0">
                <a:ln>
                  <a:noFill/>
                </a:ln>
                <a:solidFill>
                  <a:schemeClr val="bg1"/>
                </a:solidFill>
                <a:effectLst/>
                <a:uLnTx/>
                <a:uFillTx/>
                <a:latin typeface="Gotham Medium"/>
                <a:ea typeface="+mj-ea"/>
                <a:cs typeface="+mj-cs"/>
              </a:rPr>
              <a:t>2</a:t>
            </a:r>
          </a:p>
        </p:txBody>
      </p:sp>
      <p:sp>
        <p:nvSpPr>
          <p:cNvPr id="3" name="Speech Bubble: Rectangle with Corners Rounded 2">
            <a:extLst>
              <a:ext uri="{FF2B5EF4-FFF2-40B4-BE49-F238E27FC236}">
                <a16:creationId xmlns:a16="http://schemas.microsoft.com/office/drawing/2014/main" id="{068E94A0-BBF5-1E9F-1CF4-7855EF35E32E}"/>
              </a:ext>
            </a:extLst>
          </p:cNvPr>
          <p:cNvSpPr/>
          <p:nvPr/>
        </p:nvSpPr>
        <p:spPr>
          <a:xfrm>
            <a:off x="783771" y="1224551"/>
            <a:ext cx="8795658" cy="1344477"/>
          </a:xfrm>
          <a:prstGeom prst="wedgeRoundRectCallout">
            <a:avLst>
              <a:gd name="adj1" fmla="val 60235"/>
              <a:gd name="adj2" fmla="val 37283"/>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C00000"/>
                </a:solidFill>
                <a:effectLst/>
                <a:uLnTx/>
                <a:uFillTx/>
                <a:latin typeface="Gotham Book"/>
                <a:ea typeface="+mn-ea"/>
                <a:cs typeface="+mn-cs"/>
              </a:rPr>
              <a:t>Regarding Anglo expansion into west Texas, this person probably thought _______</a:t>
            </a:r>
          </a:p>
        </p:txBody>
      </p:sp>
      <p:pic>
        <p:nvPicPr>
          <p:cNvPr id="4" name="Graphic 3">
            <a:extLst>
              <a:ext uri="{FF2B5EF4-FFF2-40B4-BE49-F238E27FC236}">
                <a16:creationId xmlns:a16="http://schemas.microsoft.com/office/drawing/2014/main" id="{16C49A26-77CD-6920-B058-01D21DA40C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40056" y="1205455"/>
            <a:ext cx="1344476" cy="1344476"/>
          </a:xfrm>
          <a:prstGeom prst="rect">
            <a:avLst/>
          </a:prstGeom>
        </p:spPr>
      </p:pic>
      <p:sp>
        <p:nvSpPr>
          <p:cNvPr id="5" name="Speech Bubble: Rectangle with Corners Rounded 4">
            <a:extLst>
              <a:ext uri="{FF2B5EF4-FFF2-40B4-BE49-F238E27FC236}">
                <a16:creationId xmlns:a16="http://schemas.microsoft.com/office/drawing/2014/main" id="{CDE5733E-C942-31AA-2397-242D24F3EA58}"/>
              </a:ext>
            </a:extLst>
          </p:cNvPr>
          <p:cNvSpPr/>
          <p:nvPr/>
        </p:nvSpPr>
        <p:spPr>
          <a:xfrm>
            <a:off x="3494314" y="2813958"/>
            <a:ext cx="8414018" cy="1779814"/>
          </a:xfrm>
          <a:prstGeom prst="wedgeRoundRectCallout">
            <a:avLst>
              <a:gd name="adj1" fmla="val -57216"/>
              <a:gd name="adj2" fmla="val 35250"/>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C00000"/>
                </a:solidFill>
                <a:effectLst/>
                <a:uLnTx/>
                <a:uFillTx/>
                <a:latin typeface="Gotham Book"/>
                <a:ea typeface="+mn-ea"/>
                <a:cs typeface="+mn-cs"/>
              </a:rPr>
              <a:t>Regarding </a:t>
            </a:r>
            <a:r>
              <a:rPr kumimoji="0" lang="en-US" sz="3500" b="0" i="0" u="none" strike="noStrike" kern="1200" cap="none" spc="0" normalizeH="0" baseline="0" noProof="0">
                <a:ln>
                  <a:noFill/>
                </a:ln>
                <a:solidFill>
                  <a:srgbClr val="C00000"/>
                </a:solidFill>
                <a:effectLst/>
                <a:uLnTx/>
                <a:uFillTx/>
                <a:latin typeface="Gotham Book"/>
                <a:ea typeface="+mn-ea"/>
                <a:cs typeface="+mn-cs"/>
              </a:rPr>
              <a:t>the Anglo government’s </a:t>
            </a:r>
            <a:r>
              <a:rPr kumimoji="0" lang="en-US" sz="3500" b="0" i="0" u="none" strike="noStrike" kern="1200" cap="none" spc="0" normalizeH="0" baseline="0" noProof="0" dirty="0">
                <a:ln>
                  <a:noFill/>
                </a:ln>
                <a:solidFill>
                  <a:srgbClr val="C00000"/>
                </a:solidFill>
                <a:effectLst/>
                <a:uLnTx/>
                <a:uFillTx/>
                <a:latin typeface="Gotham Book"/>
                <a:ea typeface="+mn-ea"/>
                <a:cs typeface="+mn-cs"/>
              </a:rPr>
              <a:t>role in society and the economy, this person probably thought _______</a:t>
            </a:r>
          </a:p>
        </p:txBody>
      </p:sp>
      <p:sp>
        <p:nvSpPr>
          <p:cNvPr id="6" name="Speech Bubble: Rectangle with Corners Rounded 5">
            <a:extLst>
              <a:ext uri="{FF2B5EF4-FFF2-40B4-BE49-F238E27FC236}">
                <a16:creationId xmlns:a16="http://schemas.microsoft.com/office/drawing/2014/main" id="{3BBC25B8-B1E4-E19C-B6B5-DA07EAB4D8AB}"/>
              </a:ext>
            </a:extLst>
          </p:cNvPr>
          <p:cNvSpPr/>
          <p:nvPr/>
        </p:nvSpPr>
        <p:spPr>
          <a:xfrm>
            <a:off x="1458685" y="4958348"/>
            <a:ext cx="7946572" cy="1344477"/>
          </a:xfrm>
          <a:prstGeom prst="wedgeRoundRectCallout">
            <a:avLst>
              <a:gd name="adj1" fmla="val 60235"/>
              <a:gd name="adj2" fmla="val 37283"/>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C00000"/>
                </a:solidFill>
                <a:effectLst/>
                <a:uLnTx/>
                <a:uFillTx/>
                <a:latin typeface="Gotham Book"/>
                <a:ea typeface="+mn-ea"/>
                <a:cs typeface="+mn-cs"/>
              </a:rPr>
              <a:t>Regarding Anglo railroad operations, this person probably thought _______</a:t>
            </a:r>
          </a:p>
        </p:txBody>
      </p:sp>
      <p:pic>
        <p:nvPicPr>
          <p:cNvPr id="7" name="Graphic 6">
            <a:extLst>
              <a:ext uri="{FF2B5EF4-FFF2-40B4-BE49-F238E27FC236}">
                <a16:creationId xmlns:a16="http://schemas.microsoft.com/office/drawing/2014/main" id="{A5711156-403D-0ED9-E932-CCAE671EF1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67913" y="4965972"/>
            <a:ext cx="1344476" cy="1344476"/>
          </a:xfrm>
          <a:prstGeom prst="rect">
            <a:avLst/>
          </a:prstGeom>
        </p:spPr>
      </p:pic>
      <p:pic>
        <p:nvPicPr>
          <p:cNvPr id="8" name="Graphic 7">
            <a:extLst>
              <a:ext uri="{FF2B5EF4-FFF2-40B4-BE49-F238E27FC236}">
                <a16:creationId xmlns:a16="http://schemas.microsoft.com/office/drawing/2014/main" id="{7A1A2767-DF01-39D7-3C36-69E7375E3B4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8685" y="3249296"/>
            <a:ext cx="1344476" cy="1344476"/>
          </a:xfrm>
          <a:prstGeom prst="rect">
            <a:avLst/>
          </a:prstGeom>
        </p:spPr>
      </p:pic>
    </p:spTree>
    <p:extLst>
      <p:ext uri="{BB962C8B-B14F-4D97-AF65-F5344CB8AC3E}">
        <p14:creationId xmlns:p14="http://schemas.microsoft.com/office/powerpoint/2010/main" val="11522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4B69F84-A3F1-085D-45E9-BC98FE1EECF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16D8F28-590A-D200-C3E3-275F4CC0ED3A}"/>
              </a:ext>
            </a:extLst>
          </p:cNvPr>
          <p:cNvSpPr txBox="1">
            <a:spLocks noGrp="1"/>
          </p:cNvSpPr>
          <p:nvPr>
            <p:ph type="title" idx="4294967295"/>
          </p:nvPr>
        </p:nvSpPr>
        <p:spPr>
          <a:xfrm>
            <a:off x="1812149" y="0"/>
            <a:ext cx="901028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Share with the class:</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CD019BFF-4ED0-C81E-3141-6FD2B967D594}"/>
              </a:ext>
            </a:extLst>
          </p:cNvPr>
          <p:cNvSpPr/>
          <p:nvPr/>
        </p:nvSpPr>
        <p:spPr>
          <a:xfrm>
            <a:off x="2344159" y="1850569"/>
            <a:ext cx="6473269" cy="2743201"/>
          </a:xfrm>
          <a:prstGeom prst="wedgeRoundRectCallout">
            <a:avLst>
              <a:gd name="adj1" fmla="val 79543"/>
              <a:gd name="adj2" fmla="val 42210"/>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Gotham Book"/>
                <a:ea typeface="+mn-ea"/>
                <a:cs typeface="+mn-cs"/>
              </a:rPr>
              <a:t>One thing I would expect to find in a time capsule from the 1880s is _________</a:t>
            </a:r>
          </a:p>
        </p:txBody>
      </p:sp>
      <p:pic>
        <p:nvPicPr>
          <p:cNvPr id="4" name="Graphic 3">
            <a:extLst>
              <a:ext uri="{FF2B5EF4-FFF2-40B4-BE49-F238E27FC236}">
                <a16:creationId xmlns:a16="http://schemas.microsoft.com/office/drawing/2014/main" id="{0C259E0C-0219-C91B-9FD9-3D7B3D564E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2437" y="3222169"/>
            <a:ext cx="1344476" cy="1344476"/>
          </a:xfrm>
          <a:prstGeom prst="rect">
            <a:avLst/>
          </a:prstGeom>
        </p:spPr>
      </p:pic>
    </p:spTree>
    <p:extLst>
      <p:ext uri="{BB962C8B-B14F-4D97-AF65-F5344CB8AC3E}">
        <p14:creationId xmlns:p14="http://schemas.microsoft.com/office/powerpoint/2010/main" val="3201968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37FC376-EC91-34E2-7F6A-EA899A842DE8}"/>
              </a:ext>
            </a:extLst>
          </p:cNvPr>
          <p:cNvSpPr txBox="1">
            <a:spLocks noGrp="1"/>
          </p:cNvSpPr>
          <p:nvPr>
            <p:ph type="title" idx="4294967295"/>
          </p:nvPr>
        </p:nvSpPr>
        <p:spPr>
          <a:xfrm>
            <a:off x="2203107" y="13062"/>
            <a:ext cx="8240486" cy="12919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Essential Question</a:t>
            </a:r>
          </a:p>
        </p:txBody>
      </p:sp>
      <p:sp>
        <p:nvSpPr>
          <p:cNvPr id="3" name="TextBox 2">
            <a:extLst>
              <a:ext uri="{FF2B5EF4-FFF2-40B4-BE49-F238E27FC236}">
                <a16:creationId xmlns:a16="http://schemas.microsoft.com/office/drawing/2014/main" id="{4E749B0F-B873-9D1D-8410-CEB4810829B9}"/>
              </a:ext>
            </a:extLst>
          </p:cNvPr>
          <p:cNvSpPr txBox="1"/>
          <p:nvPr/>
        </p:nvSpPr>
        <p:spPr>
          <a:xfrm>
            <a:off x="1255240" y="1843629"/>
            <a:ext cx="10207417" cy="3416320"/>
          </a:xfrm>
          <a:prstGeom prst="rect">
            <a:avLst/>
          </a:prstGeom>
          <a:noFill/>
        </p:spPr>
        <p:txBody>
          <a:bodyPr wrap="square" rtlCol="0">
            <a:spAutoFit/>
          </a:bodyPr>
          <a:lstStyle/>
          <a:p>
            <a:pPr lvl="0" algn="ctr">
              <a:defRPr/>
            </a:pPr>
            <a:r>
              <a:rPr lang="en-US" sz="5400" dirty="0">
                <a:solidFill>
                  <a:srgbClr val="C00000"/>
                </a:solidFill>
                <a:latin typeface="Gotham Book"/>
              </a:rPr>
              <a:t>Who were some of the significant people during Cotton, Cattle, &amp; Railroads, and how were they significant to the era?</a:t>
            </a:r>
            <a:endParaRPr kumimoji="0" lang="en-US" sz="5400" b="0" i="1" u="none" strike="noStrike" kern="1200" cap="none" spc="0" normalizeH="0" baseline="0" noProof="0" dirty="0">
              <a:ln>
                <a:noFill/>
              </a:ln>
              <a:solidFill>
                <a:srgbClr val="C00000"/>
              </a:solidFill>
              <a:effectLst/>
              <a:uLnTx/>
              <a:uFillTx/>
              <a:latin typeface="Gotham Book"/>
            </a:endParaRPr>
          </a:p>
        </p:txBody>
      </p:sp>
    </p:spTree>
    <p:extLst>
      <p:ext uri="{BB962C8B-B14F-4D97-AF65-F5344CB8AC3E}">
        <p14:creationId xmlns:p14="http://schemas.microsoft.com/office/powerpoint/2010/main" val="3586965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4BFAC29-EF51-C89D-4D0A-E092BF6D9DC9}"/>
              </a:ext>
            </a:extLst>
          </p:cNvPr>
          <p:cNvSpPr txBox="1">
            <a:spLocks noGrp="1"/>
          </p:cNvSpPr>
          <p:nvPr>
            <p:ph type="title" idx="4294967295"/>
          </p:nvPr>
        </p:nvSpPr>
        <p:spPr>
          <a:xfrm>
            <a:off x="1879724" y="13062"/>
            <a:ext cx="8240486" cy="12919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In Today’s Lesson</a:t>
            </a:r>
          </a:p>
        </p:txBody>
      </p:sp>
      <p:sp>
        <p:nvSpPr>
          <p:cNvPr id="3" name="TextBox 2">
            <a:extLst>
              <a:ext uri="{FF2B5EF4-FFF2-40B4-BE49-F238E27FC236}">
                <a16:creationId xmlns:a16="http://schemas.microsoft.com/office/drawing/2014/main" id="{B8FD51CF-8891-4238-A8FD-8B05D72CBC10}"/>
              </a:ext>
            </a:extLst>
          </p:cNvPr>
          <p:cNvSpPr txBox="1"/>
          <p:nvPr/>
        </p:nvSpPr>
        <p:spPr>
          <a:xfrm>
            <a:off x="664029" y="1894116"/>
            <a:ext cx="11044751" cy="3785652"/>
          </a:xfrm>
          <a:prstGeom prst="rect">
            <a:avLst/>
          </a:prstGeom>
          <a:noFill/>
        </p:spPr>
        <p:txBody>
          <a:bodyPr wrap="square" rtlCol="0">
            <a:spAutoFit/>
          </a:bodyPr>
          <a:lstStyle/>
          <a:p>
            <a:pPr marL="342900" lvl="0" indent="-342900">
              <a:buFont typeface="+mj-lt"/>
              <a:buAutoNum type="arabicPeriod"/>
            </a:pPr>
            <a:r>
              <a:rPr lang="en-US" sz="4000" b="1" i="1" dirty="0">
                <a:solidFill>
                  <a:schemeClr val="accent6">
                    <a:lumMod val="75000"/>
                  </a:schemeClr>
                </a:solidFill>
                <a:latin typeface="Gotham Book"/>
              </a:rPr>
              <a:t> </a:t>
            </a:r>
            <a:r>
              <a:rPr lang="en-US" sz="4000" b="1" i="1" u="sng" dirty="0">
                <a:solidFill>
                  <a:schemeClr val="accent6">
                    <a:lumMod val="75000"/>
                  </a:schemeClr>
                </a:solidFill>
                <a:latin typeface="Gotham Book"/>
              </a:rPr>
              <a:t>We will</a:t>
            </a:r>
            <a:r>
              <a:rPr lang="en-US" sz="4000" dirty="0">
                <a:solidFill>
                  <a:schemeClr val="accent6">
                    <a:lumMod val="75000"/>
                  </a:schemeClr>
                </a:solidFill>
                <a:latin typeface="Gotham Book"/>
              </a:rPr>
              <a:t> learn about some of the significant individuals of the Cotton, Cattle, &amp; Railroads era. </a:t>
            </a:r>
          </a:p>
          <a:p>
            <a:pPr marL="342900" lvl="0" indent="-342900">
              <a:buFont typeface="+mj-lt"/>
              <a:buAutoNum type="arabicPeriod"/>
            </a:pPr>
            <a:r>
              <a:rPr lang="en-US" sz="4000" b="1" i="1" dirty="0">
                <a:solidFill>
                  <a:srgbClr val="0070C0"/>
                </a:solidFill>
                <a:latin typeface="Gotham Book"/>
              </a:rPr>
              <a:t> </a:t>
            </a:r>
            <a:r>
              <a:rPr lang="en-US" sz="4000" b="1" i="1" u="sng" dirty="0">
                <a:solidFill>
                  <a:srgbClr val="0070C0"/>
                </a:solidFill>
                <a:latin typeface="Gotham Book"/>
              </a:rPr>
              <a:t>I will</a:t>
            </a:r>
            <a:r>
              <a:rPr lang="en-US" sz="4000" dirty="0">
                <a:solidFill>
                  <a:srgbClr val="0070C0"/>
                </a:solidFill>
                <a:latin typeface="Gotham Book"/>
              </a:rPr>
              <a:t> research the assigned number of individuals and complete a worksheet recording information about each person’s background, achievements, and significance. </a:t>
            </a:r>
          </a:p>
        </p:txBody>
      </p:sp>
    </p:spTree>
    <p:extLst>
      <p:ext uri="{BB962C8B-B14F-4D97-AF65-F5344CB8AC3E}">
        <p14:creationId xmlns:p14="http://schemas.microsoft.com/office/powerpoint/2010/main" val="36971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DA9E8AD-1379-A42E-18AC-56855EFE2754}"/>
              </a:ext>
            </a:extLst>
          </p:cNvPr>
          <p:cNvSpPr txBox="1">
            <a:spLocks noGrp="1"/>
          </p:cNvSpPr>
          <p:nvPr>
            <p:ph type="title" idx="4294967295"/>
          </p:nvPr>
        </p:nvSpPr>
        <p:spPr>
          <a:xfrm>
            <a:off x="5987142" y="-32661"/>
            <a:ext cx="5858552"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Quanah Parker</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1026" name="Picture 2" descr="A full length black and white photograph of Quanah Parker standing in a flat grassy field. He is wearing traditional Comanche clothes, holding what appears to be a long stick with feathers on the end. ">
            <a:extLst>
              <a:ext uri="{FF2B5EF4-FFF2-40B4-BE49-F238E27FC236}">
                <a16:creationId xmlns:a16="http://schemas.microsoft.com/office/drawing/2014/main" id="{E6304EA2-2D47-7E2C-2A89-261D81C0E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808" y="348341"/>
            <a:ext cx="3217976" cy="5780316"/>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1028" name="Picture 4" descr="A close up photograph portrait of Quanah Parker from the waist up. He is wearing a mix of Comanche-style clothes and Anglo clothes, including a patterned scarf or handkerchief around his neck. His long hair is parted in the middle and hangs in 2 long braids past his shoulders.  ">
            <a:extLst>
              <a:ext uri="{FF2B5EF4-FFF2-40B4-BE49-F238E27FC236}">
                <a16:creationId xmlns:a16="http://schemas.microsoft.com/office/drawing/2014/main" id="{C203077C-2005-AC93-88AB-9C421C41A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7698" y="1184366"/>
            <a:ext cx="3864365" cy="4370614"/>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93C53B1-16D7-28E6-C258-352EAB96F0FC}"/>
              </a:ext>
            </a:extLst>
          </p:cNvPr>
          <p:cNvSpPr txBox="1"/>
          <p:nvPr/>
        </p:nvSpPr>
        <p:spPr>
          <a:xfrm>
            <a:off x="2111829" y="6237514"/>
            <a:ext cx="3875313" cy="400110"/>
          </a:xfrm>
          <a:prstGeom prst="rect">
            <a:avLst/>
          </a:prstGeom>
          <a:noFill/>
        </p:spPr>
        <p:txBody>
          <a:bodyPr wrap="square" rtlCol="0">
            <a:spAutoFit/>
          </a:bodyPr>
          <a:lstStyle/>
          <a:p>
            <a:pPr algn="ctr"/>
            <a:r>
              <a:rPr lang="en-US" sz="2000" i="1" dirty="0">
                <a:latin typeface="Gotham Book"/>
              </a:rPr>
              <a:t>The Portal to Texas History</a:t>
            </a:r>
          </a:p>
        </p:txBody>
      </p:sp>
      <p:sp>
        <p:nvSpPr>
          <p:cNvPr id="4" name="TextBox 3">
            <a:extLst>
              <a:ext uri="{FF2B5EF4-FFF2-40B4-BE49-F238E27FC236}">
                <a16:creationId xmlns:a16="http://schemas.microsoft.com/office/drawing/2014/main" id="{BFFD8EFF-DB21-17D7-8322-1196166EC793}"/>
              </a:ext>
            </a:extLst>
          </p:cNvPr>
          <p:cNvSpPr txBox="1"/>
          <p:nvPr/>
        </p:nvSpPr>
        <p:spPr>
          <a:xfrm>
            <a:off x="6987698" y="5584975"/>
            <a:ext cx="3875313" cy="400110"/>
          </a:xfrm>
          <a:prstGeom prst="rect">
            <a:avLst/>
          </a:prstGeom>
          <a:noFill/>
        </p:spPr>
        <p:txBody>
          <a:bodyPr wrap="square" rtlCol="0">
            <a:spAutoFit/>
          </a:bodyPr>
          <a:lstStyle/>
          <a:p>
            <a:pPr algn="ctr"/>
            <a:r>
              <a:rPr lang="en-US" sz="2000" i="1" dirty="0">
                <a:latin typeface="Gotham Book"/>
              </a:rPr>
              <a:t>The Portal to Texas History</a:t>
            </a:r>
          </a:p>
        </p:txBody>
      </p:sp>
    </p:spTree>
    <p:extLst>
      <p:ext uri="{BB962C8B-B14F-4D97-AF65-F5344CB8AC3E}">
        <p14:creationId xmlns:p14="http://schemas.microsoft.com/office/powerpoint/2010/main" val="3502976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ADCA2DD-47E1-2DAF-8E28-FF73D0170B8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A140361-3432-28B3-1BEC-F2665D9519B4}"/>
              </a:ext>
            </a:extLst>
          </p:cNvPr>
          <p:cNvSpPr txBox="1">
            <a:spLocks noGrp="1"/>
          </p:cNvSpPr>
          <p:nvPr>
            <p:ph type="title" idx="4294967295"/>
          </p:nvPr>
        </p:nvSpPr>
        <p:spPr>
          <a:xfrm>
            <a:off x="1709058"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Charles Goodnight</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2052" name="Picture 4" descr="A black and white photograph portrait of Charles Goodnight. He has dark hair parted on one side and a thick dark beard and mustache, a pointy nose, and one eyebrow slightly raised.">
            <a:extLst>
              <a:ext uri="{FF2B5EF4-FFF2-40B4-BE49-F238E27FC236}">
                <a16:creationId xmlns:a16="http://schemas.microsoft.com/office/drawing/2014/main" id="{8A2FE8BC-F399-1A9B-BAAB-E1A59A0D76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23" t="1914" r="4465" b="2632"/>
          <a:stretch>
            <a:fillRect/>
          </a:stretch>
        </p:blipFill>
        <p:spPr bwMode="auto">
          <a:xfrm>
            <a:off x="2240280" y="1394460"/>
            <a:ext cx="3623310" cy="4560570"/>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2054" name="Picture 6" descr="A faded black and white photo of a group of cowhands sitting under a low tent on the rolling Plains. The image is cloudy, but it appears they are eating and resting.">
            <a:extLst>
              <a:ext uri="{FF2B5EF4-FFF2-40B4-BE49-F238E27FC236}">
                <a16:creationId xmlns:a16="http://schemas.microsoft.com/office/drawing/2014/main" id="{0AFCB149-0C9D-1468-58E8-F9CF74D350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54" t="18761" r="15387" b="10429"/>
          <a:stretch>
            <a:fillRect/>
          </a:stretch>
        </p:blipFill>
        <p:spPr bwMode="auto">
          <a:xfrm>
            <a:off x="6328412" y="1394460"/>
            <a:ext cx="5509560" cy="330816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D33DE6-0C41-8511-849C-4443C6752007}"/>
              </a:ext>
            </a:extLst>
          </p:cNvPr>
          <p:cNvSpPr txBox="1"/>
          <p:nvPr/>
        </p:nvSpPr>
        <p:spPr>
          <a:xfrm>
            <a:off x="2283822" y="6012723"/>
            <a:ext cx="3496491" cy="430887"/>
          </a:xfrm>
          <a:prstGeom prst="rect">
            <a:avLst/>
          </a:prstGeom>
          <a:noFill/>
        </p:spPr>
        <p:txBody>
          <a:bodyPr wrap="square" rtlCol="0">
            <a:spAutoFit/>
          </a:bodyPr>
          <a:lstStyle/>
          <a:p>
            <a:pPr algn="ctr"/>
            <a:r>
              <a:rPr lang="en-US" sz="2200" i="1" dirty="0">
                <a:latin typeface="Gotham Book"/>
              </a:rPr>
              <a:t>The Portal to Texas History</a:t>
            </a:r>
          </a:p>
        </p:txBody>
      </p:sp>
      <p:sp>
        <p:nvSpPr>
          <p:cNvPr id="5" name="TextBox 4">
            <a:extLst>
              <a:ext uri="{FF2B5EF4-FFF2-40B4-BE49-F238E27FC236}">
                <a16:creationId xmlns:a16="http://schemas.microsoft.com/office/drawing/2014/main" id="{F283FCB6-0911-D7CD-8D91-9CF6D7A46A7C}"/>
              </a:ext>
            </a:extLst>
          </p:cNvPr>
          <p:cNvSpPr txBox="1"/>
          <p:nvPr/>
        </p:nvSpPr>
        <p:spPr>
          <a:xfrm>
            <a:off x="6781800" y="4822371"/>
            <a:ext cx="4713514" cy="769441"/>
          </a:xfrm>
          <a:prstGeom prst="rect">
            <a:avLst/>
          </a:prstGeom>
          <a:noFill/>
        </p:spPr>
        <p:txBody>
          <a:bodyPr wrap="square" rtlCol="0">
            <a:spAutoFit/>
          </a:bodyPr>
          <a:lstStyle/>
          <a:p>
            <a:pPr algn="ctr"/>
            <a:r>
              <a:rPr lang="en-US" sz="2200" dirty="0">
                <a:latin typeface="Gotham Book"/>
              </a:rPr>
              <a:t>Lunch time on the JA Ranch</a:t>
            </a:r>
          </a:p>
          <a:p>
            <a:pPr algn="ctr"/>
            <a:r>
              <a:rPr lang="en-US" sz="2200" i="1" dirty="0">
                <a:latin typeface="Gotham Book"/>
              </a:rPr>
              <a:t>The Portal to Texas History</a:t>
            </a:r>
          </a:p>
        </p:txBody>
      </p:sp>
    </p:spTree>
    <p:extLst>
      <p:ext uri="{BB962C8B-B14F-4D97-AF65-F5344CB8AC3E}">
        <p14:creationId xmlns:p14="http://schemas.microsoft.com/office/powerpoint/2010/main" val="3028147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F5C4553-0233-BFB6-8B31-B2D5FE15BEF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D4E9DF9-9316-2FE2-6292-408C35FCE690}"/>
              </a:ext>
            </a:extLst>
          </p:cNvPr>
          <p:cNvSpPr txBox="1">
            <a:spLocks noGrp="1"/>
          </p:cNvSpPr>
          <p:nvPr>
            <p:ph type="title" idx="4294967295"/>
          </p:nvPr>
        </p:nvSpPr>
        <p:spPr>
          <a:xfrm>
            <a:off x="1709058"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Book"/>
              </a:rPr>
              <a:t>Mary Ann “Molly” Dyer Goodnight</a:t>
            </a:r>
          </a:p>
        </p:txBody>
      </p:sp>
      <p:pic>
        <p:nvPicPr>
          <p:cNvPr id="4" name="Picture 3" descr="A black and white photograph of young Molly Goodnight with her hair pulled back. ">
            <a:extLst>
              <a:ext uri="{FF2B5EF4-FFF2-40B4-BE49-F238E27FC236}">
                <a16:creationId xmlns:a16="http://schemas.microsoft.com/office/drawing/2014/main" id="{89F41FCF-7DBB-C6E0-4DAB-9A4297E64FFD}"/>
              </a:ext>
            </a:extLst>
          </p:cNvPr>
          <p:cNvPicPr>
            <a:picLocks noChangeAspect="1"/>
          </p:cNvPicPr>
          <p:nvPr/>
        </p:nvPicPr>
        <p:blipFill>
          <a:blip r:embed="rId4"/>
          <a:stretch>
            <a:fillRect/>
          </a:stretch>
        </p:blipFill>
        <p:spPr>
          <a:xfrm>
            <a:off x="2267398" y="1309391"/>
            <a:ext cx="3324689" cy="4239217"/>
          </a:xfrm>
          <a:prstGeom prst="rect">
            <a:avLst/>
          </a:prstGeom>
          <a:effectLst>
            <a:outerShdw blurRad="50800" dist="50800" dir="7920000" algn="ctr" rotWithShape="0">
              <a:srgbClr val="000000">
                <a:alpha val="43137"/>
              </a:srgbClr>
            </a:outerShdw>
          </a:effectLst>
        </p:spPr>
      </p:pic>
      <p:pic>
        <p:nvPicPr>
          <p:cNvPr id="6" name="Picture 5" descr="A black and white photograph of Molly and Charles in their later years, sitting on a bench outdoors, looking through what appears to be a large photo album. ">
            <a:extLst>
              <a:ext uri="{FF2B5EF4-FFF2-40B4-BE49-F238E27FC236}">
                <a16:creationId xmlns:a16="http://schemas.microsoft.com/office/drawing/2014/main" id="{6A3810A5-0625-767C-ED04-F24BA1EF1F24}"/>
              </a:ext>
            </a:extLst>
          </p:cNvPr>
          <p:cNvPicPr>
            <a:picLocks noChangeAspect="1"/>
          </p:cNvPicPr>
          <p:nvPr/>
        </p:nvPicPr>
        <p:blipFill>
          <a:blip r:embed="rId5"/>
          <a:stretch>
            <a:fillRect/>
          </a:stretch>
        </p:blipFill>
        <p:spPr>
          <a:xfrm>
            <a:off x="6096000" y="1309391"/>
            <a:ext cx="5619834" cy="3766753"/>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D7C698A8-96A4-C8AB-36F9-72523BACE31E}"/>
              </a:ext>
            </a:extLst>
          </p:cNvPr>
          <p:cNvSpPr txBox="1"/>
          <p:nvPr/>
        </p:nvSpPr>
        <p:spPr>
          <a:xfrm>
            <a:off x="2267398" y="5638800"/>
            <a:ext cx="3324689" cy="769441"/>
          </a:xfrm>
          <a:prstGeom prst="rect">
            <a:avLst/>
          </a:prstGeom>
          <a:noFill/>
        </p:spPr>
        <p:txBody>
          <a:bodyPr wrap="square" rtlCol="0">
            <a:spAutoFit/>
          </a:bodyPr>
          <a:lstStyle/>
          <a:p>
            <a:pPr algn="ctr"/>
            <a:r>
              <a:rPr lang="en-US" sz="2200" i="1" dirty="0">
                <a:latin typeface="Gotham Book"/>
              </a:rPr>
              <a:t>Texas State Historical Association</a:t>
            </a:r>
          </a:p>
        </p:txBody>
      </p:sp>
      <p:sp>
        <p:nvSpPr>
          <p:cNvPr id="8" name="TextBox 7">
            <a:extLst>
              <a:ext uri="{FF2B5EF4-FFF2-40B4-BE49-F238E27FC236}">
                <a16:creationId xmlns:a16="http://schemas.microsoft.com/office/drawing/2014/main" id="{229AFE85-8043-EE42-0ADF-32BA8F6FC66B}"/>
              </a:ext>
            </a:extLst>
          </p:cNvPr>
          <p:cNvSpPr txBox="1"/>
          <p:nvPr/>
        </p:nvSpPr>
        <p:spPr>
          <a:xfrm>
            <a:off x="5744487" y="5112564"/>
            <a:ext cx="6229799" cy="769441"/>
          </a:xfrm>
          <a:prstGeom prst="rect">
            <a:avLst/>
          </a:prstGeom>
          <a:noFill/>
        </p:spPr>
        <p:txBody>
          <a:bodyPr wrap="square" rtlCol="0">
            <a:spAutoFit/>
          </a:bodyPr>
          <a:lstStyle/>
          <a:p>
            <a:pPr algn="ctr"/>
            <a:r>
              <a:rPr lang="en-US" sz="2200" dirty="0">
                <a:latin typeface="Gotham Book"/>
              </a:rPr>
              <a:t>Molly and her husband, Charles in their later years.</a:t>
            </a:r>
          </a:p>
          <a:p>
            <a:pPr algn="ctr"/>
            <a:r>
              <a:rPr lang="en-US" sz="2200" i="1" dirty="0">
                <a:latin typeface="Gotham Book"/>
              </a:rPr>
              <a:t>Texas State Historical Association.</a:t>
            </a:r>
          </a:p>
        </p:txBody>
      </p:sp>
    </p:spTree>
    <p:extLst>
      <p:ext uri="{BB962C8B-B14F-4D97-AF65-F5344CB8AC3E}">
        <p14:creationId xmlns:p14="http://schemas.microsoft.com/office/powerpoint/2010/main" val="2528807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A9CB992-E07D-A6FC-01E5-6417CE2AD93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9765DE5-941C-4B7C-000D-0AA766AB1987}"/>
              </a:ext>
            </a:extLst>
          </p:cNvPr>
          <p:cNvSpPr txBox="1">
            <a:spLocks noGrp="1"/>
          </p:cNvSpPr>
          <p:nvPr>
            <p:ph type="title" idx="4294967295"/>
          </p:nvPr>
        </p:nvSpPr>
        <p:spPr>
          <a:xfrm>
            <a:off x="3986412" y="0"/>
            <a:ext cx="1026522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uLnTx/>
                <a:uFillTx/>
                <a:latin typeface="Gotham Medium"/>
                <a:ea typeface="+mj-ea"/>
                <a:cs typeface="+mj-cs"/>
              </a:rPr>
              <a:t>James “Jim” Hogg</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pic>
        <p:nvPicPr>
          <p:cNvPr id="3076" name="Picture 4" descr="A sepia toned photograph of 2 men standing in a print shop, with one man seated in the background. One of the men (undisclosed by photo information) is Hogg. They are standing in the print shop that Hogg founded in Longview, TX.">
            <a:extLst>
              <a:ext uri="{FF2B5EF4-FFF2-40B4-BE49-F238E27FC236}">
                <a16:creationId xmlns:a16="http://schemas.microsoft.com/office/drawing/2014/main" id="{BFC18C28-C214-E655-D803-ACDE99C872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52" t="1534" r="2818" b="3281"/>
          <a:stretch>
            <a:fillRect/>
          </a:stretch>
        </p:blipFill>
        <p:spPr bwMode="auto">
          <a:xfrm>
            <a:off x="2196786" y="256479"/>
            <a:ext cx="3724507" cy="529682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2416CC-6D0D-C44D-CA04-23137B0B26E8}"/>
              </a:ext>
            </a:extLst>
          </p:cNvPr>
          <p:cNvSpPr txBox="1"/>
          <p:nvPr/>
        </p:nvSpPr>
        <p:spPr>
          <a:xfrm>
            <a:off x="1663947" y="5678191"/>
            <a:ext cx="4870668" cy="1015663"/>
          </a:xfrm>
          <a:prstGeom prst="rect">
            <a:avLst/>
          </a:prstGeom>
          <a:noFill/>
        </p:spPr>
        <p:txBody>
          <a:bodyPr wrap="square" rtlCol="0">
            <a:spAutoFit/>
          </a:bodyPr>
          <a:lstStyle/>
          <a:p>
            <a:pPr algn="ctr"/>
            <a:r>
              <a:rPr lang="en-US" sz="2000" dirty="0">
                <a:latin typeface="Gotham Book"/>
              </a:rPr>
              <a:t>Hogg and his employees in the print shop of the newspaper he founded in Longview, TX.</a:t>
            </a:r>
          </a:p>
          <a:p>
            <a:pPr algn="ctr"/>
            <a:r>
              <a:rPr lang="en-US" sz="2000" i="1" dirty="0">
                <a:latin typeface="Gotham Book"/>
              </a:rPr>
              <a:t>The Portal to Texas History</a:t>
            </a:r>
          </a:p>
        </p:txBody>
      </p:sp>
      <p:pic>
        <p:nvPicPr>
          <p:cNvPr id="3074" name="Picture 2" descr="A black and white photograph portrait of Governor James Hogg. He has a round face and a large, bushy beard. ">
            <a:extLst>
              <a:ext uri="{FF2B5EF4-FFF2-40B4-BE49-F238E27FC236}">
                <a16:creationId xmlns:a16="http://schemas.microsoft.com/office/drawing/2014/main" id="{BB82756D-2E8E-EFE7-FC2B-C8DEF2D91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7164" y="1160144"/>
            <a:ext cx="3556585" cy="453771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DBB7DD-4E13-5AF2-B00E-80D43F407EC7}"/>
              </a:ext>
            </a:extLst>
          </p:cNvPr>
          <p:cNvSpPr txBox="1"/>
          <p:nvPr/>
        </p:nvSpPr>
        <p:spPr>
          <a:xfrm>
            <a:off x="7103327" y="5776332"/>
            <a:ext cx="3880624" cy="400110"/>
          </a:xfrm>
          <a:prstGeom prst="rect">
            <a:avLst/>
          </a:prstGeom>
          <a:noFill/>
        </p:spPr>
        <p:txBody>
          <a:bodyPr wrap="square" rtlCol="0">
            <a:spAutoFit/>
          </a:bodyPr>
          <a:lstStyle/>
          <a:p>
            <a:pPr algn="ctr"/>
            <a:r>
              <a:rPr lang="en-US" sz="2000" i="1" dirty="0">
                <a:latin typeface="Gotham Book"/>
              </a:rPr>
              <a:t>The Portal to Texas History</a:t>
            </a:r>
          </a:p>
        </p:txBody>
      </p:sp>
    </p:spTree>
    <p:extLst>
      <p:ext uri="{BB962C8B-B14F-4D97-AF65-F5344CB8AC3E}">
        <p14:creationId xmlns:p14="http://schemas.microsoft.com/office/powerpoint/2010/main" val="3153863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f4b8a2-ad4f-41b5-9a91-284d2cc38f56}" enabled="1" method="Standard" siteId="{70de1992-07c6-480f-a318-a1afcba03983}" contentBits="0" removed="0"/>
</clbl:labelList>
</file>

<file path=docProps/app.xml><?xml version="1.0" encoding="utf-8"?>
<Properties xmlns="http://schemas.openxmlformats.org/officeDocument/2006/extended-properties" xmlns:vt="http://schemas.openxmlformats.org/officeDocument/2006/docPropsVTypes">
  <TotalTime>330</TotalTime>
  <Words>2141</Words>
  <Application>Microsoft Office PowerPoint</Application>
  <PresentationFormat>Widescreen</PresentationFormat>
  <Paragraphs>124</Paragraphs>
  <Slides>21</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Aptos</vt:lpstr>
      <vt:lpstr>Aptos Display</vt:lpstr>
      <vt:lpstr>Arial</vt:lpstr>
      <vt:lpstr>Gotham Book</vt:lpstr>
      <vt:lpstr>Gotham Medium</vt:lpstr>
      <vt:lpstr>Office Theme</vt:lpstr>
      <vt:lpstr>1_Office Theme</vt:lpstr>
      <vt:lpstr>Unit 10:  Cotton, Cattle, &amp; Railroads</vt:lpstr>
      <vt:lpstr>Warm-up Follow the directions below to complete your warm-up </vt:lpstr>
      <vt:lpstr>Share with the class:</vt:lpstr>
      <vt:lpstr>Essential Question</vt:lpstr>
      <vt:lpstr>In Today’s Lesson</vt:lpstr>
      <vt:lpstr>Quanah Parker</vt:lpstr>
      <vt:lpstr>Charles Goodnight</vt:lpstr>
      <vt:lpstr>Mary Ann “Molly” Dyer Goodnight</vt:lpstr>
      <vt:lpstr>James “Jim” Hogg</vt:lpstr>
      <vt:lpstr>Jesse Chisholm</vt:lpstr>
      <vt:lpstr>Christopher Columbus Slaughter</vt:lpstr>
      <vt:lpstr>Richard King</vt:lpstr>
      <vt:lpstr>Henrietta Chamberlain King</vt:lpstr>
      <vt:lpstr>Buffalo Soldiers</vt:lpstr>
      <vt:lpstr>Norris Wright Cuney</vt:lpstr>
      <vt:lpstr>Los Kineños</vt:lpstr>
      <vt:lpstr>Charles William Macune</vt:lpstr>
      <vt:lpstr>William Robert Lamb</vt:lpstr>
      <vt:lpstr>Bose Ikard</vt:lpstr>
      <vt:lpstr>Exit Ticket Follow the directions below to complete your exit ticket </vt:lpstr>
      <vt:lpstr>Share with the class:2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McClure Abubakar, Courtney</dc:creator>
  <cp:lastModifiedBy>Belden, Dreanna</cp:lastModifiedBy>
  <cp:revision>7</cp:revision>
  <dcterms:created xsi:type="dcterms:W3CDTF">2025-12-09T18:10:11Z</dcterms:created>
  <dcterms:modified xsi:type="dcterms:W3CDTF">2026-01-05T19:57:28Z</dcterms:modified>
</cp:coreProperties>
</file>