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7" r:id="rId3"/>
    <p:sldId id="339" r:id="rId4"/>
    <p:sldId id="340" r:id="rId5"/>
    <p:sldId id="338" r:id="rId6"/>
    <p:sldId id="341" r:id="rId7"/>
    <p:sldId id="359" r:id="rId8"/>
    <p:sldId id="360" r:id="rId9"/>
    <p:sldId id="361" r:id="rId10"/>
    <p:sldId id="363" r:id="rId11"/>
    <p:sldId id="364" r:id="rId12"/>
    <p:sldId id="3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190AA-87E8-452E-B8CE-746E8E3D63DA}"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356F2-AA28-4739-9E91-63599909BC44}" type="slidenum">
              <a:rPr lang="en-US" smtClean="0"/>
              <a:t>‹#›</a:t>
            </a:fld>
            <a:endParaRPr lang="en-US"/>
          </a:p>
        </p:txBody>
      </p:sp>
    </p:spTree>
    <p:extLst>
      <p:ext uri="{BB962C8B-B14F-4D97-AF65-F5344CB8AC3E}">
        <p14:creationId xmlns:p14="http://schemas.microsoft.com/office/powerpoint/2010/main" val="394451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ommons.wikimedia.org/wiki/Commons:GNU_Free_Documentation_License,_version_1.2" TargetMode="External"/><Relationship Id="rId3" Type="http://schemas.openxmlformats.org/officeDocument/2006/relationships/hyperlink" Target="https://www.loc.gov/item/2002719717/" TargetMode="External"/><Relationship Id="rId7" Type="http://schemas.openxmlformats.org/officeDocument/2006/relationships/hyperlink" Target="https://en.wikipedia.org/wiki/en:Free_Software_Found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en:GNU_Free_Documentation_License" TargetMode="External"/><Relationship Id="rId5" Type="http://schemas.openxmlformats.org/officeDocument/2006/relationships/hyperlink" Target="http://dsl.richmond.edu/historicalatlas/" TargetMode="External"/><Relationship Id="rId10" Type="http://schemas.openxmlformats.org/officeDocument/2006/relationships/hyperlink" Target="https://creativecommons.org/licenses/by-sa/3.0/deed.en" TargetMode="External"/><Relationship Id="rId4" Type="http://schemas.openxmlformats.org/officeDocument/2006/relationships/hyperlink" Target="https://commons.wikimedia.org/wiki/User:Golbez" TargetMode="External"/><Relationship Id="rId9" Type="http://schemas.openxmlformats.org/officeDocument/2006/relationships/hyperlink" Target="https://en.wikipedia.org/wiki/en:Creative_Common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mericanhistory.si.edu/collections/object/nmah_32607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4851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Compromise of 1850 Map. GIS Educational Maps, Texas General Land Office Map and Database Store. </a:t>
            </a:r>
            <a:r>
              <a:rPr lang="en-US" sz="1200" b="0" i="0" kern="1200" dirty="0">
                <a:solidFill>
                  <a:schemeClr val="tx1"/>
                </a:solidFill>
                <a:effectLst/>
                <a:latin typeface="+mn-lt"/>
                <a:ea typeface="+mn-ea"/>
                <a:cs typeface="+mn-cs"/>
              </a:rPr>
              <a:t>Justin Arroyos (Compiler), Lila Rakoczy (Compiler), Kelsey Bonnell (Compiler). Accessed on July 24, 2025. https://historictexasmaps.com/object/97358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Baillie, James S. </a:t>
            </a:r>
            <a:r>
              <a:rPr lang="en-US" sz="1200" b="0" i="1" u="none" strike="noStrike" kern="1200" dirty="0">
                <a:solidFill>
                  <a:schemeClr val="tx1"/>
                </a:solidFill>
                <a:effectLst/>
                <a:latin typeface="+mn-lt"/>
                <a:ea typeface="+mn-ea"/>
                <a:cs typeface="+mn-cs"/>
              </a:rPr>
              <a:t>Genl. Scott's grand entry into the city of Mexico, Sept. 14th 1847</a:t>
            </a:r>
            <a:r>
              <a:rPr lang="en-US" sz="1200" b="0" i="0" u="none" strike="noStrike" kern="1200" dirty="0">
                <a:solidFill>
                  <a:schemeClr val="tx1"/>
                </a:solidFill>
                <a:effectLst/>
                <a:latin typeface="+mn-lt"/>
                <a:ea typeface="+mn-ea"/>
                <a:cs typeface="+mn-cs"/>
              </a:rPr>
              <a:t>. 1848. Lithograph. Library of Congress Prints and Photographs Division. </a:t>
            </a:r>
            <a:r>
              <a:rPr lang="en-US" sz="1200" b="0" i="0" u="sng" strike="noStrike" kern="1200" dirty="0">
                <a:solidFill>
                  <a:schemeClr val="tx1"/>
                </a:solidFill>
                <a:effectLst/>
                <a:latin typeface="+mn-lt"/>
                <a:ea typeface="+mn-ea"/>
                <a:cs typeface="+mn-cs"/>
                <a:hlinkClick r:id="rId3"/>
              </a:rPr>
              <a:t>https://www.loc.gov/item/2002719717/</a:t>
            </a:r>
            <a:endParaRPr lang="en-US" sz="1200" b="0" i="0" u="sng" strike="noStrike" kern="1200" dirty="0">
              <a:solidFill>
                <a:schemeClr val="tx1"/>
              </a:solidFill>
              <a:effectLst/>
              <a:latin typeface="+mn-lt"/>
              <a:ea typeface="+mn-ea"/>
              <a:cs typeface="+mn-cs"/>
            </a:endParaRPr>
          </a:p>
          <a:p>
            <a:endParaRPr lang="en-US" sz="1200" b="0" i="0" u="sng" strike="noStrike"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Map of the states and territories of the United States as it was from 1849 to 1850. Made by </a:t>
            </a:r>
            <a:r>
              <a:rPr lang="en-US" sz="1200" b="0" i="0" u="none" strike="noStrike" kern="1200" dirty="0" err="1">
                <a:solidFill>
                  <a:schemeClr val="tx1"/>
                </a:solidFill>
                <a:effectLst/>
                <a:latin typeface="+mn-lt"/>
                <a:ea typeface="+mn-ea"/>
                <a:cs typeface="+mn-cs"/>
                <a:hlinkClick r:id="rId4" tooltip="User:Golbez"/>
              </a:rPr>
              <a:t>User:Golbez</a:t>
            </a:r>
            <a:r>
              <a:rPr lang="en-US" sz="1200" b="0" i="0" kern="1200" dirty="0">
                <a:solidFill>
                  <a:schemeClr val="tx1"/>
                </a:solidFill>
                <a:effectLst/>
                <a:latin typeface="+mn-lt"/>
                <a:ea typeface="+mn-ea"/>
                <a:cs typeface="+mn-cs"/>
              </a:rPr>
              <a:t>. See Charles O. Paullin and John K. Wright's </a:t>
            </a:r>
            <a:r>
              <a:rPr lang="en-US" sz="1200" b="0" i="1" u="none" strike="noStrike" kern="1200" dirty="0">
                <a:solidFill>
                  <a:schemeClr val="tx1"/>
                </a:solidFill>
                <a:effectLst/>
                <a:latin typeface="+mn-lt"/>
                <a:ea typeface="+mn-ea"/>
                <a:cs typeface="+mn-cs"/>
                <a:hlinkClick r:id="rId5"/>
              </a:rPr>
              <a:t>Atlas of the Historical Geography of the United States</a:t>
            </a:r>
            <a:r>
              <a:rPr lang="en-US" sz="1200" b="0" i="0" kern="1200" dirty="0">
                <a:solidFill>
                  <a:schemeClr val="tx1"/>
                </a:solidFill>
                <a:effectLst/>
                <a:latin typeface="+mn-lt"/>
                <a:ea typeface="+mn-ea"/>
                <a:cs typeface="+mn-cs"/>
              </a:rPr>
              <a:t> (1932) for PD maps which support these. </a:t>
            </a:r>
            <a:r>
              <a:rPr lang="en-US" sz="1200" b="1" i="0" kern="1200" dirty="0">
                <a:solidFill>
                  <a:schemeClr val="tx1"/>
                </a:solidFill>
                <a:effectLst/>
                <a:latin typeface="+mn-lt"/>
                <a:ea typeface="+mn-ea"/>
                <a:cs typeface="+mn-cs"/>
              </a:rPr>
              <a:t>I, the copyright holder of this work, hereby publish it under the following licenses:</a:t>
            </a:r>
          </a:p>
          <a:p>
            <a:r>
              <a:rPr lang="en-US" dirty="0"/>
              <a:t>Permission is granted to copy, distribute and/or modify this document under the terms of the </a:t>
            </a:r>
            <a:r>
              <a:rPr lang="en-US" sz="1200" b="1" u="none" strike="noStrike" kern="1200" dirty="0">
                <a:solidFill>
                  <a:schemeClr val="tx1"/>
                </a:solidFill>
                <a:effectLst/>
                <a:latin typeface="+mn-lt"/>
                <a:ea typeface="+mn-ea"/>
                <a:cs typeface="+mn-cs"/>
                <a:hlinkClick r:id="rId6" tooltip="w:en:GNU Free Documentation License"/>
              </a:rPr>
              <a:t>GNU Free Documentation License</a:t>
            </a:r>
            <a:r>
              <a:rPr lang="en-US" dirty="0"/>
              <a:t>, Version 1.2 or any later version published by the </a:t>
            </a:r>
            <a:r>
              <a:rPr lang="en-US" sz="1200" u="none" strike="noStrike" kern="1200" dirty="0">
                <a:solidFill>
                  <a:schemeClr val="tx1"/>
                </a:solidFill>
                <a:effectLst/>
                <a:latin typeface="+mn-lt"/>
                <a:ea typeface="+mn-ea"/>
                <a:cs typeface="+mn-cs"/>
                <a:hlinkClick r:id="rId7" tooltip="w:en:Free Software Foundation"/>
              </a:rPr>
              <a:t>Free Software Foundation</a:t>
            </a:r>
            <a:r>
              <a:rPr lang="en-US" dirty="0"/>
              <a:t>; with no Invariant Sections, no Front-Cover Texts, and no Back-Cover Texts. A copy of the license is included in the section entitled </a:t>
            </a:r>
            <a:r>
              <a:rPr lang="en-US" sz="1200" i="1" u="none" strike="noStrike" kern="1200" dirty="0">
                <a:solidFill>
                  <a:schemeClr val="tx1"/>
                </a:solidFill>
                <a:effectLst/>
                <a:latin typeface="+mn-lt"/>
                <a:ea typeface="+mn-ea"/>
                <a:cs typeface="+mn-cs"/>
                <a:hlinkClick r:id="rId8" tooltip="Commons:GNU Free Documentation License, version 1.2"/>
              </a:rPr>
              <a:t>GNU Free Documentation License</a:t>
            </a:r>
            <a:r>
              <a:rPr lang="en-US" dirty="0"/>
              <a:t>. </a:t>
            </a:r>
            <a:r>
              <a:rPr lang="en-US" sz="1200" b="0" i="0" kern="1200" dirty="0">
                <a:solidFill>
                  <a:schemeClr val="tx1"/>
                </a:solidFill>
                <a:effectLst/>
                <a:latin typeface="+mn-lt"/>
                <a:ea typeface="+mn-ea"/>
                <a:cs typeface="+mn-cs"/>
              </a:rPr>
              <a:t>This file is licensed under the </a:t>
            </a:r>
            <a:r>
              <a:rPr lang="en-US" sz="1200" b="0" i="0" u="none" strike="noStrike" kern="1200" dirty="0">
                <a:solidFill>
                  <a:schemeClr val="tx1"/>
                </a:solidFill>
                <a:effectLst/>
                <a:latin typeface="+mn-lt"/>
                <a:ea typeface="+mn-ea"/>
                <a:cs typeface="+mn-cs"/>
                <a:hlinkClick r:id="rId9"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0" tooltip="creativecommons:by-sa/3.0/deed.en"/>
              </a:rPr>
              <a:t>Attribution-Share Alike 3.0 </a:t>
            </a:r>
            <a:r>
              <a:rPr lang="en-US" sz="1200" b="0" i="0" u="none" strike="noStrike" kern="1200" dirty="0" err="1">
                <a:solidFill>
                  <a:schemeClr val="tx1"/>
                </a:solidFill>
                <a:effectLst/>
                <a:latin typeface="+mn-lt"/>
                <a:ea typeface="+mn-ea"/>
                <a:cs typeface="+mn-cs"/>
                <a:hlinkClick r:id="rId10" tooltip="creativecommons:by-sa/3.0/deed.en"/>
              </a:rPr>
              <a:t>Unported</a:t>
            </a:r>
            <a:r>
              <a:rPr lang="en-US" sz="1200" b="0" i="0" kern="1200" dirty="0">
                <a:solidFill>
                  <a:schemeClr val="tx1"/>
                </a:solidFill>
                <a:effectLst/>
                <a:latin typeface="+mn-lt"/>
                <a:ea typeface="+mn-ea"/>
                <a:cs typeface="+mn-cs"/>
              </a:rPr>
              <a:t> license. Wikimedia Commons. Accessed on June 26, 2025.  https://commons.wikimedia.org/wiki/File:United_States_1849-1850.png </a:t>
            </a:r>
            <a:endParaRPr lang="en-US" dirty="0"/>
          </a:p>
          <a:p>
            <a:endParaRPr lang="en-US" dirty="0"/>
          </a:p>
        </p:txBody>
      </p:sp>
      <p:sp>
        <p:nvSpPr>
          <p:cNvPr id="4" name="Slide Number Placeholder 3"/>
          <p:cNvSpPr>
            <a:spLocks noGrp="1"/>
          </p:cNvSpPr>
          <p:nvPr>
            <p:ph type="sldNum" sz="quarter" idx="5"/>
          </p:nvPr>
        </p:nvSpPr>
        <p:spPr/>
        <p:txBody>
          <a:bodyPr/>
          <a:lstStyle/>
          <a:p>
            <a:fld id="{00C356F2-AA28-4739-9E91-63599909BC44}" type="slidenum">
              <a:rPr lang="en-US" smtClean="0"/>
              <a:t>6</a:t>
            </a:fld>
            <a:endParaRPr lang="en-US"/>
          </a:p>
        </p:txBody>
      </p:sp>
    </p:spTree>
    <p:extLst>
      <p:ext uri="{BB962C8B-B14F-4D97-AF65-F5344CB8AC3E}">
        <p14:creationId xmlns:p14="http://schemas.microsoft.com/office/powerpoint/2010/main" val="179875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Old Reliable Schuttler Wagon. Presented by Peter Schuttler, Chicago. Harry T. Peters "America on Stone" Lithography Collection, ca 1885. </a:t>
            </a:r>
            <a:r>
              <a:rPr lang="en-US" dirty="0"/>
              <a:t>catalog number60.3753. Smithsonian Institute. Accessed on July 24, 2025. </a:t>
            </a:r>
            <a:r>
              <a:rPr lang="en-US" dirty="0">
                <a:hlinkClick r:id="rId3"/>
              </a:rPr>
              <a:t>The Old Reliable Schuttler Wagon. Presented by Peter Schuttler, Chicago | National Museum of American History</a:t>
            </a:r>
            <a:r>
              <a:rPr lang="en-US" dirty="0"/>
              <a:t>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0C356F2-AA28-4739-9E91-63599909BC44}" type="slidenum">
              <a:rPr lang="en-US" smtClean="0"/>
              <a:t>7</a:t>
            </a:fld>
            <a:endParaRPr lang="en-US"/>
          </a:p>
        </p:txBody>
      </p:sp>
    </p:spTree>
    <p:extLst>
      <p:ext uri="{BB962C8B-B14F-4D97-AF65-F5344CB8AC3E}">
        <p14:creationId xmlns:p14="http://schemas.microsoft.com/office/powerpoint/2010/main" val="185610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Compromise of 1850 Map. GIS Educational Maps, Texas General Land Office Map and Database Store. </a:t>
            </a:r>
            <a:r>
              <a:rPr lang="en-US" sz="1200" b="0" i="0" kern="1200" dirty="0">
                <a:solidFill>
                  <a:schemeClr val="tx1"/>
                </a:solidFill>
                <a:effectLst/>
                <a:latin typeface="+mn-lt"/>
                <a:ea typeface="+mn-ea"/>
                <a:cs typeface="+mn-cs"/>
              </a:rPr>
              <a:t>Justin Arroyos (Compiler), Lila Rakoczy (Compiler), Kelsey Bonnell (Compiler). Accessed on July 24, 2025. https://historictexasmaps.com/object/97358 </a:t>
            </a:r>
          </a:p>
          <a:p>
            <a:endParaRPr lang="en-US" dirty="0"/>
          </a:p>
        </p:txBody>
      </p:sp>
      <p:sp>
        <p:nvSpPr>
          <p:cNvPr id="4" name="Slide Number Placeholder 3"/>
          <p:cNvSpPr>
            <a:spLocks noGrp="1"/>
          </p:cNvSpPr>
          <p:nvPr>
            <p:ph type="sldNum" sz="quarter" idx="5"/>
          </p:nvPr>
        </p:nvSpPr>
        <p:spPr/>
        <p:txBody>
          <a:bodyPr/>
          <a:lstStyle/>
          <a:p>
            <a:fld id="{00C356F2-AA28-4739-9E91-63599909BC44}" type="slidenum">
              <a:rPr lang="en-US" smtClean="0"/>
              <a:t>8</a:t>
            </a:fld>
            <a:endParaRPr lang="en-US"/>
          </a:p>
        </p:txBody>
      </p:sp>
    </p:spTree>
    <p:extLst>
      <p:ext uri="{BB962C8B-B14F-4D97-AF65-F5344CB8AC3E}">
        <p14:creationId xmlns:p14="http://schemas.microsoft.com/office/powerpoint/2010/main" val="147287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Moore, Francis, Jr. Democratic Telegraph and Texas Register (Houston, Tex.), Vol. 13, No. 44, Ed. 1, Thursday, November 2, 1848, newspaper, November 2, 1848; Houston, Texas. (</a:t>
            </a:r>
            <a:r>
              <a:rPr lang="en-US" sz="1200" u="sng" kern="1200" dirty="0">
                <a:solidFill>
                  <a:schemeClr val="tx1"/>
                </a:solidFill>
                <a:effectLst/>
                <a:latin typeface="+mn-lt"/>
                <a:ea typeface="+mn-ea"/>
                <a:cs typeface="+mn-cs"/>
                <a:hlinkClick r:id="rId3"/>
              </a:rPr>
              <a:t>https://texashistory.unt.edu/ark:/67531/metapth48518/</a:t>
            </a:r>
            <a:r>
              <a:rPr lang="en-US" sz="1200" kern="1200" dirty="0">
                <a:solidFill>
                  <a:schemeClr val="tx1"/>
                </a:solidFill>
                <a:effectLst/>
                <a:latin typeface="+mn-lt"/>
                <a:ea typeface="+mn-ea"/>
                <a:cs typeface="+mn-cs"/>
              </a:rPr>
              <a:t>: accessed July 23, 2025), University of North Texas Libraries, The Portal to Texas History, </a:t>
            </a:r>
            <a:r>
              <a:rPr lang="en-US" sz="1200" u="sng" kern="1200" dirty="0">
                <a:solidFill>
                  <a:schemeClr val="tx1"/>
                </a:solidFill>
                <a:effectLst/>
                <a:latin typeface="+mn-lt"/>
                <a:ea typeface="+mn-ea"/>
                <a:cs typeface="+mn-cs"/>
                <a:hlinkClick r:id="rId4"/>
              </a:rPr>
              <a:t>https://texashistory.unt.edu</a:t>
            </a:r>
            <a:r>
              <a:rPr lang="en-US" sz="1200" kern="1200" dirty="0">
                <a:solidFill>
                  <a:schemeClr val="tx1"/>
                </a:solidFill>
                <a:effectLst/>
                <a:latin typeface="+mn-lt"/>
                <a:ea typeface="+mn-ea"/>
                <a:cs typeface="+mn-cs"/>
              </a:rPr>
              <a:t>; crediting The Dolph Briscoe Center for American History. </a:t>
            </a:r>
          </a:p>
          <a:p>
            <a:endParaRPr lang="en-US" dirty="0"/>
          </a:p>
        </p:txBody>
      </p:sp>
      <p:sp>
        <p:nvSpPr>
          <p:cNvPr id="4" name="Slide Number Placeholder 3"/>
          <p:cNvSpPr>
            <a:spLocks noGrp="1"/>
          </p:cNvSpPr>
          <p:nvPr>
            <p:ph type="sldNum" sz="quarter" idx="5"/>
          </p:nvPr>
        </p:nvSpPr>
        <p:spPr/>
        <p:txBody>
          <a:bodyPr/>
          <a:lstStyle/>
          <a:p>
            <a:fld id="{00C356F2-AA28-4739-9E91-63599909BC44}" type="slidenum">
              <a:rPr lang="en-US" smtClean="0"/>
              <a:t>9</a:t>
            </a:fld>
            <a:endParaRPr lang="en-US"/>
          </a:p>
        </p:txBody>
      </p:sp>
    </p:spTree>
    <p:extLst>
      <p:ext uri="{BB962C8B-B14F-4D97-AF65-F5344CB8AC3E}">
        <p14:creationId xmlns:p14="http://schemas.microsoft.com/office/powerpoint/2010/main" val="292862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4203-90D6-AA64-C560-45C428F588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F1602-F293-BE77-7C61-C2D33B316D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C1D43F-B105-1090-EE68-7C0521764DE3}"/>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5" name="Footer Placeholder 4">
            <a:extLst>
              <a:ext uri="{FF2B5EF4-FFF2-40B4-BE49-F238E27FC236}">
                <a16:creationId xmlns:a16="http://schemas.microsoft.com/office/drawing/2014/main" id="{5573E03E-22D3-9870-E93A-E3B26E299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6E2FC-32AF-5452-AD37-4B3A60B2CC70}"/>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344025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06CB-487A-1ADE-378D-ED69DFFC15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8A1378-F144-DE00-CED5-519E3E2B2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11EA5-BD89-3AE9-7EDC-DAFA14F69FF0}"/>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5" name="Footer Placeholder 4">
            <a:extLst>
              <a:ext uri="{FF2B5EF4-FFF2-40B4-BE49-F238E27FC236}">
                <a16:creationId xmlns:a16="http://schemas.microsoft.com/office/drawing/2014/main" id="{81CE2AD9-92A6-C1C9-A987-4A8E71F86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570C5-EDBC-2520-3EB3-2DDC892592DD}"/>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2274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4C3C84-EF52-C19C-19FE-C1814A2C2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E094E6-703F-2D12-6356-57F4B4DFE7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1C384-2048-F4F5-041B-583CA37B08AF}"/>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5" name="Footer Placeholder 4">
            <a:extLst>
              <a:ext uri="{FF2B5EF4-FFF2-40B4-BE49-F238E27FC236}">
                <a16:creationId xmlns:a16="http://schemas.microsoft.com/office/drawing/2014/main" id="{EBFFAB21-D4A2-1B4C-EF63-8E4D7E1F6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C3780-3060-0173-2DB9-6E5182D36FFC}"/>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211589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131104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77600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11331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175502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891647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195607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577417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27401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BCCAF-8F0D-E620-2FA8-4B3D71F6B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24E1A-8CB4-0FB0-3C97-3587444A77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A4268-97F4-803F-E34A-DE8DCF435757}"/>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5" name="Footer Placeholder 4">
            <a:extLst>
              <a:ext uri="{FF2B5EF4-FFF2-40B4-BE49-F238E27FC236}">
                <a16:creationId xmlns:a16="http://schemas.microsoft.com/office/drawing/2014/main" id="{09CC8875-981B-E1A1-4EF6-4473BDF0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509EC-FA05-E565-D93E-FF421B521258}"/>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1763250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028962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64734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24061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70D8-AEF0-5B11-F342-C5EC940EB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5A771-C9E4-3C32-EDEC-4A13352ACE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53CCF6-A584-7BE2-1AEF-54FF7AFCBC5B}"/>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5" name="Footer Placeholder 4">
            <a:extLst>
              <a:ext uri="{FF2B5EF4-FFF2-40B4-BE49-F238E27FC236}">
                <a16:creationId xmlns:a16="http://schemas.microsoft.com/office/drawing/2014/main" id="{0AF352FD-36CB-AEAE-8E93-9E0F410BF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D720E-4A09-6DB2-3A59-B5B7CF8A3CFA}"/>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45338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D78B-5164-9E4A-29C9-B4939E97C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B5F82-1688-7EC1-F3D4-ADCE8DD0F3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196FBD-47D1-726D-2CA4-C6AA42CFCD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19F1FE-8B8C-C165-ABA0-23C4A0F84188}"/>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6" name="Footer Placeholder 5">
            <a:extLst>
              <a:ext uri="{FF2B5EF4-FFF2-40B4-BE49-F238E27FC236}">
                <a16:creationId xmlns:a16="http://schemas.microsoft.com/office/drawing/2014/main" id="{61FE5A45-2B64-1BC4-2629-4692043CF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761AD-1ACA-1D9B-263D-B8FD336EDCC3}"/>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78287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ADBE-04EA-5370-C411-6A3397EEE9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20621E-6869-DBF8-8314-9529D4DEC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BA05D3-EBC2-9B0F-3F34-2397CB763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5247C5-5448-8500-5C37-670D76DA5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D1EE7D-4A87-964D-9AFE-35458A8867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921F0-7C29-405F-8E7C-E9FDD6B4C55F}"/>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8" name="Footer Placeholder 7">
            <a:extLst>
              <a:ext uri="{FF2B5EF4-FFF2-40B4-BE49-F238E27FC236}">
                <a16:creationId xmlns:a16="http://schemas.microsoft.com/office/drawing/2014/main" id="{FF1514A2-8F48-B4E6-963F-7A45EAF830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ABEBD-CF4E-0BCC-ACE8-B0B4F3A9D3B6}"/>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89315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361F-8E1E-4E80-E74A-5FFF29E804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0E34FA-D7BD-E949-2306-DD973D450D9B}"/>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4" name="Footer Placeholder 3">
            <a:extLst>
              <a:ext uri="{FF2B5EF4-FFF2-40B4-BE49-F238E27FC236}">
                <a16:creationId xmlns:a16="http://schemas.microsoft.com/office/drawing/2014/main" id="{C5C043C4-572C-D111-9886-4790596721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B7A895-C0BB-70D7-2CA9-39E85EE7A585}"/>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31588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1795A-BB72-D2E8-2339-8E9F81D80456}"/>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3" name="Footer Placeholder 2">
            <a:extLst>
              <a:ext uri="{FF2B5EF4-FFF2-40B4-BE49-F238E27FC236}">
                <a16:creationId xmlns:a16="http://schemas.microsoft.com/office/drawing/2014/main" id="{D24EE613-FEE0-7155-93E1-30285D991C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E6BA09-5786-E403-80CC-BEE1376FEEFC}"/>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230330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6E6C-EFC6-ABB7-C4A5-55C371BD8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6B1A19-27ED-1CB0-4E76-836E4385EA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3E284-A45C-9F09-D866-20DA7EBC6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7EA6E7-EA57-796F-ADA3-B493E2847727}"/>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6" name="Footer Placeholder 5">
            <a:extLst>
              <a:ext uri="{FF2B5EF4-FFF2-40B4-BE49-F238E27FC236}">
                <a16:creationId xmlns:a16="http://schemas.microsoft.com/office/drawing/2014/main" id="{64CA807B-4D8C-6CED-19FA-59AF2AFC9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B82EA-FB63-7867-5891-283892E120A9}"/>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165621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19EA-095E-8F43-CC39-20A49F5E7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B8526B-06CC-2A2D-4081-D43D69AA37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117CEB-3F94-4764-11B5-406BA2DA6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14CBF-AF81-E529-AA23-40BB7A05E9C9}"/>
              </a:ext>
            </a:extLst>
          </p:cNvPr>
          <p:cNvSpPr>
            <a:spLocks noGrp="1"/>
          </p:cNvSpPr>
          <p:nvPr>
            <p:ph type="dt" sz="half" idx="10"/>
          </p:nvPr>
        </p:nvSpPr>
        <p:spPr/>
        <p:txBody>
          <a:bodyPr/>
          <a:lstStyle/>
          <a:p>
            <a:fld id="{944B9747-3EE0-4679-A0CD-13864BE960EA}" type="datetimeFigureOut">
              <a:rPr lang="en-US" smtClean="0"/>
              <a:t>8/8/2025</a:t>
            </a:fld>
            <a:endParaRPr lang="en-US"/>
          </a:p>
        </p:txBody>
      </p:sp>
      <p:sp>
        <p:nvSpPr>
          <p:cNvPr id="6" name="Footer Placeholder 5">
            <a:extLst>
              <a:ext uri="{FF2B5EF4-FFF2-40B4-BE49-F238E27FC236}">
                <a16:creationId xmlns:a16="http://schemas.microsoft.com/office/drawing/2014/main" id="{F3A40BD2-24D8-3B79-9A91-B2347F6BA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E0F4B-9FE2-9DA2-7DF7-7D5861BB8110}"/>
              </a:ext>
            </a:extLst>
          </p:cNvPr>
          <p:cNvSpPr>
            <a:spLocks noGrp="1"/>
          </p:cNvSpPr>
          <p:nvPr>
            <p:ph type="sldNum" sz="quarter" idx="12"/>
          </p:nvPr>
        </p:nvSpPr>
        <p:spPr/>
        <p:txBody>
          <a:bodyPr/>
          <a:lstStyle/>
          <a:p>
            <a:fld id="{B6655190-9B3C-41E3-AFFE-CE306B5B82A3}" type="slidenum">
              <a:rPr lang="en-US" smtClean="0"/>
              <a:t>‹#›</a:t>
            </a:fld>
            <a:endParaRPr lang="en-US"/>
          </a:p>
        </p:txBody>
      </p:sp>
    </p:spTree>
    <p:extLst>
      <p:ext uri="{BB962C8B-B14F-4D97-AF65-F5344CB8AC3E}">
        <p14:creationId xmlns:p14="http://schemas.microsoft.com/office/powerpoint/2010/main" val="258218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F1DDE-3B44-EE03-1618-01CBB76C6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6EC10E-9845-1B0C-BBFB-876EB747D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BB485-6E16-EDE8-2E1A-C5147D3A3B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4B9747-3EE0-4679-A0CD-13864BE960EA}" type="datetimeFigureOut">
              <a:rPr lang="en-US" smtClean="0"/>
              <a:t>8/8/2025</a:t>
            </a:fld>
            <a:endParaRPr lang="en-US"/>
          </a:p>
        </p:txBody>
      </p:sp>
      <p:sp>
        <p:nvSpPr>
          <p:cNvPr id="5" name="Footer Placeholder 4">
            <a:extLst>
              <a:ext uri="{FF2B5EF4-FFF2-40B4-BE49-F238E27FC236}">
                <a16:creationId xmlns:a16="http://schemas.microsoft.com/office/drawing/2014/main" id="{B79F3B2A-65BB-2C48-B81E-03DE0DB572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8A410B-1FE2-C4B9-9787-6CD36BAF0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655190-9B3C-41E3-AFFE-CE306B5B82A3}" type="slidenum">
              <a:rPr lang="en-US" smtClean="0"/>
              <a:t>‹#›</a:t>
            </a:fld>
            <a:endParaRPr lang="en-US"/>
          </a:p>
        </p:txBody>
      </p:sp>
    </p:spTree>
    <p:extLst>
      <p:ext uri="{BB962C8B-B14F-4D97-AF65-F5344CB8AC3E}">
        <p14:creationId xmlns:p14="http://schemas.microsoft.com/office/powerpoint/2010/main" val="2401508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310266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21.svg"/><Relationship Id="rId4" Type="http://schemas.openxmlformats.org/officeDocument/2006/relationships/image" Target="../media/image7.sv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of the United States showing the territories that were affected by the Compromise of 1850, including California as a free state, the Utah and New Mexico territories as territories where slavery would be decided by popular sovereignty, and the new (present-day) borders of Texas.">
            <a:extLst>
              <a:ext uri="{FF2B5EF4-FFF2-40B4-BE49-F238E27FC236}">
                <a16:creationId xmlns:a16="http://schemas.microsoft.com/office/drawing/2014/main" id="{05C5C3CD-E210-506C-E0FA-791A09A53F9A}"/>
              </a:ext>
            </a:extLst>
          </p:cNvPr>
          <p:cNvPicPr>
            <a:picLocks noChangeAspect="1"/>
          </p:cNvPicPr>
          <p:nvPr/>
        </p:nvPicPr>
        <p:blipFill>
          <a:blip r:embed="rId3">
            <a:extLst>
              <a:ext uri="{28A0092B-C50C-407E-A947-70E740481C1C}">
                <a14:useLocalDpi xmlns:a14="http://schemas.microsoft.com/office/drawing/2010/main" val="0"/>
              </a:ext>
            </a:extLst>
          </a:blip>
          <a:srcRect l="3316" t="11728" r="3478" b="8006"/>
          <a:stretch>
            <a:fillRect/>
          </a:stretch>
        </p:blipFill>
        <p:spPr>
          <a:xfrm>
            <a:off x="-278780" y="0"/>
            <a:ext cx="10459843" cy="6958361"/>
          </a:xfrm>
          <a:prstGeom prst="rect">
            <a:avLst/>
          </a:prstGeom>
        </p:spPr>
      </p:pic>
      <p:sp>
        <p:nvSpPr>
          <p:cNvPr id="1064" name="Rectangle 106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112075"/>
            <a:ext cx="4029857" cy="3692028"/>
          </a:xfrm>
          <a:noFill/>
        </p:spPr>
        <p:txBody>
          <a:bodyPr>
            <a:normAutofit/>
          </a:bodyPr>
          <a:lstStyle/>
          <a:p>
            <a:pPr algn="l"/>
            <a:r>
              <a:rPr lang="en-US" sz="6600" b="1" i="1" dirty="0">
                <a:solidFill>
                  <a:schemeClr val="tx1">
                    <a:lumMod val="50000"/>
                    <a:lumOff val="50000"/>
                  </a:schemeClr>
                </a:solidFill>
                <a:latin typeface="Gotham book"/>
              </a:rPr>
              <a:t>Unit 7: </a:t>
            </a:r>
            <a:br>
              <a:rPr lang="en-US" sz="6600" b="1" i="1" dirty="0">
                <a:latin typeface="Gotham book"/>
              </a:rPr>
            </a:br>
            <a:r>
              <a:rPr lang="en-US" sz="6600" b="1" dirty="0">
                <a:solidFill>
                  <a:srgbClr val="C00000"/>
                </a:solidFill>
                <a:latin typeface="Gotham book"/>
              </a:rPr>
              <a:t>Early Statehood</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2" y="4629234"/>
            <a:ext cx="3918343" cy="1869537"/>
          </a:xfrm>
          <a:noFill/>
        </p:spPr>
        <p:txBody>
          <a:bodyPr>
            <a:normAutofit/>
          </a:bodyPr>
          <a:lstStyle/>
          <a:p>
            <a:pPr algn="l"/>
            <a:r>
              <a:rPr lang="en-US" sz="3600" b="1" i="1" dirty="0">
                <a:solidFill>
                  <a:schemeClr val="tx1">
                    <a:lumMod val="50000"/>
                    <a:lumOff val="50000"/>
                  </a:schemeClr>
                </a:solidFill>
                <a:latin typeface="Gotham book"/>
              </a:rPr>
              <a:t>Extension Lesson: </a:t>
            </a:r>
          </a:p>
          <a:p>
            <a:pPr algn="l"/>
            <a:r>
              <a:rPr lang="en-US" sz="3600" b="1" i="1" dirty="0">
                <a:solidFill>
                  <a:srgbClr val="C00000"/>
                </a:solidFill>
                <a:latin typeface="Gotham book"/>
              </a:rPr>
              <a:t>The Compromise  of 1850</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032D77-7164-EB69-23F9-15B70DCB6E0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F498B11-9EAF-C125-0C06-19863B411C60}"/>
              </a:ext>
            </a:extLst>
          </p:cNvPr>
          <p:cNvSpPr txBox="1">
            <a:spLocks noGrp="1"/>
          </p:cNvSpPr>
          <p:nvPr>
            <p:ph type="title" idx="4294967295"/>
          </p:nvPr>
        </p:nvSpPr>
        <p:spPr>
          <a:xfrm>
            <a:off x="1859298" y="-116737"/>
            <a:ext cx="9864090" cy="15850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exit ticket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84FF6EEB-AD7B-03E6-6581-DFFC9B31CB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6798" y="3541782"/>
            <a:ext cx="925793" cy="925793"/>
          </a:xfrm>
          <a:prstGeom prst="rect">
            <a:avLst/>
          </a:prstGeom>
        </p:spPr>
      </p:pic>
      <p:pic>
        <p:nvPicPr>
          <p:cNvPr id="6" name="Graphic 5">
            <a:extLst>
              <a:ext uri="{FF2B5EF4-FFF2-40B4-BE49-F238E27FC236}">
                <a16:creationId xmlns:a16="http://schemas.microsoft.com/office/drawing/2014/main" id="{1E3F1DAF-543E-8268-F12E-73DC67D7B6C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9298" y="5427687"/>
            <a:ext cx="842453" cy="842453"/>
          </a:xfrm>
          <a:prstGeom prst="rect">
            <a:avLst/>
          </a:prstGeom>
        </p:spPr>
      </p:pic>
      <p:pic>
        <p:nvPicPr>
          <p:cNvPr id="7" name="Graphic 6">
            <a:extLst>
              <a:ext uri="{FF2B5EF4-FFF2-40B4-BE49-F238E27FC236}">
                <a16:creationId xmlns:a16="http://schemas.microsoft.com/office/drawing/2014/main" id="{308C4E99-D94B-2178-5789-C6B9836EBCE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8773" y="1644996"/>
            <a:ext cx="1208326" cy="1208326"/>
          </a:xfrm>
          <a:prstGeom prst="rect">
            <a:avLst/>
          </a:prstGeom>
        </p:spPr>
      </p:pic>
      <p:sp>
        <p:nvSpPr>
          <p:cNvPr id="9" name="TextBox 8">
            <a:extLst>
              <a:ext uri="{FF2B5EF4-FFF2-40B4-BE49-F238E27FC236}">
                <a16:creationId xmlns:a16="http://schemas.microsoft.com/office/drawing/2014/main" id="{F72B8CC2-36D1-412B-6E89-DD5A7E91AAB9}"/>
              </a:ext>
            </a:extLst>
          </p:cNvPr>
          <p:cNvSpPr txBox="1"/>
          <p:nvPr/>
        </p:nvSpPr>
        <p:spPr>
          <a:xfrm>
            <a:off x="2993570" y="1620692"/>
            <a:ext cx="5551715"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Gotham Book"/>
              </a:rPr>
              <a:t>Read each of </a:t>
            </a:r>
            <a:r>
              <a:rPr lang="en-US" sz="3600">
                <a:latin typeface="Gotham Book"/>
              </a:rPr>
              <a:t>the five </a:t>
            </a:r>
            <a:r>
              <a:rPr lang="en-US" sz="3600" dirty="0">
                <a:latin typeface="Gotham Book"/>
              </a:rPr>
              <a:t>descriptions of key events from this lesson.</a:t>
            </a:r>
          </a:p>
          <a:p>
            <a:pPr marL="285750" indent="-285750">
              <a:buFont typeface="Arial" panose="020B0604020202020204" pitchFamily="34" charset="0"/>
              <a:buChar char="•"/>
            </a:pPr>
            <a:r>
              <a:rPr lang="en-US" sz="3600" dirty="0">
                <a:latin typeface="Gotham Book"/>
              </a:rPr>
              <a:t>Write the letter of each description in the correct box under the appropriate event below. </a:t>
            </a:r>
          </a:p>
          <a:p>
            <a:pPr marL="285750" indent="-285750">
              <a:buFont typeface="Arial" panose="020B0604020202020204" pitchFamily="34" charset="0"/>
              <a:buChar char="•"/>
            </a:pPr>
            <a:r>
              <a:rPr lang="en-US" sz="3600" dirty="0">
                <a:latin typeface="Gotham Book"/>
              </a:rPr>
              <a:t>Share with a classmate.</a:t>
            </a:r>
          </a:p>
        </p:txBody>
      </p:sp>
      <p:pic>
        <p:nvPicPr>
          <p:cNvPr id="11" name="Graphic 10" descr="Brain in head with solid fill">
            <a:extLst>
              <a:ext uri="{FF2B5EF4-FFF2-40B4-BE49-F238E27FC236}">
                <a16:creationId xmlns:a16="http://schemas.microsoft.com/office/drawing/2014/main" id="{6438C121-3855-5C8E-E5BD-1ADDEBC6F5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03901" y="1875715"/>
            <a:ext cx="3361593" cy="3361593"/>
          </a:xfrm>
          <a:prstGeom prst="rect">
            <a:avLst/>
          </a:prstGeom>
        </p:spPr>
      </p:pic>
    </p:spTree>
    <p:extLst>
      <p:ext uri="{BB962C8B-B14F-4D97-AF65-F5344CB8AC3E}">
        <p14:creationId xmlns:p14="http://schemas.microsoft.com/office/powerpoint/2010/main" val="44388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FD7375C-E593-A84E-7BBB-5C3EB3EE1E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467BBC3-77AE-CFB6-07F6-EFD027314275}"/>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CC5D0C5F-2561-C4FE-FC83-9F2680561501}"/>
              </a:ext>
            </a:extLst>
          </p:cNvPr>
          <p:cNvSpPr/>
          <p:nvPr/>
        </p:nvSpPr>
        <p:spPr>
          <a:xfrm>
            <a:off x="2198914" y="1567542"/>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I observe about this map is ________</a:t>
            </a:r>
          </a:p>
        </p:txBody>
      </p:sp>
      <p:pic>
        <p:nvPicPr>
          <p:cNvPr id="4" name="Graphic 3">
            <a:extLst>
              <a:ext uri="{FF2B5EF4-FFF2-40B4-BE49-F238E27FC236}">
                <a16:creationId xmlns:a16="http://schemas.microsoft.com/office/drawing/2014/main" id="{9326E843-F6C5-9EED-0B34-2B0BF92085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93086" y="1863045"/>
            <a:ext cx="1344476" cy="1344476"/>
          </a:xfrm>
          <a:prstGeom prst="rect">
            <a:avLst/>
          </a:prstGeom>
        </p:spPr>
      </p:pic>
      <p:sp>
        <p:nvSpPr>
          <p:cNvPr id="5" name="Speech Bubble: Rectangle with Corners Rounded 4">
            <a:extLst>
              <a:ext uri="{FF2B5EF4-FFF2-40B4-BE49-F238E27FC236}">
                <a16:creationId xmlns:a16="http://schemas.microsoft.com/office/drawing/2014/main" id="{27FBB739-ED5C-615A-9137-4E44474E8D1E}"/>
              </a:ext>
            </a:extLst>
          </p:cNvPr>
          <p:cNvSpPr/>
          <p:nvPr/>
        </p:nvSpPr>
        <p:spPr>
          <a:xfrm>
            <a:off x="5094514" y="3871546"/>
            <a:ext cx="6640285" cy="1948546"/>
          </a:xfrm>
          <a:prstGeom prst="wedgeRoundRectCallout">
            <a:avLst>
              <a:gd name="adj1" fmla="val -68936"/>
              <a:gd name="adj2" fmla="val 3217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way this map might relate to slavery is _______</a:t>
            </a:r>
          </a:p>
        </p:txBody>
      </p:sp>
      <p:pic>
        <p:nvPicPr>
          <p:cNvPr id="6" name="Graphic 5">
            <a:extLst>
              <a:ext uri="{FF2B5EF4-FFF2-40B4-BE49-F238E27FC236}">
                <a16:creationId xmlns:a16="http://schemas.microsoft.com/office/drawing/2014/main" id="{99F9847D-DE5D-AA03-687F-0A5A61351C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8914" y="4377644"/>
            <a:ext cx="1344476" cy="1344476"/>
          </a:xfrm>
          <a:prstGeom prst="rect">
            <a:avLst/>
          </a:prstGeom>
        </p:spPr>
      </p:pic>
    </p:spTree>
    <p:extLst>
      <p:ext uri="{BB962C8B-B14F-4D97-AF65-F5344CB8AC3E}">
        <p14:creationId xmlns:p14="http://schemas.microsoft.com/office/powerpoint/2010/main" val="96145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116737"/>
            <a:ext cx="9864090" cy="15850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3B02395D-A7E8-7C92-7D3D-757E8A2A77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4" name="Graphic 3">
            <a:extLst>
              <a:ext uri="{FF2B5EF4-FFF2-40B4-BE49-F238E27FC236}">
                <a16:creationId xmlns:a16="http://schemas.microsoft.com/office/drawing/2014/main" id="{23E0E990-0347-D21A-FC61-396A0280D1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6509" y="2822949"/>
            <a:ext cx="1071092" cy="1071092"/>
          </a:xfrm>
          <a:prstGeom prst="rect">
            <a:avLst/>
          </a:prstGeom>
        </p:spPr>
      </p:pic>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2567" y="3985428"/>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6201" y="5090230"/>
            <a:ext cx="842453" cy="842453"/>
          </a:xfrm>
          <a:prstGeom prst="rect">
            <a:avLst/>
          </a:prstGeom>
        </p:spPr>
      </p:pic>
      <p:pic>
        <p:nvPicPr>
          <p:cNvPr id="7" name="Graphic 6">
            <a:extLst>
              <a:ext uri="{FF2B5EF4-FFF2-40B4-BE49-F238E27FC236}">
                <a16:creationId xmlns:a16="http://schemas.microsoft.com/office/drawing/2014/main" id="{FF11153F-C08F-CAEA-8854-76551020ECC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4988" y="1620692"/>
            <a:ext cx="1208326" cy="1208326"/>
          </a:xfrm>
          <a:prstGeom prst="rect">
            <a:avLst/>
          </a:prstGeom>
        </p:spPr>
      </p:pic>
      <p:pic>
        <p:nvPicPr>
          <p:cNvPr id="8" name="Picture 7" descr="A map of the United States showing the territories that were affected by the Compromise of 1850, including California as a free state, the Utah and New Mexico territories as territories where slavery would be decided by popular sovereignty, and the new (present-day) borders of Texas.">
            <a:extLst>
              <a:ext uri="{FF2B5EF4-FFF2-40B4-BE49-F238E27FC236}">
                <a16:creationId xmlns:a16="http://schemas.microsoft.com/office/drawing/2014/main" id="{69181036-1502-7C04-CDA8-0980B5D81E18}"/>
              </a:ext>
            </a:extLst>
          </p:cNvPr>
          <p:cNvPicPr>
            <a:picLocks noChangeAspect="1"/>
          </p:cNvPicPr>
          <p:nvPr/>
        </p:nvPicPr>
        <p:blipFill>
          <a:blip r:embed="rId12">
            <a:extLst>
              <a:ext uri="{28A0092B-C50C-407E-A947-70E740481C1C}">
                <a14:useLocalDpi xmlns:a14="http://schemas.microsoft.com/office/drawing/2010/main" val="0"/>
              </a:ext>
            </a:extLst>
          </a:blip>
          <a:srcRect l="3694" t="19376" r="3829" b="8529"/>
          <a:stretch>
            <a:fillRect/>
          </a:stretch>
        </p:blipFill>
        <p:spPr>
          <a:xfrm>
            <a:off x="2591907" y="1550194"/>
            <a:ext cx="8086980" cy="4870468"/>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198914" y="1567542"/>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I observe about this map is ________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93086" y="1863045"/>
            <a:ext cx="1344476" cy="1344476"/>
          </a:xfrm>
          <a:prstGeom prst="rect">
            <a:avLst/>
          </a:prstGeom>
        </p:spPr>
      </p:pic>
      <p:sp>
        <p:nvSpPr>
          <p:cNvPr id="5" name="Speech Bubble: Rectangle with Corners Rounded 4">
            <a:extLst>
              <a:ext uri="{FF2B5EF4-FFF2-40B4-BE49-F238E27FC236}">
                <a16:creationId xmlns:a16="http://schemas.microsoft.com/office/drawing/2014/main" id="{FB18C199-906A-2735-4FB3-1505E034FF2B}"/>
              </a:ext>
            </a:extLst>
          </p:cNvPr>
          <p:cNvSpPr/>
          <p:nvPr/>
        </p:nvSpPr>
        <p:spPr>
          <a:xfrm>
            <a:off x="5094514" y="3973284"/>
            <a:ext cx="6640285" cy="1948546"/>
          </a:xfrm>
          <a:prstGeom prst="wedgeRoundRectCallout">
            <a:avLst>
              <a:gd name="adj1" fmla="val -68936"/>
              <a:gd name="adj2" fmla="val 3217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way this map might relate to slavery is _______</a:t>
            </a:r>
          </a:p>
        </p:txBody>
      </p:sp>
      <p:pic>
        <p:nvPicPr>
          <p:cNvPr id="6" name="Graphic 5">
            <a:extLst>
              <a:ext uri="{FF2B5EF4-FFF2-40B4-BE49-F238E27FC236}">
                <a16:creationId xmlns:a16="http://schemas.microsoft.com/office/drawing/2014/main" id="{FAFCBF69-1496-4A4D-7B21-CCE0FF8489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8914" y="4475616"/>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482354" y="1778315"/>
            <a:ext cx="11198017"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What were the events and issues that caused the United States Congress to make the Compromise of 1850, and what were the terms of the Compromise?</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95250" y="1574609"/>
            <a:ext cx="12001500" cy="4770537"/>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8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3800" strike="noStrike" kern="1200" cap="none" spc="0" normalizeH="0" baseline="0" noProof="0" dirty="0">
                <a:ln>
                  <a:noFill/>
                </a:ln>
                <a:solidFill>
                  <a:srgbClr val="C00000"/>
                </a:solidFill>
                <a:effectLst/>
                <a:uLnTx/>
                <a:uFillTx/>
                <a:latin typeface="Calibri" panose="020F0502020204030204"/>
                <a:ea typeface="+mn-ea"/>
                <a:cs typeface="+mn-cs"/>
              </a:rPr>
              <a:t> examine the events that caused the creation of the Compromise of 1850, identify the terms of the Compromise, and analyze how the terms affected the growing sectionalism in the United States. </a:t>
            </a:r>
            <a:endParaRPr kumimoji="0" lang="en-US" sz="38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8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3800" strike="noStrike" kern="1200" cap="none" spc="0" normalizeH="0" baseline="0" noProof="0" dirty="0">
                <a:ln>
                  <a:noFill/>
                </a:ln>
                <a:solidFill>
                  <a:srgbClr val="002060"/>
                </a:solidFill>
                <a:effectLst/>
                <a:uLnTx/>
                <a:uFillTx/>
                <a:latin typeface="Calibri" panose="020F0502020204030204"/>
                <a:ea typeface="+mn-ea"/>
                <a:cs typeface="+mn-cs"/>
              </a:rPr>
              <a:t> identify the cause-and-effect relationships between significant events, summarize the significance of the events, and make conclusions about the effects of the Compromise of 1850 on the North and South.</a:t>
            </a:r>
            <a:endParaRPr kumimoji="0" lang="en-US" sz="38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C625EB-5D56-3512-2CA9-FDF6B454BC7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287D26C-6DDC-0C41-E3BC-E1351A5B77E3}"/>
              </a:ext>
            </a:extLst>
          </p:cNvPr>
          <p:cNvSpPr txBox="1">
            <a:spLocks noGrp="1"/>
          </p:cNvSpPr>
          <p:nvPr>
            <p:ph type="title" idx="4294967295"/>
          </p:nvPr>
        </p:nvSpPr>
        <p:spPr>
          <a:xfrm>
            <a:off x="1382487" y="-269967"/>
            <a:ext cx="10809514" cy="1581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800" b="1" dirty="0">
                <a:solidFill>
                  <a:prstClr val="black"/>
                </a:solidFill>
                <a:latin typeface="Gotham Medium"/>
              </a:rPr>
              <a:t>The Road to the Compromise of 1850</a:t>
            </a:r>
            <a:br>
              <a:rPr lang="en-US" sz="4800" b="1" dirty="0">
                <a:solidFill>
                  <a:prstClr val="black"/>
                </a:solidFill>
                <a:latin typeface="Gotham Medium"/>
              </a:rPr>
            </a:br>
            <a:r>
              <a:rPr lang="en-US" sz="4000" i="1" dirty="0">
                <a:solidFill>
                  <a:srgbClr val="C00000"/>
                </a:solidFill>
                <a:latin typeface="Gotham Medium"/>
              </a:rPr>
              <a:t>The U.S.-Mexico War</a:t>
            </a:r>
          </a:p>
        </p:txBody>
      </p:sp>
      <p:pic>
        <p:nvPicPr>
          <p:cNvPr id="3" name="Picture 2" descr="Artwork depicting U.S. General Winfield Scott's victorious entry into Mexico City, terminating the U.S. - Mexico War in a victory for the United States.">
            <a:extLst>
              <a:ext uri="{FF2B5EF4-FFF2-40B4-BE49-F238E27FC236}">
                <a16:creationId xmlns:a16="http://schemas.microsoft.com/office/drawing/2014/main" id="{4F7228E9-534A-E83E-B0E8-AFC872099F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54" y="1615848"/>
            <a:ext cx="5493066" cy="385966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F078D0-0DBD-ED36-3858-A5DC3545D18B}"/>
              </a:ext>
            </a:extLst>
          </p:cNvPr>
          <p:cNvSpPr txBox="1"/>
          <p:nvPr/>
        </p:nvSpPr>
        <p:spPr>
          <a:xfrm>
            <a:off x="1578430" y="5573486"/>
            <a:ext cx="3363684" cy="769441"/>
          </a:xfrm>
          <a:prstGeom prst="rect">
            <a:avLst/>
          </a:prstGeom>
          <a:noFill/>
        </p:spPr>
        <p:txBody>
          <a:bodyPr wrap="square" rtlCol="0">
            <a:spAutoFit/>
          </a:bodyPr>
          <a:lstStyle/>
          <a:p>
            <a:pPr algn="ctr"/>
            <a:r>
              <a:rPr lang="en-US" sz="2200" dirty="0">
                <a:latin typeface="Gotham Book"/>
              </a:rPr>
              <a:t>The U.S.-Mexico War</a:t>
            </a:r>
          </a:p>
          <a:p>
            <a:pPr algn="ctr"/>
            <a:r>
              <a:rPr lang="en-US" sz="2200" i="1" dirty="0">
                <a:latin typeface="Gotham Book"/>
              </a:rPr>
              <a:t>The Library of Congress</a:t>
            </a:r>
          </a:p>
        </p:txBody>
      </p:sp>
      <p:pic>
        <p:nvPicPr>
          <p:cNvPr id="5" name="Picture 4" descr="Map of the states and territories of the United States as it was from 1849 to 1850.&#10;&#10;On March 3 1849, Minnesota Territory was organized.&#10;On September 9 1850, several western areas changed: The Mexican Cession was organized, being split in to Utah Territory and New Mexico Territory, and one portion was admitted as the state of California. These two territories also included a portion of Texas, ceded to the federal government. Finally, a small area known as the Neutral Strip was not officially included in any state or territory. A small portion of Texas and the Mexican Cession became unorganized land.&#10;NOTE: This map is inaccurate as the Indian Territory (the majority of which comprises the current state of Oklahoma and existed from the early 1830s until Oklahoma statehood in 1907), is not defined here.">
            <a:extLst>
              <a:ext uri="{FF2B5EF4-FFF2-40B4-BE49-F238E27FC236}">
                <a16:creationId xmlns:a16="http://schemas.microsoft.com/office/drawing/2014/main" id="{EB638B2E-F4B6-12D4-D18B-558E55B21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025" y="1615848"/>
            <a:ext cx="5700427" cy="385966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Title 4">
            <a:extLst>
              <a:ext uri="{FF2B5EF4-FFF2-40B4-BE49-F238E27FC236}">
                <a16:creationId xmlns:a16="http://schemas.microsoft.com/office/drawing/2014/main" id="{E2BDE4B1-B208-252D-25ED-8ECAE2988EC6}"/>
              </a:ext>
            </a:extLst>
          </p:cNvPr>
          <p:cNvSpPr txBox="1">
            <a:spLocks/>
          </p:cNvSpPr>
          <p:nvPr/>
        </p:nvSpPr>
        <p:spPr>
          <a:xfrm>
            <a:off x="6219025" y="5573485"/>
            <a:ext cx="5700427" cy="430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2200">
                <a:latin typeface="Gotham Book"/>
                <a:ea typeface="+mn-ea"/>
                <a:cs typeface="+mn-cs"/>
              </a:rPr>
              <a:t>Map of the United States &amp; Mexican Cession</a:t>
            </a:r>
            <a:endParaRPr lang="en-US" sz="2200" dirty="0">
              <a:latin typeface="Gotham Book"/>
              <a:ea typeface="+mn-ea"/>
              <a:cs typeface="+mn-cs"/>
            </a:endParaRPr>
          </a:p>
        </p:txBody>
      </p:sp>
    </p:spTree>
    <p:extLst>
      <p:ext uri="{BB962C8B-B14F-4D97-AF65-F5344CB8AC3E}">
        <p14:creationId xmlns:p14="http://schemas.microsoft.com/office/powerpoint/2010/main" val="223670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2B45DF2-9707-7A17-79E8-DD5A2CCDD58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7C61B86-E8BB-1960-16A1-E6EBA5B7BC51}"/>
              </a:ext>
            </a:extLst>
          </p:cNvPr>
          <p:cNvSpPr txBox="1">
            <a:spLocks noGrp="1"/>
          </p:cNvSpPr>
          <p:nvPr>
            <p:ph type="title" idx="4294967295"/>
          </p:nvPr>
        </p:nvSpPr>
        <p:spPr>
          <a:xfrm>
            <a:off x="2108644" y="13062"/>
            <a:ext cx="9256042" cy="12279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800" b="1" dirty="0">
                <a:solidFill>
                  <a:prstClr val="black"/>
                </a:solidFill>
                <a:latin typeface="Gotham Medium"/>
              </a:rPr>
              <a:t>The Road to the Compromise of 1850</a:t>
            </a:r>
            <a:br>
              <a:rPr lang="en-US" sz="4800" b="1" dirty="0">
                <a:solidFill>
                  <a:prstClr val="black"/>
                </a:solidFill>
                <a:latin typeface="Gotham Medium"/>
              </a:rPr>
            </a:br>
            <a:r>
              <a:rPr lang="en-US" sz="4000" i="1" dirty="0">
                <a:solidFill>
                  <a:srgbClr val="C00000"/>
                </a:solidFill>
                <a:latin typeface="Gotham Medium"/>
              </a:rPr>
              <a:t>The California Gold Rush</a:t>
            </a:r>
            <a:endParaRPr kumimoji="0" lang="en-US" sz="4800" b="0" i="0" u="none" strike="noStrike" kern="1200" cap="none" spc="0" normalizeH="0" baseline="0" noProof="0" dirty="0">
              <a:ln>
                <a:noFill/>
              </a:ln>
              <a:solidFill>
                <a:srgbClr val="C00000"/>
              </a:solidFill>
              <a:effectLst/>
              <a:uLnTx/>
              <a:uFillTx/>
              <a:latin typeface="Gotham Medium"/>
              <a:ea typeface="+mj-ea"/>
              <a:cs typeface="+mj-cs"/>
            </a:endParaRPr>
          </a:p>
        </p:txBody>
      </p:sp>
      <p:pic>
        <p:nvPicPr>
          <p:cNvPr id="4" name="Picture 3" descr="A painting from the late 19th century depicting a wagon train of pioneers migrating west during the California Gold Rush. The wagon train spans miles with horses, wagons, carriages and people walking across diverse terrain including past lakes and over hills and mountains that fade into the distance of the painting. On a large rock in the painting are the words, &quot;The Old Reliable Schuttler Wagon.&quot; There are some wooden cabins in the background with smoke rising from the chimneys and covered wagons parked outside. ">
            <a:extLst>
              <a:ext uri="{FF2B5EF4-FFF2-40B4-BE49-F238E27FC236}">
                <a16:creationId xmlns:a16="http://schemas.microsoft.com/office/drawing/2014/main" id="{EE5F26E8-B0BB-130E-4378-AF60BA0FEF49}"/>
              </a:ext>
            </a:extLst>
          </p:cNvPr>
          <p:cNvPicPr>
            <a:picLocks noChangeAspect="1"/>
          </p:cNvPicPr>
          <p:nvPr/>
        </p:nvPicPr>
        <p:blipFill>
          <a:blip r:embed="rId4"/>
          <a:stretch>
            <a:fillRect/>
          </a:stretch>
        </p:blipFill>
        <p:spPr>
          <a:xfrm>
            <a:off x="3486149" y="1240972"/>
            <a:ext cx="6594022" cy="4673491"/>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EFCB9BE3-2F1C-95C8-B31C-EF3ABB4562F5}"/>
              </a:ext>
            </a:extLst>
          </p:cNvPr>
          <p:cNvSpPr txBox="1"/>
          <p:nvPr/>
        </p:nvSpPr>
        <p:spPr>
          <a:xfrm>
            <a:off x="2569029" y="5914463"/>
            <a:ext cx="8022771" cy="769441"/>
          </a:xfrm>
          <a:prstGeom prst="rect">
            <a:avLst/>
          </a:prstGeom>
          <a:noFill/>
        </p:spPr>
        <p:txBody>
          <a:bodyPr wrap="square" rtlCol="0">
            <a:spAutoFit/>
          </a:bodyPr>
          <a:lstStyle/>
          <a:p>
            <a:pPr algn="ctr"/>
            <a:r>
              <a:rPr lang="en-US" sz="2200" dirty="0">
                <a:latin typeface="Gotham Book"/>
              </a:rPr>
              <a:t>A wagon train of pioneers migrating West during the Gold Rush</a:t>
            </a:r>
          </a:p>
          <a:p>
            <a:pPr algn="ctr"/>
            <a:r>
              <a:rPr lang="en-US" sz="2200" i="1" dirty="0">
                <a:latin typeface="Gotham Book"/>
              </a:rPr>
              <a:t>The Smithsonian Institute</a:t>
            </a:r>
          </a:p>
        </p:txBody>
      </p:sp>
    </p:spTree>
    <p:extLst>
      <p:ext uri="{BB962C8B-B14F-4D97-AF65-F5344CB8AC3E}">
        <p14:creationId xmlns:p14="http://schemas.microsoft.com/office/powerpoint/2010/main" val="291585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E630B84-4580-8253-C5A3-38988D0D33A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9C920D2-50D6-2D17-8469-771F1FA0DA63}"/>
              </a:ext>
            </a:extLst>
          </p:cNvPr>
          <p:cNvSpPr txBox="1">
            <a:spLocks noGrp="1"/>
          </p:cNvSpPr>
          <p:nvPr>
            <p:ph type="title" idx="4294967295"/>
          </p:nvPr>
        </p:nvSpPr>
        <p:spPr>
          <a:xfrm>
            <a:off x="2108644" y="13061"/>
            <a:ext cx="8737141" cy="9013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C00000"/>
                </a:solidFill>
                <a:effectLst/>
                <a:uLnTx/>
                <a:uFillTx/>
                <a:latin typeface="Gotham Medium"/>
                <a:ea typeface="+mj-ea"/>
                <a:cs typeface="+mj-cs"/>
              </a:rPr>
              <a:t>The Compromise of 1850</a:t>
            </a:r>
          </a:p>
        </p:txBody>
      </p:sp>
      <p:pic>
        <p:nvPicPr>
          <p:cNvPr id="3" name="Picture 2" descr="A map of the United States showing the territories that were affected by the Compromise of 1850, including California as a free state, the Utah and New Mexico territories as territories where slavery would be decided by popular sovereignty, and the new (present-day) borders of Texas.">
            <a:extLst>
              <a:ext uri="{FF2B5EF4-FFF2-40B4-BE49-F238E27FC236}">
                <a16:creationId xmlns:a16="http://schemas.microsoft.com/office/drawing/2014/main" id="{69181036-1502-7C04-CDA8-0980B5D81E18}"/>
              </a:ext>
            </a:extLst>
          </p:cNvPr>
          <p:cNvPicPr>
            <a:picLocks noChangeAspect="1"/>
          </p:cNvPicPr>
          <p:nvPr/>
        </p:nvPicPr>
        <p:blipFill>
          <a:blip r:embed="rId4">
            <a:extLst>
              <a:ext uri="{28A0092B-C50C-407E-A947-70E740481C1C}">
                <a14:useLocalDpi xmlns:a14="http://schemas.microsoft.com/office/drawing/2010/main" val="0"/>
              </a:ext>
            </a:extLst>
          </a:blip>
          <a:srcRect l="3694" t="19376" r="3829" b="8529"/>
          <a:stretch>
            <a:fillRect/>
          </a:stretch>
        </p:blipFill>
        <p:spPr>
          <a:xfrm>
            <a:off x="2703908" y="903517"/>
            <a:ext cx="8007636" cy="4822372"/>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37081F36-5675-381C-42AD-F90C409886A8}"/>
              </a:ext>
            </a:extLst>
          </p:cNvPr>
          <p:cNvSpPr txBox="1"/>
          <p:nvPr/>
        </p:nvSpPr>
        <p:spPr>
          <a:xfrm>
            <a:off x="2286000" y="5791202"/>
            <a:ext cx="8737141" cy="769441"/>
          </a:xfrm>
          <a:prstGeom prst="rect">
            <a:avLst/>
          </a:prstGeom>
          <a:noFill/>
        </p:spPr>
        <p:txBody>
          <a:bodyPr wrap="square" rtlCol="0">
            <a:spAutoFit/>
          </a:bodyPr>
          <a:lstStyle/>
          <a:p>
            <a:pPr algn="ctr"/>
            <a:r>
              <a:rPr lang="en-US" sz="2200" dirty="0">
                <a:latin typeface="Gotham Book"/>
              </a:rPr>
              <a:t>The Political borders of the United States after the Compromise of 1850</a:t>
            </a:r>
          </a:p>
          <a:p>
            <a:pPr algn="ctr"/>
            <a:r>
              <a:rPr lang="en-US" sz="2200" dirty="0">
                <a:latin typeface="Gotham Book"/>
              </a:rPr>
              <a:t>The Texas General Land Office</a:t>
            </a:r>
          </a:p>
        </p:txBody>
      </p:sp>
    </p:spTree>
    <p:extLst>
      <p:ext uri="{BB962C8B-B14F-4D97-AF65-F5344CB8AC3E}">
        <p14:creationId xmlns:p14="http://schemas.microsoft.com/office/powerpoint/2010/main" val="277586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1D27AA8-A4C0-68A9-A1AB-E104E543844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7613572-A1C5-FD04-FCC7-80004ADD4008}"/>
              </a:ext>
            </a:extLst>
          </p:cNvPr>
          <p:cNvSpPr txBox="1">
            <a:spLocks noGrp="1"/>
          </p:cNvSpPr>
          <p:nvPr>
            <p:ph type="title" idx="4294967295"/>
          </p:nvPr>
        </p:nvSpPr>
        <p:spPr>
          <a:xfrm>
            <a:off x="1812148" y="0"/>
            <a:ext cx="10249223" cy="8708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dirty="0">
                <a:solidFill>
                  <a:srgbClr val="C00000"/>
                </a:solidFill>
                <a:latin typeface="Gotham Medium"/>
              </a:rPr>
              <a:t>Advanced Short Answer Response</a:t>
            </a:r>
            <a:endParaRPr kumimoji="0" lang="en-US" sz="6000" b="0" i="0" u="none" strike="noStrike" kern="1200" cap="none" spc="0" normalizeH="0" baseline="0" noProof="0" dirty="0">
              <a:ln>
                <a:noFill/>
              </a:ln>
              <a:solidFill>
                <a:srgbClr val="C00000"/>
              </a:solidFill>
              <a:effectLst/>
              <a:uLnTx/>
              <a:uFillTx/>
              <a:latin typeface="Gotham Medium"/>
              <a:ea typeface="+mj-ea"/>
              <a:cs typeface="+mj-cs"/>
            </a:endParaRPr>
          </a:p>
        </p:txBody>
      </p:sp>
      <p:pic>
        <p:nvPicPr>
          <p:cNvPr id="6" name="Picture 5" descr="An image of a primary source excerpt titled, &quot;The California Gold Fever. - ... A correspondent of the Herald at San Francisco says that the whole of that part of California is in the highest state of excitement ... the same writer reports that it is the general opinion that the &quot;gold coast&quot; is very extensive, and that it can be worked for thousands of years to come ... the whole country from San Francisco to Los Angeles, and from the sea shore to the base of the Sierra Nevada, resounds with the sordid cry of &quot;gold, gold, gold&quot;... from the Democratic Telegraph and Texas Register. November 2, 1848, Houston, Texas. The Portal to Texas History&quot;">
            <a:extLst>
              <a:ext uri="{FF2B5EF4-FFF2-40B4-BE49-F238E27FC236}">
                <a16:creationId xmlns:a16="http://schemas.microsoft.com/office/drawing/2014/main" id="{E143EB06-1BF2-6458-6C91-30891F095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148" y="870857"/>
            <a:ext cx="9801211" cy="5375390"/>
          </a:xfrm>
          <a:prstGeom prst="rect">
            <a:avLst/>
          </a:prstGeom>
        </p:spPr>
      </p:pic>
    </p:spTree>
    <p:extLst>
      <p:ext uri="{BB962C8B-B14F-4D97-AF65-F5344CB8AC3E}">
        <p14:creationId xmlns:p14="http://schemas.microsoft.com/office/powerpoint/2010/main" val="1233005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252</TotalTime>
  <Words>790</Words>
  <Application>Microsoft Office PowerPoint</Application>
  <PresentationFormat>Widescreen</PresentationFormat>
  <Paragraphs>43</Paragraphs>
  <Slides>11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Aptos Display</vt:lpstr>
      <vt:lpstr>Arial</vt:lpstr>
      <vt:lpstr>Calibri</vt:lpstr>
      <vt:lpstr>Gotham book</vt:lpstr>
      <vt:lpstr>Gotham book</vt:lpstr>
      <vt:lpstr>Gotham Medium</vt:lpstr>
      <vt:lpstr>Office Theme</vt:lpstr>
      <vt:lpstr>1_Office Theme</vt:lpstr>
      <vt:lpstr>Unit 7:  Early Statehood</vt:lpstr>
      <vt:lpstr>Warm-up Follow the directions below to complete your warm-up </vt:lpstr>
      <vt:lpstr>Share with the class:</vt:lpstr>
      <vt:lpstr>Essential Question</vt:lpstr>
      <vt:lpstr>In Today’s Lesson</vt:lpstr>
      <vt:lpstr>The Road to the Compromise of 1850 The U.S.-Mexico War</vt:lpstr>
      <vt:lpstr>The Road to the Compromise of 1850 The California Gold Rush</vt:lpstr>
      <vt:lpstr>The Compromise of 1850</vt:lpstr>
      <vt:lpstr>Advanced Short Answer Response</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2</cp:revision>
  <dcterms:created xsi:type="dcterms:W3CDTF">2025-07-24T15:51:18Z</dcterms:created>
  <dcterms:modified xsi:type="dcterms:W3CDTF">2025-08-08T14:30:35Z</dcterms:modified>
</cp:coreProperties>
</file>