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326" r:id="rId4"/>
    <p:sldId id="331" r:id="rId5"/>
    <p:sldId id="332" r:id="rId6"/>
    <p:sldId id="333" r:id="rId7"/>
    <p:sldId id="334" r:id="rId8"/>
    <p:sldId id="340" r:id="rId9"/>
    <p:sldId id="356" r:id="rId10"/>
    <p:sldId id="357" r:id="rId11"/>
    <p:sldId id="3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EBC6-4CBC-468E-A6E9-95F2C30F04B8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C6F11-4AD2-447C-9FDE-DBB6E62AA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4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291421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59983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6005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Gates, A. R. The Texas Monument. (La Grange, Tex.), Vol. 5, No. 11, Ed. 1 Tuesday, October 10, 1854, newspaper, October 10, 1854;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https://texashistory.unt.edu/ark:/67531/metapth1291421/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July 2,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Fayette Public Library, Museum and Archives.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 Wagon Train in Round Rock], photograph, 1860~;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https://texashistory.unt.edu/ark:/67531/metapth159983/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July 2,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The Williamson Museum.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C6F11-4AD2-447C-9FDE-DBB6E62AA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1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Raba, Ernst Wilhelm, 1874-1951. [The Meusebach-Comanche Treaty], photograph, Date Unknown;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https://texashistory.unt.edu/ark:/67531/metapth460058/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accessed June 27, 2025), University of North Texas Libraries, The Portal to Texas History,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 San Antonio Conservation Society.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CC6F11-4AD2-447C-9FDE-DBB6E62AA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BF980-423C-DEFC-3F2D-657624F9F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E51ED-AF21-38C3-3687-5B0EE0A22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CF6B3-85C5-9A62-A694-2E48A5D6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50114-8DAE-6CA8-1D09-F964A637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5ABEA-5E94-67A1-C157-FF05F28C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638D-8663-4C85-DA89-D9E4AAE0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42F4F-9B11-83F3-FD3C-C726FF86C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2260C-EB5A-F466-2D7B-2F113C17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C5C0-3213-33EB-FBFC-AA2873AA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D3E87-11C8-17BE-1C7C-73828C69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8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EB0AC-4540-8B2B-13FF-DBB71F194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F512A-C268-A08B-B640-5A108762A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372AB-BFD9-CEF1-0A72-6186DA3A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74716-98ED-C4EE-2316-7915120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EDDB-1292-1693-C79F-72290C6E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7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96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9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7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8191E-3EC6-34E5-32B3-6A09AC02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EA745-D670-C02E-9D0A-B7EC44B4D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B37-62AC-9B94-0BD3-3373D775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FCE3E-B411-BFFF-194A-B1635AC3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DF1D2-47CE-F22F-F2B5-61C8D99E7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99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7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47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7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22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913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5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9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41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07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81EA-5C6D-1C28-520A-41C4709B4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DE17C-8C3B-9E26-E246-88CAB8616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9278C-16BC-9133-101F-F16C54F1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70E03-50C9-0612-DF5E-AB9A40E3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58A7E-1CB1-2702-5333-212A76FE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3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5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2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18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01E4-DCB2-08DD-B132-F46A63DE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0F1D5-9A11-50B1-3208-88E343EE2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2ECB9A-F51D-65D5-3051-9A009C43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3B21C-764B-843B-0788-B32285BA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B4FD4-774D-82E5-405E-CD556778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9B878-B66D-B8AD-DDAE-A3C793DC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5F2A-56B9-B91F-CD97-B6EB7B7E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7B04-6D21-7B08-9B4E-E77AED65C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2244E-4EA3-54CC-E568-25A4DF3A4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ADF2A-AF66-1611-0FD9-7548952D2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BA2D31-B29F-453E-C8B2-A2C9AD4B02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C4A51-3B7B-04A3-22C2-B1A77147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CE8937-2BC3-0C19-3DC4-D7DC39CD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A3045-5867-D739-9104-96DF3FA7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AB72B-E7C7-D1C6-2A37-67DA0E3E8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F7E69-EABE-697C-D869-A1CE349B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55D55-ABD4-7736-DC07-CBA05004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6CDCB-4458-16C1-8ED5-3FFE3F6C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26C37C-F670-9A9C-084A-88C3655C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3F4207-9F5D-A023-36CF-1F5AC681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3112D-D118-16DF-C397-7C01E3E3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97D9-41F8-EB71-53D7-696ECB53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ECE38-B9E0-A82D-722C-0C99C0CD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6BDF0-83A4-E452-A3F7-A512F1AEC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F5319-DAE1-3457-8EBA-86CCC7BB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2D094-788F-1124-6315-07A35799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993DE-14DD-CD70-77BD-583EFFCF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AE1E-F9F7-ED75-C2A5-C2AA19CD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2497C-6B9A-327A-01C3-F428BBE44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E982A-2E1F-5B8B-B93C-5B6B5F6A2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BBFD6-29C0-A64A-72F7-AF73460CD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34703-D0A5-E5A8-0891-E2C9BBDBD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DEC30-2B25-D39A-7C7C-3B62437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E5D80-A5E0-C0BF-D21F-CE533E047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19FF68-B2BC-0A3E-DDD3-C25B8FEF9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6540D-7748-9374-9A85-3A0C68EE5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9CED9-6DCA-4AA4-AC4E-293D490B3865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3F010-D374-001D-86CE-3410BBCE9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EFF5-31B0-0F28-A324-1A964B094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DC041-54F6-49C9-A923-B0D28C5EC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4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3155647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latin typeface="Gotham book"/>
              </a:rPr>
              <a:t>Unit 7: </a:t>
            </a:r>
            <a:br>
              <a:rPr lang="en-US" b="1" i="1" dirty="0">
                <a:latin typeface="Gotham book"/>
              </a:rPr>
            </a:br>
            <a:r>
              <a:rPr lang="en-US" b="1" i="1" dirty="0">
                <a:solidFill>
                  <a:srgbClr val="0070C0"/>
                </a:solidFill>
                <a:latin typeface="Gotham book"/>
              </a:rPr>
              <a:t>Early Statehood</a:t>
            </a:r>
            <a:endParaRPr lang="en-US" b="1" dirty="0">
              <a:solidFill>
                <a:srgbClr val="0070C0"/>
              </a:solidFill>
              <a:latin typeface="Gotham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114800"/>
            <a:ext cx="4620584" cy="1938379"/>
          </a:xfrm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</a:rPr>
              <a:t>Lesson 2: </a:t>
            </a:r>
          </a:p>
          <a:p>
            <a:pPr algn="l"/>
            <a:r>
              <a:rPr lang="en-US" sz="3600" b="1" i="1" dirty="0">
                <a:solidFill>
                  <a:srgbClr val="0070C0"/>
                </a:solidFill>
                <a:latin typeface="Gotham book"/>
              </a:rPr>
              <a:t>How do we know what we know? </a:t>
            </a:r>
          </a:p>
        </p:txBody>
      </p:sp>
      <p:pic>
        <p:nvPicPr>
          <p:cNvPr id="6" name="Picture 5" descr="A photocopy of the front page of the Texas Monument newspaper from October 10, 1854. No print is legible apart from the name of the newspaper.">
            <a:extLst>
              <a:ext uri="{FF2B5EF4-FFF2-40B4-BE49-F238E27FC236}">
                <a16:creationId xmlns:a16="http://schemas.microsoft.com/office/drawing/2014/main" id="{3A80F9AB-EA94-874A-E1DF-250BB95F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978" y="0"/>
            <a:ext cx="5094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6B42A4E-4727-C868-B633-69B1B7D7E1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522" y="13062"/>
            <a:ext cx="10249705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C12D92-84A9-7750-00BA-D18840FEBDE7}"/>
              </a:ext>
            </a:extLst>
          </p:cNvPr>
          <p:cNvSpPr txBox="1"/>
          <p:nvPr/>
        </p:nvSpPr>
        <p:spPr>
          <a:xfrm>
            <a:off x="3265714" y="1480457"/>
            <a:ext cx="494211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Read each statement in the column on the left.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Gotham book"/>
              </a:rPr>
              <a:t>Match each statement with the person who would be most likely to have that point of 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Share with a partner.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3F97EE7-9E11-0FFE-78EC-A49050DF1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96788" y="1480457"/>
            <a:ext cx="1208326" cy="120832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F64A4F0-0DAE-443F-0FCE-3CC6F3C76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8054" y="3467628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79F15BE-FFDC-74CC-82A1-E4CCE12A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9723" y="5606556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4C55181-3134-E6B1-C1CF-DF87023118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9526335-7570-50B3-B09A-2D2C5481D8F9}"/>
              </a:ext>
            </a:extLst>
          </p:cNvPr>
          <p:cNvSpPr/>
          <p:nvPr/>
        </p:nvSpPr>
        <p:spPr>
          <a:xfrm>
            <a:off x="4299858" y="1840514"/>
            <a:ext cx="7395926" cy="2992743"/>
          </a:xfrm>
          <a:prstGeom prst="wedgeRoundRectCallout">
            <a:avLst>
              <a:gd name="adj1" fmla="val -64181"/>
              <a:gd name="adj2" fmla="val 35036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The statement “____________” would have most likely been said by ____________.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AD52468-2F61-09CF-08CF-E264988FD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7287" y="3211286"/>
            <a:ext cx="1419809" cy="14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9294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72DD2-9631-36AD-15F5-1E1A9FB07975}"/>
              </a:ext>
            </a:extLst>
          </p:cNvPr>
          <p:cNvSpPr txBox="1"/>
          <p:nvPr/>
        </p:nvSpPr>
        <p:spPr>
          <a:xfrm>
            <a:off x="642257" y="1763486"/>
            <a:ext cx="11255829" cy="412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were the most significant events, topics, or themes of the Early Statehood era, and how were they represented or addressed in different primary source materials?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A6384D-8638-DF6D-AE9F-F5B475FA0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C1A7-A711-E44B-2B9F-92E44778AF23}"/>
              </a:ext>
            </a:extLst>
          </p:cNvPr>
          <p:cNvSpPr txBox="1"/>
          <p:nvPr/>
        </p:nvSpPr>
        <p:spPr>
          <a:xfrm>
            <a:off x="609600" y="1785257"/>
            <a:ext cx="11266713" cy="412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We will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examine the significant themes, topics, and events of the Early Statehood era by analyzing a variety of primary source materials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I will</a:t>
            </a:r>
            <a:r>
              <a:rPr kumimoji="0" lang="en-US" sz="4000" i="1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record information about the primary source materials and determine how each is related to the themes of the unit.</a:t>
            </a:r>
            <a:endParaRPr kumimoji="0" lang="en-US" sz="4000" b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A2DDDE3-5B12-072C-1ACD-E8D75AE480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7801" y="13061"/>
            <a:ext cx="9296400" cy="15435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bg1"/>
                </a:solidFill>
                <a:latin typeface="Gotham book"/>
              </a:rPr>
              <a:t>Part I: </a:t>
            </a:r>
            <a:r>
              <a:rPr lang="en-US" sz="5000" b="1" dirty="0">
                <a:solidFill>
                  <a:schemeClr val="bg1"/>
                </a:solidFill>
                <a:latin typeface="Gotham book"/>
              </a:rPr>
              <a:t>Texas, the 28</a:t>
            </a:r>
            <a:r>
              <a:rPr lang="en-US" sz="5000" b="1" baseline="30000" dirty="0">
                <a:solidFill>
                  <a:schemeClr val="bg1"/>
                </a:solidFill>
                <a:latin typeface="Gotham book"/>
              </a:rPr>
              <a:t>th </a:t>
            </a:r>
            <a:r>
              <a:rPr lang="en-US" sz="5000" b="1" dirty="0">
                <a:solidFill>
                  <a:schemeClr val="bg1"/>
                </a:solidFill>
                <a:latin typeface="Gotham book"/>
              </a:rPr>
              <a:t>State in the United States of America</a:t>
            </a:r>
            <a:endParaRPr lang="en-US" sz="5000" dirty="0">
              <a:solidFill>
                <a:schemeClr val="bg1"/>
              </a:solidFill>
              <a:latin typeface="Gotham book"/>
            </a:endParaRPr>
          </a:p>
        </p:txBody>
      </p:sp>
      <p:pic>
        <p:nvPicPr>
          <p:cNvPr id="1026" name="Picture 2" descr="A black and white photograph of a wagon train stopped for a break in Round Rock, north of Austin. There is a covered wagon pulled by several horses. In the background is what appears to be a house or hotel with some men standing in front. ">
            <a:extLst>
              <a:ext uri="{FF2B5EF4-FFF2-40B4-BE49-F238E27FC236}">
                <a16:creationId xmlns:a16="http://schemas.microsoft.com/office/drawing/2014/main" id="{25DA6C3D-CCA5-F02D-56DE-7C3BA402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694770"/>
            <a:ext cx="7361464" cy="4911148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0A3232-98F5-93F1-210B-18A683B941EE}"/>
              </a:ext>
            </a:extLst>
          </p:cNvPr>
          <p:cNvSpPr txBox="1"/>
          <p:nvPr/>
        </p:nvSpPr>
        <p:spPr>
          <a:xfrm>
            <a:off x="7990113" y="2351315"/>
            <a:ext cx="4027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Gotham book"/>
              </a:rPr>
              <a:t>A covered wagon stopped for a rest in Round Rock, north of Austin, 1860. </a:t>
            </a:r>
          </a:p>
          <a:p>
            <a:pPr algn="ctr"/>
            <a:br>
              <a:rPr lang="en-US" sz="2800" dirty="0">
                <a:latin typeface="Gotham book"/>
              </a:rPr>
            </a:br>
            <a:r>
              <a:rPr lang="en-US" sz="28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26608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5F2C820-F6BF-FFE6-8CBE-9073D066BE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9523" y="0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book"/>
              </a:rPr>
              <a:t>Part II: </a:t>
            </a:r>
            <a:r>
              <a:rPr lang="en-US" b="1" dirty="0">
                <a:latin typeface="Gotham book"/>
              </a:rPr>
              <a:t>Primary Source Analysis</a:t>
            </a:r>
            <a:endParaRPr lang="en-US" dirty="0">
              <a:latin typeface="Gotham book"/>
            </a:endParaRPr>
          </a:p>
        </p:txBody>
      </p:sp>
      <p:pic>
        <p:nvPicPr>
          <p:cNvPr id="2050" name="Picture 2" descr="Artwork depicting the meeting between the Penateka Comanches and the German settlers for the Meusebach Treaty. There is a circle of men seated on the floor with other men and their horses standing around them at a distance. There are trees and hills in the background.">
            <a:extLst>
              <a:ext uri="{FF2B5EF4-FFF2-40B4-BE49-F238E27FC236}">
                <a16:creationId xmlns:a16="http://schemas.microsoft.com/office/drawing/2014/main" id="{5279C4C1-88A1-4548-3C16-E6FCAAAF8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/>
          <a:stretch>
            <a:fillRect/>
          </a:stretch>
        </p:blipFill>
        <p:spPr bwMode="auto">
          <a:xfrm>
            <a:off x="2356210" y="1042850"/>
            <a:ext cx="9060928" cy="4625342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0B889D-FEDF-0D5F-9889-764E64F30D5D}"/>
              </a:ext>
            </a:extLst>
          </p:cNvPr>
          <p:cNvSpPr txBox="1"/>
          <p:nvPr/>
        </p:nvSpPr>
        <p:spPr>
          <a:xfrm>
            <a:off x="2541270" y="5668192"/>
            <a:ext cx="8523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latin typeface="Gotham book"/>
              </a:rPr>
              <a:t>The Comanche-Meusebach Treaty of 1847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 </a:t>
            </a:r>
          </a:p>
        </p:txBody>
      </p:sp>
    </p:spTree>
    <p:extLst>
      <p:ext uri="{BB962C8B-B14F-4D97-AF65-F5344CB8AC3E}">
        <p14:creationId xmlns:p14="http://schemas.microsoft.com/office/powerpoint/2010/main" val="288220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5226AD-0926-236E-14BF-E5F6E5AAD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C809565-1631-4D83-EC2B-3CC636195A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1086" y="13062"/>
            <a:ext cx="10580914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exit ticket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1BC0F5-AA3E-FEEB-DB98-F5B7274D1020}"/>
              </a:ext>
            </a:extLst>
          </p:cNvPr>
          <p:cNvSpPr txBox="1"/>
          <p:nvPr/>
        </p:nvSpPr>
        <p:spPr>
          <a:xfrm>
            <a:off x="3105114" y="1480457"/>
            <a:ext cx="54401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Choose ONE key event from this unit in the left column.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7030A0"/>
                </a:solidFill>
                <a:latin typeface="Gotham book"/>
              </a:rPr>
              <a:t>In the right column, give an example from one primary source that relates to your chosen key event.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Share with a partner.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F73615-083A-8935-07BE-8ED8C89F2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8054" y="3467628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AC1140B-D3C7-3EB6-6985-41F6CCAAE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9723" y="5606556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D6FED25-9BB5-4F2F-1B5E-1B32D92D8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6383" y="1637171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6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C75EB6-DEC9-C2AC-FDEA-07B58C5C1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2C303C7-F1DC-A9A0-FC5D-53E00BCA2C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CA01D63-6BFA-3B15-1D5C-A17FCBA7B66C}"/>
              </a:ext>
            </a:extLst>
          </p:cNvPr>
          <p:cNvSpPr/>
          <p:nvPr/>
        </p:nvSpPr>
        <p:spPr>
          <a:xfrm>
            <a:off x="1055916" y="1317172"/>
            <a:ext cx="8599713" cy="2111828"/>
          </a:xfrm>
          <a:prstGeom prst="wedgeRoundRectCallout">
            <a:avLst>
              <a:gd name="adj1" fmla="val 60226"/>
              <a:gd name="adj2" fmla="val 34309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otham book"/>
              </a:rPr>
              <a:t>One significant event that happens during the Early Statehood era of Texas history is _____________.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F99147-FC8C-7D7E-39E6-7641E3C6B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152" y="1835019"/>
            <a:ext cx="1419809" cy="141980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4D6DC24-C14E-F2CD-C007-A879AE6FD38F}"/>
              </a:ext>
            </a:extLst>
          </p:cNvPr>
          <p:cNvSpPr/>
          <p:nvPr/>
        </p:nvSpPr>
        <p:spPr>
          <a:xfrm>
            <a:off x="3511557" y="3764281"/>
            <a:ext cx="8506271" cy="2111827"/>
          </a:xfrm>
          <a:prstGeom prst="wedgeRoundRectCallout">
            <a:avLst>
              <a:gd name="adj1" fmla="val -58294"/>
              <a:gd name="adj2" fmla="val 32974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Gotham book"/>
              </a:rPr>
              <a:t>One primary source I examined in this activity that provides evidence of this significant change was ________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F2FDB01-29B7-24E1-D241-8BA98899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348" y="4371391"/>
            <a:ext cx="1419809" cy="14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513</Words>
  <Application>Microsoft Office PowerPoint</Application>
  <PresentationFormat>Widescreen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Gotham book</vt:lpstr>
      <vt:lpstr>Gotham book</vt:lpstr>
      <vt:lpstr>Gotham Medium</vt:lpstr>
      <vt:lpstr>Office Theme</vt:lpstr>
      <vt:lpstr>1_Office Theme</vt:lpstr>
      <vt:lpstr>2_Office Theme</vt:lpstr>
      <vt:lpstr>Unit 7:  Early Statehood</vt:lpstr>
      <vt:lpstr>Warm-up:  Follow the directions to complete your warm-up</vt:lpstr>
      <vt:lpstr>Share with the class</vt:lpstr>
      <vt:lpstr>Essential Question</vt:lpstr>
      <vt:lpstr>In today’s lesson…</vt:lpstr>
      <vt:lpstr>Part I: Texas, the 28th State in the United States of America</vt:lpstr>
      <vt:lpstr>Part II: Primary Source Analysis</vt:lpstr>
      <vt:lpstr>Exit Ticket: 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1</cp:revision>
  <dcterms:created xsi:type="dcterms:W3CDTF">2025-07-02T17:40:43Z</dcterms:created>
  <dcterms:modified xsi:type="dcterms:W3CDTF">2025-07-16T15:23:28Z</dcterms:modified>
</cp:coreProperties>
</file>