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5"/>
  </p:notesMasterIdLst>
  <p:sldIdLst>
    <p:sldId id="326" r:id="rId4"/>
    <p:sldId id="339" r:id="rId5"/>
    <p:sldId id="332" r:id="rId6"/>
    <p:sldId id="333" r:id="rId7"/>
    <p:sldId id="334" r:id="rId8"/>
    <p:sldId id="358" r:id="rId9"/>
    <p:sldId id="359" r:id="rId10"/>
    <p:sldId id="360" r:id="rId11"/>
    <p:sldId id="361" r:id="rId12"/>
    <p:sldId id="331" r:id="rId13"/>
    <p:sldId id="3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A840C-C532-428C-8CAD-CD122EA70CC5}"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1C94F-2CE8-48F9-AD2F-C3B3E2A28BFD}" type="slidenum">
              <a:rPr lang="en-US" smtClean="0"/>
              <a:t>‹#›</a:t>
            </a:fld>
            <a:endParaRPr lang="en-US"/>
          </a:p>
        </p:txBody>
      </p:sp>
    </p:spTree>
    <p:extLst>
      <p:ext uri="{BB962C8B-B14F-4D97-AF65-F5344CB8AC3E}">
        <p14:creationId xmlns:p14="http://schemas.microsoft.com/office/powerpoint/2010/main" val="386243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item/9070905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c.gov/item/200958113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Currier &amp; Ives. </a:t>
            </a:r>
            <a:r>
              <a:rPr lang="en-US" sz="1200" b="0" i="1" u="none" strike="noStrike" kern="1200" dirty="0">
                <a:solidFill>
                  <a:schemeClr val="tx1"/>
                </a:solidFill>
                <a:effectLst/>
                <a:latin typeface="+mn-lt"/>
                <a:ea typeface="+mn-ea"/>
                <a:cs typeface="+mn-cs"/>
              </a:rPr>
              <a:t>Battle of Corinth, Miss. Oct. 4th 1862</a:t>
            </a:r>
            <a:r>
              <a:rPr lang="en-US" sz="1200" b="0" i="0" u="none" strike="noStrike" kern="1200" dirty="0">
                <a:solidFill>
                  <a:schemeClr val="tx1"/>
                </a:solidFill>
                <a:effectLst/>
                <a:latin typeface="+mn-lt"/>
                <a:ea typeface="+mn-ea"/>
                <a:cs typeface="+mn-cs"/>
              </a:rPr>
              <a:t>. ca. 1862. Lithograph. Library of Congress. </a:t>
            </a:r>
            <a:r>
              <a:rPr lang="en-US" sz="1200" b="0" i="0" u="sng" strike="noStrike" kern="1200" dirty="0">
                <a:solidFill>
                  <a:schemeClr val="tx1"/>
                </a:solidFill>
                <a:effectLst/>
                <a:latin typeface="+mn-lt"/>
                <a:ea typeface="+mn-ea"/>
                <a:cs typeface="+mn-cs"/>
                <a:hlinkClick r:id="rId3"/>
              </a:rPr>
              <a:t>https://www.loc.gov/item/90709052/</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err="1">
                <a:solidFill>
                  <a:schemeClr val="tx1"/>
                </a:solidFill>
                <a:effectLst/>
                <a:latin typeface="+mn-lt"/>
                <a:ea typeface="+mn-ea"/>
                <a:cs typeface="+mn-cs"/>
              </a:rPr>
              <a:t>Mcconnell</a:t>
            </a:r>
            <a:r>
              <a:rPr lang="en-US" sz="1200" b="0" i="0" u="none" strike="noStrike" kern="1200" dirty="0">
                <a:solidFill>
                  <a:schemeClr val="tx1"/>
                </a:solidFill>
                <a:effectLst/>
                <a:latin typeface="+mn-lt"/>
                <a:ea typeface="+mn-ea"/>
                <a:cs typeface="+mn-cs"/>
              </a:rPr>
              <a:t> Map Co, and James McConnell. </a:t>
            </a:r>
            <a:r>
              <a:rPr lang="en-US" sz="1200" b="0" i="1" u="none" strike="noStrike" kern="1200" dirty="0">
                <a:solidFill>
                  <a:schemeClr val="tx1"/>
                </a:solidFill>
                <a:effectLst/>
                <a:latin typeface="+mn-lt"/>
                <a:ea typeface="+mn-ea"/>
                <a:cs typeface="+mn-cs"/>
              </a:rPr>
              <a:t>Kansas-Nebraska Act, 1854</a:t>
            </a:r>
            <a:r>
              <a:rPr lang="en-US" sz="1200" b="0" i="0" u="none" strike="noStrike" kern="1200" dirty="0">
                <a:solidFill>
                  <a:schemeClr val="tx1"/>
                </a:solidFill>
                <a:effectLst/>
                <a:latin typeface="+mn-lt"/>
                <a:ea typeface="+mn-ea"/>
                <a:cs typeface="+mn-cs"/>
              </a:rPr>
              <a:t>. 1919. Library of Congress Geography and Map Division. </a:t>
            </a:r>
            <a:r>
              <a:rPr lang="en-US" sz="1200" b="0" i="0" u="sng" strike="noStrike" kern="1200" dirty="0">
                <a:solidFill>
                  <a:schemeClr val="tx1"/>
                </a:solidFill>
                <a:effectLst/>
                <a:latin typeface="+mn-lt"/>
                <a:ea typeface="+mn-ea"/>
                <a:cs typeface="+mn-cs"/>
                <a:hlinkClick r:id="rId3"/>
              </a:rPr>
              <a:t>https://www.loc.gov/item/2009581130/</a:t>
            </a:r>
            <a:endParaRPr lang="en-US" dirty="0"/>
          </a:p>
        </p:txBody>
      </p:sp>
      <p:sp>
        <p:nvSpPr>
          <p:cNvPr id="4" name="Slide Number Placeholder 3"/>
          <p:cNvSpPr>
            <a:spLocks noGrp="1"/>
          </p:cNvSpPr>
          <p:nvPr>
            <p:ph type="sldNum" sz="quarter" idx="5"/>
          </p:nvPr>
        </p:nvSpPr>
        <p:spPr/>
        <p:txBody>
          <a:bodyPr/>
          <a:lstStyle/>
          <a:p>
            <a:fld id="{D311C94F-2CE8-48F9-AD2F-C3B3E2A28BFD}" type="slidenum">
              <a:rPr lang="en-US" smtClean="0"/>
              <a:t>6</a:t>
            </a:fld>
            <a:endParaRPr lang="en-US"/>
          </a:p>
        </p:txBody>
      </p:sp>
    </p:spTree>
    <p:extLst>
      <p:ext uri="{BB962C8B-B14F-4D97-AF65-F5344CB8AC3E}">
        <p14:creationId xmlns:p14="http://schemas.microsoft.com/office/powerpoint/2010/main" val="33081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DC8C-3D9A-D495-976D-B2379DC0ED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3C60F3-E8FD-03E0-048C-4B231C8494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EB83BF-B9AB-51AB-323A-C44302C68ABA}"/>
              </a:ext>
            </a:extLst>
          </p:cNvPr>
          <p:cNvSpPr>
            <a:spLocks noGrp="1"/>
          </p:cNvSpPr>
          <p:nvPr>
            <p:ph type="dt" sz="half" idx="10"/>
          </p:nvPr>
        </p:nvSpPr>
        <p:spPr/>
        <p:txBody>
          <a:bodyPr/>
          <a:lstStyle/>
          <a:p>
            <a:fld id="{A85404C0-E3D1-426C-9C25-970E1B1DE317}" type="datetimeFigureOut">
              <a:rPr lang="en-US" smtClean="0"/>
              <a:t>8/8/2025</a:t>
            </a:fld>
            <a:endParaRPr lang="en-US"/>
          </a:p>
        </p:txBody>
      </p:sp>
      <p:sp>
        <p:nvSpPr>
          <p:cNvPr id="5" name="Footer Placeholder 4">
            <a:extLst>
              <a:ext uri="{FF2B5EF4-FFF2-40B4-BE49-F238E27FC236}">
                <a16:creationId xmlns:a16="http://schemas.microsoft.com/office/drawing/2014/main" id="{7B141F2E-D6D9-6BC5-BD5A-E8088751C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02167-A0E3-AEFF-108A-F6B144E6B632}"/>
              </a:ext>
            </a:extLst>
          </p:cNvPr>
          <p:cNvSpPr>
            <a:spLocks noGrp="1"/>
          </p:cNvSpPr>
          <p:nvPr>
            <p:ph type="sldNum" sz="quarter" idx="12"/>
          </p:nvPr>
        </p:nvSpPr>
        <p:spPr/>
        <p:txBody>
          <a:bodyPr/>
          <a:lstStyle/>
          <a:p>
            <a:fld id="{26DAFE05-2410-478D-AF83-8C1356E45276}" type="slidenum">
              <a:rPr lang="en-US" smtClean="0"/>
              <a:t>‹#›</a:t>
            </a:fld>
            <a:endParaRPr lang="en-US"/>
          </a:p>
        </p:txBody>
      </p:sp>
    </p:spTree>
    <p:extLst>
      <p:ext uri="{BB962C8B-B14F-4D97-AF65-F5344CB8AC3E}">
        <p14:creationId xmlns:p14="http://schemas.microsoft.com/office/powerpoint/2010/main" val="14287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40DC-59DB-9F9B-BCA8-A851ADFA75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2E6F65-F2E4-B390-D2B3-5F1678BCC5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05321-B818-554C-F7D6-AB5F310A1F08}"/>
              </a:ext>
            </a:extLst>
          </p:cNvPr>
          <p:cNvSpPr>
            <a:spLocks noGrp="1"/>
          </p:cNvSpPr>
          <p:nvPr>
            <p:ph type="dt" sz="half" idx="10"/>
          </p:nvPr>
        </p:nvSpPr>
        <p:spPr/>
        <p:txBody>
          <a:bodyPr/>
          <a:lstStyle/>
          <a:p>
            <a:fld id="{A85404C0-E3D1-426C-9C25-970E1B1DE317}" type="datetimeFigureOut">
              <a:rPr lang="en-US" smtClean="0"/>
              <a:t>8/8/2025</a:t>
            </a:fld>
            <a:endParaRPr lang="en-US"/>
          </a:p>
        </p:txBody>
      </p:sp>
      <p:sp>
        <p:nvSpPr>
          <p:cNvPr id="5" name="Footer Placeholder 4">
            <a:extLst>
              <a:ext uri="{FF2B5EF4-FFF2-40B4-BE49-F238E27FC236}">
                <a16:creationId xmlns:a16="http://schemas.microsoft.com/office/drawing/2014/main" id="{4F0D25AF-9028-4BC3-3A1D-BEC169595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C7DD1-F435-3753-54F7-11549D70D177}"/>
              </a:ext>
            </a:extLst>
          </p:cNvPr>
          <p:cNvSpPr>
            <a:spLocks noGrp="1"/>
          </p:cNvSpPr>
          <p:nvPr>
            <p:ph type="sldNum" sz="quarter" idx="12"/>
          </p:nvPr>
        </p:nvSpPr>
        <p:spPr/>
        <p:txBody>
          <a:bodyPr/>
          <a:lstStyle/>
          <a:p>
            <a:fld id="{26DAFE05-2410-478D-AF83-8C1356E45276}" type="slidenum">
              <a:rPr lang="en-US" smtClean="0"/>
              <a:t>‹#›</a:t>
            </a:fld>
            <a:endParaRPr lang="en-US"/>
          </a:p>
        </p:txBody>
      </p:sp>
    </p:spTree>
    <p:extLst>
      <p:ext uri="{BB962C8B-B14F-4D97-AF65-F5344CB8AC3E}">
        <p14:creationId xmlns:p14="http://schemas.microsoft.com/office/powerpoint/2010/main" val="202465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83FB0C-F1B1-1C8B-1CD6-D3C620D6EC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1DD0CD-FF44-BD25-1C8E-33AB8073BC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420F8-7A44-F9DD-108C-A4E95A4F5E75}"/>
              </a:ext>
            </a:extLst>
          </p:cNvPr>
          <p:cNvSpPr>
            <a:spLocks noGrp="1"/>
          </p:cNvSpPr>
          <p:nvPr>
            <p:ph type="dt" sz="half" idx="10"/>
          </p:nvPr>
        </p:nvSpPr>
        <p:spPr/>
        <p:txBody>
          <a:bodyPr/>
          <a:lstStyle/>
          <a:p>
            <a:fld id="{A85404C0-E3D1-426C-9C25-970E1B1DE317}" type="datetimeFigureOut">
              <a:rPr lang="en-US" smtClean="0"/>
              <a:t>8/8/2025</a:t>
            </a:fld>
            <a:endParaRPr lang="en-US"/>
          </a:p>
        </p:txBody>
      </p:sp>
      <p:sp>
        <p:nvSpPr>
          <p:cNvPr id="5" name="Footer Placeholder 4">
            <a:extLst>
              <a:ext uri="{FF2B5EF4-FFF2-40B4-BE49-F238E27FC236}">
                <a16:creationId xmlns:a16="http://schemas.microsoft.com/office/drawing/2014/main" id="{395B3950-1F18-CDFD-2C00-18355CC6D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A5717-4CF5-6DEF-E829-117D162043AC}"/>
              </a:ext>
            </a:extLst>
          </p:cNvPr>
          <p:cNvSpPr>
            <a:spLocks noGrp="1"/>
          </p:cNvSpPr>
          <p:nvPr>
            <p:ph type="sldNum" sz="quarter" idx="12"/>
          </p:nvPr>
        </p:nvSpPr>
        <p:spPr/>
        <p:txBody>
          <a:bodyPr/>
          <a:lstStyle/>
          <a:p>
            <a:fld id="{26DAFE05-2410-478D-AF83-8C1356E45276}" type="slidenum">
              <a:rPr lang="en-US" smtClean="0"/>
              <a:t>‹#›</a:t>
            </a:fld>
            <a:endParaRPr lang="en-US"/>
          </a:p>
        </p:txBody>
      </p:sp>
    </p:spTree>
    <p:extLst>
      <p:ext uri="{BB962C8B-B14F-4D97-AF65-F5344CB8AC3E}">
        <p14:creationId xmlns:p14="http://schemas.microsoft.com/office/powerpoint/2010/main" val="1125785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8/8/2025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021390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8/8/2025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83294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8/8/2025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68026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8/8/2025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99116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8/8/2025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992592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8/8/2025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68885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8/8/2025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87668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8/8/2025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84055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10EB-405C-51FD-D2B3-150BFA15B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0AFFC0-018A-4F97-E1D1-7D83517FDC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F1C0A-49E2-CFB0-B0DB-0F4D98138F0C}"/>
              </a:ext>
            </a:extLst>
          </p:cNvPr>
          <p:cNvSpPr>
            <a:spLocks noGrp="1"/>
          </p:cNvSpPr>
          <p:nvPr>
            <p:ph type="dt" sz="half" idx="10"/>
          </p:nvPr>
        </p:nvSpPr>
        <p:spPr/>
        <p:txBody>
          <a:bodyPr/>
          <a:lstStyle/>
          <a:p>
            <a:fld id="{A85404C0-E3D1-426C-9C25-970E1B1DE317}" type="datetimeFigureOut">
              <a:rPr lang="en-US" smtClean="0"/>
              <a:t>8/8/2025</a:t>
            </a:fld>
            <a:endParaRPr lang="en-US"/>
          </a:p>
        </p:txBody>
      </p:sp>
      <p:sp>
        <p:nvSpPr>
          <p:cNvPr id="5" name="Footer Placeholder 4">
            <a:extLst>
              <a:ext uri="{FF2B5EF4-FFF2-40B4-BE49-F238E27FC236}">
                <a16:creationId xmlns:a16="http://schemas.microsoft.com/office/drawing/2014/main" id="{58C89211-301A-5E05-497B-427C16A12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BE1EF-951C-09E4-8AD6-71BC75B882A9}"/>
              </a:ext>
            </a:extLst>
          </p:cNvPr>
          <p:cNvSpPr>
            <a:spLocks noGrp="1"/>
          </p:cNvSpPr>
          <p:nvPr>
            <p:ph type="sldNum" sz="quarter" idx="12"/>
          </p:nvPr>
        </p:nvSpPr>
        <p:spPr/>
        <p:txBody>
          <a:bodyPr/>
          <a:lstStyle/>
          <a:p>
            <a:fld id="{26DAFE05-2410-478D-AF83-8C1356E45276}" type="slidenum">
              <a:rPr lang="en-US" smtClean="0"/>
              <a:t>‹#›</a:t>
            </a:fld>
            <a:endParaRPr lang="en-US"/>
          </a:p>
        </p:txBody>
      </p:sp>
    </p:spTree>
    <p:extLst>
      <p:ext uri="{BB962C8B-B14F-4D97-AF65-F5344CB8AC3E}">
        <p14:creationId xmlns:p14="http://schemas.microsoft.com/office/powerpoint/2010/main" val="3937532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8/8/2025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966808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8/8/2025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19979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8/8/2025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754197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8/8/2025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55596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8/8/2025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44325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8/8/2025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691800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8/8/2025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98233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8/8/2025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33271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8/8/2025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30008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8/8/2025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2718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9BC0-2F0B-7AA3-C611-B3965A665B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3F9813-31C8-00D4-AF0E-5090C33A61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C31AD8-8762-08E7-D66D-6EC8285DF311}"/>
              </a:ext>
            </a:extLst>
          </p:cNvPr>
          <p:cNvSpPr>
            <a:spLocks noGrp="1"/>
          </p:cNvSpPr>
          <p:nvPr>
            <p:ph type="dt" sz="half" idx="10"/>
          </p:nvPr>
        </p:nvSpPr>
        <p:spPr/>
        <p:txBody>
          <a:bodyPr/>
          <a:lstStyle/>
          <a:p>
            <a:fld id="{A85404C0-E3D1-426C-9C25-970E1B1DE317}" type="datetimeFigureOut">
              <a:rPr lang="en-US" smtClean="0"/>
              <a:t>8/8/2025</a:t>
            </a:fld>
            <a:endParaRPr lang="en-US"/>
          </a:p>
        </p:txBody>
      </p:sp>
      <p:sp>
        <p:nvSpPr>
          <p:cNvPr id="5" name="Footer Placeholder 4">
            <a:extLst>
              <a:ext uri="{FF2B5EF4-FFF2-40B4-BE49-F238E27FC236}">
                <a16:creationId xmlns:a16="http://schemas.microsoft.com/office/drawing/2014/main" id="{5C869CA2-BAB3-D5AD-405D-4BD2A8C3A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69860-A908-1B14-FD4F-211907064D26}"/>
              </a:ext>
            </a:extLst>
          </p:cNvPr>
          <p:cNvSpPr>
            <a:spLocks noGrp="1"/>
          </p:cNvSpPr>
          <p:nvPr>
            <p:ph type="sldNum" sz="quarter" idx="12"/>
          </p:nvPr>
        </p:nvSpPr>
        <p:spPr/>
        <p:txBody>
          <a:bodyPr/>
          <a:lstStyle/>
          <a:p>
            <a:fld id="{26DAFE05-2410-478D-AF83-8C1356E45276}" type="slidenum">
              <a:rPr lang="en-US" smtClean="0"/>
              <a:t>‹#›</a:t>
            </a:fld>
            <a:endParaRPr lang="en-US"/>
          </a:p>
        </p:txBody>
      </p:sp>
    </p:spTree>
    <p:extLst>
      <p:ext uri="{BB962C8B-B14F-4D97-AF65-F5344CB8AC3E}">
        <p14:creationId xmlns:p14="http://schemas.microsoft.com/office/powerpoint/2010/main" val="2733965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8/8/2025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04069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8/8/2025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72814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8/8/2025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46554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8/8/2025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6979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D4B3-28CE-0580-B9DD-13FAFF988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6F5476-54E1-94A6-47B0-DFFFDB12C2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53025C-4AA5-8BBE-86E1-7866F31D36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78C8D6-AF44-2060-C3E4-1EADA3BC42F1}"/>
              </a:ext>
            </a:extLst>
          </p:cNvPr>
          <p:cNvSpPr>
            <a:spLocks noGrp="1"/>
          </p:cNvSpPr>
          <p:nvPr>
            <p:ph type="dt" sz="half" idx="10"/>
          </p:nvPr>
        </p:nvSpPr>
        <p:spPr/>
        <p:txBody>
          <a:bodyPr/>
          <a:lstStyle/>
          <a:p>
            <a:fld id="{A85404C0-E3D1-426C-9C25-970E1B1DE317}" type="datetimeFigureOut">
              <a:rPr lang="en-US" smtClean="0"/>
              <a:t>8/8/2025</a:t>
            </a:fld>
            <a:endParaRPr lang="en-US"/>
          </a:p>
        </p:txBody>
      </p:sp>
      <p:sp>
        <p:nvSpPr>
          <p:cNvPr id="6" name="Footer Placeholder 5">
            <a:extLst>
              <a:ext uri="{FF2B5EF4-FFF2-40B4-BE49-F238E27FC236}">
                <a16:creationId xmlns:a16="http://schemas.microsoft.com/office/drawing/2014/main" id="{11C9F6C7-7D70-931D-B3A4-E53700A818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DFF76-4042-E2F7-5165-8150429F77E6}"/>
              </a:ext>
            </a:extLst>
          </p:cNvPr>
          <p:cNvSpPr>
            <a:spLocks noGrp="1"/>
          </p:cNvSpPr>
          <p:nvPr>
            <p:ph type="sldNum" sz="quarter" idx="12"/>
          </p:nvPr>
        </p:nvSpPr>
        <p:spPr/>
        <p:txBody>
          <a:bodyPr/>
          <a:lstStyle/>
          <a:p>
            <a:fld id="{26DAFE05-2410-478D-AF83-8C1356E45276}" type="slidenum">
              <a:rPr lang="en-US" smtClean="0"/>
              <a:t>‹#›</a:t>
            </a:fld>
            <a:endParaRPr lang="en-US"/>
          </a:p>
        </p:txBody>
      </p:sp>
    </p:spTree>
    <p:extLst>
      <p:ext uri="{BB962C8B-B14F-4D97-AF65-F5344CB8AC3E}">
        <p14:creationId xmlns:p14="http://schemas.microsoft.com/office/powerpoint/2010/main" val="365073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46F1-9069-4B96-8EE2-DF426532E8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D5E8CE-3DFE-90CE-D2BA-6C896DF2F9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EBC6A1-48E1-E15A-58FA-85E2B3D3EA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C78771-71D8-3324-9432-556B2C32C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3C98E4-63FC-1FAD-4586-83F19398E2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7C75B7-5A24-49D6-C0DA-955E1CD05B5C}"/>
              </a:ext>
            </a:extLst>
          </p:cNvPr>
          <p:cNvSpPr>
            <a:spLocks noGrp="1"/>
          </p:cNvSpPr>
          <p:nvPr>
            <p:ph type="dt" sz="half" idx="10"/>
          </p:nvPr>
        </p:nvSpPr>
        <p:spPr/>
        <p:txBody>
          <a:bodyPr/>
          <a:lstStyle/>
          <a:p>
            <a:fld id="{A85404C0-E3D1-426C-9C25-970E1B1DE317}" type="datetimeFigureOut">
              <a:rPr lang="en-US" smtClean="0"/>
              <a:t>8/8/2025</a:t>
            </a:fld>
            <a:endParaRPr lang="en-US"/>
          </a:p>
        </p:txBody>
      </p:sp>
      <p:sp>
        <p:nvSpPr>
          <p:cNvPr id="8" name="Footer Placeholder 7">
            <a:extLst>
              <a:ext uri="{FF2B5EF4-FFF2-40B4-BE49-F238E27FC236}">
                <a16:creationId xmlns:a16="http://schemas.microsoft.com/office/drawing/2014/main" id="{D4EE722A-2617-8019-B934-EDD507B07B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5A6E7E-B152-1FDD-131F-A88D0B8B0C70}"/>
              </a:ext>
            </a:extLst>
          </p:cNvPr>
          <p:cNvSpPr>
            <a:spLocks noGrp="1"/>
          </p:cNvSpPr>
          <p:nvPr>
            <p:ph type="sldNum" sz="quarter" idx="12"/>
          </p:nvPr>
        </p:nvSpPr>
        <p:spPr/>
        <p:txBody>
          <a:bodyPr/>
          <a:lstStyle/>
          <a:p>
            <a:fld id="{26DAFE05-2410-478D-AF83-8C1356E45276}" type="slidenum">
              <a:rPr lang="en-US" smtClean="0"/>
              <a:t>‹#›</a:t>
            </a:fld>
            <a:endParaRPr lang="en-US"/>
          </a:p>
        </p:txBody>
      </p:sp>
    </p:spTree>
    <p:extLst>
      <p:ext uri="{BB962C8B-B14F-4D97-AF65-F5344CB8AC3E}">
        <p14:creationId xmlns:p14="http://schemas.microsoft.com/office/powerpoint/2010/main" val="33168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6E2DE-DBD5-8BF3-E978-FD6C06178B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40B083-8A35-E62B-9C63-613F332E13E3}"/>
              </a:ext>
            </a:extLst>
          </p:cNvPr>
          <p:cNvSpPr>
            <a:spLocks noGrp="1"/>
          </p:cNvSpPr>
          <p:nvPr>
            <p:ph type="dt" sz="half" idx="10"/>
          </p:nvPr>
        </p:nvSpPr>
        <p:spPr/>
        <p:txBody>
          <a:bodyPr/>
          <a:lstStyle/>
          <a:p>
            <a:fld id="{A85404C0-E3D1-426C-9C25-970E1B1DE317}" type="datetimeFigureOut">
              <a:rPr lang="en-US" smtClean="0"/>
              <a:t>8/8/2025</a:t>
            </a:fld>
            <a:endParaRPr lang="en-US"/>
          </a:p>
        </p:txBody>
      </p:sp>
      <p:sp>
        <p:nvSpPr>
          <p:cNvPr id="4" name="Footer Placeholder 3">
            <a:extLst>
              <a:ext uri="{FF2B5EF4-FFF2-40B4-BE49-F238E27FC236}">
                <a16:creationId xmlns:a16="http://schemas.microsoft.com/office/drawing/2014/main" id="{717112A5-21CB-1D68-EC31-B3560CE5BF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262248-64FA-C6C0-4088-87C484E4AD8F}"/>
              </a:ext>
            </a:extLst>
          </p:cNvPr>
          <p:cNvSpPr>
            <a:spLocks noGrp="1"/>
          </p:cNvSpPr>
          <p:nvPr>
            <p:ph type="sldNum" sz="quarter" idx="12"/>
          </p:nvPr>
        </p:nvSpPr>
        <p:spPr/>
        <p:txBody>
          <a:bodyPr/>
          <a:lstStyle/>
          <a:p>
            <a:fld id="{26DAFE05-2410-478D-AF83-8C1356E45276}" type="slidenum">
              <a:rPr lang="en-US" smtClean="0"/>
              <a:t>‹#›</a:t>
            </a:fld>
            <a:endParaRPr lang="en-US"/>
          </a:p>
        </p:txBody>
      </p:sp>
    </p:spTree>
    <p:extLst>
      <p:ext uri="{BB962C8B-B14F-4D97-AF65-F5344CB8AC3E}">
        <p14:creationId xmlns:p14="http://schemas.microsoft.com/office/powerpoint/2010/main" val="344500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48A889-9029-7867-AB29-43F371EFD49C}"/>
              </a:ext>
            </a:extLst>
          </p:cNvPr>
          <p:cNvSpPr>
            <a:spLocks noGrp="1"/>
          </p:cNvSpPr>
          <p:nvPr>
            <p:ph type="dt" sz="half" idx="10"/>
          </p:nvPr>
        </p:nvSpPr>
        <p:spPr/>
        <p:txBody>
          <a:bodyPr/>
          <a:lstStyle/>
          <a:p>
            <a:fld id="{A85404C0-E3D1-426C-9C25-970E1B1DE317}" type="datetimeFigureOut">
              <a:rPr lang="en-US" smtClean="0"/>
              <a:t>8/8/2025</a:t>
            </a:fld>
            <a:endParaRPr lang="en-US"/>
          </a:p>
        </p:txBody>
      </p:sp>
      <p:sp>
        <p:nvSpPr>
          <p:cNvPr id="3" name="Footer Placeholder 2">
            <a:extLst>
              <a:ext uri="{FF2B5EF4-FFF2-40B4-BE49-F238E27FC236}">
                <a16:creationId xmlns:a16="http://schemas.microsoft.com/office/drawing/2014/main" id="{59982D8B-16F1-4E53-90D5-D22AC0302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681FB5-6A47-7BD8-E94F-DFF211BA153B}"/>
              </a:ext>
            </a:extLst>
          </p:cNvPr>
          <p:cNvSpPr>
            <a:spLocks noGrp="1"/>
          </p:cNvSpPr>
          <p:nvPr>
            <p:ph type="sldNum" sz="quarter" idx="12"/>
          </p:nvPr>
        </p:nvSpPr>
        <p:spPr/>
        <p:txBody>
          <a:bodyPr/>
          <a:lstStyle/>
          <a:p>
            <a:fld id="{26DAFE05-2410-478D-AF83-8C1356E45276}" type="slidenum">
              <a:rPr lang="en-US" smtClean="0"/>
              <a:t>‹#›</a:t>
            </a:fld>
            <a:endParaRPr lang="en-US"/>
          </a:p>
        </p:txBody>
      </p:sp>
    </p:spTree>
    <p:extLst>
      <p:ext uri="{BB962C8B-B14F-4D97-AF65-F5344CB8AC3E}">
        <p14:creationId xmlns:p14="http://schemas.microsoft.com/office/powerpoint/2010/main" val="143562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D559-89AF-AFEF-FF3E-146180D7F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EEF149-88D0-8AD2-1B33-986DB038CD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321A0A-9B50-7808-1CB9-F8682DE97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B0B03-99CD-405D-F6EF-BEDCF499AA7E}"/>
              </a:ext>
            </a:extLst>
          </p:cNvPr>
          <p:cNvSpPr>
            <a:spLocks noGrp="1"/>
          </p:cNvSpPr>
          <p:nvPr>
            <p:ph type="dt" sz="half" idx="10"/>
          </p:nvPr>
        </p:nvSpPr>
        <p:spPr/>
        <p:txBody>
          <a:bodyPr/>
          <a:lstStyle/>
          <a:p>
            <a:fld id="{A85404C0-E3D1-426C-9C25-970E1B1DE317}" type="datetimeFigureOut">
              <a:rPr lang="en-US" smtClean="0"/>
              <a:t>8/8/2025</a:t>
            </a:fld>
            <a:endParaRPr lang="en-US"/>
          </a:p>
        </p:txBody>
      </p:sp>
      <p:sp>
        <p:nvSpPr>
          <p:cNvPr id="6" name="Footer Placeholder 5">
            <a:extLst>
              <a:ext uri="{FF2B5EF4-FFF2-40B4-BE49-F238E27FC236}">
                <a16:creationId xmlns:a16="http://schemas.microsoft.com/office/drawing/2014/main" id="{3EC131D9-4AD5-3EFD-0135-90BDAA860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1B3E61-0B0C-3675-D572-109EF2715E44}"/>
              </a:ext>
            </a:extLst>
          </p:cNvPr>
          <p:cNvSpPr>
            <a:spLocks noGrp="1"/>
          </p:cNvSpPr>
          <p:nvPr>
            <p:ph type="sldNum" sz="quarter" idx="12"/>
          </p:nvPr>
        </p:nvSpPr>
        <p:spPr/>
        <p:txBody>
          <a:bodyPr/>
          <a:lstStyle/>
          <a:p>
            <a:fld id="{26DAFE05-2410-478D-AF83-8C1356E45276}" type="slidenum">
              <a:rPr lang="en-US" smtClean="0"/>
              <a:t>‹#›</a:t>
            </a:fld>
            <a:endParaRPr lang="en-US"/>
          </a:p>
        </p:txBody>
      </p:sp>
    </p:spTree>
    <p:extLst>
      <p:ext uri="{BB962C8B-B14F-4D97-AF65-F5344CB8AC3E}">
        <p14:creationId xmlns:p14="http://schemas.microsoft.com/office/powerpoint/2010/main" val="133319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54FB-9855-BDF8-3056-91E358B75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8E734-88E3-47D4-268A-7C4ADDF40D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B01B99-227E-0CA3-0A57-73D30B2E9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AC935-A30C-44C7-2D93-7BA49E90EDEA}"/>
              </a:ext>
            </a:extLst>
          </p:cNvPr>
          <p:cNvSpPr>
            <a:spLocks noGrp="1"/>
          </p:cNvSpPr>
          <p:nvPr>
            <p:ph type="dt" sz="half" idx="10"/>
          </p:nvPr>
        </p:nvSpPr>
        <p:spPr/>
        <p:txBody>
          <a:bodyPr/>
          <a:lstStyle/>
          <a:p>
            <a:fld id="{A85404C0-E3D1-426C-9C25-970E1B1DE317}" type="datetimeFigureOut">
              <a:rPr lang="en-US" smtClean="0"/>
              <a:t>8/8/2025</a:t>
            </a:fld>
            <a:endParaRPr lang="en-US"/>
          </a:p>
        </p:txBody>
      </p:sp>
      <p:sp>
        <p:nvSpPr>
          <p:cNvPr id="6" name="Footer Placeholder 5">
            <a:extLst>
              <a:ext uri="{FF2B5EF4-FFF2-40B4-BE49-F238E27FC236}">
                <a16:creationId xmlns:a16="http://schemas.microsoft.com/office/drawing/2014/main" id="{216AB314-787B-BAD4-64A0-0802986992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B5F04-D017-B32D-B322-06BA6811316B}"/>
              </a:ext>
            </a:extLst>
          </p:cNvPr>
          <p:cNvSpPr>
            <a:spLocks noGrp="1"/>
          </p:cNvSpPr>
          <p:nvPr>
            <p:ph type="sldNum" sz="quarter" idx="12"/>
          </p:nvPr>
        </p:nvSpPr>
        <p:spPr/>
        <p:txBody>
          <a:bodyPr/>
          <a:lstStyle/>
          <a:p>
            <a:fld id="{26DAFE05-2410-478D-AF83-8C1356E45276}" type="slidenum">
              <a:rPr lang="en-US" smtClean="0"/>
              <a:t>‹#›</a:t>
            </a:fld>
            <a:endParaRPr lang="en-US"/>
          </a:p>
        </p:txBody>
      </p:sp>
    </p:spTree>
    <p:extLst>
      <p:ext uri="{BB962C8B-B14F-4D97-AF65-F5344CB8AC3E}">
        <p14:creationId xmlns:p14="http://schemas.microsoft.com/office/powerpoint/2010/main" val="268813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B83265-5D03-E0BA-CFCF-FCD665EE61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A57892-4435-9C2C-AC41-5748382CC2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3F91D-8BA0-77E6-C5D0-99F3210F2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5404C0-E3D1-426C-9C25-970E1B1DE317}" type="datetimeFigureOut">
              <a:rPr lang="en-US" smtClean="0"/>
              <a:t>8/8/2025</a:t>
            </a:fld>
            <a:endParaRPr lang="en-US"/>
          </a:p>
        </p:txBody>
      </p:sp>
      <p:sp>
        <p:nvSpPr>
          <p:cNvPr id="5" name="Footer Placeholder 4">
            <a:extLst>
              <a:ext uri="{FF2B5EF4-FFF2-40B4-BE49-F238E27FC236}">
                <a16:creationId xmlns:a16="http://schemas.microsoft.com/office/drawing/2014/main" id="{7CD98970-BDFF-D7C6-B4BF-158B2EF340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277CABA-6EDB-058C-3545-1D8936A806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DAFE05-2410-478D-AF83-8C1356E45276}" type="slidenum">
              <a:rPr lang="en-US" smtClean="0"/>
              <a:t>‹#›</a:t>
            </a:fld>
            <a:endParaRPr lang="en-US"/>
          </a:p>
        </p:txBody>
      </p:sp>
    </p:spTree>
    <p:extLst>
      <p:ext uri="{BB962C8B-B14F-4D97-AF65-F5344CB8AC3E}">
        <p14:creationId xmlns:p14="http://schemas.microsoft.com/office/powerpoint/2010/main" val="2929131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8/8/2025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1552140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8/8/2025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994128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17.svg"/><Relationship Id="rId5" Type="http://schemas.openxmlformats.org/officeDocument/2006/relationships/image" Target="../media/image13.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9.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ainting depicting a Civil War battle. There are Northern Union soldiers in blue, waving a United States flag charging an army of Confederate soldiers in grey holding a flag of the Confederacy. Dead and wounded men lay on the ground in the foreground.">
            <a:extLst>
              <a:ext uri="{FF2B5EF4-FFF2-40B4-BE49-F238E27FC236}">
                <a16:creationId xmlns:a16="http://schemas.microsoft.com/office/drawing/2014/main" id="{C4111BA8-011A-944A-166F-BBC9B79BB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396" r="13"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4006227" cy="3665267"/>
          </a:xfrm>
          <a:noFill/>
        </p:spPr>
        <p:txBody>
          <a:bodyPr>
            <a:normAutofit/>
          </a:bodyPr>
          <a:lstStyle/>
          <a:p>
            <a:pPr algn="l"/>
            <a:r>
              <a:rPr lang="en-US" b="1" i="1" dirty="0">
                <a:solidFill>
                  <a:schemeClr val="tx1">
                    <a:lumMod val="65000"/>
                    <a:lumOff val="35000"/>
                  </a:schemeClr>
                </a:solidFill>
                <a:latin typeface="Gotham Book"/>
              </a:rPr>
              <a:t>Unit 7: </a:t>
            </a:r>
            <a:br>
              <a:rPr lang="en-US" b="1" i="1" dirty="0">
                <a:latin typeface="Gotham Book"/>
              </a:rPr>
            </a:br>
            <a:r>
              <a:rPr lang="en-US" b="1" dirty="0">
                <a:solidFill>
                  <a:srgbClr val="0070C0"/>
                </a:solidFill>
                <a:latin typeface="Gotham Book"/>
              </a:rPr>
              <a:t>Early Statehood</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3445766" cy="1485319"/>
          </a:xfrm>
          <a:noFill/>
        </p:spPr>
        <p:txBody>
          <a:bodyPr>
            <a:normAutofit/>
          </a:bodyPr>
          <a:lstStyle/>
          <a:p>
            <a:pPr algn="l"/>
            <a:r>
              <a:rPr lang="en-US" sz="3600" b="1" i="1" dirty="0">
                <a:solidFill>
                  <a:schemeClr val="tx1">
                    <a:lumMod val="65000"/>
                    <a:lumOff val="35000"/>
                  </a:schemeClr>
                </a:solidFill>
                <a:latin typeface="Gotham Book"/>
              </a:rPr>
              <a:t>Lesson 11: </a:t>
            </a:r>
          </a:p>
          <a:p>
            <a:pPr algn="l"/>
            <a:r>
              <a:rPr lang="en-US" sz="4000" b="1" i="1" dirty="0">
                <a:solidFill>
                  <a:srgbClr val="0070C0"/>
                </a:solidFill>
                <a:latin typeface="Gotham Book"/>
              </a:rPr>
              <a:t>Looking Ahead</a:t>
            </a:r>
          </a:p>
        </p:txBody>
      </p:sp>
    </p:spTree>
    <p:extLst>
      <p:ext uri="{BB962C8B-B14F-4D97-AF65-F5344CB8AC3E}">
        <p14:creationId xmlns:p14="http://schemas.microsoft.com/office/powerpoint/2010/main" val="391308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643743" y="13062"/>
            <a:ext cx="10548257"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a:extLst>
              <a:ext uri="{FF2B5EF4-FFF2-40B4-BE49-F238E27FC236}">
                <a16:creationId xmlns:a16="http://schemas.microsoft.com/office/drawing/2014/main" id="{30AA0815-3539-E037-9A13-5B5BCB3E9F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4" name="Graphic 3">
            <a:extLst>
              <a:ext uri="{FF2B5EF4-FFF2-40B4-BE49-F238E27FC236}">
                <a16:creationId xmlns:a16="http://schemas.microsoft.com/office/drawing/2014/main" id="{8845905D-6021-9805-4D81-9B434189385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6371" y="2493291"/>
            <a:ext cx="1071092" cy="1071092"/>
          </a:xfrm>
          <a:prstGeom prst="rect">
            <a:avLst/>
          </a:prstGeom>
        </p:spPr>
      </p:pic>
      <p:pic>
        <p:nvPicPr>
          <p:cNvPr id="5" name="Graphic 4">
            <a:extLst>
              <a:ext uri="{FF2B5EF4-FFF2-40B4-BE49-F238E27FC236}">
                <a16:creationId xmlns:a16="http://schemas.microsoft.com/office/drawing/2014/main" id="{D1E10BE0-0CDD-02ED-52D7-EE09733BF4F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43743" y="1761958"/>
            <a:ext cx="925793" cy="925793"/>
          </a:xfrm>
          <a:prstGeom prst="rect">
            <a:avLst/>
          </a:prstGeom>
        </p:spPr>
      </p:pic>
      <p:pic>
        <p:nvPicPr>
          <p:cNvPr id="6" name="Graphic 5">
            <a:extLst>
              <a:ext uri="{FF2B5EF4-FFF2-40B4-BE49-F238E27FC236}">
                <a16:creationId xmlns:a16="http://schemas.microsoft.com/office/drawing/2014/main" id="{FC31A83F-3E23-EFCD-4194-0781D607F5C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35452" y="5666924"/>
            <a:ext cx="842453" cy="842453"/>
          </a:xfrm>
          <a:prstGeom prst="rect">
            <a:avLst/>
          </a:prstGeom>
        </p:spPr>
      </p:pic>
      <p:pic>
        <p:nvPicPr>
          <p:cNvPr id="7" name="Graphic 6">
            <a:extLst>
              <a:ext uri="{FF2B5EF4-FFF2-40B4-BE49-F238E27FC236}">
                <a16:creationId xmlns:a16="http://schemas.microsoft.com/office/drawing/2014/main" id="{75998B19-8BF1-92D8-D6FD-5581993EB5E6}"/>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94988" y="1620692"/>
            <a:ext cx="1208326" cy="1208326"/>
          </a:xfrm>
          <a:prstGeom prst="rect">
            <a:avLst/>
          </a:prstGeom>
        </p:spPr>
      </p:pic>
      <p:pic>
        <p:nvPicPr>
          <p:cNvPr id="8" name="Picture 7" descr="A close-up of a magnifying glass">
            <a:extLst>
              <a:ext uri="{FF2B5EF4-FFF2-40B4-BE49-F238E27FC236}">
                <a16:creationId xmlns:a16="http://schemas.microsoft.com/office/drawing/2014/main" id="{12B39B5D-0BD8-6FB0-2871-509F702349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59154" y="5666924"/>
            <a:ext cx="1097665" cy="1097665"/>
          </a:xfrm>
          <a:prstGeom prst="rect">
            <a:avLst/>
          </a:prstGeom>
        </p:spPr>
      </p:pic>
      <p:sp>
        <p:nvSpPr>
          <p:cNvPr id="9" name="TextBox 8">
            <a:extLst>
              <a:ext uri="{FF2B5EF4-FFF2-40B4-BE49-F238E27FC236}">
                <a16:creationId xmlns:a16="http://schemas.microsoft.com/office/drawing/2014/main" id="{B9409251-2283-CC1C-AF84-BA9AE096E0B6}"/>
              </a:ext>
            </a:extLst>
          </p:cNvPr>
          <p:cNvSpPr txBox="1"/>
          <p:nvPr/>
        </p:nvSpPr>
        <p:spPr>
          <a:xfrm>
            <a:off x="2928257" y="1524000"/>
            <a:ext cx="5192486" cy="5016758"/>
          </a:xfrm>
          <a:prstGeom prst="rect">
            <a:avLst/>
          </a:prstGeom>
          <a:noFill/>
        </p:spPr>
        <p:txBody>
          <a:bodyPr wrap="square" rtlCol="0">
            <a:spAutoFit/>
          </a:bodyPr>
          <a:lstStyle/>
          <a:p>
            <a:pPr marL="457200" indent="-457200">
              <a:buFont typeface="Arial" panose="020B0604020202020204" pitchFamily="34" charset="0"/>
              <a:buChar char="•"/>
            </a:pPr>
            <a:r>
              <a:rPr lang="en-US" sz="4000" dirty="0">
                <a:solidFill>
                  <a:schemeClr val="accent5"/>
                </a:solidFill>
                <a:latin typeface="Gotham Book"/>
              </a:rPr>
              <a:t>Complete the paragraph in the box by choosing a topic from the day’s lesson </a:t>
            </a:r>
            <a:r>
              <a:rPr lang="en-US" sz="4000" dirty="0">
                <a:solidFill>
                  <a:schemeClr val="accent2">
                    <a:lumMod val="75000"/>
                  </a:schemeClr>
                </a:solidFill>
                <a:latin typeface="Gotham Book"/>
              </a:rPr>
              <a:t>and giving two different points of view for the topic.</a:t>
            </a:r>
          </a:p>
          <a:p>
            <a:pPr marL="457200" indent="-457200">
              <a:buFont typeface="Arial" panose="020B0604020202020204" pitchFamily="34" charset="0"/>
              <a:buChar char="•"/>
            </a:pPr>
            <a:r>
              <a:rPr lang="en-US" sz="4000" dirty="0">
                <a:solidFill>
                  <a:schemeClr val="accent6">
                    <a:lumMod val="75000"/>
                  </a:schemeClr>
                </a:solidFill>
                <a:latin typeface="Gotham Book"/>
              </a:rPr>
              <a:t>Share with a partner.</a:t>
            </a:r>
          </a:p>
        </p:txBody>
      </p:sp>
    </p:spTree>
    <p:extLst>
      <p:ext uri="{BB962C8B-B14F-4D97-AF65-F5344CB8AC3E}">
        <p14:creationId xmlns:p14="http://schemas.microsoft.com/office/powerpoint/2010/main" val="384067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4850448" y="1055913"/>
            <a:ext cx="6999513" cy="2267909"/>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000" dirty="0">
                <a:latin typeface="Gotham Book"/>
              </a:rPr>
              <a:t>One of the topics presented in the primary source materials today was ________. </a:t>
            </a:r>
          </a:p>
        </p:txBody>
      </p:sp>
      <p:pic>
        <p:nvPicPr>
          <p:cNvPr id="4" name="Graphic 3">
            <a:extLst>
              <a:ext uri="{FF2B5EF4-FFF2-40B4-BE49-F238E27FC236}">
                <a16:creationId xmlns:a16="http://schemas.microsoft.com/office/drawing/2014/main" id="{3B44F705-0556-B2EC-9C3F-44913A2386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1417" y="1913860"/>
            <a:ext cx="1268449" cy="1268449"/>
          </a:xfrm>
          <a:prstGeom prst="rect">
            <a:avLst/>
          </a:prstGeom>
        </p:spPr>
      </p:pic>
      <p:sp>
        <p:nvSpPr>
          <p:cNvPr id="5" name="Speech Bubble: Rectangle with Corners Rounded 4">
            <a:extLst>
              <a:ext uri="{FF2B5EF4-FFF2-40B4-BE49-F238E27FC236}">
                <a16:creationId xmlns:a16="http://schemas.microsoft.com/office/drawing/2014/main" id="{24C17BDB-FF1A-8D1B-B6A7-E3DC222C4B01}"/>
              </a:ext>
            </a:extLst>
          </p:cNvPr>
          <p:cNvSpPr/>
          <p:nvPr/>
        </p:nvSpPr>
        <p:spPr>
          <a:xfrm>
            <a:off x="1717287" y="3534179"/>
            <a:ext cx="7794171" cy="2803334"/>
          </a:xfrm>
          <a:prstGeom prst="wedgeRoundRectCallout">
            <a:avLst>
              <a:gd name="adj1" fmla="val 62119"/>
              <a:gd name="adj2" fmla="val 3100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000" dirty="0">
                <a:solidFill>
                  <a:prstClr val="white"/>
                </a:solidFill>
                <a:latin typeface="Gotham Book"/>
              </a:rPr>
              <a:t>One point of view about this topic was _________,</a:t>
            </a:r>
          </a:p>
          <a:p>
            <a:pPr lvl="0" algn="ctr">
              <a:defRPr/>
            </a:pPr>
            <a:r>
              <a:rPr lang="en-US" sz="4000" dirty="0">
                <a:solidFill>
                  <a:prstClr val="white"/>
                </a:solidFill>
                <a:latin typeface="Gotham Book"/>
              </a:rPr>
              <a:t>while a different point of view on the topic was _________ </a:t>
            </a:r>
          </a:p>
        </p:txBody>
      </p:sp>
      <p:pic>
        <p:nvPicPr>
          <p:cNvPr id="6" name="Graphic 5">
            <a:extLst>
              <a:ext uri="{FF2B5EF4-FFF2-40B4-BE49-F238E27FC236}">
                <a16:creationId xmlns:a16="http://schemas.microsoft.com/office/drawing/2014/main" id="{92F35E1F-483D-B1DD-8027-4C689B1D457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1512" y="4935846"/>
            <a:ext cx="1268449" cy="1268449"/>
          </a:xfrm>
          <a:prstGeom prst="rect">
            <a:avLst/>
          </a:prstGeom>
        </p:spPr>
      </p:pic>
    </p:spTree>
    <p:extLst>
      <p:ext uri="{BB962C8B-B14F-4D97-AF65-F5344CB8AC3E}">
        <p14:creationId xmlns:p14="http://schemas.microsoft.com/office/powerpoint/2010/main" val="308628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F0B9E4C9-2BCD-4D80-7C68-7145164FB021}"/>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Use the image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 map of the political boundaries of the United States in 1854 showing the Northern and Western free states and the Southern slave states. Also, showing the southwestern territories open to slavery.">
            <a:extLst>
              <a:ext uri="{FF2B5EF4-FFF2-40B4-BE49-F238E27FC236}">
                <a16:creationId xmlns:a16="http://schemas.microsoft.com/office/drawing/2014/main" id="{73390524-7C20-D4B1-A211-45B6C8E1DB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52" r="183"/>
          <a:stretch>
            <a:fillRect/>
          </a:stretch>
        </p:blipFill>
        <p:spPr bwMode="auto">
          <a:xfrm>
            <a:off x="2644048" y="1349829"/>
            <a:ext cx="8138419" cy="4996542"/>
          </a:xfrm>
          <a:prstGeom prst="rect">
            <a:avLst/>
          </a:prstGeom>
          <a:noFill/>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42803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4789715" y="1905828"/>
            <a:ext cx="6955970" cy="2829457"/>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400" dirty="0">
                <a:latin typeface="Gotham Book"/>
              </a:rPr>
              <a:t>One thing the map can tell us about the United States during this era is ________. </a:t>
            </a:r>
            <a:endParaRPr kumimoji="0" lang="en-US" sz="4400" b="0" i="0" u="none" strike="noStrike" kern="1200" cap="none" spc="0" normalizeH="0" baseline="0" noProof="0" dirty="0">
              <a:ln>
                <a:noFill/>
              </a:ln>
              <a:solidFill>
                <a:prstClr val="white"/>
              </a:solidFill>
              <a:effectLst/>
              <a:uLnTx/>
              <a:uFillTx/>
              <a:latin typeface="Gotham Book"/>
            </a:endParaRPr>
          </a:p>
        </p:txBody>
      </p:sp>
      <p:pic>
        <p:nvPicPr>
          <p:cNvPr id="4" name="Graphic 3">
            <a:extLst>
              <a:ext uri="{FF2B5EF4-FFF2-40B4-BE49-F238E27FC236}">
                <a16:creationId xmlns:a16="http://schemas.microsoft.com/office/drawing/2014/main" id="{4035C174-6C2B-41B3-5822-E906B6DB65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7287" y="3067746"/>
            <a:ext cx="1268449" cy="1268449"/>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1007937" y="2122715"/>
            <a:ext cx="10363200" cy="330795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were some of the main arguments surrounding sectional issues like secession and abolition at the end of the Early Statehood era? </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234043" y="1589312"/>
            <a:ext cx="11723913" cy="4532523"/>
          </a:xfrm>
          <a:prstGeom prst="rect">
            <a:avLst/>
          </a:prstGeom>
          <a:noFill/>
        </p:spPr>
        <p:txBody>
          <a:bodyPr wrap="square" rtlCol="0">
            <a:spAutoFit/>
          </a:bodyPr>
          <a:lstStyle/>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3600" b="1" i="1" u="sng"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3600"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 analyze primary source excerpts from various Texas newspapers addressing sectional issues including secession, the union, slavery, and abolition to identify the major arguments related to these issues of the time.</a:t>
            </a:r>
            <a:endParaRPr kumimoji="0" lang="en-US"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analyze and record information about each article’s main idea and author’s point of view, providing textual evidence to support my analysis.</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E68F4F0-F991-247D-3B83-582547D9A68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F550733-0F8D-00FD-A337-0B3ABA361094}"/>
              </a:ext>
            </a:extLst>
          </p:cNvPr>
          <p:cNvSpPr txBox="1">
            <a:spLocks noGrp="1"/>
          </p:cNvSpPr>
          <p:nvPr>
            <p:ph type="title" idx="4294967295"/>
          </p:nvPr>
        </p:nvSpPr>
        <p:spPr>
          <a:xfrm>
            <a:off x="1937657" y="0"/>
            <a:ext cx="9231086" cy="8926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Gotham Medium"/>
                <a:ea typeface="+mj-ea"/>
                <a:cs typeface="+mj-cs"/>
              </a:rPr>
              <a:t>Sectionalism: A Nation Divided</a:t>
            </a:r>
          </a:p>
        </p:txBody>
      </p:sp>
      <p:pic>
        <p:nvPicPr>
          <p:cNvPr id="2050" name="Picture 2" descr="A map of the political boundaries of the United States in 1854 showing the Northern and Western free states and the Southern slave states. Also, showing the southwestern territories open to slavery.">
            <a:extLst>
              <a:ext uri="{FF2B5EF4-FFF2-40B4-BE49-F238E27FC236}">
                <a16:creationId xmlns:a16="http://schemas.microsoft.com/office/drawing/2014/main" id="{73390524-7C20-D4B1-A211-45B6C8E1DB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952" r="183"/>
          <a:stretch>
            <a:fillRect/>
          </a:stretch>
        </p:blipFill>
        <p:spPr bwMode="auto">
          <a:xfrm>
            <a:off x="2373087" y="805635"/>
            <a:ext cx="8414656" cy="516652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C9F999-D7F8-C0D1-9309-E0D4E2A508DE}"/>
              </a:ext>
            </a:extLst>
          </p:cNvPr>
          <p:cNvSpPr txBox="1"/>
          <p:nvPr/>
        </p:nvSpPr>
        <p:spPr>
          <a:xfrm>
            <a:off x="2688772" y="6041570"/>
            <a:ext cx="8109857" cy="430887"/>
          </a:xfrm>
          <a:prstGeom prst="rect">
            <a:avLst/>
          </a:prstGeom>
          <a:noFill/>
        </p:spPr>
        <p:txBody>
          <a:bodyPr wrap="square" rtlCol="0">
            <a:spAutoFit/>
          </a:bodyPr>
          <a:lstStyle/>
          <a:p>
            <a:r>
              <a:rPr lang="en-US" sz="2200" i="1" dirty="0">
                <a:latin typeface="Gotham Book"/>
              </a:rPr>
              <a:t>Sectional Map of the United States, 1854. The Library of Congress</a:t>
            </a:r>
          </a:p>
        </p:txBody>
      </p:sp>
    </p:spTree>
    <p:extLst>
      <p:ext uri="{BB962C8B-B14F-4D97-AF65-F5344CB8AC3E}">
        <p14:creationId xmlns:p14="http://schemas.microsoft.com/office/powerpoint/2010/main" val="1959234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E68F4F0-F991-247D-3B83-582547D9A68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F550733-0F8D-00FD-A337-0B3ABA361094}"/>
              </a:ext>
            </a:extLst>
          </p:cNvPr>
          <p:cNvSpPr txBox="1">
            <a:spLocks noGrp="1"/>
          </p:cNvSpPr>
          <p:nvPr>
            <p:ph type="title" idx="4294967295"/>
          </p:nvPr>
        </p:nvSpPr>
        <p:spPr>
          <a:xfrm>
            <a:off x="1480457" y="0"/>
            <a:ext cx="10711543" cy="729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Gotham Medium"/>
                <a:ea typeface="+mj-ea"/>
                <a:cs typeface="+mj-cs"/>
              </a:rPr>
              <a:t>Let’s look at one primary source material together</a:t>
            </a:r>
            <a:endParaRPr kumimoji="0" lang="en-US" sz="36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8" name="Picture 7" descr="Primary Source material A from the lesson. &#10;Title: The Right of Peaceable Secession.&#10;Text reads, &quot;It is only a right which South Carolina and every other state possesses, and lies in the very first principles upon which our independence was first founded, and which existed in the sovereign states, to enable them to adopt a constitution, and which they did not forfeit by the act. The general government never had a right to forbid a peaceable secession... If a war must come from the assertion of these rights, the entire South will enter into its issues with all her power and zeal. If this be demanded, it only shows that the government is already a despotism and not a republicanism, and the sooner it ends the better.&quot; &#10;- The Weekly Telegraph from Houston, Texas, January 8 1861. ">
            <a:extLst>
              <a:ext uri="{FF2B5EF4-FFF2-40B4-BE49-F238E27FC236}">
                <a16:creationId xmlns:a16="http://schemas.microsoft.com/office/drawing/2014/main" id="{215956A1-8407-F9C6-81A1-F7A01EEED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658" y="729343"/>
            <a:ext cx="8897592" cy="5696745"/>
          </a:xfrm>
          <a:prstGeom prst="rect">
            <a:avLst/>
          </a:prstGeom>
        </p:spPr>
      </p:pic>
    </p:spTree>
    <p:extLst>
      <p:ext uri="{BB962C8B-B14F-4D97-AF65-F5344CB8AC3E}">
        <p14:creationId xmlns:p14="http://schemas.microsoft.com/office/powerpoint/2010/main" val="348993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37B6F24-3556-2C13-6904-46A382CD6334}"/>
              </a:ext>
            </a:extLst>
          </p:cNvPr>
          <p:cNvSpPr txBox="1">
            <a:spLocks noGrp="1"/>
          </p:cNvSpPr>
          <p:nvPr>
            <p:ph type="title" idx="4294967295"/>
          </p:nvPr>
        </p:nvSpPr>
        <p:spPr>
          <a:xfrm>
            <a:off x="2456630" y="0"/>
            <a:ext cx="8240486" cy="12518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Gotham Medium"/>
                <a:ea typeface="+mj-ea"/>
                <a:cs typeface="+mj-cs"/>
              </a:rPr>
              <a:t>Primary Source Analysis</a:t>
            </a:r>
          </a:p>
        </p:txBody>
      </p:sp>
      <p:sp>
        <p:nvSpPr>
          <p:cNvPr id="3" name="Rectangle: Rounded Corners 2">
            <a:extLst>
              <a:ext uri="{FF2B5EF4-FFF2-40B4-BE49-F238E27FC236}">
                <a16:creationId xmlns:a16="http://schemas.microsoft.com/office/drawing/2014/main" id="{766B3429-4C73-247D-6028-A61D9881993B}"/>
              </a:ext>
            </a:extLst>
          </p:cNvPr>
          <p:cNvSpPr/>
          <p:nvPr/>
        </p:nvSpPr>
        <p:spPr>
          <a:xfrm>
            <a:off x="2754085" y="1741714"/>
            <a:ext cx="8240485" cy="3886200"/>
          </a:xfrm>
          <a:prstGeom prst="roundRect">
            <a:avLst/>
          </a:prstGeom>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i="1" dirty="0">
                <a:latin typeface="Gotham Book"/>
              </a:rPr>
              <a:t>Remember</a:t>
            </a:r>
            <a:r>
              <a:rPr lang="en-US" sz="4000" dirty="0">
                <a:latin typeface="Gotham Book"/>
              </a:rPr>
              <a:t>: You do not need to understand the full text of the primary source. Focus on main ideas, author’s general point of view, and key words and phrases.</a:t>
            </a:r>
          </a:p>
        </p:txBody>
      </p:sp>
    </p:spTree>
    <p:extLst>
      <p:ext uri="{BB962C8B-B14F-4D97-AF65-F5344CB8AC3E}">
        <p14:creationId xmlns:p14="http://schemas.microsoft.com/office/powerpoint/2010/main" val="3793908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9CC1273-8E7F-07E8-32D8-1689413F462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3ACA3C2-CBC5-1669-CCBB-154DC7067514}"/>
              </a:ext>
            </a:extLst>
          </p:cNvPr>
          <p:cNvSpPr txBox="1">
            <a:spLocks noGrp="1"/>
          </p:cNvSpPr>
          <p:nvPr>
            <p:ph type="title" idx="4294967295"/>
          </p:nvPr>
        </p:nvSpPr>
        <p:spPr>
          <a:xfrm>
            <a:off x="2456630" y="0"/>
            <a:ext cx="8240486" cy="12518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Gotham Medium"/>
                <a:ea typeface="+mj-ea"/>
                <a:cs typeface="+mj-cs"/>
              </a:rPr>
              <a:t>Share your findings</a:t>
            </a:r>
          </a:p>
        </p:txBody>
      </p:sp>
      <p:sp>
        <p:nvSpPr>
          <p:cNvPr id="4" name="Speech Bubble: Rectangle with Corners Rounded 3">
            <a:extLst>
              <a:ext uri="{FF2B5EF4-FFF2-40B4-BE49-F238E27FC236}">
                <a16:creationId xmlns:a16="http://schemas.microsoft.com/office/drawing/2014/main" id="{EA2EFBD3-BE70-80BD-515C-FF7E825708EB}"/>
              </a:ext>
            </a:extLst>
          </p:cNvPr>
          <p:cNvSpPr/>
          <p:nvPr/>
        </p:nvSpPr>
        <p:spPr>
          <a:xfrm>
            <a:off x="1861457" y="1442357"/>
            <a:ext cx="8469086" cy="3799114"/>
          </a:xfrm>
          <a:prstGeom prst="wedgeRoundRectCallout">
            <a:avLst>
              <a:gd name="adj1" fmla="val 61174"/>
              <a:gd name="adj2" fmla="val 34283"/>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lang="en-US" sz="4000" dirty="0">
                <a:solidFill>
                  <a:prstClr val="white"/>
                </a:solidFill>
                <a:latin typeface="Gotham Book"/>
              </a:rPr>
              <a:t>T</a:t>
            </a:r>
            <a:r>
              <a:rPr kumimoji="0" lang="en-US" sz="4000" b="0" i="0" u="none" strike="noStrike" kern="1200" cap="none" spc="0" normalizeH="0" baseline="0" noProof="0" dirty="0">
                <a:ln>
                  <a:noFill/>
                </a:ln>
                <a:solidFill>
                  <a:prstClr val="white"/>
                </a:solidFill>
                <a:effectLst/>
                <a:uLnTx/>
                <a:uFillTx/>
                <a:latin typeface="Gotham Book"/>
              </a:rPr>
              <a:t>he primary source titled “________” talked about _____________.</a:t>
            </a:r>
          </a:p>
          <a:p>
            <a:pPr marL="0" marR="0" lvl="0" indent="0" algn="ctr" defTabSz="914400" rtl="0" eaLnBrk="1" fontAlgn="auto" latinLnBrk="0" hangingPunct="1">
              <a:spcBef>
                <a:spcPts val="0"/>
              </a:spcBef>
              <a:spcAft>
                <a:spcPts val="0"/>
              </a:spcAft>
              <a:buClrTx/>
              <a:buSzTx/>
              <a:buFontTx/>
              <a:buNone/>
              <a:tabLst/>
              <a:defRPr/>
            </a:pPr>
            <a:r>
              <a:rPr lang="en-US" sz="4000" dirty="0">
                <a:solidFill>
                  <a:prstClr val="white"/>
                </a:solidFill>
                <a:latin typeface="Gotham Book"/>
              </a:rPr>
              <a:t>The author’s point of view was that ______________________</a:t>
            </a:r>
            <a:endParaRPr kumimoji="0" lang="en-US" sz="4000" b="0" i="0" u="none" strike="noStrike" kern="1200" cap="none" spc="0" normalizeH="0" baseline="0" noProof="0" dirty="0">
              <a:ln>
                <a:noFill/>
              </a:ln>
              <a:solidFill>
                <a:prstClr val="white"/>
              </a:solidFill>
              <a:effectLst/>
              <a:uLnTx/>
              <a:uFillTx/>
              <a:latin typeface="Gotham Book"/>
            </a:endParaRPr>
          </a:p>
        </p:txBody>
      </p:sp>
      <p:pic>
        <p:nvPicPr>
          <p:cNvPr id="5" name="Graphic 4">
            <a:extLst>
              <a:ext uri="{FF2B5EF4-FFF2-40B4-BE49-F238E27FC236}">
                <a16:creationId xmlns:a16="http://schemas.microsoft.com/office/drawing/2014/main" id="{25B7AF89-C034-A938-B6BA-1CA0A5E0FE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23551" y="4748762"/>
            <a:ext cx="1268449" cy="1268449"/>
          </a:xfrm>
          <a:prstGeom prst="rect">
            <a:avLst/>
          </a:prstGeom>
        </p:spPr>
      </p:pic>
    </p:spTree>
    <p:extLst>
      <p:ext uri="{BB962C8B-B14F-4D97-AF65-F5344CB8AC3E}">
        <p14:creationId xmlns:p14="http://schemas.microsoft.com/office/powerpoint/2010/main" val="1734589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163</TotalTime>
  <Words>366</Words>
  <Application>Microsoft Office PowerPoint</Application>
  <PresentationFormat>Widescreen</PresentationFormat>
  <Paragraphs>30</Paragraphs>
  <Slides>11</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Aptos</vt:lpstr>
      <vt:lpstr>Aptos Display</vt:lpstr>
      <vt:lpstr>Arial</vt:lpstr>
      <vt:lpstr>Calibri</vt:lpstr>
      <vt:lpstr>Calibri Light</vt:lpstr>
      <vt:lpstr>Gotham Book</vt:lpstr>
      <vt:lpstr>Gotham Medium</vt:lpstr>
      <vt:lpstr>Office Theme</vt:lpstr>
      <vt:lpstr>1_Office Theme</vt:lpstr>
      <vt:lpstr>2_Office Theme</vt:lpstr>
      <vt:lpstr>Unit 7:  Early Statehood</vt:lpstr>
      <vt:lpstr>Warm-up:  Use the image to complete your warm-up</vt:lpstr>
      <vt:lpstr>Share with the class</vt:lpstr>
      <vt:lpstr>Essential Question</vt:lpstr>
      <vt:lpstr>In today’s lesson…</vt:lpstr>
      <vt:lpstr>Sectionalism: A Nation Divided</vt:lpstr>
      <vt:lpstr>Let’s look at one primary source material together</vt:lpstr>
      <vt:lpstr>Primary Source Analysis</vt:lpstr>
      <vt:lpstr>Share your findings</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3</cp:revision>
  <dcterms:created xsi:type="dcterms:W3CDTF">2025-08-05T19:26:29Z</dcterms:created>
  <dcterms:modified xsi:type="dcterms:W3CDTF">2025-08-08T19:01:58Z</dcterms:modified>
</cp:coreProperties>
</file>