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13" r:id="rId3"/>
    <p:sldId id="315" r:id="rId4"/>
    <p:sldId id="316" r:id="rId5"/>
    <p:sldId id="317" r:id="rId6"/>
    <p:sldId id="323" r:id="rId7"/>
    <p:sldId id="325" r:id="rId8"/>
    <p:sldId id="324" r:id="rId9"/>
    <p:sldId id="321" r:id="rId10"/>
    <p:sldId id="326" r:id="rId11"/>
    <p:sldId id="327" r:id="rId12"/>
    <p:sldId id="32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B67F4-547A-46FB-8A53-AFC0244E17A3}"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B9248-DC20-4400-806F-31E024127E33}" type="slidenum">
              <a:rPr lang="en-US" smtClean="0"/>
              <a:t>‹#›</a:t>
            </a:fld>
            <a:endParaRPr lang="en-US"/>
          </a:p>
        </p:txBody>
      </p:sp>
    </p:spTree>
    <p:extLst>
      <p:ext uri="{BB962C8B-B14F-4D97-AF65-F5344CB8AC3E}">
        <p14:creationId xmlns:p14="http://schemas.microsoft.com/office/powerpoint/2010/main" val="248961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663133/"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epts.washington.edu/moving1/Texas.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pts.washington.edu/moving1/Texas.s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ommons.wikimedia.org/wiki/File:20230519193449!A_large_blank_world_map_with_oceans_marked_in_blue_(1).p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proud.com/population-growth-texas-settler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150749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Texas Historical Commission. </a:t>
            </a:r>
            <a:r>
              <a:rPr lang="en-US" sz="1200" b="0" i="0" kern="1200">
                <a:solidFill>
                  <a:schemeClr val="tx1"/>
                </a:solidFill>
                <a:effectLst/>
                <a:latin typeface="+mn-lt"/>
                <a:ea typeface="+mn-ea"/>
                <a:cs typeface="+mn-cs"/>
              </a:rPr>
              <a:t>[Alfred Moczygemba House], photograph, Date Unknown; (</a:t>
            </a:r>
            <a:r>
              <a:rPr lang="en-US" sz="1200" b="0" i="0" u="none" strike="noStrike" kern="1200">
                <a:solidFill>
                  <a:schemeClr val="tx1"/>
                </a:solidFill>
                <a:effectLst/>
                <a:latin typeface="+mn-lt"/>
                <a:ea typeface="+mn-ea"/>
                <a:cs typeface="+mn-cs"/>
                <a:hlinkClick r:id="rId3"/>
              </a:rPr>
              <a:t>https://texashistory.unt.edu/ark:/67531/metapth663133/</a:t>
            </a:r>
            <a:r>
              <a:rPr lang="en-US" sz="1200" b="0" i="0" kern="1200">
                <a:solidFill>
                  <a:schemeClr val="tx1"/>
                </a:solidFill>
                <a:effectLst/>
                <a:latin typeface="+mn-lt"/>
                <a:ea typeface="+mn-ea"/>
                <a:cs typeface="+mn-cs"/>
              </a:rPr>
              <a:t>: accessed July 24, 2025), University of North Texas Libraries, The Portal to Texas History, </a:t>
            </a:r>
            <a:r>
              <a:rPr lang="en-US" sz="1200" b="0" i="0" u="none" strike="noStrike" kern="1200">
                <a:solidFill>
                  <a:schemeClr val="tx1"/>
                </a:solidFill>
                <a:effectLst/>
                <a:latin typeface="+mn-lt"/>
                <a:ea typeface="+mn-ea"/>
                <a:cs typeface="+mn-cs"/>
                <a:hlinkClick r:id="rId4"/>
              </a:rPr>
              <a:t>https://texashistory.unt.edu</a:t>
            </a:r>
            <a:r>
              <a:rPr lang="en-US" sz="1200" b="0" i="0" kern="1200">
                <a:solidFill>
                  <a:schemeClr val="tx1"/>
                </a:solidFill>
                <a:effectLst/>
                <a:latin typeface="+mn-lt"/>
                <a:ea typeface="+mn-ea"/>
                <a:cs typeface="+mn-cs"/>
              </a:rPr>
              <a:t>; crediting Texas Historical Commission.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3B9248-DC20-4400-806F-31E024127E33}" type="slidenum">
              <a:rPr lang="en-US" smtClean="0"/>
              <a:t>2</a:t>
            </a:fld>
            <a:endParaRPr lang="en-US"/>
          </a:p>
        </p:txBody>
      </p:sp>
    </p:spTree>
    <p:extLst>
      <p:ext uri="{BB962C8B-B14F-4D97-AF65-F5344CB8AC3E}">
        <p14:creationId xmlns:p14="http://schemas.microsoft.com/office/powerpoint/2010/main" val="3347114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355F6-C6C8-2F6A-0BB5-F8BDC1B4A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AA3D0-4553-7B10-6D8B-3DDD67166A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E2A7D-20DD-497B-C3AE-E65898501E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chart made based on information from the following source: </a:t>
            </a:r>
            <a:r>
              <a:rPr lang="en-US" sz="1200" kern="1200" dirty="0">
                <a:solidFill>
                  <a:schemeClr val="tx1"/>
                </a:solidFill>
                <a:effectLst/>
                <a:latin typeface="+mn-lt"/>
                <a:ea typeface="+mn-ea"/>
                <a:cs typeface="+mn-cs"/>
              </a:rPr>
              <a:t>Birthplace of Texas residents 1850-2022. Texas Migration History 1850-2022</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America’s Great Migration Project. University of Washington.  Accessed on July 22, 2025. </a:t>
            </a:r>
            <a:r>
              <a:rPr lang="en-US" sz="1200" u="sng" kern="1200" dirty="0" err="1">
                <a:solidFill>
                  <a:schemeClr val="tx1"/>
                </a:solidFill>
                <a:effectLst/>
                <a:latin typeface="+mn-lt"/>
                <a:ea typeface="+mn-ea"/>
                <a:cs typeface="+mn-cs"/>
                <a:hlinkClick r:id="rId3"/>
              </a:rPr>
              <a:t>TexasMigration</a:t>
            </a:r>
            <a:r>
              <a:rPr lang="en-US" sz="1200" u="sng" kern="1200" dirty="0">
                <a:solidFill>
                  <a:schemeClr val="tx1"/>
                </a:solidFill>
                <a:effectLst/>
                <a:latin typeface="+mn-lt"/>
                <a:ea typeface="+mn-ea"/>
                <a:cs typeface="+mn-cs"/>
                <a:hlinkClick r:id="rId3"/>
              </a:rPr>
              <a:t> History 1850-2022 - America's Great Migrations</a:t>
            </a:r>
            <a:endParaRPr lang="en-US" dirty="0"/>
          </a:p>
          <a:p>
            <a:endParaRPr lang="en-US" dirty="0"/>
          </a:p>
        </p:txBody>
      </p:sp>
      <p:sp>
        <p:nvSpPr>
          <p:cNvPr id="4" name="Slide Number Placeholder 3">
            <a:extLst>
              <a:ext uri="{FF2B5EF4-FFF2-40B4-BE49-F238E27FC236}">
                <a16:creationId xmlns:a16="http://schemas.microsoft.com/office/drawing/2014/main" id="{5541A811-B16A-AD56-6FBF-7170F373F2E4}"/>
              </a:ext>
            </a:extLst>
          </p:cNvPr>
          <p:cNvSpPr>
            <a:spLocks noGrp="1"/>
          </p:cNvSpPr>
          <p:nvPr>
            <p:ph type="sldNum" sz="quarter" idx="5"/>
          </p:nvPr>
        </p:nvSpPr>
        <p:spPr/>
        <p:txBody>
          <a:bodyPr/>
          <a:lstStyle/>
          <a:p>
            <a:fld id="{A73B9248-DC20-4400-806F-31E024127E33}" type="slidenum">
              <a:rPr lang="en-US" smtClean="0"/>
              <a:t>6</a:t>
            </a:fld>
            <a:endParaRPr lang="en-US"/>
          </a:p>
        </p:txBody>
      </p:sp>
    </p:spTree>
    <p:extLst>
      <p:ext uri="{BB962C8B-B14F-4D97-AF65-F5344CB8AC3E}">
        <p14:creationId xmlns:p14="http://schemas.microsoft.com/office/powerpoint/2010/main" val="2671158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098B5-C0A1-5108-A394-6CF80F1E9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9127C-E140-497A-B649-4EB5D6833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4F2E9-C1FF-DB10-CFDE-B65E21F6DA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infographic made using information from the following source: </a:t>
            </a:r>
            <a:r>
              <a:rPr lang="en-US" sz="1200" kern="1200" dirty="0">
                <a:solidFill>
                  <a:schemeClr val="tx1"/>
                </a:solidFill>
                <a:effectLst/>
                <a:latin typeface="+mn-lt"/>
                <a:ea typeface="+mn-ea"/>
                <a:cs typeface="+mn-cs"/>
              </a:rPr>
              <a:t>Birthplace of Texas Residents, 1850. Texas Migration History 1850-2022</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America’s Great Migration Project. University of Washington.  Accessed on July 22, 2025. </a:t>
            </a:r>
            <a:r>
              <a:rPr lang="en-US" sz="1200" u="sng" kern="1200" dirty="0" err="1">
                <a:solidFill>
                  <a:schemeClr val="tx1"/>
                </a:solidFill>
                <a:effectLst/>
                <a:latin typeface="+mn-lt"/>
                <a:ea typeface="+mn-ea"/>
                <a:cs typeface="+mn-cs"/>
                <a:hlinkClick r:id="rId3"/>
              </a:rPr>
              <a:t>TexasMigration</a:t>
            </a:r>
            <a:r>
              <a:rPr lang="en-US" sz="1200" u="sng" kern="1200" dirty="0">
                <a:solidFill>
                  <a:schemeClr val="tx1"/>
                </a:solidFill>
                <a:effectLst/>
                <a:latin typeface="+mn-lt"/>
                <a:ea typeface="+mn-ea"/>
                <a:cs typeface="+mn-cs"/>
                <a:hlinkClick r:id="rId3"/>
              </a:rPr>
              <a:t> History 1850-2022 - America's Great Migrations</a:t>
            </a:r>
            <a:r>
              <a:rPr lang="en-US" sz="1200" kern="1200" dirty="0">
                <a:solidFill>
                  <a:schemeClr val="tx1"/>
                </a:solidFill>
                <a:effectLst/>
                <a:latin typeface="+mn-lt"/>
                <a:ea typeface="+mn-ea"/>
                <a:cs typeface="+mn-cs"/>
              </a:rPr>
              <a:t>. Data placed on a map from Wikimedia Commons: A large blank world map with oceans marked in blue. Accessed on July 22, 2025. </a:t>
            </a:r>
            <a:r>
              <a:rPr lang="en-US" sz="1200" u="sng" kern="1200" dirty="0">
                <a:solidFill>
                  <a:schemeClr val="tx1"/>
                </a:solidFill>
                <a:effectLst/>
                <a:latin typeface="+mn-lt"/>
                <a:ea typeface="+mn-ea"/>
                <a:cs typeface="+mn-cs"/>
                <a:hlinkClick r:id="rId4"/>
              </a:rPr>
              <a:t>https://commons.wikimedia.org/wiki/File:20230519193449!A_large_blank_world_map_with_oceans_marked_in_blue_(1).png</a:t>
            </a:r>
            <a:r>
              <a:rPr lang="en-US" sz="1200" kern="1200" dirty="0">
                <a:solidFill>
                  <a:schemeClr val="tx1"/>
                </a:solidFill>
                <a:effectLst/>
                <a:latin typeface="+mn-lt"/>
                <a:ea typeface="+mn-ea"/>
                <a:cs typeface="+mn-cs"/>
              </a:rPr>
              <a:t> </a:t>
            </a:r>
          </a:p>
          <a:p>
            <a:endParaRPr lang="en-US" dirty="0"/>
          </a:p>
        </p:txBody>
      </p:sp>
      <p:sp>
        <p:nvSpPr>
          <p:cNvPr id="4" name="Slide Number Placeholder 3">
            <a:extLst>
              <a:ext uri="{FF2B5EF4-FFF2-40B4-BE49-F238E27FC236}">
                <a16:creationId xmlns:a16="http://schemas.microsoft.com/office/drawing/2014/main" id="{86352FE5-D3C0-AFCE-501B-9396BD728A98}"/>
              </a:ext>
            </a:extLst>
          </p:cNvPr>
          <p:cNvSpPr>
            <a:spLocks noGrp="1"/>
          </p:cNvSpPr>
          <p:nvPr>
            <p:ph type="sldNum" sz="quarter" idx="5"/>
          </p:nvPr>
        </p:nvSpPr>
        <p:spPr/>
        <p:txBody>
          <a:bodyPr/>
          <a:lstStyle/>
          <a:p>
            <a:fld id="{A73B9248-DC20-4400-806F-31E024127E33}" type="slidenum">
              <a:rPr lang="en-US" smtClean="0"/>
              <a:t>7</a:t>
            </a:fld>
            <a:endParaRPr lang="en-US"/>
          </a:p>
        </p:txBody>
      </p:sp>
    </p:spTree>
    <p:extLst>
      <p:ext uri="{BB962C8B-B14F-4D97-AF65-F5344CB8AC3E}">
        <p14:creationId xmlns:p14="http://schemas.microsoft.com/office/powerpoint/2010/main" val="252546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C7634-EE90-63F7-F5AC-D3D286647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3EE45-EACF-0542-298E-E74317090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864CF4-8949-4CFC-01F9-A2698AB46E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infographic using information from the following source: Population Growth from Early Texas Settlers, 1800 – 1850. Accessed on July 22, 2025. </a:t>
            </a:r>
            <a:r>
              <a:rPr lang="en-US" sz="1200" u="sng" kern="1200" dirty="0">
                <a:solidFill>
                  <a:schemeClr val="tx1"/>
                </a:solidFill>
                <a:effectLst/>
                <a:latin typeface="+mn-lt"/>
                <a:ea typeface="+mn-ea"/>
                <a:cs typeface="+mn-cs"/>
                <a:hlinkClick r:id="rId3"/>
              </a:rPr>
              <a:t>Population Growth from Early Texas Settlers - Texas Proud</a:t>
            </a:r>
            <a:endParaRPr lang="en-US" dirty="0"/>
          </a:p>
          <a:p>
            <a:endParaRPr lang="en-US" dirty="0"/>
          </a:p>
        </p:txBody>
      </p:sp>
      <p:sp>
        <p:nvSpPr>
          <p:cNvPr id="4" name="Slide Number Placeholder 3">
            <a:extLst>
              <a:ext uri="{FF2B5EF4-FFF2-40B4-BE49-F238E27FC236}">
                <a16:creationId xmlns:a16="http://schemas.microsoft.com/office/drawing/2014/main" id="{F8D1CDDC-BB16-06EE-CE86-B675C4968BF0}"/>
              </a:ext>
            </a:extLst>
          </p:cNvPr>
          <p:cNvSpPr>
            <a:spLocks noGrp="1"/>
          </p:cNvSpPr>
          <p:nvPr>
            <p:ph type="sldNum" sz="quarter" idx="5"/>
          </p:nvPr>
        </p:nvSpPr>
        <p:spPr/>
        <p:txBody>
          <a:bodyPr/>
          <a:lstStyle/>
          <a:p>
            <a:fld id="{A73B9248-DC20-4400-806F-31E024127E33}" type="slidenum">
              <a:rPr lang="en-US" smtClean="0"/>
              <a:t>8</a:t>
            </a:fld>
            <a:endParaRPr lang="en-US"/>
          </a:p>
        </p:txBody>
      </p:sp>
    </p:spTree>
    <p:extLst>
      <p:ext uri="{BB962C8B-B14F-4D97-AF65-F5344CB8AC3E}">
        <p14:creationId xmlns:p14="http://schemas.microsoft.com/office/powerpoint/2010/main" val="126100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Map Showing the Distribution of the Slave Population of the Southern States of the United States. Compiled from the Census of 1860. GIS Educational Maps. Texas General Land Office. Accessed on July 22, 2025. https://historictexasmaps.com/object/96677 </a:t>
            </a:r>
            <a:endParaRPr lang="en-US" dirty="0"/>
          </a:p>
        </p:txBody>
      </p:sp>
      <p:sp>
        <p:nvSpPr>
          <p:cNvPr id="4" name="Slide Number Placeholder 3"/>
          <p:cNvSpPr>
            <a:spLocks noGrp="1"/>
          </p:cNvSpPr>
          <p:nvPr>
            <p:ph type="sldNum" sz="quarter" idx="5"/>
          </p:nvPr>
        </p:nvSpPr>
        <p:spPr/>
        <p:txBody>
          <a:bodyPr/>
          <a:lstStyle/>
          <a:p>
            <a:fld id="{A73B9248-DC20-4400-806F-31E024127E33}" type="slidenum">
              <a:rPr lang="en-US" smtClean="0"/>
              <a:t>9</a:t>
            </a:fld>
            <a:endParaRPr lang="en-US"/>
          </a:p>
        </p:txBody>
      </p:sp>
    </p:spTree>
    <p:extLst>
      <p:ext uri="{BB962C8B-B14F-4D97-AF65-F5344CB8AC3E}">
        <p14:creationId xmlns:p14="http://schemas.microsoft.com/office/powerpoint/2010/main" val="95549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00DD5-1070-2097-6961-5D7A9C6970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3ECF88-1996-E4EA-D08A-9048DD917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FE15E7-055C-9FB8-0766-C0D4D0FF6CB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German-Texan Heritage Society. German-Texan Heritage Society, The Journal, Volume 36, Number 3, Fall 2014, periodical, Autumn 2014; Austin, Texas. (</a:t>
            </a:r>
            <a:r>
              <a:rPr lang="en-US" sz="1200" u="sng" kern="1200" dirty="0">
                <a:solidFill>
                  <a:schemeClr val="tx1"/>
                </a:solidFill>
                <a:effectLst/>
                <a:latin typeface="+mn-lt"/>
                <a:ea typeface="+mn-ea"/>
                <a:cs typeface="+mn-cs"/>
                <a:hlinkClick r:id="rId3"/>
              </a:rPr>
              <a:t>https://texashistory.unt.edu/ark:/67531/metapth1507496/</a:t>
            </a:r>
            <a:r>
              <a:rPr lang="en-US" sz="1200" kern="1200" dirty="0">
                <a:solidFill>
                  <a:schemeClr val="tx1"/>
                </a:solidFill>
                <a:effectLst/>
                <a:latin typeface="+mn-lt"/>
                <a:ea typeface="+mn-ea"/>
                <a:cs typeface="+mn-cs"/>
              </a:rPr>
              <a:t>: accessed July 22, 2025), University of North Texas Libraries, The Portal to Texas History, </a:t>
            </a:r>
            <a:r>
              <a:rPr lang="en-US" sz="1200" u="sng" kern="1200" dirty="0">
                <a:solidFill>
                  <a:schemeClr val="tx1"/>
                </a:solidFill>
                <a:effectLst/>
                <a:latin typeface="+mn-lt"/>
                <a:ea typeface="+mn-ea"/>
                <a:cs typeface="+mn-cs"/>
                <a:hlinkClick r:id="rId4"/>
              </a:rPr>
              <a:t>https://texashistory.unt.edu</a:t>
            </a:r>
            <a:r>
              <a:rPr lang="en-US" sz="1200" kern="1200" dirty="0">
                <a:solidFill>
                  <a:schemeClr val="tx1"/>
                </a:solidFill>
                <a:effectLst/>
                <a:latin typeface="+mn-lt"/>
                <a:ea typeface="+mn-ea"/>
                <a:cs typeface="+mn-cs"/>
              </a:rPr>
              <a:t>; crediting German-Texan Heritage Society.</a:t>
            </a:r>
            <a:endParaRPr lang="en-US" dirty="0"/>
          </a:p>
        </p:txBody>
      </p:sp>
      <p:sp>
        <p:nvSpPr>
          <p:cNvPr id="4" name="Slide Number Placeholder 3">
            <a:extLst>
              <a:ext uri="{FF2B5EF4-FFF2-40B4-BE49-F238E27FC236}">
                <a16:creationId xmlns:a16="http://schemas.microsoft.com/office/drawing/2014/main" id="{447B3A2F-6AB8-4A6F-A82C-DC87F30643BF}"/>
              </a:ext>
            </a:extLst>
          </p:cNvPr>
          <p:cNvSpPr>
            <a:spLocks noGrp="1"/>
          </p:cNvSpPr>
          <p:nvPr>
            <p:ph type="sldNum" sz="quarter" idx="5"/>
          </p:nvPr>
        </p:nvSpPr>
        <p:spPr/>
        <p:txBody>
          <a:bodyPr/>
          <a:lstStyle/>
          <a:p>
            <a:fld id="{A73B9248-DC20-4400-806F-31E024127E33}" type="slidenum">
              <a:rPr lang="en-US" smtClean="0"/>
              <a:t>10</a:t>
            </a:fld>
            <a:endParaRPr lang="en-US"/>
          </a:p>
        </p:txBody>
      </p:sp>
    </p:spTree>
    <p:extLst>
      <p:ext uri="{BB962C8B-B14F-4D97-AF65-F5344CB8AC3E}">
        <p14:creationId xmlns:p14="http://schemas.microsoft.com/office/powerpoint/2010/main" val="426788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88A15-8FFB-EC63-F7F7-5776A392C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8D19D-413F-F7E3-1D58-24914F69DE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42817-D4C7-30CA-AA2E-288F7D3C0B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932016-09F0-E921-1807-D21B642084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B9248-DC20-4400-806F-31E024127E3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873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A2D8-86F1-2F4B-B9C4-FEC1875F8B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D0664C-9370-0C79-21DB-FE257B95A1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9FB63F-EA77-C05A-1ADD-C81F91954E21}"/>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5" name="Footer Placeholder 4">
            <a:extLst>
              <a:ext uri="{FF2B5EF4-FFF2-40B4-BE49-F238E27FC236}">
                <a16:creationId xmlns:a16="http://schemas.microsoft.com/office/drawing/2014/main" id="{B974F250-0361-10DE-8107-CDC5F14EE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D5D37-3CF3-B2AF-A82B-125BFF571426}"/>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192603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6A44-875D-BD72-244D-547707B1FF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E0E36-0A0F-32FF-DDF5-A074FA7594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6FFC7-11D4-1DCA-AACE-60677CB58214}"/>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5" name="Footer Placeholder 4">
            <a:extLst>
              <a:ext uri="{FF2B5EF4-FFF2-40B4-BE49-F238E27FC236}">
                <a16:creationId xmlns:a16="http://schemas.microsoft.com/office/drawing/2014/main" id="{E951FB04-CFF4-CDF8-9C1F-1B590EF2D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336D8-C211-6A19-47EB-5781E7C91744}"/>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68169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20AF5-FD1A-30A1-0199-CB6A1E0D9B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CEC1D-BC07-7C80-1F4D-8732CC41CE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243F8-EDA8-EFB1-158F-8F33B6814513}"/>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5" name="Footer Placeholder 4">
            <a:extLst>
              <a:ext uri="{FF2B5EF4-FFF2-40B4-BE49-F238E27FC236}">
                <a16:creationId xmlns:a16="http://schemas.microsoft.com/office/drawing/2014/main" id="{A096B858-F9EC-5068-2F9C-5C817A7DE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6BC84-96BD-BB5B-4C2A-B212FF8AFAA8}"/>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278329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D383-0AF1-7037-9F1C-2FF6780B0D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985951-7814-376A-29B1-C30EF2A253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5DC0C-728A-E048-6743-D3C276836FEC}"/>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5" name="Footer Placeholder 4">
            <a:extLst>
              <a:ext uri="{FF2B5EF4-FFF2-40B4-BE49-F238E27FC236}">
                <a16:creationId xmlns:a16="http://schemas.microsoft.com/office/drawing/2014/main" id="{131F89B5-2421-865B-E8DF-ED489DBAD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27262-7D00-A27A-572A-3719C3D8BFD3}"/>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401835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C84C-7D5B-7968-096F-0646DF23F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A45EC-BFA4-446D-FD5E-312BD764E8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B3E66A-9C9C-3523-A77C-4D3DFF4E2C39}"/>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5" name="Footer Placeholder 4">
            <a:extLst>
              <a:ext uri="{FF2B5EF4-FFF2-40B4-BE49-F238E27FC236}">
                <a16:creationId xmlns:a16="http://schemas.microsoft.com/office/drawing/2014/main" id="{F02486C9-4FD1-A281-C466-C863DEB3B4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40E13-BAC9-498E-AF85-59E0E94BEBC6}"/>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398354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48C29-7FB3-3DF4-3940-D8D2C57EF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C4AED-C7C0-BD83-E007-58810C08C6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8F970-D43A-31EB-4F82-C0EEF1495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060B9-5BA9-8AE6-4ED3-D527B36FDE3A}"/>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6" name="Footer Placeholder 5">
            <a:extLst>
              <a:ext uri="{FF2B5EF4-FFF2-40B4-BE49-F238E27FC236}">
                <a16:creationId xmlns:a16="http://schemas.microsoft.com/office/drawing/2014/main" id="{1671A2BE-60E5-A31C-F830-95848BFD5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E006C8-FB77-4087-DB60-74C34D619EA5}"/>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275993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E860-9CCF-750C-1A94-98C3CA9FA1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5DCF61-31B2-374F-037E-989386D3E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940281-D084-1E3E-17A0-4ED687A6AC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C74571-3121-0997-276A-E657CE2B9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385F7-2F3B-AF13-5B50-6F4E808744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710E8D-A874-B2A9-BF0A-296FBA799D1E}"/>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8" name="Footer Placeholder 7">
            <a:extLst>
              <a:ext uri="{FF2B5EF4-FFF2-40B4-BE49-F238E27FC236}">
                <a16:creationId xmlns:a16="http://schemas.microsoft.com/office/drawing/2014/main" id="{523CA718-2B4C-A5F0-CE2C-4B3353634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68AC1F-F532-8906-4D14-B55394C2C363}"/>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37664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B98C-80B6-D55D-E4D6-F9D14E934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A8791-EDD9-CD60-D925-28A9E3F03246}"/>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4" name="Footer Placeholder 3">
            <a:extLst>
              <a:ext uri="{FF2B5EF4-FFF2-40B4-BE49-F238E27FC236}">
                <a16:creationId xmlns:a16="http://schemas.microsoft.com/office/drawing/2014/main" id="{5912242E-8A51-4922-28BA-3C64981741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915388-B0FB-EF65-B9A7-1698B3321E83}"/>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334782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43C20-40A4-F55F-64AA-60C0D045A686}"/>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3" name="Footer Placeholder 2">
            <a:extLst>
              <a:ext uri="{FF2B5EF4-FFF2-40B4-BE49-F238E27FC236}">
                <a16:creationId xmlns:a16="http://schemas.microsoft.com/office/drawing/2014/main" id="{C417CC5A-8661-8C7A-4F47-6D8016C527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142C62-D3DC-2625-65A6-8E9310C034D7}"/>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235136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AD2B-1B2C-EDA7-D6C8-FACE72AD1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5A4DBF-2701-642C-C403-D14E487749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C21AC6-C0A1-1D1E-B49C-8629319D8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846EE-997D-C21E-A2AC-F2B567DC8D75}"/>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6" name="Footer Placeholder 5">
            <a:extLst>
              <a:ext uri="{FF2B5EF4-FFF2-40B4-BE49-F238E27FC236}">
                <a16:creationId xmlns:a16="http://schemas.microsoft.com/office/drawing/2014/main" id="{037F373A-3439-39DA-5E50-335674F88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15175-673D-8990-4478-305C2DD3CBDE}"/>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1162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6575E-34D6-B347-D266-788BF4DF3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87D858-5F90-E769-2415-26E103C6A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6ACCF-C3FB-F92F-69C8-C25343BA9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FB8E4-4448-54AE-9CA3-5CEE56FF32F1}"/>
              </a:ext>
            </a:extLst>
          </p:cNvPr>
          <p:cNvSpPr>
            <a:spLocks noGrp="1"/>
          </p:cNvSpPr>
          <p:nvPr>
            <p:ph type="dt" sz="half" idx="10"/>
          </p:nvPr>
        </p:nvSpPr>
        <p:spPr/>
        <p:txBody>
          <a:bodyPr/>
          <a:lstStyle/>
          <a:p>
            <a:fld id="{5C01BC15-E6D5-4D6E-B3FF-91191C45AB1F}" type="datetimeFigureOut">
              <a:rPr lang="en-US" smtClean="0"/>
              <a:t>8/8/2025</a:t>
            </a:fld>
            <a:endParaRPr lang="en-US"/>
          </a:p>
        </p:txBody>
      </p:sp>
      <p:sp>
        <p:nvSpPr>
          <p:cNvPr id="6" name="Footer Placeholder 5">
            <a:extLst>
              <a:ext uri="{FF2B5EF4-FFF2-40B4-BE49-F238E27FC236}">
                <a16:creationId xmlns:a16="http://schemas.microsoft.com/office/drawing/2014/main" id="{F030F8EE-CB65-7D5E-66A8-2DF0455D66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B37A0-285E-9789-FA8D-C527251A6A2A}"/>
              </a:ext>
            </a:extLst>
          </p:cNvPr>
          <p:cNvSpPr>
            <a:spLocks noGrp="1"/>
          </p:cNvSpPr>
          <p:nvPr>
            <p:ph type="sldNum" sz="quarter" idx="12"/>
          </p:nvPr>
        </p:nvSpPr>
        <p:spPr/>
        <p:txBody>
          <a:bodyPr/>
          <a:lstStyle/>
          <a:p>
            <a:fld id="{50FB0218-C022-4EF6-88D6-D4D3FCBC9EAB}" type="slidenum">
              <a:rPr lang="en-US" smtClean="0"/>
              <a:t>‹#›</a:t>
            </a:fld>
            <a:endParaRPr lang="en-US"/>
          </a:p>
        </p:txBody>
      </p:sp>
    </p:spTree>
    <p:extLst>
      <p:ext uri="{BB962C8B-B14F-4D97-AF65-F5344CB8AC3E}">
        <p14:creationId xmlns:p14="http://schemas.microsoft.com/office/powerpoint/2010/main" val="398208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382128-54DA-780F-96C1-A006D7F27A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869D7E-BD2A-FB7D-4CB4-CD8BF1F54F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7CB3C-D4A0-9E03-7FD7-67D07B6C7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01BC15-E6D5-4D6E-B3FF-91191C45AB1F}" type="datetimeFigureOut">
              <a:rPr lang="en-US" smtClean="0"/>
              <a:t>8/8/2025</a:t>
            </a:fld>
            <a:endParaRPr lang="en-US"/>
          </a:p>
        </p:txBody>
      </p:sp>
      <p:sp>
        <p:nvSpPr>
          <p:cNvPr id="5" name="Footer Placeholder 4">
            <a:extLst>
              <a:ext uri="{FF2B5EF4-FFF2-40B4-BE49-F238E27FC236}">
                <a16:creationId xmlns:a16="http://schemas.microsoft.com/office/drawing/2014/main" id="{94DCACD4-DC7F-0382-F4EC-0F0066A19F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78ECC1-E9EE-5683-D0C6-1295E873D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0FB0218-C022-4EF6-88D6-D4D3FCBC9EAB}" type="slidenum">
              <a:rPr lang="en-US" smtClean="0"/>
              <a:t>‹#›</a:t>
            </a:fld>
            <a:endParaRPr lang="en-US"/>
          </a:p>
        </p:txBody>
      </p:sp>
    </p:spTree>
    <p:extLst>
      <p:ext uri="{BB962C8B-B14F-4D97-AF65-F5344CB8AC3E}">
        <p14:creationId xmlns:p14="http://schemas.microsoft.com/office/powerpoint/2010/main" val="413789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Primary view of object titled '[Alfred Moczygemba House]'.">
            <a:extLst>
              <a:ext uri="{FF2B5EF4-FFF2-40B4-BE49-F238E27FC236}">
                <a16:creationId xmlns:a16="http://schemas.microsoft.com/office/drawing/2014/main" id="{8227C700-45EC-CBEC-42A3-33CEAEF7D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3" b="990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24518" y="756296"/>
            <a:ext cx="4315522" cy="3692028"/>
          </a:xfrm>
          <a:noFill/>
        </p:spPr>
        <p:txBody>
          <a:bodyPr>
            <a:normAutofit/>
          </a:bodyPr>
          <a:lstStyle/>
          <a:p>
            <a:pPr algn="l"/>
            <a:r>
              <a:rPr lang="en-US" sz="6600" b="1" i="1" dirty="0">
                <a:solidFill>
                  <a:schemeClr val="tx1">
                    <a:lumMod val="50000"/>
                    <a:lumOff val="50000"/>
                  </a:schemeClr>
                </a:solidFill>
                <a:latin typeface="Gotham book"/>
              </a:rPr>
              <a:t>Unit 7:</a:t>
            </a:r>
            <a:br>
              <a:rPr lang="en-US" sz="6600" b="1" i="1" dirty="0">
                <a:latin typeface="Gotham book"/>
              </a:rPr>
            </a:br>
            <a:r>
              <a:rPr lang="en-US" sz="6600" b="1" i="1" dirty="0">
                <a:latin typeface="Gotham book"/>
              </a:rPr>
              <a:t>Early Statehood</a:t>
            </a:r>
            <a:endParaRPr lang="en-US" sz="6600" b="1" dirty="0">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24518" y="4911221"/>
            <a:ext cx="3897368" cy="1913080"/>
          </a:xfrm>
          <a:noFill/>
        </p:spPr>
        <p:txBody>
          <a:bodyPr>
            <a:noAutofit/>
          </a:bodyPr>
          <a:lstStyle/>
          <a:p>
            <a:pPr algn="l"/>
            <a:r>
              <a:rPr lang="en-US" sz="3600" b="1" i="1" dirty="0">
                <a:solidFill>
                  <a:schemeClr val="tx1">
                    <a:lumMod val="50000"/>
                    <a:lumOff val="50000"/>
                  </a:schemeClr>
                </a:solidFill>
                <a:latin typeface="Gotham book"/>
              </a:rPr>
              <a:t>Extension Lesson: </a:t>
            </a:r>
          </a:p>
          <a:p>
            <a:pPr algn="l"/>
            <a:r>
              <a:rPr lang="en-US" sz="3600" b="1" i="1" dirty="0">
                <a:latin typeface="Gotham book"/>
              </a:rPr>
              <a:t>Population &amp; Settlement </a:t>
            </a:r>
          </a:p>
        </p:txBody>
      </p:sp>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
        <p:nvSpPr>
          <p:cNvPr id="9" name="TextBox 8">
            <a:extLst>
              <a:ext uri="{FF2B5EF4-FFF2-40B4-BE49-F238E27FC236}">
                <a16:creationId xmlns:a16="http://schemas.microsoft.com/office/drawing/2014/main" id="{700EBB35-3228-345F-4D0E-822EFB504A9D}"/>
              </a:ext>
            </a:extLst>
          </p:cNvPr>
          <p:cNvSpPr txBox="1"/>
          <p:nvPr/>
        </p:nvSpPr>
        <p:spPr>
          <a:xfrm>
            <a:off x="52905" y="6152390"/>
            <a:ext cx="5194010" cy="738664"/>
          </a:xfrm>
          <a:prstGeom prst="rect">
            <a:avLst/>
          </a:prstGeom>
          <a:noFill/>
        </p:spPr>
        <p:txBody>
          <a:bodyPr wrap="square" rtlCol="0">
            <a:spAutoFit/>
          </a:bodyPr>
          <a:lstStyle/>
          <a:p>
            <a:r>
              <a:rPr lang="en-US" sz="1400" dirty="0">
                <a:solidFill>
                  <a:schemeClr val="bg1"/>
                </a:solidFill>
                <a:latin typeface="Gotham book"/>
              </a:rPr>
              <a:t>A house that belonged to the Moczygemba family who immigrated to Texas from Poland in the 1850s.</a:t>
            </a:r>
            <a:r>
              <a:rPr lang="en-US" sz="1400" dirty="0"/>
              <a:t> </a:t>
            </a:r>
          </a:p>
          <a:p>
            <a:r>
              <a:rPr lang="en-US" sz="1400" dirty="0">
                <a:solidFill>
                  <a:schemeClr val="bg1"/>
                </a:solidFill>
              </a:rPr>
              <a:t>The Portal to Texas History</a:t>
            </a:r>
          </a:p>
        </p:txBody>
      </p:sp>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D41395-2EE4-9478-7946-DE987C3FD010}"/>
            </a:ext>
          </a:extLst>
        </p:cNvPr>
        <p:cNvGrpSpPr/>
        <p:nvPr/>
      </p:nvGrpSpPr>
      <p:grpSpPr>
        <a:xfrm>
          <a:off x="0" y="0"/>
          <a:ext cx="0" cy="0"/>
          <a:chOff x="0" y="0"/>
          <a:chExt cx="0" cy="0"/>
        </a:xfrm>
      </p:grpSpPr>
      <p:sp>
        <p:nvSpPr>
          <p:cNvPr id="9" name="Flowchart: Document 8">
            <a:extLst>
              <a:ext uri="{FF2B5EF4-FFF2-40B4-BE49-F238E27FC236}">
                <a16:creationId xmlns:a16="http://schemas.microsoft.com/office/drawing/2014/main" id="{519D9CDD-6FDB-5777-6C63-577D9A7ED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24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5F249387-A8E8-209D-E733-434A5120A196}"/>
              </a:ext>
            </a:extLst>
          </p:cNvPr>
          <p:cNvSpPr txBox="1">
            <a:spLocks noGrp="1"/>
          </p:cNvSpPr>
          <p:nvPr>
            <p:ph type="title" idx="4294967295"/>
          </p:nvPr>
        </p:nvSpPr>
        <p:spPr>
          <a:xfrm>
            <a:off x="838200" y="171162"/>
            <a:ext cx="2840182" cy="9174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sz="4400" b="0" i="0" u="none" strike="noStrike" kern="1200" cap="none" spc="0" normalizeH="0" baseline="0" noProof="0" dirty="0">
                <a:ln>
                  <a:noFill/>
                </a:ln>
                <a:solidFill>
                  <a:srgbClr val="FFFFFF"/>
                </a:solidFill>
                <a:effectLst/>
                <a:uLnTx/>
                <a:uFillTx/>
                <a:latin typeface="Gotham book"/>
              </a:rPr>
              <a:t>Station 5: </a:t>
            </a:r>
          </a:p>
        </p:txBody>
      </p:sp>
      <p:sp>
        <p:nvSpPr>
          <p:cNvPr id="5" name="TextBox 4">
            <a:extLst>
              <a:ext uri="{FF2B5EF4-FFF2-40B4-BE49-F238E27FC236}">
                <a16:creationId xmlns:a16="http://schemas.microsoft.com/office/drawing/2014/main" id="{14864B3E-CEC1-7F6C-AFD6-B54FD5169AEB}"/>
              </a:ext>
            </a:extLst>
          </p:cNvPr>
          <p:cNvSpPr txBox="1"/>
          <p:nvPr/>
        </p:nvSpPr>
        <p:spPr>
          <a:xfrm>
            <a:off x="8164286" y="6487885"/>
            <a:ext cx="4550228" cy="370115"/>
          </a:xfrm>
          <a:prstGeom prst="rect">
            <a:avLst/>
          </a:prstGeom>
          <a:noFill/>
        </p:spPr>
        <p:txBody>
          <a:bodyPr wrap="square" rtlCol="0">
            <a:spAutoFit/>
          </a:bodyPr>
          <a:lstStyle/>
          <a:p>
            <a:r>
              <a:rPr lang="en-US" dirty="0"/>
              <a:t>https://education.texashistory.unt.edu</a:t>
            </a:r>
          </a:p>
        </p:txBody>
      </p:sp>
      <p:pic>
        <p:nvPicPr>
          <p:cNvPr id="3" name="Picture 2" descr="A poster advertising Oktoberfest. It reads, &quot;Mark your calendars for coming events at the German Free School: Oktoberfest! Live music and folk dancing, biergarten, German food and beer, Delicious desserts, family friendly fun, and lots of kid's activities. October 18, 11:00 am - 6:00 pm.&quot; It also advertises a Christmas market that ran Saturday, December 6th from 10 to 4. It was described as a &quot;Large selection of handcrafted wooden items imported from the Erzgebirge region of German, Bavarian Tolework, Blown Glass Ornaments, Embroidered Linens and More. All sales are tax free! Live performances of traditional German Christmas music and songs throughout the day plus a special visit by St. Nikolaus.&quot; Images on the poster include a nutcracker, German sausage, an accordion, and a German man wearing traditional lederhosen. ">
            <a:extLst>
              <a:ext uri="{FF2B5EF4-FFF2-40B4-BE49-F238E27FC236}">
                <a16:creationId xmlns:a16="http://schemas.microsoft.com/office/drawing/2014/main" id="{180F30FE-782A-AD32-6E09-2D288BAE0F2C}"/>
              </a:ext>
            </a:extLst>
          </p:cNvPr>
          <p:cNvPicPr>
            <a:picLocks noChangeAspect="1"/>
          </p:cNvPicPr>
          <p:nvPr/>
        </p:nvPicPr>
        <p:blipFill rotWithShape="1">
          <a:blip r:embed="rId3"/>
          <a:srcRect l="3472" t="576" r="2557" b="453"/>
          <a:stretch>
            <a:fillRect/>
          </a:stretch>
        </p:blipFill>
        <p:spPr bwMode="auto">
          <a:xfrm>
            <a:off x="5793873" y="171162"/>
            <a:ext cx="4869598" cy="6316723"/>
          </a:xfrm>
          <a:prstGeom prst="rect">
            <a:avLst/>
          </a:prstGeom>
          <a:ln>
            <a:noFill/>
          </a:ln>
          <a:effectLst>
            <a:outerShdw blurRad="50800" dist="50800" dir="7920000" algn="ctr" rotWithShape="0">
              <a:srgbClr val="000000">
                <a:alpha val="43137"/>
              </a:srgbClr>
            </a:outerShdw>
          </a:effectLst>
          <a:extLst>
            <a:ext uri="{53640926-AAD7-44D8-BBD7-CCE9431645EC}">
              <a14:shadowObscured xmlns:a14="http://schemas.microsoft.com/office/drawing/2010/main"/>
            </a:ext>
          </a:extLst>
        </p:spPr>
      </p:pic>
      <p:pic>
        <p:nvPicPr>
          <p:cNvPr id="6" name="Content Placeholder 3">
            <a:extLst>
              <a:ext uri="{FF2B5EF4-FFF2-40B4-BE49-F238E27FC236}">
                <a16:creationId xmlns:a16="http://schemas.microsoft.com/office/drawing/2014/main" id="{7F8D9D61-4979-78BD-D846-D25DA3D86C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7462" y="1971906"/>
            <a:ext cx="1121971" cy="1142497"/>
          </a:xfrm>
          <a:prstGeom prst="rect">
            <a:avLst/>
          </a:prstGeom>
        </p:spPr>
      </p:pic>
      <p:pic>
        <p:nvPicPr>
          <p:cNvPr id="7" name="Picture 6">
            <a:extLst>
              <a:ext uri="{FF2B5EF4-FFF2-40B4-BE49-F238E27FC236}">
                <a16:creationId xmlns:a16="http://schemas.microsoft.com/office/drawing/2014/main" id="{366F933E-1A23-CDBE-9DAF-A40F6C91FD7C}"/>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l="14703" t="18951" r="19965" b="21925"/>
          <a:stretch>
            <a:fillRect/>
          </a:stretch>
        </p:blipFill>
        <p:spPr bwMode="auto">
          <a:xfrm>
            <a:off x="182794" y="5719310"/>
            <a:ext cx="1103897" cy="1000729"/>
          </a:xfrm>
          <a:prstGeom prst="rect">
            <a:avLst/>
          </a:prstGeom>
          <a:noFill/>
          <a:ln>
            <a:noFill/>
          </a:ln>
        </p:spPr>
      </p:pic>
    </p:spTree>
    <p:extLst>
      <p:ext uri="{BB962C8B-B14F-4D97-AF65-F5344CB8AC3E}">
        <p14:creationId xmlns:p14="http://schemas.microsoft.com/office/powerpoint/2010/main" val="305542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C35FD5C-207C-E7FA-280F-8C93C5C7F871}"/>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97BE040-56F7-32C7-5821-416789AAE13D}"/>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Exit Ticket</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p>
        </p:txBody>
      </p:sp>
      <p:sp>
        <p:nvSpPr>
          <p:cNvPr id="3" name="TextBox 2">
            <a:extLst>
              <a:ext uri="{FF2B5EF4-FFF2-40B4-BE49-F238E27FC236}">
                <a16:creationId xmlns:a16="http://schemas.microsoft.com/office/drawing/2014/main" id="{422CF4E5-6A3F-1F70-DA4B-95E69AA80146}"/>
              </a:ext>
            </a:extLst>
          </p:cNvPr>
          <p:cNvSpPr txBox="1"/>
          <p:nvPr/>
        </p:nvSpPr>
        <p:spPr>
          <a:xfrm>
            <a:off x="3048365" y="1652332"/>
            <a:ext cx="5448864" cy="492442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Read the six statements in the graphic organizer.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C00000"/>
                </a:solidFill>
                <a:effectLst/>
                <a:uLnTx/>
                <a:uFillTx/>
                <a:latin typeface="Aptos" panose="02110004020202020204"/>
                <a:ea typeface="+mn-ea"/>
                <a:cs typeface="+mn-cs"/>
              </a:rPr>
              <a:t>Which THREE statements are most accurate about Texas population from 1845 to 1860.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4" name="Graphic 3">
            <a:extLst>
              <a:ext uri="{FF2B5EF4-FFF2-40B4-BE49-F238E27FC236}">
                <a16:creationId xmlns:a16="http://schemas.microsoft.com/office/drawing/2014/main" id="{0478AAAD-983D-5B47-1BF6-A9E32BD0916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9543" y="1574845"/>
            <a:ext cx="1208326" cy="1208326"/>
          </a:xfrm>
          <a:prstGeom prst="rect">
            <a:avLst/>
          </a:prstGeom>
        </p:spPr>
      </p:pic>
      <p:pic>
        <p:nvPicPr>
          <p:cNvPr id="5" name="Graphic 4">
            <a:extLst>
              <a:ext uri="{FF2B5EF4-FFF2-40B4-BE49-F238E27FC236}">
                <a16:creationId xmlns:a16="http://schemas.microsoft.com/office/drawing/2014/main" id="{5E8EE1B1-4015-F59B-0923-D64762CDB6B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1959" y="3579566"/>
            <a:ext cx="925793" cy="925793"/>
          </a:xfrm>
          <a:prstGeom prst="rect">
            <a:avLst/>
          </a:prstGeom>
        </p:spPr>
      </p:pic>
      <p:pic>
        <p:nvPicPr>
          <p:cNvPr id="6" name="Graphic 5">
            <a:extLst>
              <a:ext uri="{FF2B5EF4-FFF2-40B4-BE49-F238E27FC236}">
                <a16:creationId xmlns:a16="http://schemas.microsoft.com/office/drawing/2014/main" id="{F7E4BCEE-B2E5-33EC-1070-E43E1FA0987E}"/>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41959" y="5734304"/>
            <a:ext cx="842453" cy="842453"/>
          </a:xfrm>
          <a:prstGeom prst="rect">
            <a:avLst/>
          </a:prstGeom>
        </p:spPr>
      </p:pic>
    </p:spTree>
    <p:extLst>
      <p:ext uri="{BB962C8B-B14F-4D97-AF65-F5344CB8AC3E}">
        <p14:creationId xmlns:p14="http://schemas.microsoft.com/office/powerpoint/2010/main" val="338607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92036322-0601-810E-256E-0C5DCFD5DE8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41BA261-F14B-C321-3E2B-1DE9E164D579}"/>
              </a:ext>
            </a:extLst>
          </p:cNvPr>
          <p:cNvSpPr txBox="1">
            <a:spLocks noGrp="1"/>
          </p:cNvSpPr>
          <p:nvPr>
            <p:ph type="title" idx="4294967295"/>
          </p:nvPr>
        </p:nvSpPr>
        <p:spPr>
          <a:xfrm>
            <a:off x="1680707" y="133433"/>
            <a:ext cx="9400950"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 </a:t>
            </a:r>
            <a:r>
              <a:rPr kumimoji="0" lang="en-US" sz="7300" b="0" i="0" u="none" strike="noStrike" kern="1200" cap="none" spc="0" normalizeH="0" baseline="0" noProof="0" dirty="0">
                <a:ln>
                  <a:noFill/>
                </a:ln>
                <a:solidFill>
                  <a:schemeClr val="bg2">
                    <a:lumMod val="25000"/>
                  </a:schemeClr>
                </a:solidFill>
                <a:effectLst/>
                <a:uLnTx/>
                <a:uFillTx/>
                <a:latin typeface="Gotham Medium"/>
                <a:ea typeface="+mj-ea"/>
                <a:cs typeface="+mj-cs"/>
              </a:rPr>
              <a:t>2</a:t>
            </a:r>
            <a:endParaRPr kumimoji="0" lang="en-US" sz="2800" b="0" i="0" u="none" strike="noStrike" kern="1200" cap="none" spc="0" normalizeH="0" baseline="0" noProof="0" dirty="0">
              <a:ln>
                <a:noFill/>
              </a:ln>
              <a:solidFill>
                <a:schemeClr val="bg2">
                  <a:lumMod val="25000"/>
                </a:schemeClr>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7CAD3B9C-EB52-31B8-6BD2-F6E9BEFF8D6F}"/>
              </a:ext>
            </a:extLst>
          </p:cNvPr>
          <p:cNvSpPr/>
          <p:nvPr/>
        </p:nvSpPr>
        <p:spPr>
          <a:xfrm>
            <a:off x="2394857" y="2399584"/>
            <a:ext cx="9176657" cy="2596961"/>
          </a:xfrm>
          <a:prstGeom prst="wedgeRoundRectCallout">
            <a:avLst>
              <a:gd name="adj1" fmla="val -59645"/>
              <a:gd name="adj2" fmla="val 34511"/>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2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true statement about changes that occurred in Texas from 1845 to 1860 was that  _______________ </a:t>
            </a:r>
          </a:p>
        </p:txBody>
      </p:sp>
      <p:pic>
        <p:nvPicPr>
          <p:cNvPr id="4" name="Graphic 3">
            <a:extLst>
              <a:ext uri="{FF2B5EF4-FFF2-40B4-BE49-F238E27FC236}">
                <a16:creationId xmlns:a16="http://schemas.microsoft.com/office/drawing/2014/main" id="{33A4A186-3488-3BA9-914D-67B45B1E9DF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2134" y="3532168"/>
            <a:ext cx="1370657" cy="1370657"/>
          </a:xfrm>
          <a:prstGeom prst="rect">
            <a:avLst/>
          </a:prstGeom>
        </p:spPr>
      </p:pic>
    </p:spTree>
    <p:extLst>
      <p:ext uri="{BB962C8B-B14F-4D97-AF65-F5344CB8AC3E}">
        <p14:creationId xmlns:p14="http://schemas.microsoft.com/office/powerpoint/2010/main" val="47197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28134E-5B29-DCC0-24BF-B1DE579DFD79}"/>
              </a:ext>
            </a:extLst>
          </p:cNvPr>
          <p:cNvSpPr txBox="1">
            <a:spLocks noGrp="1"/>
          </p:cNvSpPr>
          <p:nvPr>
            <p:ph type="title" idx="4294967295"/>
          </p:nvPr>
        </p:nvSpPr>
        <p:spPr>
          <a:xfrm>
            <a:off x="1685775" y="-39979"/>
            <a:ext cx="10285536" cy="15834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t>Warm-up</a:t>
            </a:r>
            <a:br>
              <a:rPr kumimoji="0" lang="en-US" sz="6600" b="0" i="0" u="none" strike="noStrike" kern="1200" cap="none" spc="0" normalizeH="0" baseline="0" noProof="0" dirty="0">
                <a:ln>
                  <a:noFill/>
                </a:ln>
                <a:solidFill>
                  <a:srgbClr val="322E50"/>
                </a:solidFill>
                <a:effectLst/>
                <a:uLnTx/>
                <a:uFillTx/>
                <a:latin typeface="Gotham Medium" pitchFamily="2" charset="0"/>
                <a:ea typeface="+mj-ea"/>
                <a:cs typeface="Gotham Medium" pitchFamily="2" charset="0"/>
              </a:rPr>
            </a:br>
            <a:r>
              <a:rPr kumimoji="0" lang="en-US" sz="44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p>
        </p:txBody>
      </p:sp>
      <p:sp>
        <p:nvSpPr>
          <p:cNvPr id="3" name="TextBox 2">
            <a:extLst>
              <a:ext uri="{FF2B5EF4-FFF2-40B4-BE49-F238E27FC236}">
                <a16:creationId xmlns:a16="http://schemas.microsoft.com/office/drawing/2014/main" id="{E8E2968C-C5D5-4B97-5E5D-7FB9E54490D7}"/>
              </a:ext>
            </a:extLst>
          </p:cNvPr>
          <p:cNvSpPr txBox="1"/>
          <p:nvPr/>
        </p:nvSpPr>
        <p:spPr>
          <a:xfrm>
            <a:off x="3048365" y="1652332"/>
            <a:ext cx="5448864" cy="437042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400" b="0" i="0" u="none" strike="noStrike" kern="1200" cap="none" spc="0" normalizeH="0" baseline="0" noProof="0" dirty="0">
                <a:ln>
                  <a:noFill/>
                </a:ln>
                <a:solidFill>
                  <a:srgbClr val="002060"/>
                </a:solidFill>
                <a:effectLst/>
                <a:uLnTx/>
                <a:uFillTx/>
                <a:latin typeface="Aptos" panose="02110004020202020204"/>
                <a:ea typeface="+mn-ea"/>
                <a:cs typeface="+mn-cs"/>
              </a:rPr>
              <a:t>Read the primary source excerpt in the box.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C00000"/>
                </a:solidFill>
                <a:latin typeface="Aptos" panose="02110004020202020204"/>
              </a:rPr>
              <a:t>What can you learn about Early Texas statehood based on the excerpt? </a:t>
            </a:r>
            <a:endParaRPr kumimoji="0" lang="en-US" sz="36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C00000"/>
              </a:solidFill>
              <a:effectLst/>
              <a:uLnTx/>
              <a:uFillTx/>
              <a:latin typeface="Aptos" panose="021100040202020202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B050"/>
                </a:solidFill>
                <a:effectLst/>
                <a:uLnTx/>
                <a:uFillTx/>
                <a:latin typeface="Aptos" panose="02110004020202020204"/>
                <a:ea typeface="+mn-ea"/>
                <a:cs typeface="+mn-cs"/>
              </a:rPr>
              <a:t>Discuss with a partner  </a:t>
            </a:r>
          </a:p>
        </p:txBody>
      </p:sp>
      <p:pic>
        <p:nvPicPr>
          <p:cNvPr id="4" name="Graphic 3">
            <a:extLst>
              <a:ext uri="{FF2B5EF4-FFF2-40B4-BE49-F238E27FC236}">
                <a16:creationId xmlns:a16="http://schemas.microsoft.com/office/drawing/2014/main" id="{2AEE115B-00F7-1E33-5143-C538A729F2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9543" y="1574845"/>
            <a:ext cx="1208326" cy="1208326"/>
          </a:xfrm>
          <a:prstGeom prst="rect">
            <a:avLst/>
          </a:prstGeom>
        </p:spPr>
      </p:pic>
      <p:pic>
        <p:nvPicPr>
          <p:cNvPr id="5" name="Graphic 4">
            <a:extLst>
              <a:ext uri="{FF2B5EF4-FFF2-40B4-BE49-F238E27FC236}">
                <a16:creationId xmlns:a16="http://schemas.microsoft.com/office/drawing/2014/main" id="{78E0CA54-C836-C81B-F19A-8E5F286CE4A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1959" y="3379638"/>
            <a:ext cx="925793" cy="925793"/>
          </a:xfrm>
          <a:prstGeom prst="rect">
            <a:avLst/>
          </a:prstGeom>
        </p:spPr>
      </p:pic>
      <p:pic>
        <p:nvPicPr>
          <p:cNvPr id="6" name="Graphic 5">
            <a:extLst>
              <a:ext uri="{FF2B5EF4-FFF2-40B4-BE49-F238E27FC236}">
                <a16:creationId xmlns:a16="http://schemas.microsoft.com/office/drawing/2014/main" id="{E0842FC6-4322-0356-85D3-96382BFD61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15744" y="5204530"/>
            <a:ext cx="842453" cy="842453"/>
          </a:xfrm>
          <a:prstGeom prst="rect">
            <a:avLst/>
          </a:prstGeom>
        </p:spPr>
      </p:pic>
    </p:spTree>
    <p:extLst>
      <p:ext uri="{BB962C8B-B14F-4D97-AF65-F5344CB8AC3E}">
        <p14:creationId xmlns:p14="http://schemas.microsoft.com/office/powerpoint/2010/main" val="3894061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84FF13F-930D-E61A-A70E-836A0CE120A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818E05C-6332-3810-C7FF-C2E4B4612CF7}"/>
              </a:ext>
            </a:extLst>
          </p:cNvPr>
          <p:cNvSpPr txBox="1">
            <a:spLocks noGrp="1"/>
          </p:cNvSpPr>
          <p:nvPr>
            <p:ph type="title" idx="4294967295"/>
          </p:nvPr>
        </p:nvSpPr>
        <p:spPr>
          <a:xfrm>
            <a:off x="1680707" y="133433"/>
            <a:ext cx="8405949"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7300" b="0" i="0" u="none" strike="noStrike" kern="1200" cap="none" spc="0" normalizeH="0" baseline="0" noProof="0" dirty="0">
                <a:ln>
                  <a:noFill/>
                </a:ln>
                <a:solidFill>
                  <a:schemeClr val="bg1"/>
                </a:solidFill>
                <a:effectLst/>
                <a:uLnTx/>
                <a:uFillTx/>
                <a:latin typeface="Gotham Medium"/>
                <a:ea typeface="+mj-ea"/>
                <a:cs typeface="+mj-cs"/>
              </a:rPr>
              <a:t>Share with the class</a:t>
            </a:r>
            <a:endParaRPr kumimoji="0" lang="en-US" sz="28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20817380-77CE-5137-18BE-264D6832C4E4}"/>
              </a:ext>
            </a:extLst>
          </p:cNvPr>
          <p:cNvSpPr/>
          <p:nvPr/>
        </p:nvSpPr>
        <p:spPr>
          <a:xfrm>
            <a:off x="3189782" y="1833525"/>
            <a:ext cx="8523513" cy="1856732"/>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One thing we can learn from this excerpt is ____________.  </a:t>
            </a:r>
          </a:p>
        </p:txBody>
      </p:sp>
      <p:pic>
        <p:nvPicPr>
          <p:cNvPr id="4" name="Graphic 3">
            <a:extLst>
              <a:ext uri="{FF2B5EF4-FFF2-40B4-BE49-F238E27FC236}">
                <a16:creationId xmlns:a16="http://schemas.microsoft.com/office/drawing/2014/main" id="{2BC4ACA1-D343-6981-47D6-2002B261B8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050" y="2160568"/>
            <a:ext cx="1370657" cy="1370657"/>
          </a:xfrm>
          <a:prstGeom prst="rect">
            <a:avLst/>
          </a:prstGeom>
        </p:spPr>
      </p:pic>
      <p:sp>
        <p:nvSpPr>
          <p:cNvPr id="5" name="Speech Bubble: Rectangle with Corners Rounded 4">
            <a:extLst>
              <a:ext uri="{FF2B5EF4-FFF2-40B4-BE49-F238E27FC236}">
                <a16:creationId xmlns:a16="http://schemas.microsoft.com/office/drawing/2014/main" id="{73D3E420-59E0-2B03-6622-01F845610AEE}"/>
              </a:ext>
            </a:extLst>
          </p:cNvPr>
          <p:cNvSpPr/>
          <p:nvPr/>
        </p:nvSpPr>
        <p:spPr>
          <a:xfrm>
            <a:off x="310050" y="4010039"/>
            <a:ext cx="8523513" cy="1856732"/>
          </a:xfrm>
          <a:prstGeom prst="wedgeRoundRectCallout">
            <a:avLst>
              <a:gd name="adj1" fmla="val 62497"/>
              <a:gd name="adj2" fmla="val 35346"/>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31750" algn="l" defTabSz="914400" rtl="0" eaLnBrk="1" fontAlgn="auto" latinLnBrk="0" hangingPunct="1">
              <a:lnSpc>
                <a:spcPct val="110000"/>
              </a:lnSpc>
              <a:spcBef>
                <a:spcPts val="0"/>
              </a:spcBef>
              <a:spcAft>
                <a:spcPts val="60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I think this is true, because in the excerpt, it says __________</a:t>
            </a:r>
          </a:p>
        </p:txBody>
      </p:sp>
      <p:pic>
        <p:nvPicPr>
          <p:cNvPr id="6" name="Graphic 5">
            <a:extLst>
              <a:ext uri="{FF2B5EF4-FFF2-40B4-BE49-F238E27FC236}">
                <a16:creationId xmlns:a16="http://schemas.microsoft.com/office/drawing/2014/main" id="{88287BC2-5351-C522-A4E7-CF866EADEC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6656" y="4460376"/>
            <a:ext cx="1370657" cy="1370657"/>
          </a:xfrm>
          <a:prstGeom prst="rect">
            <a:avLst/>
          </a:prstGeom>
        </p:spPr>
      </p:pic>
    </p:spTree>
    <p:extLst>
      <p:ext uri="{BB962C8B-B14F-4D97-AF65-F5344CB8AC3E}">
        <p14:creationId xmlns:p14="http://schemas.microsoft.com/office/powerpoint/2010/main" val="221985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80D5C1-3D5E-4689-2EAF-05D7F1F0032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C417AD0-7956-B912-9233-D27AC389CD80}"/>
              </a:ext>
            </a:extLst>
          </p:cNvPr>
          <p:cNvSpPr txBox="1">
            <a:spLocks noGrp="1"/>
          </p:cNvSpPr>
          <p:nvPr>
            <p:ph type="title" idx="4294967295"/>
          </p:nvPr>
        </p:nvSpPr>
        <p:spPr>
          <a:xfrm>
            <a:off x="2125050"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B6F5512-4672-385A-C669-616A4468A7C5}"/>
              </a:ext>
            </a:extLst>
          </p:cNvPr>
          <p:cNvSpPr txBox="1"/>
          <p:nvPr/>
        </p:nvSpPr>
        <p:spPr>
          <a:xfrm>
            <a:off x="174170" y="1828800"/>
            <a:ext cx="12017829"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a:solidFill>
                  <a:srgbClr val="002060"/>
                </a:solidFill>
                <a:latin typeface="Calibri" panose="020F0502020204030204"/>
              </a:rPr>
              <a:t>What significant changes or developments occurred in Texas from 1845 to 1860 as a result of migration and immigration to the state?</a:t>
            </a:r>
            <a:endPar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69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E7B7098-2390-3DD5-30F9-BC8BD8F6F7F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C857AD5-9C22-00C1-59F8-40297C37F889}"/>
              </a:ext>
            </a:extLst>
          </p:cNvPr>
          <p:cNvSpPr txBox="1">
            <a:spLocks noGrp="1"/>
          </p:cNvSpPr>
          <p:nvPr>
            <p:ph type="title" idx="4294967295"/>
          </p:nvPr>
        </p:nvSpPr>
        <p:spPr>
          <a:xfrm>
            <a:off x="1864854"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FE154717-6E1B-3150-9ACC-56DFB207DEE1}"/>
              </a:ext>
            </a:extLst>
          </p:cNvPr>
          <p:cNvSpPr txBox="1"/>
          <p:nvPr/>
        </p:nvSpPr>
        <p:spPr>
          <a:xfrm>
            <a:off x="76200" y="1785257"/>
            <a:ext cx="12115799" cy="4185761"/>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4472C4">
                    <a:lumMod val="50000"/>
                  </a:srgbClr>
                </a:solidFill>
                <a:effectLst/>
                <a:uLnTx/>
                <a:uFillTx/>
                <a:latin typeface="Calibri" panose="020F0502020204030204"/>
                <a:ea typeface="+mn-ea"/>
                <a:cs typeface="+mn-cs"/>
              </a:rPr>
              <a:t>We will</a:t>
            </a:r>
            <a:r>
              <a:rPr kumimoji="0" lang="en-US" sz="3800" strike="noStrike" kern="1200" cap="none" spc="0" normalizeH="0" baseline="0" noProof="0" dirty="0">
                <a:ln>
                  <a:noFill/>
                </a:ln>
                <a:solidFill>
                  <a:srgbClr val="4472C4">
                    <a:lumMod val="50000"/>
                  </a:srgbClr>
                </a:solidFill>
                <a:effectLst/>
                <a:uLnTx/>
                <a:uFillTx/>
                <a:latin typeface="Calibri" panose="020F0502020204030204"/>
                <a:ea typeface="+mn-ea"/>
                <a:cs typeface="+mn-cs"/>
              </a:rPr>
              <a:t> analyze primary and secondary source materials including maps, graphs, charts, and artifacts to draw conclusions about the effects of population and settlement developments in Texas from 1845 to 1860.</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800" b="1" i="1" u="sng" strike="noStrike" kern="1200" cap="none" spc="0" normalizeH="0" baseline="0" noProof="0" dirty="0">
                <a:ln>
                  <a:noFill/>
                </a:ln>
                <a:solidFill>
                  <a:srgbClr val="C00000"/>
                </a:solidFill>
                <a:effectLst/>
                <a:uLnTx/>
                <a:uFillTx/>
                <a:latin typeface="Calibri" panose="020F0502020204030204"/>
                <a:ea typeface="+mn-ea"/>
                <a:cs typeface="+mn-cs"/>
              </a:rPr>
              <a:t>I will </a:t>
            </a:r>
            <a:r>
              <a:rPr kumimoji="0" lang="en-US" sz="3800" strike="noStrike" kern="1200" cap="none" spc="0" normalizeH="0" baseline="0" noProof="0" dirty="0">
                <a:ln>
                  <a:noFill/>
                </a:ln>
                <a:solidFill>
                  <a:srgbClr val="C00000"/>
                </a:solidFill>
                <a:effectLst/>
                <a:uLnTx/>
                <a:uFillTx/>
                <a:latin typeface="Calibri" panose="020F0502020204030204"/>
                <a:ea typeface="+mn-ea"/>
                <a:cs typeface="+mn-cs"/>
              </a:rPr>
              <a:t> </a:t>
            </a:r>
            <a:r>
              <a:rPr lang="en-US" sz="3800" dirty="0">
                <a:solidFill>
                  <a:srgbClr val="C00000"/>
                </a:solidFill>
                <a:latin typeface="Calibri" panose="020F0502020204030204"/>
              </a:rPr>
              <a:t>complete a stations activity, using materials at seven stations to answer questions about developments in Texas’ population during the Early Statehood era.</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43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88EF1B-4F7B-E27D-D075-D0B44033A158}"/>
            </a:ext>
          </a:extLst>
        </p:cNvPr>
        <p:cNvGrpSpPr/>
        <p:nvPr/>
      </p:nvGrpSpPr>
      <p:grpSpPr>
        <a:xfrm>
          <a:off x="0" y="0"/>
          <a:ext cx="0" cy="0"/>
          <a:chOff x="0" y="0"/>
          <a:chExt cx="0" cy="0"/>
        </a:xfrm>
      </p:grpSpPr>
      <p:sp>
        <p:nvSpPr>
          <p:cNvPr id="9" name="Flowchart: Document 8">
            <a:extLst>
              <a:ext uri="{FF2B5EF4-FFF2-40B4-BE49-F238E27FC236}">
                <a16:creationId xmlns:a16="http://schemas.microsoft.com/office/drawing/2014/main" id="{3AA44619-43BE-49C3-B215-04DB6B21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24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128E9F79-9F27-ECE5-2335-050EF5E51EFB}"/>
              </a:ext>
            </a:extLst>
          </p:cNvPr>
          <p:cNvSpPr txBox="1">
            <a:spLocks noGrp="1"/>
          </p:cNvSpPr>
          <p:nvPr>
            <p:ph type="title" idx="4294967295"/>
          </p:nvPr>
        </p:nvSpPr>
        <p:spPr>
          <a:xfrm>
            <a:off x="838200" y="-6822"/>
            <a:ext cx="2840182" cy="9174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fontAlgn="auto">
              <a:spcAft>
                <a:spcPts val="0"/>
              </a:spcAft>
              <a:buClrTx/>
              <a:buSzTx/>
              <a:tabLst/>
              <a:defRPr/>
            </a:pPr>
            <a:r>
              <a:rPr kumimoji="0" lang="en-US" sz="4800" b="0" i="0" u="none" strike="noStrike" kern="1200" cap="none" spc="0" normalizeH="0" baseline="0" noProof="0" dirty="0">
                <a:ln>
                  <a:noFill/>
                </a:ln>
                <a:solidFill>
                  <a:srgbClr val="FFFFFF"/>
                </a:solidFill>
                <a:effectLst/>
                <a:uLnTx/>
                <a:uFillTx/>
                <a:latin typeface="Gotham book"/>
              </a:rPr>
              <a:t>Station 1: </a:t>
            </a:r>
          </a:p>
        </p:txBody>
      </p:sp>
      <p:sp>
        <p:nvSpPr>
          <p:cNvPr id="5" name="TextBox 4">
            <a:extLst>
              <a:ext uri="{FF2B5EF4-FFF2-40B4-BE49-F238E27FC236}">
                <a16:creationId xmlns:a16="http://schemas.microsoft.com/office/drawing/2014/main" id="{F3F2AD1B-DB89-8B24-7F2A-E2343021F7C7}"/>
              </a:ext>
            </a:extLst>
          </p:cNvPr>
          <p:cNvSpPr txBox="1"/>
          <p:nvPr/>
        </p:nvSpPr>
        <p:spPr>
          <a:xfrm>
            <a:off x="8164286" y="6487885"/>
            <a:ext cx="4550228" cy="370115"/>
          </a:xfrm>
          <a:prstGeom prst="rect">
            <a:avLst/>
          </a:prstGeom>
          <a:noFill/>
        </p:spPr>
        <p:txBody>
          <a:bodyPr wrap="square" rtlCol="0">
            <a:spAutoFit/>
          </a:bodyPr>
          <a:lstStyle/>
          <a:p>
            <a:r>
              <a:rPr lang="en-US" dirty="0"/>
              <a:t>https://education.texashistory.unt.edu</a:t>
            </a:r>
          </a:p>
        </p:txBody>
      </p:sp>
      <p:pic>
        <p:nvPicPr>
          <p:cNvPr id="3" name="Picture 2" descr="A chart showing the birthplace of Texas residents in 1850 including the following information:&#10;Texas - 41,210&#10;Tennessee - 18,269&#10;Alabama - 15,463&#10;Germany - 10,522&#10;Mississippi - 6,885&#10;North Carolina - 6,142&#10;South Carolina - 4,580&#10;Louisiana - 4,477&#10;Mexico - 4,239">
            <a:extLst>
              <a:ext uri="{FF2B5EF4-FFF2-40B4-BE49-F238E27FC236}">
                <a16:creationId xmlns:a16="http://schemas.microsoft.com/office/drawing/2014/main" id="{9003E314-8C53-8DC6-25BA-B8FC61469EFE}"/>
              </a:ext>
            </a:extLst>
          </p:cNvPr>
          <p:cNvPicPr>
            <a:picLocks noChangeAspect="1"/>
          </p:cNvPicPr>
          <p:nvPr/>
        </p:nvPicPr>
        <p:blipFill>
          <a:blip r:embed="rId3"/>
          <a:stretch>
            <a:fillRect/>
          </a:stretch>
        </p:blipFill>
        <p:spPr>
          <a:xfrm>
            <a:off x="3190325" y="925504"/>
            <a:ext cx="8700685" cy="5374215"/>
          </a:xfrm>
          <a:prstGeom prst="rect">
            <a:avLst/>
          </a:prstGeom>
          <a:effectLst>
            <a:outerShdw blurRad="50800" dist="50800" dir="7920000" algn="ctr" rotWithShape="0">
              <a:srgbClr val="000000">
                <a:alpha val="43137"/>
              </a:srgbClr>
            </a:outerShdw>
          </a:effectLst>
        </p:spPr>
      </p:pic>
      <p:pic>
        <p:nvPicPr>
          <p:cNvPr id="7" name="Content Placeholder 3">
            <a:extLst>
              <a:ext uri="{FF2B5EF4-FFF2-40B4-BE49-F238E27FC236}">
                <a16:creationId xmlns:a16="http://schemas.microsoft.com/office/drawing/2014/main" id="{472C65E2-A868-AFD5-CE6A-047B2C496E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7462" y="1971906"/>
            <a:ext cx="1121971" cy="1142497"/>
          </a:xfrm>
          <a:prstGeom prst="rect">
            <a:avLst/>
          </a:prstGeom>
        </p:spPr>
      </p:pic>
      <p:pic>
        <p:nvPicPr>
          <p:cNvPr id="8" name="Picture 7">
            <a:extLst>
              <a:ext uri="{FF2B5EF4-FFF2-40B4-BE49-F238E27FC236}">
                <a16:creationId xmlns:a16="http://schemas.microsoft.com/office/drawing/2014/main" id="{D2D77E17-B1A2-9994-D8FB-B5A1C6825331}"/>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l="14703" t="18951" r="19965" b="21925"/>
          <a:stretch>
            <a:fillRect/>
          </a:stretch>
        </p:blipFill>
        <p:spPr bwMode="auto">
          <a:xfrm>
            <a:off x="182794" y="5719310"/>
            <a:ext cx="1103897" cy="1000729"/>
          </a:xfrm>
          <a:prstGeom prst="rect">
            <a:avLst/>
          </a:prstGeom>
          <a:noFill/>
          <a:ln>
            <a:noFill/>
          </a:ln>
        </p:spPr>
      </p:pic>
    </p:spTree>
    <p:extLst>
      <p:ext uri="{BB962C8B-B14F-4D97-AF65-F5344CB8AC3E}">
        <p14:creationId xmlns:p14="http://schemas.microsoft.com/office/powerpoint/2010/main" val="178027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A14371-1C41-76E2-94EE-14D3814A85BA}"/>
            </a:ext>
          </a:extLst>
        </p:cNvPr>
        <p:cNvGrpSpPr/>
        <p:nvPr/>
      </p:nvGrpSpPr>
      <p:grpSpPr>
        <a:xfrm>
          <a:off x="0" y="0"/>
          <a:ext cx="0" cy="0"/>
          <a:chOff x="0" y="0"/>
          <a:chExt cx="0" cy="0"/>
        </a:xfrm>
      </p:grpSpPr>
      <p:sp>
        <p:nvSpPr>
          <p:cNvPr id="9" name="Flowchart: Document 8">
            <a:extLst>
              <a:ext uri="{FF2B5EF4-FFF2-40B4-BE49-F238E27FC236}">
                <a16:creationId xmlns:a16="http://schemas.microsoft.com/office/drawing/2014/main" id="{AC7F8A8F-F157-7443-2E46-8BA3145AA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24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55A12DFD-84B0-082B-D75F-E32447CE973C}"/>
              </a:ext>
            </a:extLst>
          </p:cNvPr>
          <p:cNvSpPr txBox="1">
            <a:spLocks noGrp="1"/>
          </p:cNvSpPr>
          <p:nvPr>
            <p:ph type="title" idx="4294967295"/>
          </p:nvPr>
        </p:nvSpPr>
        <p:spPr>
          <a:xfrm>
            <a:off x="838200" y="171162"/>
            <a:ext cx="2840182" cy="9174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sz="4400" b="0" i="0" u="none" strike="noStrike" kern="1200" cap="none" spc="0" normalizeH="0" baseline="0" noProof="0" dirty="0">
                <a:ln>
                  <a:noFill/>
                </a:ln>
                <a:solidFill>
                  <a:srgbClr val="FFFFFF"/>
                </a:solidFill>
                <a:effectLst/>
                <a:uLnTx/>
                <a:uFillTx/>
                <a:latin typeface="Gotham book"/>
              </a:rPr>
              <a:t>Station </a:t>
            </a:r>
            <a:r>
              <a:rPr lang="en-US" sz="4400" dirty="0">
                <a:solidFill>
                  <a:srgbClr val="FFFFFF"/>
                </a:solidFill>
                <a:latin typeface="Gotham book"/>
              </a:rPr>
              <a:t>2</a:t>
            </a:r>
            <a:r>
              <a:rPr kumimoji="0" lang="en-US" sz="4400" b="0" i="0" u="none" strike="noStrike" kern="1200" cap="none" spc="0" normalizeH="0" baseline="0" noProof="0" dirty="0">
                <a:ln>
                  <a:noFill/>
                </a:ln>
                <a:solidFill>
                  <a:srgbClr val="FFFFFF"/>
                </a:solidFill>
                <a:effectLst/>
                <a:uLnTx/>
                <a:uFillTx/>
                <a:latin typeface="Gotham book"/>
              </a:rPr>
              <a:t>: </a:t>
            </a:r>
          </a:p>
        </p:txBody>
      </p:sp>
      <p:sp>
        <p:nvSpPr>
          <p:cNvPr id="5" name="TextBox 4">
            <a:extLst>
              <a:ext uri="{FF2B5EF4-FFF2-40B4-BE49-F238E27FC236}">
                <a16:creationId xmlns:a16="http://schemas.microsoft.com/office/drawing/2014/main" id="{4BFC05E7-A223-FD65-BAC6-F151B190C114}"/>
              </a:ext>
            </a:extLst>
          </p:cNvPr>
          <p:cNvSpPr txBox="1"/>
          <p:nvPr/>
        </p:nvSpPr>
        <p:spPr>
          <a:xfrm>
            <a:off x="8164286" y="6487885"/>
            <a:ext cx="4550228" cy="370115"/>
          </a:xfrm>
          <a:prstGeom prst="rect">
            <a:avLst/>
          </a:prstGeom>
          <a:noFill/>
        </p:spPr>
        <p:txBody>
          <a:bodyPr wrap="square" rtlCol="0">
            <a:spAutoFit/>
          </a:bodyPr>
          <a:lstStyle/>
          <a:p>
            <a:r>
              <a:rPr lang="en-US" dirty="0"/>
              <a:t>https://education.texashistory.unt.edu</a:t>
            </a:r>
          </a:p>
        </p:txBody>
      </p:sp>
      <p:pic>
        <p:nvPicPr>
          <p:cNvPr id="3" name="Picture 2" descr="A map of the world highlighting the countries where the majority of immigrants to Texas came from in 1850. &#10;Each location of origin for the various immigrant groups is labeled and the number of people who immigrated to Texas from that country in 1850 is stated as follows:&#10;Germany: 10,522&#10;Mexico: 4,239&#10;Ireland: 565&#10;England: 536&#10;France: 220&#10;Cananda: 183">
            <a:extLst>
              <a:ext uri="{FF2B5EF4-FFF2-40B4-BE49-F238E27FC236}">
                <a16:creationId xmlns:a16="http://schemas.microsoft.com/office/drawing/2014/main" id="{8418B906-4E8A-F908-8D67-150286AD89D6}"/>
              </a:ext>
            </a:extLst>
          </p:cNvPr>
          <p:cNvPicPr>
            <a:picLocks noChangeAspect="1"/>
          </p:cNvPicPr>
          <p:nvPr/>
        </p:nvPicPr>
        <p:blipFill>
          <a:blip r:embed="rId3"/>
          <a:stretch>
            <a:fillRect/>
          </a:stretch>
        </p:blipFill>
        <p:spPr>
          <a:xfrm>
            <a:off x="3423189" y="262890"/>
            <a:ext cx="8566543" cy="6012710"/>
          </a:xfrm>
          <a:prstGeom prst="rect">
            <a:avLst/>
          </a:prstGeom>
          <a:effectLst>
            <a:outerShdw blurRad="50800" dist="50800" dir="7920000" algn="ctr" rotWithShape="0">
              <a:srgbClr val="000000">
                <a:alpha val="43137"/>
              </a:srgbClr>
            </a:outerShdw>
          </a:effectLst>
        </p:spPr>
      </p:pic>
      <p:pic>
        <p:nvPicPr>
          <p:cNvPr id="7" name="Content Placeholder 3">
            <a:extLst>
              <a:ext uri="{FF2B5EF4-FFF2-40B4-BE49-F238E27FC236}">
                <a16:creationId xmlns:a16="http://schemas.microsoft.com/office/drawing/2014/main" id="{2A2E86F5-CB6B-ED78-9694-238FDBAFD6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7462" y="1971906"/>
            <a:ext cx="1121971" cy="1142497"/>
          </a:xfrm>
          <a:prstGeom prst="rect">
            <a:avLst/>
          </a:prstGeom>
        </p:spPr>
      </p:pic>
      <p:pic>
        <p:nvPicPr>
          <p:cNvPr id="8" name="Picture 7">
            <a:extLst>
              <a:ext uri="{FF2B5EF4-FFF2-40B4-BE49-F238E27FC236}">
                <a16:creationId xmlns:a16="http://schemas.microsoft.com/office/drawing/2014/main" id="{CAABEAD4-6375-EA30-E7D0-3F29F7FD7F5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l="14703" t="18951" r="19965" b="21925"/>
          <a:stretch>
            <a:fillRect/>
          </a:stretch>
        </p:blipFill>
        <p:spPr bwMode="auto">
          <a:xfrm>
            <a:off x="182794" y="5719310"/>
            <a:ext cx="1103897" cy="1000729"/>
          </a:xfrm>
          <a:prstGeom prst="rect">
            <a:avLst/>
          </a:prstGeom>
          <a:noFill/>
          <a:ln>
            <a:noFill/>
          </a:ln>
        </p:spPr>
      </p:pic>
    </p:spTree>
    <p:extLst>
      <p:ext uri="{BB962C8B-B14F-4D97-AF65-F5344CB8AC3E}">
        <p14:creationId xmlns:p14="http://schemas.microsoft.com/office/powerpoint/2010/main" val="285155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FB7DC-F216-0988-0CD0-662319622DA4}"/>
            </a:ext>
          </a:extLst>
        </p:cNvPr>
        <p:cNvGrpSpPr/>
        <p:nvPr/>
      </p:nvGrpSpPr>
      <p:grpSpPr>
        <a:xfrm>
          <a:off x="0" y="0"/>
          <a:ext cx="0" cy="0"/>
          <a:chOff x="0" y="0"/>
          <a:chExt cx="0" cy="0"/>
        </a:xfrm>
      </p:grpSpPr>
      <p:sp>
        <p:nvSpPr>
          <p:cNvPr id="9" name="Flowchart: Document 8">
            <a:extLst>
              <a:ext uri="{FF2B5EF4-FFF2-40B4-BE49-F238E27FC236}">
                <a16:creationId xmlns:a16="http://schemas.microsoft.com/office/drawing/2014/main" id="{88463352-29DE-F13D-F903-23616FF86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24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2C332FEF-32EC-4CB9-30BC-9069DCF6361A}"/>
              </a:ext>
            </a:extLst>
          </p:cNvPr>
          <p:cNvSpPr txBox="1">
            <a:spLocks noGrp="1"/>
          </p:cNvSpPr>
          <p:nvPr>
            <p:ph type="title" idx="4294967295"/>
          </p:nvPr>
        </p:nvSpPr>
        <p:spPr>
          <a:xfrm>
            <a:off x="838200" y="171162"/>
            <a:ext cx="2840182" cy="9174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sz="4400" b="0" i="0" u="none" strike="noStrike" kern="1200" cap="none" spc="0" normalizeH="0" baseline="0" noProof="0" dirty="0">
                <a:ln>
                  <a:noFill/>
                </a:ln>
                <a:solidFill>
                  <a:srgbClr val="FFFFFF"/>
                </a:solidFill>
                <a:effectLst/>
                <a:uLnTx/>
                <a:uFillTx/>
                <a:latin typeface="Gotham book"/>
              </a:rPr>
              <a:t>Station 3: </a:t>
            </a:r>
          </a:p>
        </p:txBody>
      </p:sp>
      <p:sp>
        <p:nvSpPr>
          <p:cNvPr id="5" name="TextBox 4">
            <a:extLst>
              <a:ext uri="{FF2B5EF4-FFF2-40B4-BE49-F238E27FC236}">
                <a16:creationId xmlns:a16="http://schemas.microsoft.com/office/drawing/2014/main" id="{9EBFC5E6-CA3C-7772-7E18-6A0EDFA14288}"/>
              </a:ext>
            </a:extLst>
          </p:cNvPr>
          <p:cNvSpPr txBox="1"/>
          <p:nvPr/>
        </p:nvSpPr>
        <p:spPr>
          <a:xfrm>
            <a:off x="8164286" y="6487885"/>
            <a:ext cx="4550228" cy="370115"/>
          </a:xfrm>
          <a:prstGeom prst="rect">
            <a:avLst/>
          </a:prstGeom>
          <a:noFill/>
        </p:spPr>
        <p:txBody>
          <a:bodyPr wrap="square" rtlCol="0">
            <a:spAutoFit/>
          </a:bodyPr>
          <a:lstStyle/>
          <a:p>
            <a:r>
              <a:rPr lang="en-US" dirty="0"/>
              <a:t>https://education.texashistory.unt.edu</a:t>
            </a:r>
          </a:p>
        </p:txBody>
      </p:sp>
      <p:pic>
        <p:nvPicPr>
          <p:cNvPr id="3" name="Picture 2" descr="A chart titled &quot;Non-Indian Population of Texas.&quot;&#10;From 1800 - 1820 the non-Indian population held steady at about 4,000 people. &#10;In 1830, that number increased to approximately 20,000.&#10;1840: Approximately 80,000&#10;1850: Approximately 210,000&#10;1860: Approximately 610,000.&#10;The enslaved population displayed reads as follows:&#10;1830: Approximately 5,000&#10;1850: Approximately 58,000&#10;1860: Approximately 183,000">
            <a:extLst>
              <a:ext uri="{FF2B5EF4-FFF2-40B4-BE49-F238E27FC236}">
                <a16:creationId xmlns:a16="http://schemas.microsoft.com/office/drawing/2014/main" id="{125F8C0F-60F6-58AB-A0FC-864A6B8B6597}"/>
              </a:ext>
            </a:extLst>
          </p:cNvPr>
          <p:cNvPicPr>
            <a:picLocks noChangeAspect="1"/>
          </p:cNvPicPr>
          <p:nvPr/>
        </p:nvPicPr>
        <p:blipFill>
          <a:blip r:embed="rId3"/>
          <a:stretch>
            <a:fillRect/>
          </a:stretch>
        </p:blipFill>
        <p:spPr>
          <a:xfrm>
            <a:off x="3510338" y="270461"/>
            <a:ext cx="8459002" cy="6010596"/>
          </a:xfrm>
          <a:prstGeom prst="rect">
            <a:avLst/>
          </a:prstGeom>
          <a:effectLst>
            <a:outerShdw blurRad="50800" dist="50800" dir="7920000" algn="ctr" rotWithShape="0">
              <a:srgbClr val="000000">
                <a:alpha val="43137"/>
              </a:srgbClr>
            </a:outerShdw>
          </a:effectLst>
        </p:spPr>
      </p:pic>
      <p:pic>
        <p:nvPicPr>
          <p:cNvPr id="4" name="Content Placeholder 3">
            <a:extLst>
              <a:ext uri="{FF2B5EF4-FFF2-40B4-BE49-F238E27FC236}">
                <a16:creationId xmlns:a16="http://schemas.microsoft.com/office/drawing/2014/main" id="{4BB23C5F-8696-0416-40C1-2C42E417D77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27462" y="1971906"/>
            <a:ext cx="1121971" cy="1142497"/>
          </a:xfrm>
          <a:prstGeom prst="rect">
            <a:avLst/>
          </a:prstGeom>
        </p:spPr>
      </p:pic>
      <p:pic>
        <p:nvPicPr>
          <p:cNvPr id="6" name="Picture 5">
            <a:extLst>
              <a:ext uri="{FF2B5EF4-FFF2-40B4-BE49-F238E27FC236}">
                <a16:creationId xmlns:a16="http://schemas.microsoft.com/office/drawing/2014/main" id="{748816B5-55E8-9758-1DED-AB5610BD8008}"/>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l="14703" t="18951" r="19965" b="21925"/>
          <a:stretch>
            <a:fillRect/>
          </a:stretch>
        </p:blipFill>
        <p:spPr bwMode="auto">
          <a:xfrm>
            <a:off x="182794" y="5719310"/>
            <a:ext cx="1103897" cy="1000729"/>
          </a:xfrm>
          <a:prstGeom prst="rect">
            <a:avLst/>
          </a:prstGeom>
          <a:noFill/>
          <a:ln>
            <a:noFill/>
          </a:ln>
        </p:spPr>
      </p:pic>
    </p:spTree>
    <p:extLst>
      <p:ext uri="{BB962C8B-B14F-4D97-AF65-F5344CB8AC3E}">
        <p14:creationId xmlns:p14="http://schemas.microsoft.com/office/powerpoint/2010/main" val="3237458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7DAC8B-24B7-B6D9-3E74-B2D7984477DF}"/>
            </a:ext>
          </a:extLst>
        </p:cNvPr>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24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5">
            <a:extLst>
              <a:ext uri="{FF2B5EF4-FFF2-40B4-BE49-F238E27FC236}">
                <a16:creationId xmlns:a16="http://schemas.microsoft.com/office/drawing/2014/main" id="{A9ECD46F-71E2-E880-05DF-57E4715562D1}"/>
              </a:ext>
            </a:extLst>
          </p:cNvPr>
          <p:cNvSpPr txBox="1">
            <a:spLocks noGrp="1"/>
          </p:cNvSpPr>
          <p:nvPr>
            <p:ph type="title" idx="4294967295"/>
          </p:nvPr>
        </p:nvSpPr>
        <p:spPr>
          <a:xfrm>
            <a:off x="838200" y="171162"/>
            <a:ext cx="2840182" cy="9174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kumimoji="0" lang="en-US" sz="4400" b="0" i="0" u="none" strike="noStrike" kern="1200" cap="none" spc="0" normalizeH="0" baseline="0" noProof="0" dirty="0">
                <a:ln>
                  <a:noFill/>
                </a:ln>
                <a:solidFill>
                  <a:srgbClr val="FFFFFF"/>
                </a:solidFill>
                <a:effectLst/>
                <a:uLnTx/>
                <a:uFillTx/>
                <a:latin typeface="Gotham book"/>
              </a:rPr>
              <a:t>Station 4: </a:t>
            </a:r>
          </a:p>
        </p:txBody>
      </p:sp>
      <p:pic>
        <p:nvPicPr>
          <p:cNvPr id="4" name="Picture 3" descr="A map of the southern United States in 1860 displaying the distribution of the enslaved population across the South. &#10;Areas with greater than 50% enslaved populations include central Alabama, western Mississippi, eastern and southern Louisiana, and southeastern Texas. Areas with 30 - 50% enslaved populations include parts of eastern Mississippi, northern and south central Louisiana, and areas in southeast Texas surrounding the more heavily populated portions of the state. North central Texas had 10 - 30% enslaved populations and West Texas had less than 10% enslaved populations">
            <a:extLst>
              <a:ext uri="{FF2B5EF4-FFF2-40B4-BE49-F238E27FC236}">
                <a16:creationId xmlns:a16="http://schemas.microsoft.com/office/drawing/2014/main" id="{A1DFE03F-C707-648B-C2AC-E5CF61735425}"/>
              </a:ext>
            </a:extLst>
          </p:cNvPr>
          <p:cNvPicPr>
            <a:picLocks noChangeAspect="1"/>
          </p:cNvPicPr>
          <p:nvPr/>
        </p:nvPicPr>
        <p:blipFill>
          <a:blip r:embed="rId3"/>
          <a:srcRect l="4700" b="665"/>
          <a:stretch>
            <a:fillRect/>
          </a:stretch>
        </p:blipFill>
        <p:spPr>
          <a:xfrm>
            <a:off x="4192860" y="250371"/>
            <a:ext cx="7768892" cy="6154327"/>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E2BEBBBE-5994-1501-E616-5B5AC747B221}"/>
              </a:ext>
            </a:extLst>
          </p:cNvPr>
          <p:cNvSpPr txBox="1"/>
          <p:nvPr/>
        </p:nvSpPr>
        <p:spPr>
          <a:xfrm>
            <a:off x="8164286" y="6487885"/>
            <a:ext cx="4550228" cy="370115"/>
          </a:xfrm>
          <a:prstGeom prst="rect">
            <a:avLst/>
          </a:prstGeom>
          <a:noFill/>
        </p:spPr>
        <p:txBody>
          <a:bodyPr wrap="square" rtlCol="0">
            <a:spAutoFit/>
          </a:bodyPr>
          <a:lstStyle/>
          <a:p>
            <a:r>
              <a:rPr lang="en-US" dirty="0"/>
              <a:t>https://education.texashistory.unt.edu</a:t>
            </a:r>
          </a:p>
        </p:txBody>
      </p:sp>
      <p:pic>
        <p:nvPicPr>
          <p:cNvPr id="6" name="Content Placeholder 3">
            <a:extLst>
              <a:ext uri="{FF2B5EF4-FFF2-40B4-BE49-F238E27FC236}">
                <a16:creationId xmlns:a16="http://schemas.microsoft.com/office/drawing/2014/main" id="{4BEA6495-B9F3-17C8-5665-6FC59FD7819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35428" y="1961020"/>
            <a:ext cx="1121971" cy="1142497"/>
          </a:xfrm>
          <a:prstGeom prst="rect">
            <a:avLst/>
          </a:prstGeom>
        </p:spPr>
      </p:pic>
      <p:pic>
        <p:nvPicPr>
          <p:cNvPr id="7" name="Picture 6">
            <a:extLst>
              <a:ext uri="{FF2B5EF4-FFF2-40B4-BE49-F238E27FC236}">
                <a16:creationId xmlns:a16="http://schemas.microsoft.com/office/drawing/2014/main" id="{F8B6AE09-AAAE-6C4B-2964-00D9803EC43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l="14703" t="18951" r="19965" b="21925"/>
          <a:stretch>
            <a:fillRect/>
          </a:stretch>
        </p:blipFill>
        <p:spPr bwMode="auto">
          <a:xfrm>
            <a:off x="182794" y="5719310"/>
            <a:ext cx="1103897" cy="1000729"/>
          </a:xfrm>
          <a:prstGeom prst="rect">
            <a:avLst/>
          </a:prstGeom>
          <a:noFill/>
          <a:ln>
            <a:noFill/>
          </a:ln>
        </p:spPr>
      </p:pic>
    </p:spTree>
    <p:extLst>
      <p:ext uri="{BB962C8B-B14F-4D97-AF65-F5344CB8AC3E}">
        <p14:creationId xmlns:p14="http://schemas.microsoft.com/office/powerpoint/2010/main" val="1528380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472</TotalTime>
  <Words>691</Words>
  <Application>Microsoft Office PowerPoint</Application>
  <PresentationFormat>Widescreen</PresentationFormat>
  <Paragraphs>51</Paragraphs>
  <Slides>12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Gotham book</vt:lpstr>
      <vt:lpstr>Gotham Medium</vt:lpstr>
      <vt:lpstr>Office Theme</vt:lpstr>
      <vt:lpstr>Unit 7: Early Statehood</vt:lpstr>
      <vt:lpstr>Warm-up Follow the directions to complete your warm-up</vt:lpstr>
      <vt:lpstr>Share with the class</vt:lpstr>
      <vt:lpstr>Essential Question</vt:lpstr>
      <vt:lpstr>In today’s lesson…</vt:lpstr>
      <vt:lpstr>Station 1: </vt:lpstr>
      <vt:lpstr>Station 2: </vt:lpstr>
      <vt:lpstr>Station 3: </vt:lpstr>
      <vt:lpstr>Station 4: </vt:lpstr>
      <vt:lpstr>Station 5: </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5</cp:revision>
  <dcterms:created xsi:type="dcterms:W3CDTF">2025-07-22T20:34:39Z</dcterms:created>
  <dcterms:modified xsi:type="dcterms:W3CDTF">2025-08-08T13:54:37Z</dcterms:modified>
</cp:coreProperties>
</file>