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300" r:id="rId4"/>
    <p:sldId id="282" r:id="rId5"/>
    <p:sldId id="315" r:id="rId6"/>
    <p:sldId id="324" r:id="rId7"/>
    <p:sldId id="298" r:id="rId8"/>
    <p:sldId id="308" r:id="rId9"/>
    <p:sldId id="299" r:id="rId10"/>
    <p:sldId id="334" r:id="rId11"/>
    <p:sldId id="335" r:id="rId12"/>
    <p:sldId id="336" r:id="rId13"/>
    <p:sldId id="337" r:id="rId14"/>
    <p:sldId id="338" r:id="rId15"/>
    <p:sldId id="314" r:id="rId16"/>
    <p:sldId id="332" r:id="rId17"/>
    <p:sldId id="33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1C6BF-635B-2560-247C-62F5D29CCE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A81CFB-3F38-E030-4F6D-4DC21651F7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61D5FC-EFE8-BF83-BF5A-6DE41B63F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18D0-8FD5-488B-BF76-251C702F882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D2372-EAB3-CD43-3BEF-1CB5DA523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3920A3-0DB7-8524-7865-F6D82D3DB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E5CB2-B3AF-46F1-951B-4987614A7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521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505CE-0DDC-6740-493C-FAC374C6A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6BCAF3-684B-4E27-81DB-BAC60837AF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701E65-6DAB-0602-6B43-CAC0C41C9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18D0-8FD5-488B-BF76-251C702F882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A5001-EDBB-5B02-D33E-F1B8B8E7F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A9572C-FE2E-B253-5772-28A61D4D8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E5CB2-B3AF-46F1-951B-4987614A7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36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F0CEF0-5A0F-6276-A9A9-0FB654B4E9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085A94-C9BF-AD95-9321-6452A7E3D8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C8221A-20CB-C621-C220-326CBB521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18D0-8FD5-488B-BF76-251C702F882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7DBC9-C322-1D4A-BEF5-2B4880D1D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91350-461E-8776-DB7B-49518B27E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E5CB2-B3AF-46F1-951B-4987614A7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283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3B6E5-73BF-AE0E-4C0B-E95C4C55A9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773CB1-6A27-B8CD-DEDE-1F99079F33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2B125-3BF6-E441-4DD8-8E2CA0694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1F704-1010-4F9B-4656-5FC804877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F7AD06-51B4-1E20-A6F5-EEE431ED9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50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1EBBB-077A-D76F-66C2-52110E41C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29EC6-B4ED-AD81-6828-10149F3AC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97B24-7168-4DE8-D9FA-F6F386D6D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E2370-0B49-6AD0-42AE-690FD27A4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FF213-F376-3724-7290-F717BAF48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8519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DE67C-E0CC-1210-54BA-2F320A927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7A552F-C06D-8225-FC9D-A1ACF61E7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178481-198F-1A98-3233-07755FF52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7F992E-AFFF-15E1-3F8F-7940A8A27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5D5F6-30B5-B0D7-DBD7-59D0D079F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13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271A-EAA5-1C74-6617-B8971B011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EA78A-07E4-11CB-58CB-7AD68ACAEC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2F3825-4080-04ED-6326-88E96D05A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E21356-F4B6-6B7D-419A-45EB21DFA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A7CD9-3DA7-2100-B4F4-CEFB5D66E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508686-F009-7DC0-3FEC-D113D6012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4121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6350A-45B6-2533-BED4-546198CF3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544A6E-33E0-FEBB-F368-DDC52F4430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A02DAD-4A0D-7ECB-562C-DB66BDC559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C378A3-0C17-92EF-DD28-59AAE2EA87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49F8C1-22F5-AFA7-6F2F-64A710DB55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575B1E-6369-438B-59CE-33451F08B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81AECB-CF51-2515-54D0-2980D5B93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321BA8-55FB-CC18-CEFA-1D220AF9A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356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16605-5CB2-4252-495F-9C4FB4309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65D5D5-B631-8941-294A-42C967C8F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6FDFD4-AB08-4D11-64D1-7CF46CA8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5650BB-2A62-890F-33FC-3182433C8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5777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40539B-99E3-FCCC-7B23-6BA0FD74F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26B8A5-8609-C54A-EF17-30289532D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7324ED-002C-286A-5802-C3B05BA21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3471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CBACC-AB15-BB82-A477-6CD6B9CBD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F2A36-AADC-1A3D-4019-EE0A33D4D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756703-E528-BE9B-167F-0409EC10C0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17F737-488C-74F3-F29C-A605B4276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E12E35-D39F-79B3-095C-E2A900209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3550BD-678A-38F2-7747-6492EA722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09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2596A-9093-761D-242C-1FFF5260B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B05EC-8A2C-BAC2-A75F-960B85302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FE4A1-73E4-46E4-EAE7-A98A7094B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18D0-8FD5-488B-BF76-251C702F882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32714-804D-A0A9-C3D1-74120C424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20E4A-336C-39F0-E2E0-169DED8A6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E5CB2-B3AF-46F1-951B-4987614A7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610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09FA1-6F71-0BCB-EA1E-1CF07A256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672A19-C990-87AD-93A7-581DCBFE43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8F49EA-416D-E2E0-55F5-0984AE7D1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E78FA9-55A4-1EE0-BECB-96ADB242A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425FAB-73B2-B844-AFAE-A567077FA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95738A-C182-28D6-4C13-391D1FA1F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699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A7536-9636-65EB-FBE8-FEF8D3650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B6DC48-7866-1424-1544-F841C42D79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EEF97F-3D15-C685-DFD9-E60BD500B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3FE4A-928B-2150-3BAD-550019D01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CD2507-8E6C-7D29-ED27-94AC0363C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3511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4D1E9D-FFCE-276E-8DF2-7F10499E79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2238B3-E5D9-36DA-8EC0-9002524BED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C1623-5386-552D-5166-327EA4104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7DA4E-8D9D-9E8B-CF5D-3F5FEC6C3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7BC87C-F938-E2B4-6C26-9F27AE31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5054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A9142-C693-1E46-BEC5-A925EB365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AE92AC-074C-5A45-A626-4B621FCFF0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C2B37-A08C-FB4E-8A80-ECC52E376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41D853-A81F-EC4C-BBCE-79A51E854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3AE22-8842-2A4A-AF1C-009496A0F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075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4B33C-88F4-614B-AF93-B9237F40F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FDE61-81DA-1442-8C59-17501ABE6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833EF2-4485-234C-AB30-1D5F31ED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4FA5B-2741-5E46-A5D3-4B0D978BA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E0822-3DDA-0144-A658-F015CB7E6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59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CCE53-4C5A-7F41-965D-28D7AB398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791CD1-B02C-5148-BF62-45B1E8B74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4F213-DB53-2043-8199-4B92A9765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77C27-5D3D-534A-8E33-DF980CE82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C81FA-2C64-E04C-B188-56D34ECF8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262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54E8B-F763-434E-AD06-1B442767C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CE99E-F688-C748-B064-D3F2C512E5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861C91-BFE5-904A-B309-D30EC6273A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612C9C-3398-F44B-89F7-2CA6FE17E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0DEA89-179E-1D42-979E-E73CC2101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02AF76-DF79-D743-933B-4BBD0B908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8396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6F0E3-C15F-DA45-8C73-7A0D37E9F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A76037-5ED7-684C-B3E1-F544501EE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6F2B66-A5AB-A740-9786-1CEF1C88C7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097B2A-F264-BD4F-B5D6-905BCFCDF9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7C810A-986C-7243-81DF-A5B3247ED6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66A4BF-C7C9-BA4E-871D-2D9E47A40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C51A2F-B529-9948-98B5-60F72844C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AA3CB8-C4AF-7243-B698-B813F804F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4312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7E662-0EB5-9643-8E4A-A201E88BA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CAD3C7-9227-5F49-887B-27CD1BAAB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9F3BA9-203F-674E-89EA-4637A43B3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0F7D89-6DEB-EB48-A935-AD2CE558B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6477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58A669-422B-9D49-912E-FA9480A37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1B2E54-69B9-7845-83BA-13D208183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D63419-F090-424F-AF11-A05C407C6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900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E5765-4D02-B7D5-A7C6-F335B1277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E2FAAC-EF25-ECAD-7885-7C41164727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A7D54-78D7-96D8-4B9A-08160CA75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18D0-8FD5-488B-BF76-251C702F882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81CD99-6177-B853-13E2-09C633CDC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841307-223F-A5F8-99CC-40A76E48B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E5CB2-B3AF-46F1-951B-4987614A7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494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F1AF4-C15C-3448-AA50-41134F49A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068F2-A314-D140-848D-3B8CE6624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A2895A-A15B-6240-8897-7029C68585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4D99B2-3DAD-E540-920D-38ED75985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CFD3B8-E1B2-BF4F-A518-67AA91F95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A48E19-5CDA-1844-9075-C01DBC7CE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8982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009D2-C06A-BC46-BBFB-84306F6B2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A1E9A2-DD08-5C46-A16E-1C971A93D4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A9328A-274B-A746-8FD5-AFF051BEC1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AF4499-0B29-9745-852A-CFBE13F85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893CFF-D2F0-EA48-98C2-569EBC3DF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BD64B5-9737-F146-9884-6AFEF6029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7058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0AB0C-0EED-0E4A-98A2-CB764ECBD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5DD8AF-4897-3349-8A9B-4AC327B7B9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A6B9A2-F06C-4B47-BB1A-069D32727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52ACC-984B-3545-AE9F-C1A77E449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F570FF-1ACA-0048-9A5E-91B60DD3A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24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82801C-DF82-5149-9CDF-CE1584832D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D29798-5694-1F41-A8A9-3F2AF483BD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C3B3AA-09B1-F441-B7C0-172B50F11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0DD99-5583-274E-81EF-CF2F7C584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359ED-D4B0-A34D-8E53-5676CF70D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61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D4F83-F28F-4C6D-43DD-1C5BAC874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B5194-BC64-AC32-C299-2092A47BFC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68542-DFA5-3D8E-A413-3F0FE6452D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2E19DD-AC06-FECB-802A-C8D5ED3D4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18D0-8FD5-488B-BF76-251C702F882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1E97AF-CE0F-5FA1-936F-12FC6806E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F3337-3AF9-D61D-2B06-0FE89CADD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E5CB2-B3AF-46F1-951B-4987614A7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191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A4AD1-650D-08CB-44FB-351FA8AE8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AA25B0-DD48-1B79-0E81-9F5CDC9C4C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B9A80F-F5CF-1327-7C76-D3075DB334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570BB1-207B-CB4D-B2E6-2EAFAAB403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C34714-32E6-6446-8492-76B31EC856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065A82-34CD-FD46-5D4D-F2E6E805B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18D0-8FD5-488B-BF76-251C702F882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128342-F8F9-0F89-7BC4-E6536A1BA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BAB9F6-1AC9-4FD7-05F7-6900F38B0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E5CB2-B3AF-46F1-951B-4987614A7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474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5B80-65CB-3AA4-E980-81EBC2D08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E831F4-352A-D865-D262-B7ECB9039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18D0-8FD5-488B-BF76-251C702F882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73B3F4-6C33-63BA-B627-F846AB97E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4BBA7C-9DF3-E553-D19D-03CE4D458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E5CB2-B3AF-46F1-951B-4987614A7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428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0DEC92-A244-A33B-FA18-0C81BAF11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18D0-8FD5-488B-BF76-251C702F882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422293-4D2C-A939-7C38-17329882B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D42DD4-E2AC-2A02-BB1B-EF20F07C9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E5CB2-B3AF-46F1-951B-4987614A7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499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814A7-4064-196E-D0B1-E6FD2C877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C761F-AF61-3957-FD30-6D06695FD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A7BF2F-35BF-6EA1-2C4C-89CCF36B3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0BAA62-3D51-E169-FDC8-98BEE533B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18D0-8FD5-488B-BF76-251C702F882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B1B827-25C2-BFDB-6519-05A4E13C8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474173-6B57-E857-D1D6-1A0026838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E5CB2-B3AF-46F1-951B-4987614A7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741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8167D-C713-C34F-9B05-E71AB8C4B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554C1D-4E3F-F2F7-54E6-A5B2C251CE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0550C6-743C-910D-B768-26FC40B17D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269EE9-84CB-6FC6-E819-47166B72D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18D0-8FD5-488B-BF76-251C702F882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C54B13-F55D-9978-5501-E60D11853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1CABC5-3ACB-716E-9152-797B69B0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E5CB2-B3AF-46F1-951B-4987614A7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738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01B9CD-2D4F-CDDF-ED8C-B49C009F7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519FCB-6091-8997-8881-F7D374A09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1EB6B3-D42E-5B9E-378F-F15749FCAA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0A18D0-8FD5-488B-BF76-251C702F882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F15483-F30E-2A8A-DD44-B9BABFE8A5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2361F-9C76-34DD-28B2-3B5D3103FB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BE5CB2-B3AF-46F1-951B-4987614A7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392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66CA60-B6F9-1325-9748-1419DBC9C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2C4C12-1932-22E6-CC4B-60F2167A40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019A78-C9DE-4358-3A5C-D7D9B61BAC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14A315-DE97-4EC5-8EC0-A9E61BDE1C4F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DEF69-259B-D25A-6079-2D31218E2F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7C652-A6DF-C2F7-E7CC-D00AB2DB15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00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8738B9-98B2-7D4D-8DDD-C7C43F5E0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DCA401-F7CD-394E-832A-A295CA461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2F235-71BA-0F46-AAAF-16AE080ADB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10223-5ADC-934C-8BE1-8265A0335AF6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6FE667-FF9F-7048-BBB5-18F264CC9F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F98EB-EC54-DF41-AEEF-8673DD467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866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0.svg"/><Relationship Id="rId4" Type="http://schemas.openxmlformats.org/officeDocument/2006/relationships/image" Target="../media/image2.emf"/><Relationship Id="rId9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emf"/><Relationship Id="rId7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2.emf"/><Relationship Id="rId10" Type="http://schemas.openxmlformats.org/officeDocument/2006/relationships/image" Target="../media/image9.png"/><Relationship Id="rId4" Type="http://schemas.openxmlformats.org/officeDocument/2006/relationships/image" Target="../media/image1.png"/><Relationship Id="rId9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326671" y="-5351588"/>
            <a:ext cx="1524002" cy="12206659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7B4D059F-65A8-8C4D-8411-207E58E1B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8" name="Title 5"/>
          <p:cNvSpPr txBox="1">
            <a:spLocks noGrp="1"/>
          </p:cNvSpPr>
          <p:nvPr>
            <p:ph type="title"/>
          </p:nvPr>
        </p:nvSpPr>
        <p:spPr>
          <a:xfrm>
            <a:off x="1935479" y="13061"/>
            <a:ext cx="8240486" cy="149042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>
                <a:solidFill>
                  <a:schemeClr val="bg1"/>
                </a:solidFill>
                <a:latin typeface="Gotham Medium"/>
              </a:rPr>
              <a:t>Mind Map Review</a:t>
            </a:r>
            <a:endParaRPr lang="en-US" sz="8800" dirty="0">
              <a:latin typeface="Gotham Medium"/>
            </a:endParaRPr>
          </a:p>
        </p:txBody>
      </p:sp>
      <p:sp>
        <p:nvSpPr>
          <p:cNvPr id="9" name="TextBox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192514" y="6456891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Oval 1" descr="This image displays a set of connected ovals demonstrating how topics, sub-topics, and additional information connect within the unit. ">
            <a:extLst>
              <a:ext uri="{FF2B5EF4-FFF2-40B4-BE49-F238E27FC236}">
                <a16:creationId xmlns:a16="http://schemas.microsoft.com/office/drawing/2014/main" id="{7E9D1280-1A21-25D7-E3E1-E09F8B89803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125686" y="2988127"/>
            <a:ext cx="3233057" cy="1524003"/>
          </a:xfrm>
          <a:prstGeom prst="ellipse">
            <a:avLst/>
          </a:prstGeom>
          <a:ln w="5715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Main Topic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A818D99-AE28-53C5-4725-FD524A38D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032256" y="2988127"/>
            <a:ext cx="2579914" cy="979715"/>
          </a:xfrm>
          <a:prstGeom prst="ellipse">
            <a:avLst/>
          </a:prstGeom>
          <a:solidFill>
            <a:srgbClr val="2195C9"/>
          </a:solidFill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Sub-topic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2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A9F0206-D889-8655-475C-A953D17F6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11046" y="3843702"/>
            <a:ext cx="2677884" cy="1110342"/>
          </a:xfrm>
          <a:prstGeom prst="ellipse">
            <a:avLst/>
          </a:prstGeom>
          <a:solidFill>
            <a:srgbClr val="2195C9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Sub-topic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3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DFA263E-9D40-1385-2C2B-E2D011B9F6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960915" y="1703615"/>
            <a:ext cx="2677885" cy="979715"/>
          </a:xfrm>
          <a:prstGeom prst="ellipse">
            <a:avLst/>
          </a:prstGeom>
          <a:solidFill>
            <a:srgbClr val="2195C9"/>
          </a:solidFill>
          <a:ln w="28575">
            <a:extLst>
              <a:ext uri="{C807C97D-BFC1-408E-A445-0C87EB9F89A2}">
                <ask:lineSketchStyleProps xmlns:ask="http://schemas.microsoft.com/office/drawing/2018/sketchyshapes" sd="3809068511">
                  <a:custGeom>
                    <a:avLst/>
                    <a:gdLst>
                      <a:gd name="connsiteX0" fmla="*/ 0 w 2275113"/>
                      <a:gd name="connsiteY0" fmla="*/ 489858 h 979715"/>
                      <a:gd name="connsiteX1" fmla="*/ 1137557 w 2275113"/>
                      <a:gd name="connsiteY1" fmla="*/ 0 h 979715"/>
                      <a:gd name="connsiteX2" fmla="*/ 2275114 w 2275113"/>
                      <a:gd name="connsiteY2" fmla="*/ 489858 h 979715"/>
                      <a:gd name="connsiteX3" fmla="*/ 1137557 w 2275113"/>
                      <a:gd name="connsiteY3" fmla="*/ 979716 h 979715"/>
                      <a:gd name="connsiteX4" fmla="*/ 0 w 2275113"/>
                      <a:gd name="connsiteY4" fmla="*/ 489858 h 9797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275113" h="979715" fill="none" extrusionOk="0">
                        <a:moveTo>
                          <a:pt x="0" y="489858"/>
                        </a:moveTo>
                        <a:cubicBezTo>
                          <a:pt x="-96882" y="128187"/>
                          <a:pt x="484535" y="-49107"/>
                          <a:pt x="1137557" y="0"/>
                        </a:cubicBezTo>
                        <a:cubicBezTo>
                          <a:pt x="1769673" y="4737"/>
                          <a:pt x="2305360" y="240210"/>
                          <a:pt x="2275114" y="489858"/>
                        </a:cubicBezTo>
                        <a:cubicBezTo>
                          <a:pt x="2282663" y="702975"/>
                          <a:pt x="1699633" y="924697"/>
                          <a:pt x="1137557" y="979716"/>
                        </a:cubicBezTo>
                        <a:cubicBezTo>
                          <a:pt x="498978" y="985571"/>
                          <a:pt x="12507" y="794875"/>
                          <a:pt x="0" y="489858"/>
                        </a:cubicBezTo>
                        <a:close/>
                      </a:path>
                      <a:path w="2275113" h="979715" stroke="0" extrusionOk="0">
                        <a:moveTo>
                          <a:pt x="0" y="489858"/>
                        </a:moveTo>
                        <a:cubicBezTo>
                          <a:pt x="-65014" y="322547"/>
                          <a:pt x="604912" y="-83493"/>
                          <a:pt x="1137557" y="0"/>
                        </a:cubicBezTo>
                        <a:cubicBezTo>
                          <a:pt x="1773716" y="11256"/>
                          <a:pt x="2327254" y="180751"/>
                          <a:pt x="2275114" y="489858"/>
                        </a:cubicBezTo>
                        <a:cubicBezTo>
                          <a:pt x="2299785" y="636906"/>
                          <a:pt x="1794992" y="1004767"/>
                          <a:pt x="1137557" y="979716"/>
                        </a:cubicBezTo>
                        <a:cubicBezTo>
                          <a:pt x="500199" y="1039751"/>
                          <a:pt x="-42188" y="718934"/>
                          <a:pt x="0" y="489858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Sub-topic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1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206600C-3EDA-7C55-5C5D-3E6B1ABA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314701" y="5562599"/>
            <a:ext cx="1921328" cy="979715"/>
          </a:xfrm>
          <a:prstGeom prst="ellipse">
            <a:avLst/>
          </a:prstGeom>
          <a:solidFill>
            <a:srgbClr val="B7E0F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Additional information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71CB12F-5342-4431-F8F5-3FE5798695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45928" y="4287841"/>
            <a:ext cx="1921328" cy="979715"/>
          </a:xfrm>
          <a:prstGeom prst="ellipse">
            <a:avLst/>
          </a:prstGeom>
          <a:solidFill>
            <a:srgbClr val="A2D8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Additional information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1BE91FA-C3EA-17F6-051A-EC10069578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74649" y="5159829"/>
            <a:ext cx="1921328" cy="998610"/>
          </a:xfrm>
          <a:prstGeom prst="ellipse">
            <a:avLst/>
          </a:prstGeom>
          <a:solidFill>
            <a:srgbClr val="C1E5F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Additional information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819B838-2940-CA5F-90A3-8212364D51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47058" y="2167927"/>
            <a:ext cx="1921328" cy="979715"/>
          </a:xfrm>
          <a:prstGeom prst="ellipse">
            <a:avLst/>
          </a:prstGeom>
          <a:solidFill>
            <a:srgbClr val="B7E0F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Additional information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33C254E-9A69-DDFA-0DC3-82D6C409A7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" idx="1"/>
            <a:endCxn id="6" idx="4"/>
          </p:cNvCxnSpPr>
          <p:nvPr/>
        </p:nvCxnSpPr>
        <p:spPr>
          <a:xfrm flipH="1" flipV="1">
            <a:off x="4299858" y="2683330"/>
            <a:ext cx="299298" cy="5279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C40C6EB-4A55-5B39-B31F-8FB35E7D2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6" idx="2"/>
            <a:endCxn id="14" idx="7"/>
          </p:cNvCxnSpPr>
          <p:nvPr/>
        </p:nvCxnSpPr>
        <p:spPr>
          <a:xfrm flipH="1">
            <a:off x="2587014" y="2193473"/>
            <a:ext cx="373901" cy="117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8997496-0917-0D9B-6263-791600F9C4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" idx="3"/>
            <a:endCxn id="4" idx="6"/>
          </p:cNvCxnSpPr>
          <p:nvPr/>
        </p:nvCxnSpPr>
        <p:spPr>
          <a:xfrm flipH="1">
            <a:off x="3788930" y="4288945"/>
            <a:ext cx="810226" cy="1099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0F18311-3561-3F07-A698-E283EA61C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4" idx="4"/>
            <a:endCxn id="11" idx="1"/>
          </p:cNvCxnSpPr>
          <p:nvPr/>
        </p:nvCxnSpPr>
        <p:spPr>
          <a:xfrm>
            <a:off x="2449988" y="4954044"/>
            <a:ext cx="1146085" cy="752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3D7C76D-0CBD-3FAB-41C3-5B343F99BE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" idx="6"/>
            <a:endCxn id="3" idx="2"/>
          </p:cNvCxnSpPr>
          <p:nvPr/>
        </p:nvCxnSpPr>
        <p:spPr>
          <a:xfrm flipV="1">
            <a:off x="7358743" y="3477985"/>
            <a:ext cx="673513" cy="272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C63A69E-01E7-CEF4-07FA-FEA089B00E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3" idx="4"/>
            <a:endCxn id="12" idx="0"/>
          </p:cNvCxnSpPr>
          <p:nvPr/>
        </p:nvCxnSpPr>
        <p:spPr>
          <a:xfrm flipH="1">
            <a:off x="9206592" y="3967842"/>
            <a:ext cx="115621" cy="319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F2EA022-3A5A-1E9D-BEC8-C2D43A6946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2" idx="6"/>
            <a:endCxn id="13" idx="0"/>
          </p:cNvCxnSpPr>
          <p:nvPr/>
        </p:nvCxnSpPr>
        <p:spPr>
          <a:xfrm>
            <a:off x="10167256" y="4777699"/>
            <a:ext cx="868057" cy="382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9667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D78B9C-7A39-963B-864E-5ED9D8E909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194F9B9-06EE-4FCB-59B7-D1DE8F96F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400830" y="-5367253"/>
            <a:ext cx="1524002" cy="12284631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F32C7F9-3CC8-0A04-4FFF-6709765BB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F2765D10-B708-7C7E-C335-D2046C55FD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B5AD8F3-E805-09E4-0B9A-A5E06FF00E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C35F11C3-F7E6-A5A7-476F-FBBD848B1C9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632371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Make Connections 4</a:t>
            </a:r>
            <a:endParaRPr lang="en-US" sz="6600" dirty="0">
              <a:latin typeface="Gotham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9E308B-C5CE-6F52-413D-617F4569B2E6}"/>
              </a:ext>
            </a:extLst>
          </p:cNvPr>
          <p:cNvSpPr txBox="1"/>
          <p:nvPr/>
        </p:nvSpPr>
        <p:spPr>
          <a:xfrm>
            <a:off x="500743" y="1537064"/>
            <a:ext cx="113241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Connect each item below to the topic on your Mind Map.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 items will connect directly to the main topic. Some will connect to other items from this slide. Some items can go in more than one place.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A9114AC-7574-D8F0-712B-D901A299F8D6}"/>
              </a:ext>
            </a:extLst>
          </p:cNvPr>
          <p:cNvSpPr/>
          <p:nvPr/>
        </p:nvSpPr>
        <p:spPr>
          <a:xfrm>
            <a:off x="500743" y="306890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Mexican Cession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5F212ED-BC22-88E5-68B8-9CFEF920131F}"/>
              </a:ext>
            </a:extLst>
          </p:cNvPr>
          <p:cNvSpPr/>
          <p:nvPr/>
        </p:nvSpPr>
        <p:spPr>
          <a:xfrm>
            <a:off x="4339473" y="306890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Statehood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57D2D96-8D8A-02F5-0149-DF1F19ABE9BB}"/>
              </a:ext>
            </a:extLst>
          </p:cNvPr>
          <p:cNvSpPr/>
          <p:nvPr/>
        </p:nvSpPr>
        <p:spPr>
          <a:xfrm>
            <a:off x="8199975" y="3082360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Gold Rush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49B1C05F-CEDE-06DA-663C-0475842EE5C0}"/>
              </a:ext>
            </a:extLst>
          </p:cNvPr>
          <p:cNvSpPr/>
          <p:nvPr/>
        </p:nvSpPr>
        <p:spPr>
          <a:xfrm>
            <a:off x="500743" y="471615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Compromise of 1850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2454863-9ACC-365B-7AB4-908940775C59}"/>
              </a:ext>
            </a:extLst>
          </p:cNvPr>
          <p:cNvSpPr/>
          <p:nvPr/>
        </p:nvSpPr>
        <p:spPr>
          <a:xfrm>
            <a:off x="4339473" y="471615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solidFill>
                  <a:prstClr val="white"/>
                </a:solidFill>
                <a:latin typeface="Calibri" panose="020F0502020204030204"/>
              </a:rPr>
              <a:t>Conflict with Indians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5C8D8E4-154F-7386-1507-122D9C2A8A7D}"/>
              </a:ext>
            </a:extLst>
          </p:cNvPr>
          <p:cNvSpPr/>
          <p:nvPr/>
        </p:nvSpPr>
        <p:spPr>
          <a:xfrm>
            <a:off x="8199975" y="4729603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prstClr val="white"/>
                </a:solidFill>
                <a:latin typeface="Calibri" panose="020F0502020204030204"/>
              </a:rPr>
              <a:t>Debates over slavery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097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698FAC-AA18-83CB-B614-381A2DE375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DE60BF6-1A1D-86B9-F119-851B6298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400830" y="-5367253"/>
            <a:ext cx="1524002" cy="12284631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A61B9F0-2AAE-F2B9-E2E2-09732AFB6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28045E9D-3CB2-AC83-D5D8-5369320CF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CEFB65E-4D1F-89FF-1C13-9437A0DDAC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74218013-C513-CC3E-3FF9-57FD0454315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632371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Make Connections 5</a:t>
            </a:r>
            <a:endParaRPr lang="en-US" sz="6600" dirty="0">
              <a:latin typeface="Gotham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42FC4B-3071-9973-7CBC-3D4EDF7712DC}"/>
              </a:ext>
            </a:extLst>
          </p:cNvPr>
          <p:cNvSpPr txBox="1"/>
          <p:nvPr/>
        </p:nvSpPr>
        <p:spPr>
          <a:xfrm>
            <a:off x="500743" y="1537064"/>
            <a:ext cx="113241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Connect each item below to the topic on your Mind Map.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 items will connect directly to the main topic. Some will connect to other items from this slide. Some items can go in more than one place.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75CB974-7B3D-4ACF-B157-3F2918C184F4}"/>
              </a:ext>
            </a:extLst>
          </p:cNvPr>
          <p:cNvSpPr/>
          <p:nvPr/>
        </p:nvSpPr>
        <p:spPr>
          <a:xfrm>
            <a:off x="500743" y="306890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California joins as free state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0011565-5E24-6B27-AEA0-2E17697E2460}"/>
              </a:ext>
            </a:extLst>
          </p:cNvPr>
          <p:cNvSpPr/>
          <p:nvPr/>
        </p:nvSpPr>
        <p:spPr>
          <a:xfrm>
            <a:off x="4339473" y="306890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John Coffee Hays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904E2CD-A5BF-96C9-B3FE-46EB6FAA8557}"/>
              </a:ext>
            </a:extLst>
          </p:cNvPr>
          <p:cNvSpPr/>
          <p:nvPr/>
        </p:nvSpPr>
        <p:spPr>
          <a:xfrm>
            <a:off x="8199975" y="3082360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Comanches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D3CFDEB4-7E08-9A0F-539A-42D29B79DC72}"/>
              </a:ext>
            </a:extLst>
          </p:cNvPr>
          <p:cNvSpPr/>
          <p:nvPr/>
        </p:nvSpPr>
        <p:spPr>
          <a:xfrm>
            <a:off x="500743" y="471615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Popular Sovereignty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FFEA32BC-57C6-BCA8-2F57-07992EE2BBFD}"/>
              </a:ext>
            </a:extLst>
          </p:cNvPr>
          <p:cNvSpPr/>
          <p:nvPr/>
        </p:nvSpPr>
        <p:spPr>
          <a:xfrm>
            <a:off x="4339473" y="471615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Fugitive Slave Law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1182C8F0-928B-AC0E-04F1-10560D4156DE}"/>
              </a:ext>
            </a:extLst>
          </p:cNvPr>
          <p:cNvSpPr/>
          <p:nvPr/>
        </p:nvSpPr>
        <p:spPr>
          <a:xfrm>
            <a:off x="8199975" y="4729603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U.S. Army</a:t>
            </a:r>
          </a:p>
        </p:txBody>
      </p:sp>
    </p:spTree>
    <p:extLst>
      <p:ext uri="{BB962C8B-B14F-4D97-AF65-F5344CB8AC3E}">
        <p14:creationId xmlns:p14="http://schemas.microsoft.com/office/powerpoint/2010/main" val="398752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559E24-839C-35B1-FF99-4D931CF6D2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4B1B2BB-CA4C-73C3-D6D4-F3627607E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400830" y="-5367253"/>
            <a:ext cx="1524002" cy="12284631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33EF9F22-C6FD-8D7D-ABED-9BB688159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4B184D2B-154E-DE19-D0DA-D704F1E8CD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4D44205-2A8B-A89D-BF1F-49413116A2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8625139E-197E-1857-BD81-D8418B6C326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632371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Make Connections 6</a:t>
            </a:r>
            <a:endParaRPr lang="en-US" sz="6600" dirty="0">
              <a:latin typeface="Gotham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D2B906-52FB-B6FE-1A95-3BCB56A0F8B6}"/>
              </a:ext>
            </a:extLst>
          </p:cNvPr>
          <p:cNvSpPr txBox="1"/>
          <p:nvPr/>
        </p:nvSpPr>
        <p:spPr>
          <a:xfrm>
            <a:off x="500743" y="1537064"/>
            <a:ext cx="113241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Connect each item below to the topic on your Mind Map.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 items will connect directly to the main topic. Some will connect to other items from this slide. Some items can go in more than one place.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1A30856-43A1-9629-C8C7-AC976E4A5005}"/>
              </a:ext>
            </a:extLst>
          </p:cNvPr>
          <p:cNvSpPr/>
          <p:nvPr/>
        </p:nvSpPr>
        <p:spPr>
          <a:xfrm>
            <a:off x="500743" y="306890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Manifest Destiny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8DEE051-EDAB-0247-B027-D2CB1548AC94}"/>
              </a:ext>
            </a:extLst>
          </p:cNvPr>
          <p:cNvSpPr/>
          <p:nvPr/>
        </p:nvSpPr>
        <p:spPr>
          <a:xfrm>
            <a:off x="4339473" y="306890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Reservations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9BED5DB5-6A6D-F832-4A6B-775A8EB5DE40}"/>
              </a:ext>
            </a:extLst>
          </p:cNvPr>
          <p:cNvSpPr/>
          <p:nvPr/>
        </p:nvSpPr>
        <p:spPr>
          <a:xfrm>
            <a:off x="8199975" y="3082359"/>
            <a:ext cx="3624943" cy="158067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Texas ceded its western land to U.S.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FBAE9F08-557D-2C62-1872-E08FC8DA7FC1}"/>
              </a:ext>
            </a:extLst>
          </p:cNvPr>
          <p:cNvSpPr/>
          <p:nvPr/>
        </p:nvSpPr>
        <p:spPr>
          <a:xfrm>
            <a:off x="500743" y="471615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$10 million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79C55F5E-7083-73F8-53E4-1A291DEB55BF}"/>
              </a:ext>
            </a:extLst>
          </p:cNvPr>
          <p:cNvSpPr/>
          <p:nvPr/>
        </p:nvSpPr>
        <p:spPr>
          <a:xfrm>
            <a:off x="4339473" y="471615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Removal to present-day Oklahoma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FBB97CB-DB3B-3C10-2815-0EAD67E9466A}"/>
              </a:ext>
            </a:extLst>
          </p:cNvPr>
          <p:cNvSpPr/>
          <p:nvPr/>
        </p:nvSpPr>
        <p:spPr>
          <a:xfrm>
            <a:off x="8199975" y="4729603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Westward expansion</a:t>
            </a:r>
          </a:p>
        </p:txBody>
      </p:sp>
    </p:spTree>
    <p:extLst>
      <p:ext uri="{BB962C8B-B14F-4D97-AF65-F5344CB8AC3E}">
        <p14:creationId xmlns:p14="http://schemas.microsoft.com/office/powerpoint/2010/main" val="1328139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400830" y="-5367253"/>
            <a:ext cx="1524002" cy="12284631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7B4D059F-65A8-8C4D-8411-207E58E1B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D0F0BC1F-961F-20E8-2CAA-6589862B59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989820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Create Connections </a:t>
            </a:r>
            <a:r>
              <a:rPr lang="en-US" sz="6600" dirty="0">
                <a:solidFill>
                  <a:schemeClr val="accent5">
                    <a:lumMod val="75000"/>
                  </a:schemeClr>
                </a:solidFill>
                <a:latin typeface="Gotham Medium"/>
              </a:rPr>
              <a:t>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77E07A-AD45-D3F0-FD14-B1ACFADB0117}"/>
              </a:ext>
            </a:extLst>
          </p:cNvPr>
          <p:cNvSpPr txBox="1"/>
          <p:nvPr/>
        </p:nvSpPr>
        <p:spPr>
          <a:xfrm>
            <a:off x="413657" y="1763486"/>
            <a:ext cx="582385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Now take a few minutes to add any information you can think of to your Mind Map.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can add facts, descriptions, explanations, caused, effects, or anything else you can think of. </a:t>
            </a:r>
          </a:p>
        </p:txBody>
      </p:sp>
      <p:pic>
        <p:nvPicPr>
          <p:cNvPr id="11" name="Picture 10" descr="A drawing of a light bulb with yellow crumpled paper as its light">
            <a:extLst>
              <a:ext uri="{FF2B5EF4-FFF2-40B4-BE49-F238E27FC236}">
                <a16:creationId xmlns:a16="http://schemas.microsoft.com/office/drawing/2014/main" id="{60BB2820-356C-4D06-41F5-8ED32804B53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23" b="-2260"/>
          <a:stretch/>
        </p:blipFill>
        <p:spPr>
          <a:xfrm>
            <a:off x="6749147" y="1854305"/>
            <a:ext cx="5431972" cy="440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608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1D406D4A-8621-48C9-7A44-BADE251BD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23" r="4217" b="5211"/>
          <a:stretch/>
        </p:blipFill>
        <p:spPr>
          <a:xfrm>
            <a:off x="7032445" y="1965339"/>
            <a:ext cx="5159555" cy="408269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400830" y="-5367253"/>
            <a:ext cx="1524002" cy="12284631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7B4D059F-65A8-8C4D-8411-207E58E1B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D0F0BC1F-961F-20E8-2CAA-6589862B59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989820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Exit Ticket</a:t>
            </a:r>
            <a:endParaRPr lang="en-US" sz="6600" dirty="0">
              <a:solidFill>
                <a:schemeClr val="accent5">
                  <a:lumMod val="75000"/>
                </a:schemeClr>
              </a:solidFill>
              <a:latin typeface="Gotham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77E07A-AD45-D3F0-FD14-B1ACFADB0117}"/>
              </a:ext>
            </a:extLst>
          </p:cNvPr>
          <p:cNvSpPr txBox="1"/>
          <p:nvPr/>
        </p:nvSpPr>
        <p:spPr>
          <a:xfrm>
            <a:off x="2209801" y="1654628"/>
            <a:ext cx="5107717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Complete the sentence summarizing the main idea from our unit.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Discuss with a partner. 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3019F22C-F0FD-2F72-0047-B9523F6EA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26807" y="3248711"/>
            <a:ext cx="925793" cy="925793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4736E241-E386-3A64-0EDF-D4862D77A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72255" y="1654628"/>
            <a:ext cx="1071092" cy="1071092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9BFDB923-AE36-A6F2-D54E-FADE5FAF9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00894" y="5626803"/>
            <a:ext cx="842453" cy="842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487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400830" y="-5367253"/>
            <a:ext cx="1524002" cy="12284631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7B4D059F-65A8-8C4D-8411-207E58E1B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D0F0BC1F-961F-20E8-2CAA-6589862B59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989820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Share your response</a:t>
            </a:r>
            <a:endParaRPr lang="en-US" sz="6600" dirty="0">
              <a:solidFill>
                <a:schemeClr val="accent5">
                  <a:lumMod val="75000"/>
                </a:schemeClr>
              </a:solidFill>
              <a:latin typeface="Gotham Medium"/>
            </a:endParaRP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BFDB923-AE36-A6F2-D54E-FADE5FAF9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80259" y="3302136"/>
            <a:ext cx="1477141" cy="1477141"/>
          </a:xfrm>
          <a:prstGeom prst="rect">
            <a:avLst/>
          </a:prstGeom>
        </p:spPr>
      </p:pic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C1E654D8-A909-6C49-4ECD-508AE97385DF}"/>
              </a:ext>
            </a:extLst>
          </p:cNvPr>
          <p:cNvSpPr/>
          <p:nvPr/>
        </p:nvSpPr>
        <p:spPr>
          <a:xfrm>
            <a:off x="3864429" y="2341326"/>
            <a:ext cx="7326085" cy="2764074"/>
          </a:xfrm>
          <a:prstGeom prst="wedgeRoundRectCallout">
            <a:avLst>
              <a:gd name="adj1" fmla="val -71145"/>
              <a:gd name="adj2" fmla="val 29871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kumimoji="0" lang="en-US" sz="48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(1)____________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 is primarily characterized by</a:t>
            </a:r>
            <a:r>
              <a:rPr kumimoji="0" lang="en-US" sz="48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 (2)_______________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641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5"/>
          <p:cNvSpPr txBox="1">
            <a:spLocks noGrp="1"/>
          </p:cNvSpPr>
          <p:nvPr>
            <p:ph type="title"/>
          </p:nvPr>
        </p:nvSpPr>
        <p:spPr>
          <a:xfrm>
            <a:off x="1817915" y="13061"/>
            <a:ext cx="8752114" cy="15871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latin typeface="Gotham Medium"/>
              </a:rPr>
              <a:t>Warm-up:</a:t>
            </a:r>
            <a:br>
              <a:rPr lang="en-US" dirty="0">
                <a:latin typeface="Gotham Medium"/>
              </a:rPr>
            </a:br>
            <a:r>
              <a:rPr lang="en-US" sz="3600" dirty="0">
                <a:latin typeface="Gotham Medium"/>
              </a:rPr>
              <a:t>Follow the directions on your warm-up </a:t>
            </a:r>
            <a:endParaRPr lang="en-US" dirty="0">
              <a:latin typeface="Gotham Medium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8F479A-6511-B2FC-9BD1-CE4F96706620}"/>
              </a:ext>
            </a:extLst>
          </p:cNvPr>
          <p:cNvSpPr txBox="1"/>
          <p:nvPr/>
        </p:nvSpPr>
        <p:spPr>
          <a:xfrm>
            <a:off x="2601685" y="1679341"/>
            <a:ext cx="409155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otham Book"/>
                <a:ea typeface="+mn-ea"/>
                <a:cs typeface="+mn-cs"/>
              </a:rPr>
              <a:t>Use the word bank provided to fill in the small mind map on your warm-up.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otham Book"/>
                <a:ea typeface="+mn-ea"/>
                <a:cs typeface="+mn-cs"/>
              </a:rPr>
              <a:t>Place each term where you think it fits best in your mind map.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otham Book"/>
                <a:ea typeface="+mn-ea"/>
                <a:cs typeface="+mn-cs"/>
              </a:rPr>
              <a:t>Discuss with a partner.</a:t>
            </a:r>
          </a:p>
        </p:txBody>
      </p:sp>
      <p:pic>
        <p:nvPicPr>
          <p:cNvPr id="2" name="Picture 1" descr="A diagram of the small mind map from the warm-up.&#10;&#10;Box number 1 is the primary topic.&#10;Box number 2 connects to number 1 as a subtopic.&#10;Box number 3 connects to number 2 as an example or additional information of number 2.&#10;&#10;Box number 4 connects directly to number 1 as a second subtopic. &#10;Box number 5 connects to 4 as an example or additional information of box 4.">
            <a:extLst>
              <a:ext uri="{FF2B5EF4-FFF2-40B4-BE49-F238E27FC236}">
                <a16:creationId xmlns:a16="http://schemas.microsoft.com/office/drawing/2014/main" id="{4F1BC701-A12E-EFB3-034B-4457D03C89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4343" y="2722139"/>
            <a:ext cx="5553228" cy="312732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2"/>
            <a:ext cx="1524002" cy="6858002"/>
          </a:xfrm>
          <a:prstGeom prst="rect">
            <a:avLst/>
          </a:prstGeom>
          <a:solidFill>
            <a:srgbClr val="0574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A5ACA2-3436-B048-BAB2-05A7A5B3B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4000"/>
            <a:lum bright="31000"/>
          </a:blip>
          <a:srcRect l="8724" t="84492" b="1647"/>
          <a:stretch/>
        </p:blipFill>
        <p:spPr>
          <a:xfrm rot="5400000">
            <a:off x="-2656751" y="2677256"/>
            <a:ext cx="6858003" cy="1503485"/>
          </a:xfrm>
          <a:prstGeom prst="rect">
            <a:avLst/>
          </a:prstGeom>
          <a:effectLst>
            <a:glow>
              <a:schemeClr val="accent1">
                <a:alpha val="40000"/>
              </a:schemeClr>
            </a:glow>
            <a:reflection blurRad="952500" stA="0" endPos="94000" dist="1181100" dir="5400000" sy="-100000" algn="bl" rotWithShape="0"/>
          </a:effectLst>
        </p:spPr>
      </p:pic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D0DFCA26-F947-4F47-A71A-87D2B4E67C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3529" y="5627077"/>
            <a:ext cx="976941" cy="994812"/>
          </a:xfrm>
          <a:prstGeom prst="rect">
            <a:avLst/>
          </a:prstGeom>
        </p:spPr>
      </p:pic>
      <p:sp>
        <p:nvSpPr>
          <p:cNvPr id="12" name="TextBox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6786F8BF-EF70-BB60-B669-4CFBDCF66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544502" y="1828800"/>
            <a:ext cx="1071092" cy="1071092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F3361E40-39DB-4E42-CC37-C2D1A1A065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599947" y="3724823"/>
            <a:ext cx="925793" cy="925793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68C76BFB-8B4D-785E-B1F1-7AB1D2897A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546323" y="5779436"/>
            <a:ext cx="842453" cy="842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131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2"/>
            <a:ext cx="1524002" cy="6858002"/>
          </a:xfrm>
          <a:prstGeom prst="rect">
            <a:avLst/>
          </a:prstGeom>
          <a:solidFill>
            <a:srgbClr val="0574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A5ACA2-3436-B048-BAB2-05A7A5B3B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4000"/>
            <a:lum bright="31000"/>
          </a:blip>
          <a:srcRect l="8724" t="84492" b="1647"/>
          <a:stretch/>
        </p:blipFill>
        <p:spPr>
          <a:xfrm rot="5400000">
            <a:off x="-2656751" y="2677256"/>
            <a:ext cx="6858003" cy="1503485"/>
          </a:xfrm>
          <a:prstGeom prst="rect">
            <a:avLst/>
          </a:prstGeom>
          <a:effectLst>
            <a:glow>
              <a:schemeClr val="accent1">
                <a:alpha val="40000"/>
              </a:schemeClr>
            </a:glow>
            <a:reflection blurRad="952500" stA="0" endPos="94000" dist="1181100" dir="5400000" sy="-100000" algn="bl" rotWithShape="0"/>
          </a:effectLst>
        </p:spPr>
      </p:pic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D0DFCA26-F947-4F47-A71A-87D2B4E67C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529" y="5627077"/>
            <a:ext cx="976941" cy="994812"/>
          </a:xfrm>
          <a:prstGeom prst="rect">
            <a:avLst/>
          </a:prstGeom>
        </p:spPr>
      </p:pic>
      <p:sp>
        <p:nvSpPr>
          <p:cNvPr id="11" name="Title 5"/>
          <p:cNvSpPr txBox="1">
            <a:spLocks noGrp="1"/>
          </p:cNvSpPr>
          <p:nvPr>
            <p:ph type="title"/>
          </p:nvPr>
        </p:nvSpPr>
        <p:spPr>
          <a:xfrm>
            <a:off x="2314304" y="13061"/>
            <a:ext cx="8240486" cy="11299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dirty="0">
                <a:latin typeface="Gotham Medium"/>
              </a:rPr>
              <a:t>Share with the class</a:t>
            </a:r>
          </a:p>
        </p:txBody>
      </p:sp>
      <p:sp>
        <p:nvSpPr>
          <p:cNvPr id="12" name="TextBox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98D922C6-53E1-D7C7-3DDA-CDB33095E870}"/>
              </a:ext>
            </a:extLst>
          </p:cNvPr>
          <p:cNvSpPr/>
          <p:nvPr/>
        </p:nvSpPr>
        <p:spPr>
          <a:xfrm>
            <a:off x="3886200" y="1371599"/>
            <a:ext cx="8153400" cy="1371601"/>
          </a:xfrm>
          <a:prstGeom prst="wedgeRoundRectCallout">
            <a:avLst>
              <a:gd name="adj1" fmla="val -60745"/>
              <a:gd name="adj2" fmla="val 33282"/>
              <a:gd name="adj3" fmla="val 16667"/>
            </a:avLst>
          </a:prstGeom>
          <a:solidFill>
            <a:srgbClr val="0070C0"/>
          </a:solidFill>
          <a:effectLst>
            <a:outerShdw blurRad="50800" dist="50800" dir="792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 think the primary topic in box number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one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is _______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BBC7A152-A73E-D936-1EFE-CF729F0C81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894114" y="1628548"/>
            <a:ext cx="1070090" cy="1070090"/>
          </a:xfrm>
          <a:prstGeom prst="rect">
            <a:avLst/>
          </a:prstGeom>
        </p:spPr>
      </p:pic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0676B0D9-6199-E9DA-5EF3-4BFD1B3BFF9C}"/>
              </a:ext>
            </a:extLst>
          </p:cNvPr>
          <p:cNvSpPr/>
          <p:nvPr/>
        </p:nvSpPr>
        <p:spPr>
          <a:xfrm>
            <a:off x="1894114" y="3125144"/>
            <a:ext cx="8153400" cy="1371601"/>
          </a:xfrm>
          <a:prstGeom prst="wedgeRoundRectCallout">
            <a:avLst>
              <a:gd name="adj1" fmla="val 61418"/>
              <a:gd name="adj2" fmla="val 31695"/>
              <a:gd name="adj3" fmla="val 16667"/>
            </a:avLst>
          </a:prstGeom>
          <a:solidFill>
            <a:srgbClr val="0070C0"/>
          </a:solidFill>
          <a:effectLst>
            <a:outerShdw blurRad="50800" dist="50800" dir="792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 think the subtopic in box number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two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is ____, and box number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three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is ____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0E9A67FA-8A18-B373-13B2-281826474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969510" y="3486411"/>
            <a:ext cx="1070090" cy="1070090"/>
          </a:xfrm>
          <a:prstGeom prst="rect">
            <a:avLst/>
          </a:prstGeom>
        </p:spPr>
      </p:pic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C62B1265-A865-B8BE-143D-F717E871345D}"/>
              </a:ext>
            </a:extLst>
          </p:cNvPr>
          <p:cNvSpPr/>
          <p:nvPr/>
        </p:nvSpPr>
        <p:spPr>
          <a:xfrm>
            <a:off x="1894114" y="4752882"/>
            <a:ext cx="8153400" cy="1371601"/>
          </a:xfrm>
          <a:prstGeom prst="wedgeRoundRectCallout">
            <a:avLst>
              <a:gd name="adj1" fmla="val 61418"/>
              <a:gd name="adj2" fmla="val 31695"/>
              <a:gd name="adj3" fmla="val 16667"/>
            </a:avLst>
          </a:prstGeom>
          <a:solidFill>
            <a:srgbClr val="0070C0"/>
          </a:solidFill>
          <a:effectLst>
            <a:outerShdw blurRad="50800" dist="50800" dir="792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 think the subtopic in box number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four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is ____, and box number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five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is ____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66B3C755-43BC-B431-95ED-BEDD7EC5CE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969510" y="5092032"/>
            <a:ext cx="1070090" cy="107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931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326671" y="-5351588"/>
            <a:ext cx="1524002" cy="12206659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7B4D059F-65A8-8C4D-8411-207E58E1B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11" name="TextBox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Title 5">
            <a:extLst>
              <a:ext uri="{FF2B5EF4-FFF2-40B4-BE49-F238E27FC236}">
                <a16:creationId xmlns:a16="http://schemas.microsoft.com/office/drawing/2014/main" id="{5376B541-C1FA-BF6E-B5FD-A0BCF1D0BE8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35479" y="13062"/>
            <a:ext cx="8240486" cy="13803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dirty="0">
                <a:solidFill>
                  <a:schemeClr val="bg1"/>
                </a:solidFill>
                <a:latin typeface="Gotham Medium"/>
              </a:rPr>
              <a:t>Essential Question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5E5E50-6DEB-22D2-3082-33BC9027EABC}"/>
              </a:ext>
            </a:extLst>
          </p:cNvPr>
          <p:cNvSpPr txBox="1"/>
          <p:nvPr/>
        </p:nvSpPr>
        <p:spPr>
          <a:xfrm>
            <a:off x="947057" y="2136338"/>
            <a:ext cx="1046117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How do the key terms and concepts from Unit 7: Early Statehood connect to each other? 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195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326671" y="-5351588"/>
            <a:ext cx="1524002" cy="12206659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7B4D059F-65A8-8C4D-8411-207E58E1B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11" name="TextBox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Title 5">
            <a:extLst>
              <a:ext uri="{FF2B5EF4-FFF2-40B4-BE49-F238E27FC236}">
                <a16:creationId xmlns:a16="http://schemas.microsoft.com/office/drawing/2014/main" id="{AA0FBFBF-DF50-12F8-85CD-D1AB10083F9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35478" y="13061"/>
            <a:ext cx="8493035" cy="1490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>
                <a:solidFill>
                  <a:schemeClr val="bg1"/>
                </a:solidFill>
                <a:latin typeface="Gotham Medium"/>
              </a:rPr>
              <a:t>In today’s lesson…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CF76A14-8E8E-BC23-58D9-55992D4E1090}"/>
              </a:ext>
            </a:extLst>
          </p:cNvPr>
          <p:cNvSpPr txBox="1"/>
          <p:nvPr/>
        </p:nvSpPr>
        <p:spPr>
          <a:xfrm>
            <a:off x="1143000" y="1926771"/>
            <a:ext cx="10276115" cy="3449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srgbClr val="4EA72E">
                    <a:lumMod val="75000"/>
                  </a:srgbClr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1" i="1" u="sng" strike="noStrike" kern="1200" cap="none" spc="0" normalizeH="0" baseline="0" noProof="0" dirty="0">
                <a:ln>
                  <a:noFill/>
                </a:ln>
                <a:solidFill>
                  <a:srgbClr val="4EA72E">
                    <a:lumMod val="75000"/>
                  </a:srgbClr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We will</a:t>
            </a: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srgbClr val="4EA72E">
                    <a:lumMod val="75000"/>
                  </a:srgbClr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4EA72E">
                    <a:lumMod val="75000"/>
                  </a:srgbClr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make connections between key terms and concepts within all of Unit 7: Early Statehood.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1" i="1" u="sng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I will</a:t>
            </a: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create a Mind Map using terms and concepts from the class slides presentation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0097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400830" y="-5367253"/>
            <a:ext cx="1524002" cy="12284631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7B4D059F-65A8-8C4D-8411-207E58E1B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339195" y="6452855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854EDF2E-86B2-8881-4E4B-D680DA62F3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632371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Unit Topic &amp; Subtopics </a:t>
            </a:r>
            <a:endParaRPr lang="en-US" sz="6600" dirty="0">
              <a:latin typeface="Gotham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6B75D8-7BFB-5496-3CA6-829A6FD6E3FF}"/>
              </a:ext>
            </a:extLst>
          </p:cNvPr>
          <p:cNvSpPr txBox="1"/>
          <p:nvPr/>
        </p:nvSpPr>
        <p:spPr>
          <a:xfrm>
            <a:off x="20514" y="1598943"/>
            <a:ext cx="12171485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Which of the titles in the boxes below is the main topic of our unit?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Draw a circle in the middle of your Mind Map and write the main topic inside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Write the remaining topics around the main topic. Connect each sub-topic to the main topic with a line. 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2840EB0A-8D86-298F-DA30-CD08BABD63D6}"/>
              </a:ext>
            </a:extLst>
          </p:cNvPr>
          <p:cNvSpPr/>
          <p:nvPr/>
        </p:nvSpPr>
        <p:spPr>
          <a:xfrm>
            <a:off x="2209792" y="4127394"/>
            <a:ext cx="3624943" cy="113166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Texas Developments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8574B1D-FC67-2B4F-0987-64EC892B1388}"/>
              </a:ext>
            </a:extLst>
          </p:cNvPr>
          <p:cNvSpPr/>
          <p:nvPr/>
        </p:nvSpPr>
        <p:spPr>
          <a:xfrm>
            <a:off x="2204349" y="5364391"/>
            <a:ext cx="3624943" cy="108846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Early Statehood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B345942-C276-7952-CB97-578FB64DA282}"/>
              </a:ext>
            </a:extLst>
          </p:cNvPr>
          <p:cNvSpPr/>
          <p:nvPr/>
        </p:nvSpPr>
        <p:spPr>
          <a:xfrm>
            <a:off x="6520538" y="4124828"/>
            <a:ext cx="3624943" cy="112140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U.S.-Mexico War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FC978E8-5C00-B165-CB51-9C6000E023E8}"/>
              </a:ext>
            </a:extLst>
          </p:cNvPr>
          <p:cNvSpPr/>
          <p:nvPr/>
        </p:nvSpPr>
        <p:spPr>
          <a:xfrm>
            <a:off x="6526723" y="5331446"/>
            <a:ext cx="3624943" cy="112140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Sectionalism</a:t>
            </a:r>
          </a:p>
        </p:txBody>
      </p:sp>
    </p:spTree>
    <p:extLst>
      <p:ext uri="{BB962C8B-B14F-4D97-AF65-F5344CB8AC3E}">
        <p14:creationId xmlns:p14="http://schemas.microsoft.com/office/powerpoint/2010/main" val="1740664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400830" y="-5367253"/>
            <a:ext cx="1524002" cy="12284631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7B4D059F-65A8-8C4D-8411-207E58E1B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1788B79A-C5AA-5304-A342-17E643EF650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632371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Make Connections 1</a:t>
            </a:r>
            <a:endParaRPr lang="en-US" sz="6600" dirty="0">
              <a:latin typeface="Gotham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49AFA3-DB1D-F7BC-455C-D6C183E7D1FB}"/>
              </a:ext>
            </a:extLst>
          </p:cNvPr>
          <p:cNvSpPr txBox="1"/>
          <p:nvPr/>
        </p:nvSpPr>
        <p:spPr>
          <a:xfrm>
            <a:off x="500743" y="1537064"/>
            <a:ext cx="113241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Connect each item below to the topic on your Mind Map.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 items will connect directly to the main topic. Some will connect to other items from this slide. Some items can go in more than one place.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C086618-1878-9131-E7C3-C5D1D3B1069A}"/>
              </a:ext>
            </a:extLst>
          </p:cNvPr>
          <p:cNvSpPr/>
          <p:nvPr/>
        </p:nvSpPr>
        <p:spPr>
          <a:xfrm>
            <a:off x="500743" y="306890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South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15EAC4D-3740-FA8B-BB8D-13C890C78EB8}"/>
              </a:ext>
            </a:extLst>
          </p:cNvPr>
          <p:cNvSpPr/>
          <p:nvPr/>
        </p:nvSpPr>
        <p:spPr>
          <a:xfrm>
            <a:off x="4339473" y="306890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Rio Grande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C9B5096-CB8E-3C0F-71C7-462C8B54C45E}"/>
              </a:ext>
            </a:extLst>
          </p:cNvPr>
          <p:cNvSpPr/>
          <p:nvPr/>
        </p:nvSpPr>
        <p:spPr>
          <a:xfrm>
            <a:off x="8199975" y="3082360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Texas annexation to the U.S.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9EEB510-F4C5-1C17-455B-9F10BB489F02}"/>
              </a:ext>
            </a:extLst>
          </p:cNvPr>
          <p:cNvSpPr/>
          <p:nvPr/>
        </p:nvSpPr>
        <p:spPr>
          <a:xfrm>
            <a:off x="500743" y="471615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solidFill>
                  <a:prstClr val="white"/>
                </a:solidFill>
                <a:latin typeface="Calibri" panose="020F0502020204030204"/>
              </a:rPr>
              <a:t>North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E73BDB4-EC59-0322-51E6-2FD6A80F27BD}"/>
              </a:ext>
            </a:extLst>
          </p:cNvPr>
          <p:cNvSpPr/>
          <p:nvPr/>
        </p:nvSpPr>
        <p:spPr>
          <a:xfrm>
            <a:off x="4339473" y="471615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Population Growth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5CAD92D-F8E7-BD08-CCAF-8DECE3FEF706}"/>
              </a:ext>
            </a:extLst>
          </p:cNvPr>
          <p:cNvSpPr/>
          <p:nvPr/>
        </p:nvSpPr>
        <p:spPr>
          <a:xfrm>
            <a:off x="8199975" y="4729603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Border Disputes</a:t>
            </a:r>
          </a:p>
        </p:txBody>
      </p:sp>
    </p:spTree>
    <p:extLst>
      <p:ext uri="{BB962C8B-B14F-4D97-AF65-F5344CB8AC3E}">
        <p14:creationId xmlns:p14="http://schemas.microsoft.com/office/powerpoint/2010/main" val="3401320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51B762-EBF5-4112-B1EB-F869881860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4B9965D-CA6B-BCB5-44FD-827EADC5FE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400830" y="-5367253"/>
            <a:ext cx="1524002" cy="12284631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7C8A1964-90C0-EB93-615D-6766DF2B1D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8B6D6D36-1503-EEC7-B881-D7FC281496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18265E5-ED6D-E635-5FF9-1DCE9595A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D1CA1C3A-81D3-87CC-5861-E2B8D1C49EC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632371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Make Connections 2</a:t>
            </a:r>
            <a:endParaRPr lang="en-US" sz="6600" dirty="0">
              <a:latin typeface="Gotham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6E3762-93F9-9C66-27F3-817352BD0A8A}"/>
              </a:ext>
            </a:extLst>
          </p:cNvPr>
          <p:cNvSpPr txBox="1"/>
          <p:nvPr/>
        </p:nvSpPr>
        <p:spPr>
          <a:xfrm>
            <a:off x="500743" y="1537064"/>
            <a:ext cx="113241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Connect each item below to the topic on your Mind Map.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 items will connect directly to the main topic. Some will connect to other items from this slide. Some items can go in more than one place.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5C9E888-7144-7587-5D00-CA50E31C05D0}"/>
              </a:ext>
            </a:extLst>
          </p:cNvPr>
          <p:cNvSpPr/>
          <p:nvPr/>
        </p:nvSpPr>
        <p:spPr>
          <a:xfrm>
            <a:off x="500743" y="306890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Treaty of Guadalupe Hidalgo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F2A1A80-2540-5206-B7BB-29E97DB9B876}"/>
              </a:ext>
            </a:extLst>
          </p:cNvPr>
          <p:cNvSpPr/>
          <p:nvPr/>
        </p:nvSpPr>
        <p:spPr>
          <a:xfrm>
            <a:off x="4339473" y="306890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Pro-Slavery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9FF654B-79D6-34F7-B389-80CEE7E86704}"/>
              </a:ext>
            </a:extLst>
          </p:cNvPr>
          <p:cNvSpPr/>
          <p:nvPr/>
        </p:nvSpPr>
        <p:spPr>
          <a:xfrm>
            <a:off x="8199975" y="3082360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Plantation agriculture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F5EB058-32C2-DB66-E459-D01AE7AC46D1}"/>
              </a:ext>
            </a:extLst>
          </p:cNvPr>
          <p:cNvSpPr/>
          <p:nvPr/>
        </p:nvSpPr>
        <p:spPr>
          <a:xfrm>
            <a:off x="500743" y="471615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Manufacturing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F4ED36F3-7DCA-C0F2-86E2-D38DA4D194F7}"/>
              </a:ext>
            </a:extLst>
          </p:cNvPr>
          <p:cNvSpPr/>
          <p:nvPr/>
        </p:nvSpPr>
        <p:spPr>
          <a:xfrm>
            <a:off x="4339473" y="471615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Immigration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CCE62D3-BEE7-A6C2-3299-4D7940E48B32}"/>
              </a:ext>
            </a:extLst>
          </p:cNvPr>
          <p:cNvSpPr/>
          <p:nvPr/>
        </p:nvSpPr>
        <p:spPr>
          <a:xfrm>
            <a:off x="8199975" y="4729603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Anti-Slavery</a:t>
            </a:r>
          </a:p>
        </p:txBody>
      </p:sp>
    </p:spTree>
    <p:extLst>
      <p:ext uri="{BB962C8B-B14F-4D97-AF65-F5344CB8AC3E}">
        <p14:creationId xmlns:p14="http://schemas.microsoft.com/office/powerpoint/2010/main" val="343345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84DB08-4F7B-DF88-36DA-0B0DBBFD6F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8F0FF5F-477B-BCDF-B47F-79C99E0B54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400830" y="-5367253"/>
            <a:ext cx="1524002" cy="12284631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6167D5B0-91BD-513A-18DA-D74682965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328E6C40-A565-6BD1-7838-8A053B5446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AF86D00-1180-6F70-2B49-B403D833BD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67F2A580-AE82-EF92-4B9B-405F654EC10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632371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Make Connections 3</a:t>
            </a:r>
            <a:endParaRPr lang="en-US" sz="6600" dirty="0">
              <a:latin typeface="Gotham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6BEDA4-2E78-8E51-0C97-779018F43C34}"/>
              </a:ext>
            </a:extLst>
          </p:cNvPr>
          <p:cNvSpPr txBox="1"/>
          <p:nvPr/>
        </p:nvSpPr>
        <p:spPr>
          <a:xfrm>
            <a:off x="500743" y="1537064"/>
            <a:ext cx="113241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Connect each item below to the topic on your Mind Map.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 items will connect directly to the main topic. Some will connect to other items from this slide. Some items can go in more than one place.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BEC2DB6-2D1B-2D43-47F2-59ACFDBF5F18}"/>
              </a:ext>
            </a:extLst>
          </p:cNvPr>
          <p:cNvSpPr/>
          <p:nvPr/>
        </p:nvSpPr>
        <p:spPr>
          <a:xfrm>
            <a:off x="500743" y="306890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Germans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E51AFB2-22C8-7B59-FE4D-56962D037031}"/>
              </a:ext>
            </a:extLst>
          </p:cNvPr>
          <p:cNvSpPr/>
          <p:nvPr/>
        </p:nvSpPr>
        <p:spPr>
          <a:xfrm>
            <a:off x="4339473" y="306890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Mexico ceded land to U.S.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8AF0C1D-5368-BC32-FB27-5C0B371E2FFD}"/>
              </a:ext>
            </a:extLst>
          </p:cNvPr>
          <p:cNvSpPr/>
          <p:nvPr/>
        </p:nvSpPr>
        <p:spPr>
          <a:xfrm>
            <a:off x="8199975" y="3082360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Texas Rangers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0AE49A3-D8B9-521E-DB47-0A05FF496DEC}"/>
              </a:ext>
            </a:extLst>
          </p:cNvPr>
          <p:cNvSpPr/>
          <p:nvPr/>
        </p:nvSpPr>
        <p:spPr>
          <a:xfrm>
            <a:off x="500743" y="471615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U.S. paid Mexico $15 million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559CBCD2-ECB2-875C-C391-E48F77EADDD8}"/>
              </a:ext>
            </a:extLst>
          </p:cNvPr>
          <p:cNvSpPr/>
          <p:nvPr/>
        </p:nvSpPr>
        <p:spPr>
          <a:xfrm>
            <a:off x="4339473" y="471615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west Texas frontier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35E26EF5-EC65-74F1-1090-02B2BC9882E4}"/>
              </a:ext>
            </a:extLst>
          </p:cNvPr>
          <p:cNvSpPr/>
          <p:nvPr/>
        </p:nvSpPr>
        <p:spPr>
          <a:xfrm>
            <a:off x="8199975" y="4729603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prstClr val="white"/>
                </a:solidFill>
                <a:latin typeface="Calibri" panose="020F0502020204030204"/>
              </a:rPr>
              <a:t>Migration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184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37f4b8a2-ad4f-41b5-9a91-284d2cc38f56}" enabled="1" method="Standard" siteId="{70de1992-07c6-480f-a318-a1afcba03983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823</Words>
  <Application>Microsoft Office PowerPoint</Application>
  <PresentationFormat>Widescreen</PresentationFormat>
  <Paragraphs>112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Aptos</vt:lpstr>
      <vt:lpstr>Aptos Display</vt:lpstr>
      <vt:lpstr>Arial</vt:lpstr>
      <vt:lpstr>Calibri</vt:lpstr>
      <vt:lpstr>Calibri Light</vt:lpstr>
      <vt:lpstr>Gotham Book</vt:lpstr>
      <vt:lpstr>Gotham Medium</vt:lpstr>
      <vt:lpstr>Office Theme</vt:lpstr>
      <vt:lpstr>1_Office Theme</vt:lpstr>
      <vt:lpstr>2_Office Theme</vt:lpstr>
      <vt:lpstr>Mind Map Review</vt:lpstr>
      <vt:lpstr>Warm-up: Follow the directions on your warm-up </vt:lpstr>
      <vt:lpstr>Share with the class</vt:lpstr>
      <vt:lpstr>Essential Question</vt:lpstr>
      <vt:lpstr>In today’s lesson…</vt:lpstr>
      <vt:lpstr>Unit Topic &amp; Subtopics </vt:lpstr>
      <vt:lpstr>Make Connections 1</vt:lpstr>
      <vt:lpstr>Make Connections 2</vt:lpstr>
      <vt:lpstr>Make Connections 3</vt:lpstr>
      <vt:lpstr>Make Connections 4</vt:lpstr>
      <vt:lpstr>Make Connections 5</vt:lpstr>
      <vt:lpstr>Make Connections 6</vt:lpstr>
      <vt:lpstr>Create Connections 6</vt:lpstr>
      <vt:lpstr>Exit Ticket</vt:lpstr>
      <vt:lpstr>Share your response</vt:lpstr>
    </vt:vector>
  </TitlesOfParts>
  <Company>University of North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Abubakar, Courtney</dc:creator>
  <cp:lastModifiedBy>Belden, Dreanna</cp:lastModifiedBy>
  <cp:revision>3</cp:revision>
  <dcterms:created xsi:type="dcterms:W3CDTF">2025-07-30T21:04:32Z</dcterms:created>
  <dcterms:modified xsi:type="dcterms:W3CDTF">2025-08-11T22:09:12Z</dcterms:modified>
</cp:coreProperties>
</file>