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13" r:id="rId4"/>
    <p:sldId id="315" r:id="rId5"/>
    <p:sldId id="316" r:id="rId6"/>
    <p:sldId id="317" r:id="rId7"/>
    <p:sldId id="331" r:id="rId8"/>
    <p:sldId id="332" r:id="rId9"/>
    <p:sldId id="333" r:id="rId10"/>
    <p:sldId id="334" r:id="rId11"/>
    <p:sldId id="33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7D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52"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D0890-4C66-4A02-A9DB-C1BC1499CCC3}" type="datetimeFigureOut">
              <a:rPr lang="en-US" smtClean="0"/>
              <a:t>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853AE-F34C-46D1-8759-7F428E9B8C85}" type="slidenum">
              <a:rPr lang="en-US" smtClean="0"/>
              <a:t>‹#›</a:t>
            </a:fld>
            <a:endParaRPr lang="en-US"/>
          </a:p>
        </p:txBody>
      </p:sp>
    </p:spTree>
    <p:extLst>
      <p:ext uri="{BB962C8B-B14F-4D97-AF65-F5344CB8AC3E}">
        <p14:creationId xmlns:p14="http://schemas.microsoft.com/office/powerpoint/2010/main" val="361552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3182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istorictexasmaps.com/object/9725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80932/"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Rogers, Henry D, W. &amp; A.K. Johnston Limited, and Edward Stanford Ltd. </a:t>
            </a:r>
            <a:r>
              <a:rPr lang="en-US" sz="1200" b="0" i="1" kern="1200" dirty="0">
                <a:solidFill>
                  <a:schemeClr val="tx1"/>
                </a:solidFill>
                <a:effectLst/>
                <a:latin typeface="+mn-lt"/>
                <a:ea typeface="+mn-ea"/>
                <a:cs typeface="+mn-cs"/>
              </a:rPr>
              <a:t>General map of the United States, showing the area and extent of the free &amp; slave-holding states, and the territories of the Union: also the boundary of the seceding states</a:t>
            </a:r>
            <a:r>
              <a:rPr lang="en-US" sz="1200" b="0" i="0" kern="1200" dirty="0">
                <a:solidFill>
                  <a:schemeClr val="tx1"/>
                </a:solidFill>
                <a:effectLst/>
                <a:latin typeface="+mn-lt"/>
                <a:ea typeface="+mn-ea"/>
                <a:cs typeface="+mn-cs"/>
              </a:rPr>
              <a:t>. [London: E. Stanford ; Edinburgh: W. &amp; A.K. Johnston, 1857] Map. https://www.loc.gov/item/97682063/.</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"Capitulation of Vera Cruz: The Mexican Soldiers Marching Out and Surrendering their Arms to General Scott, March 29, 1847.", image, Date Unknown; (</a:t>
            </a:r>
            <a:r>
              <a:rPr lang="en-US" sz="1200" b="0" i="0" u="none" strike="noStrike" kern="1200" dirty="0">
                <a:solidFill>
                  <a:schemeClr val="tx1"/>
                </a:solidFill>
                <a:effectLst/>
                <a:latin typeface="+mn-lt"/>
                <a:ea typeface="+mn-ea"/>
                <a:cs typeface="+mn-cs"/>
                <a:hlinkClick r:id="rId3"/>
              </a:rPr>
              <a:t>https://texashistory.unt.edu/ark:/67531/metapth31824/</a:t>
            </a:r>
            <a:r>
              <a:rPr lang="en-US" sz="1200" b="0" i="0" u="none" strike="noStrike" kern="1200" dirty="0">
                <a:solidFill>
                  <a:schemeClr val="tx1"/>
                </a:solidFill>
                <a:effectLst/>
                <a:latin typeface="+mn-lt"/>
                <a:ea typeface="+mn-ea"/>
                <a:cs typeface="+mn-cs"/>
              </a:rPr>
              <a:t>: accessed June 3,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crediting Star of the Republic Museum.</a:t>
            </a:r>
            <a:endParaRPr lang="en-US" dirty="0"/>
          </a:p>
        </p:txBody>
      </p:sp>
      <p:sp>
        <p:nvSpPr>
          <p:cNvPr id="4" name="Slide Number Placeholder 3"/>
          <p:cNvSpPr>
            <a:spLocks noGrp="1"/>
          </p:cNvSpPr>
          <p:nvPr>
            <p:ph type="sldNum" sz="quarter" idx="5"/>
          </p:nvPr>
        </p:nvSpPr>
        <p:spPr/>
        <p:txBody>
          <a:bodyPr/>
          <a:lstStyle/>
          <a:p>
            <a:fld id="{2AF853AE-F34C-46D1-8759-7F428E9B8C85}" type="slidenum">
              <a:rPr lang="en-US" smtClean="0"/>
              <a:t>6</a:t>
            </a:fld>
            <a:endParaRPr lang="en-US"/>
          </a:p>
        </p:txBody>
      </p:sp>
    </p:spTree>
    <p:extLst>
      <p:ext uri="{BB962C8B-B14F-4D97-AF65-F5344CB8AC3E}">
        <p14:creationId xmlns:p14="http://schemas.microsoft.com/office/powerpoint/2010/main" val="260449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Disputed Territory Between Mexico and the United States, 1845-1854. GIS Educational Maps. Ben Snider (Compiler) Lila Rakoczy (Compiler) Kelsey Bonnell (Compiler) "Disputed Territory Between Mexico and the United States, 1845 - 1848" (97129) and “Northern Mexico Campaign of the U.S.-Mexico War, 1846 – 1847” (97152) </a:t>
            </a:r>
            <a:endParaRPr lang="en-US" b="1" dirty="0">
              <a:effectLst/>
            </a:endParaRPr>
          </a:p>
          <a:p>
            <a:r>
              <a:rPr lang="en-US" sz="1200" b="0" i="0" u="sng" strike="noStrike" kern="1200" dirty="0">
                <a:solidFill>
                  <a:schemeClr val="tx1"/>
                </a:solidFill>
                <a:effectLst/>
                <a:latin typeface="+mn-lt"/>
                <a:ea typeface="+mn-ea"/>
                <a:cs typeface="+mn-cs"/>
                <a:hlinkClick r:id="rId3"/>
              </a:rPr>
              <a:t>https://historictexasmaps.com/object/97251</a:t>
            </a:r>
            <a:r>
              <a:rPr lang="en-US" sz="1200" b="0" i="0" u="none" strike="noStrike" kern="1200" dirty="0">
                <a:solidFill>
                  <a:schemeClr val="tx1"/>
                </a:solidFill>
                <a:effectLst/>
                <a:latin typeface="+mn-lt"/>
                <a:ea typeface="+mn-ea"/>
                <a:cs typeface="+mn-cs"/>
              </a:rPr>
              <a: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Map of the Compromise of 1850. </a:t>
            </a:r>
            <a:r>
              <a:rPr lang="en-US" sz="1200" b="0" i="0" kern="1200" dirty="0">
                <a:solidFill>
                  <a:schemeClr val="tx1"/>
                </a:solidFill>
                <a:effectLst/>
                <a:latin typeface="+mn-lt"/>
                <a:ea typeface="+mn-ea"/>
                <a:cs typeface="+mn-cs"/>
              </a:rPr>
              <a:t>Justin Arroyos (Compiler), Lila Rakoczy (Compiler), Kelsey Bonnell (Compiler), </a:t>
            </a:r>
            <a:r>
              <a:rPr lang="en-US" sz="1200" b="0" i="0" u="none" strike="noStrike" kern="1200" dirty="0">
                <a:solidFill>
                  <a:schemeClr val="tx1"/>
                </a:solidFill>
                <a:effectLst/>
                <a:latin typeface="+mn-lt"/>
                <a:ea typeface="+mn-ea"/>
                <a:cs typeface="+mn-cs"/>
              </a:rPr>
              <a:t>GIS Educational Maps, Texas General Land Office. Accessed July 30, 2025. https://historictexasmaps.com/object/97358</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F853AE-F34C-46D1-8759-7F428E9B8C85}" type="slidenum">
              <a:rPr lang="en-US" smtClean="0"/>
              <a:t>7</a:t>
            </a:fld>
            <a:endParaRPr lang="en-US"/>
          </a:p>
        </p:txBody>
      </p:sp>
    </p:spTree>
    <p:extLst>
      <p:ext uri="{BB962C8B-B14F-4D97-AF65-F5344CB8AC3E}">
        <p14:creationId xmlns:p14="http://schemas.microsoft.com/office/powerpoint/2010/main" val="400548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Texas State Gazette. (Austin, Tex.), Vol. 1, No. 42, Ed. 1, Saturday, June 8, 1850, newspaper, June 8, 1850; Austin, Texas. (</a:t>
            </a:r>
            <a:r>
              <a:rPr lang="en-US" sz="1200" b="0" i="0" u="none" strike="noStrike" kern="1200" dirty="0">
                <a:solidFill>
                  <a:schemeClr val="tx1"/>
                </a:solidFill>
                <a:effectLst/>
                <a:latin typeface="+mn-lt"/>
                <a:ea typeface="+mn-ea"/>
                <a:cs typeface="+mn-cs"/>
                <a:hlinkClick r:id="rId3"/>
              </a:rPr>
              <a:t>https://texashistory.unt.edu/ark:/67531/metapth80932/</a:t>
            </a:r>
            <a:r>
              <a:rPr lang="en-US" sz="1200" b="0" i="0" kern="1200" dirty="0">
                <a:solidFill>
                  <a:schemeClr val="tx1"/>
                </a:solidFill>
                <a:effectLst/>
                <a:latin typeface="+mn-lt"/>
                <a:ea typeface="+mn-ea"/>
                <a:cs typeface="+mn-cs"/>
              </a:rPr>
              <a:t>: accessed July 30,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fld id="{2AF853AE-F34C-46D1-8759-7F428E9B8C85}" type="slidenum">
              <a:rPr lang="en-US" smtClean="0"/>
              <a:t>8</a:t>
            </a:fld>
            <a:endParaRPr lang="en-US"/>
          </a:p>
        </p:txBody>
      </p:sp>
    </p:spTree>
    <p:extLst>
      <p:ext uri="{BB962C8B-B14F-4D97-AF65-F5344CB8AC3E}">
        <p14:creationId xmlns:p14="http://schemas.microsoft.com/office/powerpoint/2010/main" val="2215764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D362-827A-F48B-655E-D7080CC8F2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070A9-E2C4-CB26-AC8C-22F29B0A85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B2A17A-E146-E5C4-0BC6-7EFE7849FCC9}"/>
              </a:ext>
            </a:extLst>
          </p:cNvPr>
          <p:cNvSpPr>
            <a:spLocks noGrp="1"/>
          </p:cNvSpPr>
          <p:nvPr>
            <p:ph type="dt" sz="half" idx="10"/>
          </p:nvPr>
        </p:nvSpPr>
        <p:spPr/>
        <p:txBody>
          <a:bodyPr/>
          <a:lstStyle/>
          <a:p>
            <a:fld id="{913699F3-A99D-434F-8309-9AC2CE932DBB}" type="datetimeFigureOut">
              <a:rPr lang="en-US" smtClean="0"/>
              <a:t>8/11/2025</a:t>
            </a:fld>
            <a:endParaRPr lang="en-US"/>
          </a:p>
        </p:txBody>
      </p:sp>
      <p:sp>
        <p:nvSpPr>
          <p:cNvPr id="5" name="Footer Placeholder 4">
            <a:extLst>
              <a:ext uri="{FF2B5EF4-FFF2-40B4-BE49-F238E27FC236}">
                <a16:creationId xmlns:a16="http://schemas.microsoft.com/office/drawing/2014/main" id="{D494BECE-6C55-830C-0A05-FE42EE8EA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832B2-E14B-EBC8-3205-64502CAAC488}"/>
              </a:ext>
            </a:extLst>
          </p:cNvPr>
          <p:cNvSpPr>
            <a:spLocks noGrp="1"/>
          </p:cNvSpPr>
          <p:nvPr>
            <p:ph type="sldNum" sz="quarter" idx="12"/>
          </p:nvPr>
        </p:nvSpPr>
        <p:spPr/>
        <p:txBody>
          <a:bodyPr/>
          <a:lstStyle/>
          <a:p>
            <a:fld id="{E312C569-4283-4178-A607-204863C24914}" type="slidenum">
              <a:rPr lang="en-US" smtClean="0"/>
              <a:t>‹#›</a:t>
            </a:fld>
            <a:endParaRPr lang="en-US"/>
          </a:p>
        </p:txBody>
      </p:sp>
    </p:spTree>
    <p:extLst>
      <p:ext uri="{BB962C8B-B14F-4D97-AF65-F5344CB8AC3E}">
        <p14:creationId xmlns:p14="http://schemas.microsoft.com/office/powerpoint/2010/main" val="387858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ED39-4BAF-5F93-64CD-2C398748D4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58DB9A-1C50-F3F6-F29E-04C008FA11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17EDF-BCDC-2594-4190-D99A01E3C100}"/>
              </a:ext>
            </a:extLst>
          </p:cNvPr>
          <p:cNvSpPr>
            <a:spLocks noGrp="1"/>
          </p:cNvSpPr>
          <p:nvPr>
            <p:ph type="dt" sz="half" idx="10"/>
          </p:nvPr>
        </p:nvSpPr>
        <p:spPr/>
        <p:txBody>
          <a:bodyPr/>
          <a:lstStyle/>
          <a:p>
            <a:fld id="{913699F3-A99D-434F-8309-9AC2CE932DBB}" type="datetimeFigureOut">
              <a:rPr lang="en-US" smtClean="0"/>
              <a:t>8/11/2025</a:t>
            </a:fld>
            <a:endParaRPr lang="en-US"/>
          </a:p>
        </p:txBody>
      </p:sp>
      <p:sp>
        <p:nvSpPr>
          <p:cNvPr id="5" name="Footer Placeholder 4">
            <a:extLst>
              <a:ext uri="{FF2B5EF4-FFF2-40B4-BE49-F238E27FC236}">
                <a16:creationId xmlns:a16="http://schemas.microsoft.com/office/drawing/2014/main" id="{9AEF1BB7-F614-2D66-B4CA-26A5B9007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D4D1F-3A1D-1E5D-E819-7F3E0DFE394D}"/>
              </a:ext>
            </a:extLst>
          </p:cNvPr>
          <p:cNvSpPr>
            <a:spLocks noGrp="1"/>
          </p:cNvSpPr>
          <p:nvPr>
            <p:ph type="sldNum" sz="quarter" idx="12"/>
          </p:nvPr>
        </p:nvSpPr>
        <p:spPr/>
        <p:txBody>
          <a:bodyPr/>
          <a:lstStyle/>
          <a:p>
            <a:fld id="{E312C569-4283-4178-A607-204863C24914}" type="slidenum">
              <a:rPr lang="en-US" smtClean="0"/>
              <a:t>‹#›</a:t>
            </a:fld>
            <a:endParaRPr lang="en-US"/>
          </a:p>
        </p:txBody>
      </p:sp>
    </p:spTree>
    <p:extLst>
      <p:ext uri="{BB962C8B-B14F-4D97-AF65-F5344CB8AC3E}">
        <p14:creationId xmlns:p14="http://schemas.microsoft.com/office/powerpoint/2010/main" val="91767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3308C6-DA1A-A996-E7EB-46D29C44BC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3E5794-5975-E1CC-7AF0-A0615FEFB9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AEACE-1274-62B3-6C87-D167199EE237}"/>
              </a:ext>
            </a:extLst>
          </p:cNvPr>
          <p:cNvSpPr>
            <a:spLocks noGrp="1"/>
          </p:cNvSpPr>
          <p:nvPr>
            <p:ph type="dt" sz="half" idx="10"/>
          </p:nvPr>
        </p:nvSpPr>
        <p:spPr/>
        <p:txBody>
          <a:bodyPr/>
          <a:lstStyle/>
          <a:p>
            <a:fld id="{913699F3-A99D-434F-8309-9AC2CE932DBB}" type="datetimeFigureOut">
              <a:rPr lang="en-US" smtClean="0"/>
              <a:t>8/11/2025</a:t>
            </a:fld>
            <a:endParaRPr lang="en-US"/>
          </a:p>
        </p:txBody>
      </p:sp>
      <p:sp>
        <p:nvSpPr>
          <p:cNvPr id="5" name="Footer Placeholder 4">
            <a:extLst>
              <a:ext uri="{FF2B5EF4-FFF2-40B4-BE49-F238E27FC236}">
                <a16:creationId xmlns:a16="http://schemas.microsoft.com/office/drawing/2014/main" id="{6F44B699-CD24-A1A2-B665-45564EEA0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333C5-FC87-B9CD-AFEC-48C10A51DE9C}"/>
              </a:ext>
            </a:extLst>
          </p:cNvPr>
          <p:cNvSpPr>
            <a:spLocks noGrp="1"/>
          </p:cNvSpPr>
          <p:nvPr>
            <p:ph type="sldNum" sz="quarter" idx="12"/>
          </p:nvPr>
        </p:nvSpPr>
        <p:spPr/>
        <p:txBody>
          <a:bodyPr/>
          <a:lstStyle/>
          <a:p>
            <a:fld id="{E312C569-4283-4178-A607-204863C24914}" type="slidenum">
              <a:rPr lang="en-US" smtClean="0"/>
              <a:t>‹#›</a:t>
            </a:fld>
            <a:endParaRPr lang="en-US"/>
          </a:p>
        </p:txBody>
      </p:sp>
    </p:spTree>
    <p:extLst>
      <p:ext uri="{BB962C8B-B14F-4D97-AF65-F5344CB8AC3E}">
        <p14:creationId xmlns:p14="http://schemas.microsoft.com/office/powerpoint/2010/main" val="2646244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8/11/2025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417791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8/11/2025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040176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8/11/2025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38300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8/11/2025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298806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8/11/2025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837668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8/11/2025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803099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8/11/2025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597932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8/11/2025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0802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1641-EFA4-D92A-C342-26F4FD6CE9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FD305B-B789-AB40-ADB5-63001338C3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30106-C651-2DFF-0F30-A420B1940D7D}"/>
              </a:ext>
            </a:extLst>
          </p:cNvPr>
          <p:cNvSpPr>
            <a:spLocks noGrp="1"/>
          </p:cNvSpPr>
          <p:nvPr>
            <p:ph type="dt" sz="half" idx="10"/>
          </p:nvPr>
        </p:nvSpPr>
        <p:spPr/>
        <p:txBody>
          <a:bodyPr/>
          <a:lstStyle/>
          <a:p>
            <a:fld id="{913699F3-A99D-434F-8309-9AC2CE932DBB}" type="datetimeFigureOut">
              <a:rPr lang="en-US" smtClean="0"/>
              <a:t>8/11/2025</a:t>
            </a:fld>
            <a:endParaRPr lang="en-US"/>
          </a:p>
        </p:txBody>
      </p:sp>
      <p:sp>
        <p:nvSpPr>
          <p:cNvPr id="5" name="Footer Placeholder 4">
            <a:extLst>
              <a:ext uri="{FF2B5EF4-FFF2-40B4-BE49-F238E27FC236}">
                <a16:creationId xmlns:a16="http://schemas.microsoft.com/office/drawing/2014/main" id="{32C5BCB3-9A45-ED22-7663-5EBAA2C2C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D9893-673A-964E-53B1-0A4425185109}"/>
              </a:ext>
            </a:extLst>
          </p:cNvPr>
          <p:cNvSpPr>
            <a:spLocks noGrp="1"/>
          </p:cNvSpPr>
          <p:nvPr>
            <p:ph type="sldNum" sz="quarter" idx="12"/>
          </p:nvPr>
        </p:nvSpPr>
        <p:spPr/>
        <p:txBody>
          <a:bodyPr/>
          <a:lstStyle/>
          <a:p>
            <a:fld id="{E312C569-4283-4178-A607-204863C24914}" type="slidenum">
              <a:rPr lang="en-US" smtClean="0"/>
              <a:t>‹#›</a:t>
            </a:fld>
            <a:endParaRPr lang="en-US"/>
          </a:p>
        </p:txBody>
      </p:sp>
    </p:spTree>
    <p:extLst>
      <p:ext uri="{BB962C8B-B14F-4D97-AF65-F5344CB8AC3E}">
        <p14:creationId xmlns:p14="http://schemas.microsoft.com/office/powerpoint/2010/main" val="71699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8/11/2025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189105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8/11/2025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603022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8/11/2025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41773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3ECB-6FD1-FDA0-617B-DB14A883F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16D0B4-98C3-E938-E360-07F3088EBF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D4C626-DF43-26CB-1B7B-99C05DFD39FC}"/>
              </a:ext>
            </a:extLst>
          </p:cNvPr>
          <p:cNvSpPr>
            <a:spLocks noGrp="1"/>
          </p:cNvSpPr>
          <p:nvPr>
            <p:ph type="dt" sz="half" idx="10"/>
          </p:nvPr>
        </p:nvSpPr>
        <p:spPr/>
        <p:txBody>
          <a:bodyPr/>
          <a:lstStyle/>
          <a:p>
            <a:fld id="{913699F3-A99D-434F-8309-9AC2CE932DBB}" type="datetimeFigureOut">
              <a:rPr lang="en-US" smtClean="0"/>
              <a:t>8/11/2025</a:t>
            </a:fld>
            <a:endParaRPr lang="en-US"/>
          </a:p>
        </p:txBody>
      </p:sp>
      <p:sp>
        <p:nvSpPr>
          <p:cNvPr id="5" name="Footer Placeholder 4">
            <a:extLst>
              <a:ext uri="{FF2B5EF4-FFF2-40B4-BE49-F238E27FC236}">
                <a16:creationId xmlns:a16="http://schemas.microsoft.com/office/drawing/2014/main" id="{063F4767-00C1-A467-BAC1-45B548D31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0F482-B7D2-5E0F-40B0-B80C8F519948}"/>
              </a:ext>
            </a:extLst>
          </p:cNvPr>
          <p:cNvSpPr>
            <a:spLocks noGrp="1"/>
          </p:cNvSpPr>
          <p:nvPr>
            <p:ph type="sldNum" sz="quarter" idx="12"/>
          </p:nvPr>
        </p:nvSpPr>
        <p:spPr/>
        <p:txBody>
          <a:bodyPr/>
          <a:lstStyle/>
          <a:p>
            <a:fld id="{E312C569-4283-4178-A607-204863C24914}" type="slidenum">
              <a:rPr lang="en-US" smtClean="0"/>
              <a:t>‹#›</a:t>
            </a:fld>
            <a:endParaRPr lang="en-US"/>
          </a:p>
        </p:txBody>
      </p:sp>
    </p:spTree>
    <p:extLst>
      <p:ext uri="{BB962C8B-B14F-4D97-AF65-F5344CB8AC3E}">
        <p14:creationId xmlns:p14="http://schemas.microsoft.com/office/powerpoint/2010/main" val="239563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747E-CA8B-E305-CF2D-1DB29A10E0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EACAC-DE66-65C3-8061-AE1A208172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F17E07-7866-68E9-DFD8-6B9F2AC4E5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881898-DA90-E4F3-CDE5-3009818703A4}"/>
              </a:ext>
            </a:extLst>
          </p:cNvPr>
          <p:cNvSpPr>
            <a:spLocks noGrp="1"/>
          </p:cNvSpPr>
          <p:nvPr>
            <p:ph type="dt" sz="half" idx="10"/>
          </p:nvPr>
        </p:nvSpPr>
        <p:spPr/>
        <p:txBody>
          <a:bodyPr/>
          <a:lstStyle/>
          <a:p>
            <a:fld id="{913699F3-A99D-434F-8309-9AC2CE932DBB}" type="datetimeFigureOut">
              <a:rPr lang="en-US" smtClean="0"/>
              <a:t>8/11/2025</a:t>
            </a:fld>
            <a:endParaRPr lang="en-US"/>
          </a:p>
        </p:txBody>
      </p:sp>
      <p:sp>
        <p:nvSpPr>
          <p:cNvPr id="6" name="Footer Placeholder 5">
            <a:extLst>
              <a:ext uri="{FF2B5EF4-FFF2-40B4-BE49-F238E27FC236}">
                <a16:creationId xmlns:a16="http://schemas.microsoft.com/office/drawing/2014/main" id="{3B2C0578-BCBF-9180-7CC8-E27AF7B62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82D4B-F658-765C-B641-E0BB1DFC4635}"/>
              </a:ext>
            </a:extLst>
          </p:cNvPr>
          <p:cNvSpPr>
            <a:spLocks noGrp="1"/>
          </p:cNvSpPr>
          <p:nvPr>
            <p:ph type="sldNum" sz="quarter" idx="12"/>
          </p:nvPr>
        </p:nvSpPr>
        <p:spPr/>
        <p:txBody>
          <a:bodyPr/>
          <a:lstStyle/>
          <a:p>
            <a:fld id="{E312C569-4283-4178-A607-204863C24914}" type="slidenum">
              <a:rPr lang="en-US" smtClean="0"/>
              <a:t>‹#›</a:t>
            </a:fld>
            <a:endParaRPr lang="en-US"/>
          </a:p>
        </p:txBody>
      </p:sp>
    </p:spTree>
    <p:extLst>
      <p:ext uri="{BB962C8B-B14F-4D97-AF65-F5344CB8AC3E}">
        <p14:creationId xmlns:p14="http://schemas.microsoft.com/office/powerpoint/2010/main" val="285527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82651-B4F0-51B0-601E-F61B869A61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7E1FC9-010A-3FA8-EE2D-EF5BAC37B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56CE4F-177C-960F-5B4F-91BC01FC41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545365-DFEF-2858-5067-AC7536168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23A77B-0D54-9D99-D22D-2261F7C372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D1247-E1F1-DAC3-754F-278C4B9C7D13}"/>
              </a:ext>
            </a:extLst>
          </p:cNvPr>
          <p:cNvSpPr>
            <a:spLocks noGrp="1"/>
          </p:cNvSpPr>
          <p:nvPr>
            <p:ph type="dt" sz="half" idx="10"/>
          </p:nvPr>
        </p:nvSpPr>
        <p:spPr/>
        <p:txBody>
          <a:bodyPr/>
          <a:lstStyle/>
          <a:p>
            <a:fld id="{913699F3-A99D-434F-8309-9AC2CE932DBB}" type="datetimeFigureOut">
              <a:rPr lang="en-US" smtClean="0"/>
              <a:t>8/11/2025</a:t>
            </a:fld>
            <a:endParaRPr lang="en-US"/>
          </a:p>
        </p:txBody>
      </p:sp>
      <p:sp>
        <p:nvSpPr>
          <p:cNvPr id="8" name="Footer Placeholder 7">
            <a:extLst>
              <a:ext uri="{FF2B5EF4-FFF2-40B4-BE49-F238E27FC236}">
                <a16:creationId xmlns:a16="http://schemas.microsoft.com/office/drawing/2014/main" id="{A49CA9CE-DE37-8BE5-9DD6-5C880E6532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26341F-47E9-26D6-4A57-5578F678A224}"/>
              </a:ext>
            </a:extLst>
          </p:cNvPr>
          <p:cNvSpPr>
            <a:spLocks noGrp="1"/>
          </p:cNvSpPr>
          <p:nvPr>
            <p:ph type="sldNum" sz="quarter" idx="12"/>
          </p:nvPr>
        </p:nvSpPr>
        <p:spPr/>
        <p:txBody>
          <a:bodyPr/>
          <a:lstStyle/>
          <a:p>
            <a:fld id="{E312C569-4283-4178-A607-204863C24914}" type="slidenum">
              <a:rPr lang="en-US" smtClean="0"/>
              <a:t>‹#›</a:t>
            </a:fld>
            <a:endParaRPr lang="en-US"/>
          </a:p>
        </p:txBody>
      </p:sp>
    </p:spTree>
    <p:extLst>
      <p:ext uri="{BB962C8B-B14F-4D97-AF65-F5344CB8AC3E}">
        <p14:creationId xmlns:p14="http://schemas.microsoft.com/office/powerpoint/2010/main" val="91959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EBA5-5EEC-E0D6-E026-6983F78AE2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AE15F6-8958-2E52-7824-672DDA0CC900}"/>
              </a:ext>
            </a:extLst>
          </p:cNvPr>
          <p:cNvSpPr>
            <a:spLocks noGrp="1"/>
          </p:cNvSpPr>
          <p:nvPr>
            <p:ph type="dt" sz="half" idx="10"/>
          </p:nvPr>
        </p:nvSpPr>
        <p:spPr/>
        <p:txBody>
          <a:bodyPr/>
          <a:lstStyle/>
          <a:p>
            <a:fld id="{913699F3-A99D-434F-8309-9AC2CE932DBB}" type="datetimeFigureOut">
              <a:rPr lang="en-US" smtClean="0"/>
              <a:t>8/11/2025</a:t>
            </a:fld>
            <a:endParaRPr lang="en-US"/>
          </a:p>
        </p:txBody>
      </p:sp>
      <p:sp>
        <p:nvSpPr>
          <p:cNvPr id="4" name="Footer Placeholder 3">
            <a:extLst>
              <a:ext uri="{FF2B5EF4-FFF2-40B4-BE49-F238E27FC236}">
                <a16:creationId xmlns:a16="http://schemas.microsoft.com/office/drawing/2014/main" id="{31F53EE0-CD4B-034B-85E5-9B8383361B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0F7ECF-667D-BED3-E7DE-886367422C61}"/>
              </a:ext>
            </a:extLst>
          </p:cNvPr>
          <p:cNvSpPr>
            <a:spLocks noGrp="1"/>
          </p:cNvSpPr>
          <p:nvPr>
            <p:ph type="sldNum" sz="quarter" idx="12"/>
          </p:nvPr>
        </p:nvSpPr>
        <p:spPr/>
        <p:txBody>
          <a:bodyPr/>
          <a:lstStyle/>
          <a:p>
            <a:fld id="{E312C569-4283-4178-A607-204863C24914}" type="slidenum">
              <a:rPr lang="en-US" smtClean="0"/>
              <a:t>‹#›</a:t>
            </a:fld>
            <a:endParaRPr lang="en-US"/>
          </a:p>
        </p:txBody>
      </p:sp>
    </p:spTree>
    <p:extLst>
      <p:ext uri="{BB962C8B-B14F-4D97-AF65-F5344CB8AC3E}">
        <p14:creationId xmlns:p14="http://schemas.microsoft.com/office/powerpoint/2010/main" val="347752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4784B-45E0-84B8-10D7-F4F2DE203525}"/>
              </a:ext>
            </a:extLst>
          </p:cNvPr>
          <p:cNvSpPr>
            <a:spLocks noGrp="1"/>
          </p:cNvSpPr>
          <p:nvPr>
            <p:ph type="dt" sz="half" idx="10"/>
          </p:nvPr>
        </p:nvSpPr>
        <p:spPr/>
        <p:txBody>
          <a:bodyPr/>
          <a:lstStyle/>
          <a:p>
            <a:fld id="{913699F3-A99D-434F-8309-9AC2CE932DBB}" type="datetimeFigureOut">
              <a:rPr lang="en-US" smtClean="0"/>
              <a:t>8/11/2025</a:t>
            </a:fld>
            <a:endParaRPr lang="en-US"/>
          </a:p>
        </p:txBody>
      </p:sp>
      <p:sp>
        <p:nvSpPr>
          <p:cNvPr id="3" name="Footer Placeholder 2">
            <a:extLst>
              <a:ext uri="{FF2B5EF4-FFF2-40B4-BE49-F238E27FC236}">
                <a16:creationId xmlns:a16="http://schemas.microsoft.com/office/drawing/2014/main" id="{A8652E42-0389-12CA-1494-543FBDE0D1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462E10-6C1C-3DF0-7458-1EC440D50331}"/>
              </a:ext>
            </a:extLst>
          </p:cNvPr>
          <p:cNvSpPr>
            <a:spLocks noGrp="1"/>
          </p:cNvSpPr>
          <p:nvPr>
            <p:ph type="sldNum" sz="quarter" idx="12"/>
          </p:nvPr>
        </p:nvSpPr>
        <p:spPr/>
        <p:txBody>
          <a:bodyPr/>
          <a:lstStyle/>
          <a:p>
            <a:fld id="{E312C569-4283-4178-A607-204863C24914}" type="slidenum">
              <a:rPr lang="en-US" smtClean="0"/>
              <a:t>‹#›</a:t>
            </a:fld>
            <a:endParaRPr lang="en-US"/>
          </a:p>
        </p:txBody>
      </p:sp>
    </p:spTree>
    <p:extLst>
      <p:ext uri="{BB962C8B-B14F-4D97-AF65-F5344CB8AC3E}">
        <p14:creationId xmlns:p14="http://schemas.microsoft.com/office/powerpoint/2010/main" val="308762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B959-F16D-0237-ED33-71D57B432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F782BB-2071-4E39-C568-B24AD3A952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808910-E58B-2CA2-10CD-10FFE4660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152CA0-2900-32CB-3678-C48EC546FB24}"/>
              </a:ext>
            </a:extLst>
          </p:cNvPr>
          <p:cNvSpPr>
            <a:spLocks noGrp="1"/>
          </p:cNvSpPr>
          <p:nvPr>
            <p:ph type="dt" sz="half" idx="10"/>
          </p:nvPr>
        </p:nvSpPr>
        <p:spPr/>
        <p:txBody>
          <a:bodyPr/>
          <a:lstStyle/>
          <a:p>
            <a:fld id="{913699F3-A99D-434F-8309-9AC2CE932DBB}" type="datetimeFigureOut">
              <a:rPr lang="en-US" smtClean="0"/>
              <a:t>8/11/2025</a:t>
            </a:fld>
            <a:endParaRPr lang="en-US"/>
          </a:p>
        </p:txBody>
      </p:sp>
      <p:sp>
        <p:nvSpPr>
          <p:cNvPr id="6" name="Footer Placeholder 5">
            <a:extLst>
              <a:ext uri="{FF2B5EF4-FFF2-40B4-BE49-F238E27FC236}">
                <a16:creationId xmlns:a16="http://schemas.microsoft.com/office/drawing/2014/main" id="{D3B4F1B7-7F0C-1B3F-773B-67712228A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867CE-680D-3929-C7DB-13EADABD6FAF}"/>
              </a:ext>
            </a:extLst>
          </p:cNvPr>
          <p:cNvSpPr>
            <a:spLocks noGrp="1"/>
          </p:cNvSpPr>
          <p:nvPr>
            <p:ph type="sldNum" sz="quarter" idx="12"/>
          </p:nvPr>
        </p:nvSpPr>
        <p:spPr/>
        <p:txBody>
          <a:bodyPr/>
          <a:lstStyle/>
          <a:p>
            <a:fld id="{E312C569-4283-4178-A607-204863C24914}" type="slidenum">
              <a:rPr lang="en-US" smtClean="0"/>
              <a:t>‹#›</a:t>
            </a:fld>
            <a:endParaRPr lang="en-US"/>
          </a:p>
        </p:txBody>
      </p:sp>
    </p:spTree>
    <p:extLst>
      <p:ext uri="{BB962C8B-B14F-4D97-AF65-F5344CB8AC3E}">
        <p14:creationId xmlns:p14="http://schemas.microsoft.com/office/powerpoint/2010/main" val="415795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632E-652C-1AB4-D686-018BDC95F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AFE76E-2586-0C87-6267-3B6178E046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7D399A-1DD8-8C28-FD22-F464B6963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B2B6A8-24D9-A9CA-F764-02E741092F12}"/>
              </a:ext>
            </a:extLst>
          </p:cNvPr>
          <p:cNvSpPr>
            <a:spLocks noGrp="1"/>
          </p:cNvSpPr>
          <p:nvPr>
            <p:ph type="dt" sz="half" idx="10"/>
          </p:nvPr>
        </p:nvSpPr>
        <p:spPr/>
        <p:txBody>
          <a:bodyPr/>
          <a:lstStyle/>
          <a:p>
            <a:fld id="{913699F3-A99D-434F-8309-9AC2CE932DBB}" type="datetimeFigureOut">
              <a:rPr lang="en-US" smtClean="0"/>
              <a:t>8/11/2025</a:t>
            </a:fld>
            <a:endParaRPr lang="en-US"/>
          </a:p>
        </p:txBody>
      </p:sp>
      <p:sp>
        <p:nvSpPr>
          <p:cNvPr id="6" name="Footer Placeholder 5">
            <a:extLst>
              <a:ext uri="{FF2B5EF4-FFF2-40B4-BE49-F238E27FC236}">
                <a16:creationId xmlns:a16="http://schemas.microsoft.com/office/drawing/2014/main" id="{66E47D5C-7502-6C8F-E9DE-6D27E1C12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8F718-9C5E-8123-5384-13E1C4AD4147}"/>
              </a:ext>
            </a:extLst>
          </p:cNvPr>
          <p:cNvSpPr>
            <a:spLocks noGrp="1"/>
          </p:cNvSpPr>
          <p:nvPr>
            <p:ph type="sldNum" sz="quarter" idx="12"/>
          </p:nvPr>
        </p:nvSpPr>
        <p:spPr/>
        <p:txBody>
          <a:bodyPr/>
          <a:lstStyle/>
          <a:p>
            <a:fld id="{E312C569-4283-4178-A607-204863C24914}" type="slidenum">
              <a:rPr lang="en-US" smtClean="0"/>
              <a:t>‹#›</a:t>
            </a:fld>
            <a:endParaRPr lang="en-US"/>
          </a:p>
        </p:txBody>
      </p:sp>
    </p:spTree>
    <p:extLst>
      <p:ext uri="{BB962C8B-B14F-4D97-AF65-F5344CB8AC3E}">
        <p14:creationId xmlns:p14="http://schemas.microsoft.com/office/powerpoint/2010/main" val="133284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58097C-E60B-02AF-B5E2-5E4419099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0CDF9D-9A71-1907-8C04-2739868B3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4B70D-BAD3-DCDA-AA6D-B1376C5627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3699F3-A99D-434F-8309-9AC2CE932DBB}" type="datetimeFigureOut">
              <a:rPr lang="en-US" smtClean="0"/>
              <a:t>8/11/2025</a:t>
            </a:fld>
            <a:endParaRPr lang="en-US"/>
          </a:p>
        </p:txBody>
      </p:sp>
      <p:sp>
        <p:nvSpPr>
          <p:cNvPr id="5" name="Footer Placeholder 4">
            <a:extLst>
              <a:ext uri="{FF2B5EF4-FFF2-40B4-BE49-F238E27FC236}">
                <a16:creationId xmlns:a16="http://schemas.microsoft.com/office/drawing/2014/main" id="{433A8C71-65C0-5883-8F08-8C3C1C532E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989184A-CAF6-A76E-D022-F331E8580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12C569-4283-4178-A607-204863C24914}" type="slidenum">
              <a:rPr lang="en-US" smtClean="0"/>
              <a:t>‹#›</a:t>
            </a:fld>
            <a:endParaRPr lang="en-US"/>
          </a:p>
        </p:txBody>
      </p:sp>
    </p:spTree>
    <p:extLst>
      <p:ext uri="{BB962C8B-B14F-4D97-AF65-F5344CB8AC3E}">
        <p14:creationId xmlns:p14="http://schemas.microsoft.com/office/powerpoint/2010/main" val="1356539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8/11/2025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3661214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 map of the political borders of the United States in 1857 showing the Northern free states, the Southern slave states, and the border states between the North and South. It also shows California and Kansas shaded as free states. The rest of the American west is open to slavery based on popular vote.">
            <a:extLst>
              <a:ext uri="{FF2B5EF4-FFF2-40B4-BE49-F238E27FC236}">
                <a16:creationId xmlns:a16="http://schemas.microsoft.com/office/drawing/2014/main" id="{1F9C9E3F-327A-B754-6E7E-861B34F5A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292"/>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202013"/>
            <a:ext cx="4096764" cy="3692028"/>
          </a:xfrm>
          <a:noFill/>
        </p:spPr>
        <p:txBody>
          <a:bodyPr>
            <a:normAutofit/>
          </a:bodyPr>
          <a:lstStyle/>
          <a:p>
            <a:pPr algn="l"/>
            <a:r>
              <a:rPr lang="en-US" sz="6600" b="1" i="1" dirty="0">
                <a:solidFill>
                  <a:schemeClr val="tx1">
                    <a:lumMod val="50000"/>
                    <a:lumOff val="50000"/>
                  </a:schemeClr>
                </a:solidFill>
                <a:latin typeface="Gotham book"/>
              </a:rPr>
              <a:t>Unit 7:</a:t>
            </a:r>
            <a:br>
              <a:rPr lang="en-US" sz="6600" b="1" i="1" dirty="0">
                <a:latin typeface="Gotham book"/>
              </a:rPr>
            </a:br>
            <a:r>
              <a:rPr lang="en-US" sz="6600" b="1" i="1" dirty="0">
                <a:latin typeface="Gotham book"/>
              </a:rPr>
              <a:t>Early Statehood</a:t>
            </a:r>
            <a:endParaRPr lang="en-US" sz="6600" b="1" dirty="0">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2" y="4629234"/>
            <a:ext cx="4096763" cy="1825995"/>
          </a:xfrm>
          <a:noFill/>
        </p:spPr>
        <p:txBody>
          <a:bodyPr>
            <a:normAutofit/>
          </a:bodyPr>
          <a:lstStyle/>
          <a:p>
            <a:pPr algn="l"/>
            <a:r>
              <a:rPr lang="en-US" sz="3600" b="1" i="1" dirty="0">
                <a:solidFill>
                  <a:schemeClr val="tx1">
                    <a:lumMod val="50000"/>
                    <a:lumOff val="50000"/>
                  </a:schemeClr>
                </a:solidFill>
                <a:latin typeface="Gotham book"/>
              </a:rPr>
              <a:t>Review Lesson: </a:t>
            </a:r>
          </a:p>
          <a:p>
            <a:pPr algn="l"/>
            <a:r>
              <a:rPr lang="en-US" sz="3600" b="1" i="1" dirty="0">
                <a:latin typeface="Gotham book"/>
              </a:rPr>
              <a:t>Flashcards and Study Guide</a:t>
            </a:r>
          </a:p>
        </p:txBody>
      </p:sp>
      <p:pic>
        <p:nvPicPr>
          <p:cNvPr id="4" name="Graphic 3">
            <a:extLst>
              <a:ext uri="{FF2B5EF4-FFF2-40B4-BE49-F238E27FC236}">
                <a16:creationId xmlns:a16="http://schemas.microsoft.com/office/drawing/2014/main" id="{287FBC9D-5F17-FC10-29A9-70D1B443DC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394" y="2822949"/>
            <a:ext cx="1071092" cy="1071092"/>
          </a:xfrm>
          <a:prstGeom prst="rect">
            <a:avLst/>
          </a:prstGeom>
        </p:spPr>
      </p:pic>
      <p:pic>
        <p:nvPicPr>
          <p:cNvPr id="5" name="Graphic 4">
            <a:extLst>
              <a:ext uri="{FF2B5EF4-FFF2-40B4-BE49-F238E27FC236}">
                <a16:creationId xmlns:a16="http://schemas.microsoft.com/office/drawing/2014/main" id="{3CED627F-5C71-E4DD-11DC-12261F8B700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2452" y="3985428"/>
            <a:ext cx="925793" cy="925793"/>
          </a:xfrm>
          <a:prstGeom prst="rect">
            <a:avLst/>
          </a:prstGeom>
        </p:spPr>
      </p:pic>
      <p:pic>
        <p:nvPicPr>
          <p:cNvPr id="6" name="Graphic 5">
            <a:extLst>
              <a:ext uri="{FF2B5EF4-FFF2-40B4-BE49-F238E27FC236}">
                <a16:creationId xmlns:a16="http://schemas.microsoft.com/office/drawing/2014/main" id="{F1B6777F-2F07-AAA6-6591-74FEC47DBE3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6086" y="5090230"/>
            <a:ext cx="842453" cy="842453"/>
          </a:xfrm>
          <a:prstGeom prst="rect">
            <a:avLst/>
          </a:prstGeom>
        </p:spPr>
      </p:pic>
      <p:pic>
        <p:nvPicPr>
          <p:cNvPr id="7" name="Graphic 6">
            <a:extLst>
              <a:ext uri="{FF2B5EF4-FFF2-40B4-BE49-F238E27FC236}">
                <a16:creationId xmlns:a16="http://schemas.microsoft.com/office/drawing/2014/main" id="{3FB1DB35-7BDC-BD4E-7513-6ED7AB3D1A9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3156" y="1574845"/>
            <a:ext cx="1208326" cy="1208326"/>
          </a:xfrm>
          <a:prstGeom prst="rect">
            <a:avLst/>
          </a:prstGeom>
        </p:spPr>
      </p:pic>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832ADE5-F817-AD4E-294F-D1EA6C20552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14A4841-922C-04CD-820D-04695AAEB0C9}"/>
              </a:ext>
            </a:extLst>
          </p:cNvPr>
          <p:cNvSpPr txBox="1">
            <a:spLocks noGrp="1"/>
          </p:cNvSpPr>
          <p:nvPr>
            <p:ph type="title" idx="4294967295"/>
          </p:nvPr>
        </p:nvSpPr>
        <p:spPr>
          <a:xfrm>
            <a:off x="1680707" y="133433"/>
            <a:ext cx="9553617"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B07AA278-7A3D-E56E-9082-B21DE19F6CB8}"/>
              </a:ext>
            </a:extLst>
          </p:cNvPr>
          <p:cNvSpPr/>
          <p:nvPr/>
        </p:nvSpPr>
        <p:spPr>
          <a:xfrm>
            <a:off x="2710811" y="1959430"/>
            <a:ext cx="8523513" cy="261257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400" i="1" dirty="0">
                <a:solidFill>
                  <a:srgbClr val="C00000"/>
                </a:solidFill>
                <a:latin typeface="Calibri" panose="020F0502020204030204"/>
              </a:rPr>
              <a:t>(Choose one thing to share from your exit ticket)</a:t>
            </a:r>
          </a:p>
        </p:txBody>
      </p:sp>
      <p:pic>
        <p:nvPicPr>
          <p:cNvPr id="4" name="Graphic 3">
            <a:extLst>
              <a:ext uri="{FF2B5EF4-FFF2-40B4-BE49-F238E27FC236}">
                <a16:creationId xmlns:a16="http://schemas.microsoft.com/office/drawing/2014/main" id="{06CFF546-ECE5-E30B-ED10-9769FB3010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47" y="2955225"/>
            <a:ext cx="1370657" cy="1370657"/>
          </a:xfrm>
          <a:prstGeom prst="rect">
            <a:avLst/>
          </a:prstGeom>
        </p:spPr>
      </p:pic>
    </p:spTree>
    <p:extLst>
      <p:ext uri="{BB962C8B-B14F-4D97-AF65-F5344CB8AC3E}">
        <p14:creationId xmlns:p14="http://schemas.microsoft.com/office/powerpoint/2010/main" val="339503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3116068" y="1672776"/>
            <a:ext cx="5060296" cy="3970318"/>
          </a:xfrm>
          <a:prstGeom prst="rect">
            <a:avLst/>
          </a:prstGeom>
          <a:noFill/>
        </p:spPr>
        <p:txBody>
          <a:bodyPr wrap="square" rtlCol="0">
            <a:spAutoFit/>
          </a:bodyPr>
          <a:lstStyle/>
          <a:p>
            <a:pPr marL="285750" indent="-285750">
              <a:buFont typeface="Arial" panose="020B0604020202020204" pitchFamily="34" charset="0"/>
              <a:buChar char="•"/>
            </a:pPr>
            <a:r>
              <a:rPr lang="en-US" sz="3600" kern="0" dirty="0">
                <a:solidFill>
                  <a:srgbClr val="C00000"/>
                </a:solidFill>
                <a:latin typeface="Gotham Book"/>
                <a:ea typeface="Times New Roman" panose="02020603050405020304" pitchFamily="18" charset="0"/>
                <a:cs typeface="Times New Roman" panose="02020603050405020304" pitchFamily="18" charset="0"/>
              </a:rPr>
              <a:t>Circle or highlight any and all topics that you expect to see on the unit 7 test based on what we have learned and discussed in class.</a:t>
            </a:r>
          </a:p>
          <a:p>
            <a:pPr marL="285750" indent="-285750">
              <a:buFont typeface="Arial" panose="020B0604020202020204" pitchFamily="34" charset="0"/>
              <a:buChar char="•"/>
            </a:pPr>
            <a:r>
              <a:rPr lang="en-US" sz="3600" kern="0" dirty="0">
                <a:solidFill>
                  <a:srgbClr val="0070C0"/>
                </a:solidFill>
                <a:latin typeface="Gotham Book"/>
                <a:ea typeface="Times New Roman" panose="02020603050405020304" pitchFamily="18" charset="0"/>
                <a:cs typeface="Times New Roman" panose="02020603050405020304" pitchFamily="18" charset="0"/>
              </a:rPr>
              <a:t>Share with a partner </a:t>
            </a:r>
            <a:endParaRPr lang="en-US" sz="3600" dirty="0">
              <a:solidFill>
                <a:srgbClr val="0070C0"/>
              </a:solidFill>
            </a:endParaRPr>
          </a:p>
        </p:txBody>
      </p:sp>
      <p:pic>
        <p:nvPicPr>
          <p:cNvPr id="4" name="Graphic 3">
            <a:extLst>
              <a:ext uri="{FF2B5EF4-FFF2-40B4-BE49-F238E27FC236}">
                <a16:creationId xmlns:a16="http://schemas.microsoft.com/office/drawing/2014/main" id="{8340A67D-4FDF-123D-A43C-8C328C61C63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0593" y="1733394"/>
            <a:ext cx="925793" cy="925793"/>
          </a:xfrm>
          <a:prstGeom prst="rect">
            <a:avLst/>
          </a:prstGeom>
        </p:spPr>
      </p:pic>
      <p:pic>
        <p:nvPicPr>
          <p:cNvPr id="5" name="Graphic 4">
            <a:extLst>
              <a:ext uri="{FF2B5EF4-FFF2-40B4-BE49-F238E27FC236}">
                <a16:creationId xmlns:a16="http://schemas.microsoft.com/office/drawing/2014/main" id="{83638585-7901-4FD4-4848-5CD90B4EBB7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2168" y="5203039"/>
            <a:ext cx="842453" cy="842453"/>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2710811" y="1959430"/>
            <a:ext cx="8523513" cy="261257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400" dirty="0">
                <a:solidFill>
                  <a:srgbClr val="C00000"/>
                </a:solidFill>
                <a:latin typeface="Calibri" panose="020F0502020204030204"/>
              </a:rPr>
              <a:t>One topic that we will probably see on the Unit 7 test is _______</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47" y="2955225"/>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1103971" y="1828800"/>
            <a:ext cx="10363200" cy="3785652"/>
          </a:xfrm>
          <a:prstGeom prst="rect">
            <a:avLst/>
          </a:prstGeom>
          <a:noFill/>
        </p:spPr>
        <p:txBody>
          <a:bodyPr wrap="square" rtlCol="0">
            <a:spAutoFit/>
          </a:bodyPr>
          <a:lstStyle/>
          <a:p>
            <a:pPr algn="ctr">
              <a:defRPr/>
            </a:pPr>
            <a:r>
              <a:rPr lang="en-US" sz="6000" kern="0" dirty="0">
                <a:solidFill>
                  <a:schemeClr val="accent4">
                    <a:lumMod val="50000"/>
                  </a:schemeClr>
                </a:solidFill>
                <a:latin typeface="Gotham book"/>
                <a:ea typeface="Times New Roman" panose="02020603050405020304" pitchFamily="18" charset="0"/>
                <a:cs typeface="Times New Roman" panose="02020603050405020304" pitchFamily="18" charset="0"/>
              </a:rPr>
              <a:t>What significant information do we need to know to be successful on the unit 7 test: Early Statehood</a:t>
            </a:r>
            <a:r>
              <a:rPr lang="en-US" sz="6000" i="1" dirty="0">
                <a:solidFill>
                  <a:schemeClr val="accent4">
                    <a:lumMod val="50000"/>
                  </a:schemeClr>
                </a:solidFill>
                <a:latin typeface="Gotham book"/>
              </a:rPr>
              <a:t>?</a:t>
            </a: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424544" y="1785257"/>
            <a:ext cx="11538856" cy="4401205"/>
          </a:xfrm>
          <a:prstGeom prst="rect">
            <a:avLst/>
          </a:prstGeom>
          <a:noFill/>
        </p:spPr>
        <p:txBody>
          <a:bodyPr wrap="square" rtlCol="0">
            <a:spAutoFit/>
          </a:bodyPr>
          <a:lstStyle/>
          <a:p>
            <a:pPr marL="342900" lvl="0" indent="-342900">
              <a:buFont typeface="+mj-lt"/>
              <a:buAutoNum type="arabicPeriod"/>
            </a:pPr>
            <a:r>
              <a:rPr lang="en-US" sz="4000" b="1" i="1" dirty="0">
                <a:solidFill>
                  <a:srgbClr val="C00000"/>
                </a:solidFill>
                <a:latin typeface="Gotham book"/>
              </a:rPr>
              <a:t> </a:t>
            </a:r>
            <a:r>
              <a:rPr lang="en-US" sz="4000" b="1" i="1" u="sng" dirty="0">
                <a:solidFill>
                  <a:srgbClr val="C00000"/>
                </a:solidFill>
                <a:latin typeface="Gotham book"/>
              </a:rPr>
              <a:t>We will</a:t>
            </a:r>
            <a:r>
              <a:rPr lang="en-US" sz="4000" b="1" i="1" dirty="0">
                <a:solidFill>
                  <a:srgbClr val="C00000"/>
                </a:solidFill>
                <a:latin typeface="Gotham book"/>
              </a:rPr>
              <a:t> </a:t>
            </a:r>
            <a:r>
              <a:rPr lang="en-US" sz="4000" dirty="0">
                <a:solidFill>
                  <a:srgbClr val="C00000"/>
                </a:solidFill>
                <a:latin typeface="Gotham book"/>
              </a:rPr>
              <a:t>identify and review significant information for our upcoming test.</a:t>
            </a:r>
          </a:p>
          <a:p>
            <a:pPr marL="342900" lvl="0" indent="-342900">
              <a:buFont typeface="+mj-lt"/>
              <a:buAutoNum type="arabicPeriod"/>
            </a:pPr>
            <a:r>
              <a:rPr lang="en-US" sz="4000" b="1" i="1" dirty="0">
                <a:solidFill>
                  <a:schemeClr val="accent4">
                    <a:lumMod val="75000"/>
                  </a:schemeClr>
                </a:solidFill>
                <a:latin typeface="Gotham book"/>
              </a:rPr>
              <a:t> </a:t>
            </a:r>
            <a:r>
              <a:rPr lang="en-US" sz="4000" b="1" i="1" u="sng" dirty="0">
                <a:solidFill>
                  <a:schemeClr val="accent4">
                    <a:lumMod val="75000"/>
                  </a:schemeClr>
                </a:solidFill>
                <a:latin typeface="Gotham book"/>
              </a:rPr>
              <a:t>I will</a:t>
            </a:r>
            <a:r>
              <a:rPr lang="en-US" sz="4000" b="1" i="1" dirty="0">
                <a:solidFill>
                  <a:schemeClr val="accent4">
                    <a:lumMod val="75000"/>
                  </a:schemeClr>
                </a:solidFill>
                <a:latin typeface="Gotham book"/>
              </a:rPr>
              <a:t> </a:t>
            </a:r>
            <a:r>
              <a:rPr lang="en-US" sz="4000" dirty="0">
                <a:solidFill>
                  <a:schemeClr val="accent4">
                    <a:lumMod val="75000"/>
                  </a:schemeClr>
                </a:solidFill>
                <a:latin typeface="Gotham book"/>
              </a:rPr>
              <a:t>use my previous work and notes to complete my study guide. I will identify key terms and concepts, match cause and effect relationships, create short answer responses, and answer practice test questions.</a:t>
            </a: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AFC4986C-5F40-AEBF-3877-1C22FD5E069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9D215F4-91EC-81F0-F114-972D723D7775}"/>
              </a:ext>
            </a:extLst>
          </p:cNvPr>
          <p:cNvSpPr txBox="1">
            <a:spLocks noGrp="1"/>
          </p:cNvSpPr>
          <p:nvPr>
            <p:ph type="title" idx="4294967295"/>
          </p:nvPr>
        </p:nvSpPr>
        <p:spPr>
          <a:xfrm>
            <a:off x="1939550" y="-79956"/>
            <a:ext cx="9566650" cy="1016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Part I: </a:t>
            </a:r>
            <a:r>
              <a:rPr kumimoji="0" lang="en-US"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Significant Terms</a:t>
            </a:r>
            <a:endParaRPr kumimoji="0" lang="en-US" sz="5400" b="1"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1026" name="Picture 2" descr="A painting depicting the U.S. army marching into the Mexican port town of Veracruz. The American flag has been raised in the background. ">
            <a:extLst>
              <a:ext uri="{FF2B5EF4-FFF2-40B4-BE49-F238E27FC236}">
                <a16:creationId xmlns:a16="http://schemas.microsoft.com/office/drawing/2014/main" id="{49ED5227-64B3-052B-F4B1-A81D85FC52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34" t="8432" r="9454" b="11091"/>
          <a:stretch>
            <a:fillRect/>
          </a:stretch>
        </p:blipFill>
        <p:spPr bwMode="auto">
          <a:xfrm>
            <a:off x="3329136" y="936171"/>
            <a:ext cx="6776358" cy="48060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296D9E3-69F1-8A11-4332-0F5E08AE804A}"/>
              </a:ext>
            </a:extLst>
          </p:cNvPr>
          <p:cNvSpPr txBox="1"/>
          <p:nvPr/>
        </p:nvSpPr>
        <p:spPr>
          <a:xfrm>
            <a:off x="2929086" y="5742260"/>
            <a:ext cx="7576457" cy="769441"/>
          </a:xfrm>
          <a:prstGeom prst="rect">
            <a:avLst/>
          </a:prstGeom>
          <a:noFill/>
        </p:spPr>
        <p:txBody>
          <a:bodyPr wrap="square" rtlCol="0">
            <a:spAutoFit/>
          </a:bodyPr>
          <a:lstStyle/>
          <a:p>
            <a:pPr algn="ctr"/>
            <a:r>
              <a:rPr lang="en-US" sz="2200" dirty="0">
                <a:latin typeface="Gotham book"/>
              </a:rPr>
              <a:t>The U.S. army takes Veracruz in the U.S.-Mexico War</a:t>
            </a:r>
          </a:p>
          <a:p>
            <a:pPr algn="ctr"/>
            <a:r>
              <a:rPr lang="en-US" sz="2200" i="1" dirty="0">
                <a:latin typeface="Gotham book"/>
              </a:rPr>
              <a:t>The Portal to Texas History</a:t>
            </a:r>
          </a:p>
        </p:txBody>
      </p:sp>
    </p:spTree>
    <p:extLst>
      <p:ext uri="{BB962C8B-B14F-4D97-AF65-F5344CB8AC3E}">
        <p14:creationId xmlns:p14="http://schemas.microsoft.com/office/powerpoint/2010/main" val="304654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F328F6D3-C206-EA91-BC2B-C08BE56A559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4B1F02C-D7AF-3360-595E-36F9DA912B7D}"/>
              </a:ext>
            </a:extLst>
          </p:cNvPr>
          <p:cNvSpPr txBox="1">
            <a:spLocks noGrp="1"/>
          </p:cNvSpPr>
          <p:nvPr>
            <p:ph type="title" idx="4294967295"/>
          </p:nvPr>
        </p:nvSpPr>
        <p:spPr>
          <a:xfrm>
            <a:off x="1939550" y="-79955"/>
            <a:ext cx="9944100" cy="10052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Part II: </a:t>
            </a:r>
            <a:r>
              <a:rPr kumimoji="0" lang="en-US" sz="54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Cause-and-Effect Matching</a:t>
            </a:r>
            <a:endParaRPr kumimoji="0" lang="en-US" sz="4800" b="1"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 map showing the political boundaries of the U.S. in 1848. Texas extends as far west as New Mexico, Colorado, and Wyoming. The land west of Texas to California is territory of the U.S. ">
            <a:extLst>
              <a:ext uri="{FF2B5EF4-FFF2-40B4-BE49-F238E27FC236}">
                <a16:creationId xmlns:a16="http://schemas.microsoft.com/office/drawing/2014/main" id="{052508C8-A973-BBA9-D1BC-DC0D80E2A6F3}"/>
              </a:ext>
            </a:extLst>
          </p:cNvPr>
          <p:cNvPicPr>
            <a:picLocks noChangeAspect="1"/>
          </p:cNvPicPr>
          <p:nvPr/>
        </p:nvPicPr>
        <p:blipFill>
          <a:blip r:embed="rId4"/>
          <a:stretch>
            <a:fillRect/>
          </a:stretch>
        </p:blipFill>
        <p:spPr>
          <a:xfrm>
            <a:off x="388635" y="1654630"/>
            <a:ext cx="5304594" cy="3685227"/>
          </a:xfrm>
          <a:prstGeom prst="rect">
            <a:avLst/>
          </a:prstGeom>
          <a:effectLst>
            <a:outerShdw blurRad="50800" dist="50800" dir="7920000" algn="ctr" rotWithShape="0">
              <a:srgbClr val="000000">
                <a:alpha val="43137"/>
              </a:srgbClr>
            </a:outerShdw>
          </a:effectLst>
        </p:spPr>
      </p:pic>
      <p:pic>
        <p:nvPicPr>
          <p:cNvPr id="2050" name="Picture 2" descr="A map showing the political borders of the U.S. in 1850 after the Compromise of 1850. Texas has its present borders. California is a free state. Between California and Texas are the territories of New Mexico and Utah.">
            <a:extLst>
              <a:ext uri="{FF2B5EF4-FFF2-40B4-BE49-F238E27FC236}">
                <a16:creationId xmlns:a16="http://schemas.microsoft.com/office/drawing/2014/main" id="{9F9A7AC8-D2F7-BA6D-FEB9-97E3A6123E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16" t="12954"/>
          <a:stretch>
            <a:fillRect/>
          </a:stretch>
        </p:blipFill>
        <p:spPr bwMode="auto">
          <a:xfrm>
            <a:off x="6226628" y="1654630"/>
            <a:ext cx="5576737" cy="370579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Arrow: Striped Right 4">
            <a:extLst>
              <a:ext uri="{FF2B5EF4-FFF2-40B4-BE49-F238E27FC236}">
                <a16:creationId xmlns:a16="http://schemas.microsoft.com/office/drawing/2014/main" id="{CD086A59-7EB7-C894-0957-CA01673B316F}"/>
              </a:ext>
              <a:ext uri="{C183D7F6-B498-43B3-948B-1728B52AA6E4}">
                <adec:decorative xmlns:adec="http://schemas.microsoft.com/office/drawing/2017/decorative" val="1"/>
              </a:ext>
            </a:extLst>
          </p:cNvPr>
          <p:cNvSpPr/>
          <p:nvPr/>
        </p:nvSpPr>
        <p:spPr>
          <a:xfrm>
            <a:off x="5323113" y="2971800"/>
            <a:ext cx="1175659" cy="1005242"/>
          </a:xfrm>
          <a:prstGeom prst="stripedRightArrow">
            <a:avLst/>
          </a:prstGeom>
          <a:solidFill>
            <a:srgbClr val="1B7D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E18051-7BFB-31B6-425A-F0108A7FDCDF}"/>
              </a:ext>
            </a:extLst>
          </p:cNvPr>
          <p:cNvSpPr txBox="1"/>
          <p:nvPr/>
        </p:nvSpPr>
        <p:spPr>
          <a:xfrm>
            <a:off x="1567543" y="5475514"/>
            <a:ext cx="4038600" cy="707886"/>
          </a:xfrm>
          <a:prstGeom prst="rect">
            <a:avLst/>
          </a:prstGeom>
          <a:noFill/>
        </p:spPr>
        <p:txBody>
          <a:bodyPr wrap="square" rtlCol="0">
            <a:spAutoFit/>
          </a:bodyPr>
          <a:lstStyle/>
          <a:p>
            <a:pPr algn="ctr"/>
            <a:r>
              <a:rPr lang="en-US" sz="2000" dirty="0">
                <a:latin typeface="Gotham book"/>
              </a:rPr>
              <a:t>1848 Borders of the United States</a:t>
            </a:r>
          </a:p>
          <a:p>
            <a:pPr algn="ctr"/>
            <a:r>
              <a:rPr lang="en-US" sz="2000" i="1" dirty="0">
                <a:latin typeface="Gotham book"/>
              </a:rPr>
              <a:t>Texas General Land Office</a:t>
            </a:r>
          </a:p>
        </p:txBody>
      </p:sp>
      <p:sp>
        <p:nvSpPr>
          <p:cNvPr id="7" name="TextBox 6">
            <a:extLst>
              <a:ext uri="{FF2B5EF4-FFF2-40B4-BE49-F238E27FC236}">
                <a16:creationId xmlns:a16="http://schemas.microsoft.com/office/drawing/2014/main" id="{59F5E897-2255-A799-68BC-4C95FF2A0A57}"/>
              </a:ext>
            </a:extLst>
          </p:cNvPr>
          <p:cNvSpPr txBox="1"/>
          <p:nvPr/>
        </p:nvSpPr>
        <p:spPr>
          <a:xfrm>
            <a:off x="6995696" y="5475514"/>
            <a:ext cx="4038600" cy="707886"/>
          </a:xfrm>
          <a:prstGeom prst="rect">
            <a:avLst/>
          </a:prstGeom>
          <a:noFill/>
        </p:spPr>
        <p:txBody>
          <a:bodyPr wrap="square" rtlCol="0">
            <a:spAutoFit/>
          </a:bodyPr>
          <a:lstStyle/>
          <a:p>
            <a:pPr algn="ctr"/>
            <a:r>
              <a:rPr lang="en-US" sz="2000" dirty="0">
                <a:latin typeface="Gotham book"/>
              </a:rPr>
              <a:t>1850 Borders of the United States</a:t>
            </a:r>
          </a:p>
          <a:p>
            <a:pPr algn="ctr"/>
            <a:r>
              <a:rPr lang="en-US" sz="2000" i="1" dirty="0">
                <a:latin typeface="Gotham book"/>
              </a:rPr>
              <a:t>Texas General Land Office</a:t>
            </a:r>
          </a:p>
        </p:txBody>
      </p:sp>
    </p:spTree>
    <p:extLst>
      <p:ext uri="{BB962C8B-B14F-4D97-AF65-F5344CB8AC3E}">
        <p14:creationId xmlns:p14="http://schemas.microsoft.com/office/powerpoint/2010/main" val="230084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DA53BEC7-F616-56A6-8AF7-06F673CFAA4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DC95729-9A4B-8160-4B69-C9DA9DEB5CD0}"/>
              </a:ext>
            </a:extLst>
          </p:cNvPr>
          <p:cNvSpPr txBox="1">
            <a:spLocks noGrp="1"/>
          </p:cNvSpPr>
          <p:nvPr>
            <p:ph type="title" idx="4294967295"/>
          </p:nvPr>
        </p:nvSpPr>
        <p:spPr>
          <a:xfrm>
            <a:off x="1939550" y="-79956"/>
            <a:ext cx="9944100" cy="1081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Part III: </a:t>
            </a:r>
            <a:r>
              <a:rPr kumimoji="0" lang="en-US" sz="54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Practice Test Questions</a:t>
            </a:r>
            <a:endParaRPr kumimoji="0" lang="en-US" sz="4800" b="1"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 photocopy of an excerpt of the primary source material used in the practice test questions. The excerpt is taken from a newspaper article that reads, &quot;This has been clearly demonstrated by the current of events. California, of all the recent territorial acquisitions from Mexico, was that in which, if anywhere within them, the introduction of slavery was mot likely to take place; and the constitution of California, by the unanimous vote of her convention, has expressly interdicted it.&quot; ">
            <a:extLst>
              <a:ext uri="{FF2B5EF4-FFF2-40B4-BE49-F238E27FC236}">
                <a16:creationId xmlns:a16="http://schemas.microsoft.com/office/drawing/2014/main" id="{B1114655-18DC-7C5D-2005-E121A8FCEE4A}"/>
              </a:ext>
            </a:extLst>
          </p:cNvPr>
          <p:cNvPicPr>
            <a:picLocks noChangeAspect="1"/>
          </p:cNvPicPr>
          <p:nvPr/>
        </p:nvPicPr>
        <p:blipFill>
          <a:blip r:embed="rId4"/>
          <a:stretch>
            <a:fillRect/>
          </a:stretch>
        </p:blipFill>
        <p:spPr>
          <a:xfrm>
            <a:off x="762001" y="1887116"/>
            <a:ext cx="11215823" cy="2685222"/>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220B9D40-BE06-9852-B732-BB4EEF7BB410}"/>
              </a:ext>
            </a:extLst>
          </p:cNvPr>
          <p:cNvSpPr txBox="1"/>
          <p:nvPr/>
        </p:nvSpPr>
        <p:spPr>
          <a:xfrm>
            <a:off x="1939550" y="4702629"/>
            <a:ext cx="9044136" cy="769441"/>
          </a:xfrm>
          <a:prstGeom prst="rect">
            <a:avLst/>
          </a:prstGeom>
          <a:noFill/>
        </p:spPr>
        <p:txBody>
          <a:bodyPr wrap="square" rtlCol="0">
            <a:spAutoFit/>
          </a:bodyPr>
          <a:lstStyle/>
          <a:p>
            <a:pPr algn="ctr"/>
            <a:r>
              <a:rPr lang="en-US" sz="2200" dirty="0">
                <a:latin typeface="Gotham book"/>
              </a:rPr>
              <a:t>The Texas State Gazette, Austin, Texas. Saturday, June 8, 1850</a:t>
            </a:r>
          </a:p>
          <a:p>
            <a:pPr algn="ctr"/>
            <a:r>
              <a:rPr lang="en-US" sz="2200" i="1" dirty="0">
                <a:latin typeface="Gotham book"/>
              </a:rPr>
              <a:t>The Portal to Texas History</a:t>
            </a:r>
          </a:p>
        </p:txBody>
      </p:sp>
    </p:spTree>
    <p:extLst>
      <p:ext uri="{BB962C8B-B14F-4D97-AF65-F5344CB8AC3E}">
        <p14:creationId xmlns:p14="http://schemas.microsoft.com/office/powerpoint/2010/main" val="317410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416716-B059-AE75-97A8-A860AE72192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CA37524-9C5B-B1B4-7C33-E22A9A0D1AFF}"/>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2400A813-667A-8582-BA5F-9ED900458ACD}"/>
              </a:ext>
            </a:extLst>
          </p:cNvPr>
          <p:cNvSpPr txBox="1"/>
          <p:nvPr/>
        </p:nvSpPr>
        <p:spPr>
          <a:xfrm>
            <a:off x="3116068" y="1672776"/>
            <a:ext cx="5060296" cy="3416320"/>
          </a:xfrm>
          <a:prstGeom prst="rect">
            <a:avLst/>
          </a:prstGeom>
          <a:noFill/>
        </p:spPr>
        <p:txBody>
          <a:bodyPr wrap="square" rtlCol="0">
            <a:spAutoFit/>
          </a:bodyPr>
          <a:lstStyle/>
          <a:p>
            <a:pPr marL="285750" lvl="0" indent="-285750">
              <a:buFont typeface="Arial" panose="020B0604020202020204" pitchFamily="34" charset="0"/>
              <a:buChar char="•"/>
              <a:defRPr/>
            </a:pPr>
            <a:r>
              <a:rPr lang="en-US" sz="3600" kern="0" dirty="0">
                <a:solidFill>
                  <a:srgbClr val="C00000"/>
                </a:solidFill>
                <a:latin typeface="Gotham Book"/>
                <a:ea typeface="Times New Roman" panose="02020603050405020304" pitchFamily="18" charset="0"/>
                <a:cs typeface="Times New Roman" panose="02020603050405020304" pitchFamily="18" charset="0"/>
              </a:rPr>
              <a:t>Complete the graphic organizer assessing your knowledge and readiness for our unit 6 test.</a:t>
            </a:r>
          </a:p>
          <a:p>
            <a:pPr marL="285750" lvl="0" indent="-285750">
              <a:buFont typeface="Arial" panose="020B0604020202020204" pitchFamily="34" charset="0"/>
              <a:buChar char="•"/>
              <a:defRPr/>
            </a:pPr>
            <a:r>
              <a:rPr lang="en-US" sz="3600" kern="0" dirty="0">
                <a:solidFill>
                  <a:srgbClr val="0070C0"/>
                </a:solidFill>
                <a:latin typeface="Gotham Book"/>
                <a:ea typeface="Times New Roman" panose="02020603050405020304" pitchFamily="18" charset="0"/>
                <a:cs typeface="Times New Roman" panose="02020603050405020304" pitchFamily="18" charset="0"/>
              </a:rPr>
              <a:t>Share with a partner </a:t>
            </a:r>
            <a:endParaRPr lang="en-US" sz="3600" dirty="0">
              <a:solidFill>
                <a:srgbClr val="0070C0"/>
              </a:solidFill>
            </a:endParaRPr>
          </a:p>
        </p:txBody>
      </p:sp>
      <p:pic>
        <p:nvPicPr>
          <p:cNvPr id="4" name="Graphic 3">
            <a:extLst>
              <a:ext uri="{FF2B5EF4-FFF2-40B4-BE49-F238E27FC236}">
                <a16:creationId xmlns:a16="http://schemas.microsoft.com/office/drawing/2014/main" id="{A6E9D6DB-499E-82BC-5F7E-DDFD0121C10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0593" y="1733394"/>
            <a:ext cx="925793" cy="925793"/>
          </a:xfrm>
          <a:prstGeom prst="rect">
            <a:avLst/>
          </a:prstGeom>
        </p:spPr>
      </p:pic>
      <p:pic>
        <p:nvPicPr>
          <p:cNvPr id="5" name="Graphic 4">
            <a:extLst>
              <a:ext uri="{FF2B5EF4-FFF2-40B4-BE49-F238E27FC236}">
                <a16:creationId xmlns:a16="http://schemas.microsoft.com/office/drawing/2014/main" id="{BE513685-8CE3-61F9-7DC4-E8DC7D0AAA9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3933" y="4364839"/>
            <a:ext cx="842453" cy="842453"/>
          </a:xfrm>
          <a:prstGeom prst="rect">
            <a:avLst/>
          </a:prstGeom>
        </p:spPr>
      </p:pic>
    </p:spTree>
    <p:extLst>
      <p:ext uri="{BB962C8B-B14F-4D97-AF65-F5344CB8AC3E}">
        <p14:creationId xmlns:p14="http://schemas.microsoft.com/office/powerpoint/2010/main" val="2506232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56</TotalTime>
  <Words>655</Words>
  <Application>Microsoft Office PowerPoint</Application>
  <PresentationFormat>Widescreen</PresentationFormat>
  <Paragraphs>40</Paragraphs>
  <Slides>10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Aptos</vt:lpstr>
      <vt:lpstr>Aptos Display</vt:lpstr>
      <vt:lpstr>Arial</vt:lpstr>
      <vt:lpstr>Calibri</vt:lpstr>
      <vt:lpstr>Gotham Book</vt:lpstr>
      <vt:lpstr>Gotham Book</vt:lpstr>
      <vt:lpstr>Gotham Medium</vt:lpstr>
      <vt:lpstr>Office Theme</vt:lpstr>
      <vt:lpstr>1_Office Theme</vt:lpstr>
      <vt:lpstr>Unit 7: Early Statehood</vt:lpstr>
      <vt:lpstr>Warm-up Follow the directions to complete your warm-up</vt:lpstr>
      <vt:lpstr>Share with the class</vt:lpstr>
      <vt:lpstr>Essential Question</vt:lpstr>
      <vt:lpstr>In today’s lesson…</vt:lpstr>
      <vt:lpstr>Part I: Significant Terms</vt:lpstr>
      <vt:lpstr>Part II: Cause-and-Effect Matching</vt:lpstr>
      <vt:lpstr>Part III: Practice Test Questions</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3</cp:revision>
  <dcterms:created xsi:type="dcterms:W3CDTF">2025-07-30T17:35:51Z</dcterms:created>
  <dcterms:modified xsi:type="dcterms:W3CDTF">2025-08-11T21:37:29Z</dcterms:modified>
</cp:coreProperties>
</file>