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7" r:id="rId3"/>
    <p:sldId id="339" r:id="rId4"/>
    <p:sldId id="340" r:id="rId5"/>
    <p:sldId id="338" r:id="rId6"/>
    <p:sldId id="341" r:id="rId7"/>
    <p:sldId id="347" r:id="rId8"/>
    <p:sldId id="345" r:id="rId9"/>
    <p:sldId id="356" r:id="rId10"/>
    <p:sldId id="357" r:id="rId11"/>
    <p:sldId id="358" r:id="rId12"/>
    <p:sldId id="359" r:id="rId13"/>
    <p:sldId id="360" r:id="rId14"/>
    <p:sldId id="3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AA868-5CDA-4C76-9B91-C600B923CFE0}"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FF60B-FEAC-4A19-BC67-00910B66D85C}" type="slidenum">
              <a:rPr lang="en-US" smtClean="0"/>
              <a:t>‹#›</a:t>
            </a:fld>
            <a:endParaRPr lang="en-US"/>
          </a:p>
        </p:txBody>
      </p:sp>
    </p:spTree>
    <p:extLst>
      <p:ext uri="{BB962C8B-B14F-4D97-AF65-F5344CB8AC3E}">
        <p14:creationId xmlns:p14="http://schemas.microsoft.com/office/powerpoint/2010/main" val="299319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29837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loc.gov/item/200668244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istorictexasmaps.com/object/9712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oc.gov/item/9851369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historictexasmaps.com/object/9712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List_of_countries%27_copyright_length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oc.gov/item/0065019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Ensigns &amp; Thayer. </a:t>
            </a:r>
            <a:r>
              <a:rPr lang="en-US" sz="1200" b="0" i="1" u="none" strike="noStrike" kern="1200" dirty="0">
                <a:solidFill>
                  <a:schemeClr val="tx1"/>
                </a:solidFill>
                <a:effectLst/>
                <a:latin typeface="+mn-lt"/>
                <a:ea typeface="+mn-ea"/>
                <a:cs typeface="+mn-cs"/>
              </a:rPr>
              <a:t>Map of the United States and Mexico, including Oregon, Texas and the Californias</a:t>
            </a:r>
            <a:r>
              <a:rPr lang="en-US" sz="1200" b="0" i="0" u="none" strike="noStrike" kern="1200" dirty="0">
                <a:solidFill>
                  <a:schemeClr val="tx1"/>
                </a:solidFill>
                <a:effectLst/>
                <a:latin typeface="+mn-lt"/>
                <a:ea typeface="+mn-ea"/>
                <a:cs typeface="+mn-cs"/>
              </a:rPr>
              <a:t>. 1848. University of North Texas Libraries, The Portal to Texas History; crediting University of Texas at Arlington Library. </a:t>
            </a:r>
            <a:r>
              <a:rPr lang="en-US" sz="1200" kern="1200" dirty="0">
                <a:solidFill>
                  <a:schemeClr val="tx1"/>
                </a:solidFill>
                <a:effectLst/>
                <a:latin typeface="+mn-lt"/>
                <a:ea typeface="+mn-ea"/>
                <a:cs typeface="+mn-cs"/>
              </a:rPr>
              <a:t>Accessed on July 1, 2025.</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https://texashistory.unt.edu/ark:/67531/metapth298378</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Sturdevant, E. K.</a:t>
            </a:r>
            <a:r>
              <a:rPr lang="en-US" sz="1200" i="1" kern="1200" dirty="0">
                <a:solidFill>
                  <a:schemeClr val="tx1"/>
                </a:solidFill>
                <a:effectLst/>
                <a:latin typeface="+mn-lt"/>
                <a:ea typeface="+mn-ea"/>
                <a:cs typeface="+mn-cs"/>
              </a:rPr>
              <a:t> Market Square, Cleburne, Texas</a:t>
            </a:r>
            <a:r>
              <a:rPr lang="en-US" sz="1200" kern="1200" dirty="0">
                <a:solidFill>
                  <a:schemeClr val="tx1"/>
                </a:solidFill>
                <a:effectLst/>
                <a:latin typeface="+mn-lt"/>
                <a:ea typeface="+mn-ea"/>
                <a:cs typeface="+mn-cs"/>
              </a:rPr>
              <a:t>. 1850. Photograph. Library of Congress Prints and Photographs. Accessed on July 1, 2025. </a:t>
            </a:r>
            <a:r>
              <a:rPr lang="en-US" sz="1200" u="sng" kern="1200" dirty="0">
                <a:solidFill>
                  <a:schemeClr val="tx1"/>
                </a:solidFill>
                <a:effectLst/>
                <a:latin typeface="+mn-lt"/>
                <a:ea typeface="+mn-ea"/>
                <a:cs typeface="+mn-cs"/>
                <a:hlinkClick r:id="rId3"/>
              </a:rPr>
              <a:t>https://www.loc.gov/item/2006682448/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F3FF60B-FEAC-4A19-BC67-00910B66D85C}" type="slidenum">
              <a:rPr lang="en-US" smtClean="0"/>
              <a:t>6</a:t>
            </a:fld>
            <a:endParaRPr lang="en-US"/>
          </a:p>
        </p:txBody>
      </p:sp>
    </p:spTree>
    <p:extLst>
      <p:ext uri="{BB962C8B-B14F-4D97-AF65-F5344CB8AC3E}">
        <p14:creationId xmlns:p14="http://schemas.microsoft.com/office/powerpoint/2010/main" val="22723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Disputed Territory Between Mexico and the United States. GIS Educational Maps. Kevin Greszler (Compiler) Lila Rakoczy (Compiler) James Harkins (Compiler)</a:t>
            </a:r>
            <a:endParaRPr lang="en-US" b="1" dirty="0">
              <a:effectLst/>
            </a:endParaRPr>
          </a:p>
          <a:p>
            <a:r>
              <a:rPr lang="en-US" sz="1200" b="0" i="0" u="none" strike="noStrike" kern="1200" dirty="0">
                <a:solidFill>
                  <a:schemeClr val="tx1"/>
                </a:solidFill>
                <a:effectLst/>
                <a:latin typeface="+mn-lt"/>
                <a:ea typeface="+mn-ea"/>
                <a:cs typeface="+mn-cs"/>
              </a:rPr>
              <a:t>"Northern Mexico Campaign of the U.S. - Mexico War, 1846-1847" (97152) and “Disputed Territory Between Mexico and the United States, 1845 – 1854” (97251) Texas General Land Office. </a:t>
            </a:r>
            <a:r>
              <a:rPr lang="en-US" sz="1200" kern="1200" dirty="0">
                <a:solidFill>
                  <a:schemeClr val="tx1"/>
                </a:solidFill>
                <a:effectLst/>
                <a:latin typeface="+mn-lt"/>
                <a:ea typeface="+mn-ea"/>
                <a:cs typeface="+mn-cs"/>
              </a:rPr>
              <a:t>Accessed on July 1, 2025.</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https://historictexasmaps.com/object/97129</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8F3FF60B-FEAC-4A19-BC67-00910B66D85C}" type="slidenum">
              <a:rPr lang="en-US" smtClean="0"/>
              <a:t>8</a:t>
            </a:fld>
            <a:endParaRPr lang="en-US"/>
          </a:p>
        </p:txBody>
      </p:sp>
    </p:spTree>
    <p:extLst>
      <p:ext uri="{BB962C8B-B14F-4D97-AF65-F5344CB8AC3E}">
        <p14:creationId xmlns:p14="http://schemas.microsoft.com/office/powerpoint/2010/main" val="88830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8A1EA-4FCF-7591-E811-47A64D90F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D59D57-7A59-D903-F056-AECF986D9B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6330EB-3B72-5376-2D08-CC55991BB939}"/>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E.B. &amp; E.C. Kellogg. </a:t>
            </a:r>
            <a:r>
              <a:rPr lang="en-US" sz="1200" b="0" i="1" u="none" strike="noStrike" kern="1200" dirty="0">
                <a:solidFill>
                  <a:schemeClr val="tx1"/>
                </a:solidFill>
                <a:effectLst/>
                <a:latin typeface="+mn-lt"/>
                <a:ea typeface="+mn-ea"/>
                <a:cs typeface="+mn-cs"/>
              </a:rPr>
              <a:t>Battle of Palo Alto--May 8th , between 2900 Americans, under Genl. Taylor, and 6000 Mexicans, commanded by Genl. Arista ... / E.B. &amp; E.C. Kellogg, Hartford, Conn. ; D. Needham, Buffalo</a:t>
            </a:r>
            <a:r>
              <a:rPr lang="en-US" sz="1200" b="0" i="0" u="none" strike="noStrike" kern="1200" dirty="0">
                <a:solidFill>
                  <a:schemeClr val="tx1"/>
                </a:solidFill>
                <a:effectLst/>
                <a:latin typeface="+mn-lt"/>
                <a:ea typeface="+mn-ea"/>
                <a:cs typeface="+mn-cs"/>
              </a:rPr>
              <a:t>. 1846. Lithograph. Library of Congress Prints and Photographs Division. </a:t>
            </a:r>
            <a:r>
              <a:rPr lang="en-US" sz="1200" b="0" i="0" u="sng" strike="noStrike" kern="1200" dirty="0">
                <a:solidFill>
                  <a:schemeClr val="tx1"/>
                </a:solidFill>
                <a:effectLst/>
                <a:latin typeface="+mn-lt"/>
                <a:ea typeface="+mn-ea"/>
                <a:cs typeface="+mn-cs"/>
                <a:hlinkClick r:id="rId3"/>
              </a:rPr>
              <a:t>https://www.loc.gov/item/98513698/</a:t>
            </a:r>
            <a:r>
              <a:rPr lang="en-US" sz="1200" b="0" i="0" u="none" strike="noStrike" kern="1200" dirty="0">
                <a:solidFill>
                  <a:schemeClr val="tx1"/>
                </a:solidFill>
                <a:effectLst/>
                <a:latin typeface="+mn-lt"/>
                <a:ea typeface="+mn-ea"/>
                <a:cs typeface="+mn-cs"/>
              </a:rPr>
              <a:t>. "Northern Mexico Campaign of the U.S. - Mexico War, 1846-1847" (97152) and “Disputed Territory Between Mexico and the United States, 1845 – 1854” (97251) Texas General Land </a:t>
            </a:r>
            <a:r>
              <a:rPr lang="en-US" sz="1200" b="0" i="0" u="none" strike="noStrike" kern="1200" dirty="0" err="1">
                <a:solidFill>
                  <a:schemeClr val="tx1"/>
                </a:solidFill>
                <a:effectLst/>
                <a:latin typeface="+mn-lt"/>
                <a:ea typeface="+mn-ea"/>
                <a:cs typeface="+mn-cs"/>
              </a:rPr>
              <a:t>Office</a:t>
            </a:r>
            <a:r>
              <a:rPr lang="en-US" sz="1200" kern="1200" dirty="0" err="1">
                <a:solidFill>
                  <a:schemeClr val="tx1"/>
                </a:solidFill>
                <a:effectLst/>
                <a:latin typeface="+mn-lt"/>
                <a:ea typeface="+mn-ea"/>
                <a:cs typeface="+mn-cs"/>
              </a:rPr>
              <a:t>Accessed</a:t>
            </a:r>
            <a:r>
              <a:rPr lang="en-US" sz="1200" kern="1200" dirty="0">
                <a:solidFill>
                  <a:schemeClr val="tx1"/>
                </a:solidFill>
                <a:effectLst/>
                <a:latin typeface="+mn-lt"/>
                <a:ea typeface="+mn-ea"/>
                <a:cs typeface="+mn-cs"/>
              </a:rPr>
              <a:t> on July 1, 2025.</a:t>
            </a:r>
            <a:r>
              <a:rPr lang="en-US" sz="1200" b="0" i="0" u="none" strike="noStrike"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4"/>
              </a:rPr>
              <a:t>https://historictexasmaps.com/object/97129</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a:extLst>
              <a:ext uri="{FF2B5EF4-FFF2-40B4-BE49-F238E27FC236}">
                <a16:creationId xmlns:a16="http://schemas.microsoft.com/office/drawing/2014/main" id="{33D8EEBF-6BDE-EC8E-6803-6A38E467176F}"/>
              </a:ext>
            </a:extLst>
          </p:cNvPr>
          <p:cNvSpPr>
            <a:spLocks noGrp="1"/>
          </p:cNvSpPr>
          <p:nvPr>
            <p:ph type="sldNum" sz="quarter" idx="5"/>
          </p:nvPr>
        </p:nvSpPr>
        <p:spPr/>
        <p:txBody>
          <a:bodyPr/>
          <a:lstStyle/>
          <a:p>
            <a:fld id="{8F3FF60B-FEAC-4A19-BC67-00910B66D85C}" type="slidenum">
              <a:rPr lang="en-US" smtClean="0"/>
              <a:t>9</a:t>
            </a:fld>
            <a:endParaRPr lang="en-US"/>
          </a:p>
        </p:txBody>
      </p:sp>
    </p:spTree>
    <p:extLst>
      <p:ext uri="{BB962C8B-B14F-4D97-AF65-F5344CB8AC3E}">
        <p14:creationId xmlns:p14="http://schemas.microsoft.com/office/powerpoint/2010/main" val="401218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BB504-EC3B-A278-AF60-0C86EAC53B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8E652E-DAEE-376A-0C9A-698ED9693F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BABB56-B6A1-AB79-3145-B9C0BF5B96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Map of U.S. free and slave states, 1850s. This work is in the </a:t>
            </a:r>
            <a:r>
              <a:rPr lang="en-US" sz="1200" b="1" i="0" u="none" strike="noStrike" kern="1200" dirty="0">
                <a:solidFill>
                  <a:schemeClr val="tx1"/>
                </a:solidFill>
                <a:effectLst/>
                <a:latin typeface="+mn-lt"/>
                <a:ea typeface="+mn-ea"/>
                <a:cs typeface="+mn-cs"/>
                <a:hlinkClick r:id="rId3" tooltip="en:public domain"/>
              </a:rPr>
              <a:t>public domain</a:t>
            </a:r>
            <a:r>
              <a:rPr lang="en-US" sz="1200" b="0" i="0" kern="1200" dirty="0">
                <a:solidFill>
                  <a:schemeClr val="tx1"/>
                </a:solidFill>
                <a:effectLst/>
                <a:latin typeface="+mn-lt"/>
                <a:ea typeface="+mn-ea"/>
                <a:cs typeface="+mn-cs"/>
              </a:rPr>
              <a:t> in its country of origin and other countries and areas where the </a:t>
            </a:r>
            <a:r>
              <a:rPr lang="en-US" sz="1200" b="0" i="0" u="none" strike="noStrike" kern="1200" dirty="0">
                <a:solidFill>
                  <a:schemeClr val="tx1"/>
                </a:solidFill>
                <a:effectLst/>
                <a:latin typeface="+mn-lt"/>
                <a:ea typeface="+mn-ea"/>
                <a:cs typeface="+mn-cs"/>
                <a:hlinkClick r:id="rId4" tooltip="w:List of countries' copyright lengths"/>
              </a:rPr>
              <a:t>copyright term</a:t>
            </a:r>
            <a:r>
              <a:rPr lang="en-US" sz="1200" b="0" i="0" kern="1200" dirty="0">
                <a:solidFill>
                  <a:schemeClr val="tx1"/>
                </a:solidFill>
                <a:effectLst/>
                <a:latin typeface="+mn-lt"/>
                <a:ea typeface="+mn-ea"/>
                <a:cs typeface="+mn-cs"/>
              </a:rPr>
              <a:t> is the author's </a:t>
            </a:r>
            <a:r>
              <a:rPr lang="en-US" sz="1200" b="1" i="0" kern="1200" dirty="0">
                <a:solidFill>
                  <a:schemeClr val="tx1"/>
                </a:solidFill>
                <a:effectLst/>
                <a:latin typeface="+mn-lt"/>
                <a:ea typeface="+mn-ea"/>
                <a:cs typeface="+mn-cs"/>
              </a:rPr>
              <a:t>life plus 70 years or fewer</a:t>
            </a:r>
            <a:r>
              <a:rPr lang="en-US" sz="1200" b="0" i="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Accessed on July 1, 2025. https://commons.wikimedia.org/wiki/File:Map_of_U.S._free_and_slave_states,_1850s.jpg </a:t>
            </a:r>
            <a:endParaRPr lang="en-US" sz="1200" b="0" i="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71D94124-D7D7-2C51-BD3E-320B0AD2EE50}"/>
              </a:ext>
            </a:extLst>
          </p:cNvPr>
          <p:cNvSpPr>
            <a:spLocks noGrp="1"/>
          </p:cNvSpPr>
          <p:nvPr>
            <p:ph type="sldNum" sz="quarter" idx="5"/>
          </p:nvPr>
        </p:nvSpPr>
        <p:spPr/>
        <p:txBody>
          <a:bodyPr/>
          <a:lstStyle/>
          <a:p>
            <a:fld id="{8F3FF60B-FEAC-4A19-BC67-00910B66D85C}" type="slidenum">
              <a:rPr lang="en-US" smtClean="0"/>
              <a:t>10</a:t>
            </a:fld>
            <a:endParaRPr lang="en-US"/>
          </a:p>
        </p:txBody>
      </p:sp>
    </p:spTree>
    <p:extLst>
      <p:ext uri="{BB962C8B-B14F-4D97-AF65-F5344CB8AC3E}">
        <p14:creationId xmlns:p14="http://schemas.microsoft.com/office/powerpoint/2010/main" val="138986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F24E1-E0D3-0D80-FE55-1F4914B536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F87FAF-A216-F330-5277-0572A3911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50204-1140-6383-D4E5-801E907B0C62}"/>
              </a:ext>
            </a:extLst>
          </p:cNvPr>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Soule, William S. </a:t>
            </a:r>
            <a:r>
              <a:rPr lang="en-US" sz="1200" b="0" i="1" u="none" strike="noStrike" kern="1200" dirty="0">
                <a:solidFill>
                  <a:schemeClr val="tx1"/>
                </a:solidFill>
                <a:effectLst/>
                <a:latin typeface="+mn-lt"/>
                <a:ea typeface="+mn-ea"/>
                <a:cs typeface="+mn-cs"/>
              </a:rPr>
              <a:t>Comanche Indian camp</a:t>
            </a:r>
            <a:r>
              <a:rPr lang="en-US" sz="1200" b="0" i="0" u="none" strike="noStrike" kern="1200" dirty="0">
                <a:solidFill>
                  <a:schemeClr val="tx1"/>
                </a:solidFill>
                <a:effectLst/>
                <a:latin typeface="+mn-lt"/>
                <a:ea typeface="+mn-ea"/>
                <a:cs typeface="+mn-cs"/>
              </a:rPr>
              <a:t>. ca. 1890. Photograph. Library of Congress Prints and Photographs Division. Accessed on July 1, 2025. </a:t>
            </a:r>
            <a:r>
              <a:rPr lang="en-US" sz="1200" b="0" i="0" u="sng" strike="noStrike" kern="1200" dirty="0">
                <a:solidFill>
                  <a:schemeClr val="tx1"/>
                </a:solidFill>
                <a:effectLst/>
                <a:latin typeface="+mn-lt"/>
                <a:ea typeface="+mn-ea"/>
                <a:cs typeface="+mn-cs"/>
                <a:hlinkClick r:id="rId3"/>
              </a:rPr>
              <a:t>https://www.loc.gov/item/00650194/</a:t>
            </a:r>
            <a:endParaRPr lang="en-US" dirty="0"/>
          </a:p>
        </p:txBody>
      </p:sp>
      <p:sp>
        <p:nvSpPr>
          <p:cNvPr id="4" name="Slide Number Placeholder 3">
            <a:extLst>
              <a:ext uri="{FF2B5EF4-FFF2-40B4-BE49-F238E27FC236}">
                <a16:creationId xmlns:a16="http://schemas.microsoft.com/office/drawing/2014/main" id="{EA08035C-7D3F-B984-80E5-7D8B287C1957}"/>
              </a:ext>
            </a:extLst>
          </p:cNvPr>
          <p:cNvSpPr>
            <a:spLocks noGrp="1"/>
          </p:cNvSpPr>
          <p:nvPr>
            <p:ph type="sldNum" sz="quarter" idx="5"/>
          </p:nvPr>
        </p:nvSpPr>
        <p:spPr/>
        <p:txBody>
          <a:bodyPr/>
          <a:lstStyle/>
          <a:p>
            <a:fld id="{8F3FF60B-FEAC-4A19-BC67-00910B66D85C}" type="slidenum">
              <a:rPr lang="en-US" smtClean="0"/>
              <a:t>11</a:t>
            </a:fld>
            <a:endParaRPr lang="en-US"/>
          </a:p>
        </p:txBody>
      </p:sp>
    </p:spTree>
    <p:extLst>
      <p:ext uri="{BB962C8B-B14F-4D97-AF65-F5344CB8AC3E}">
        <p14:creationId xmlns:p14="http://schemas.microsoft.com/office/powerpoint/2010/main" val="7833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5687-7A2E-221D-149C-24317923EA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95A399-AC6D-EA70-DCBD-C0778D636C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FDEACC-4BA9-0932-8817-E6F8275E9A9A}"/>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5" name="Footer Placeholder 4">
            <a:extLst>
              <a:ext uri="{FF2B5EF4-FFF2-40B4-BE49-F238E27FC236}">
                <a16:creationId xmlns:a16="http://schemas.microsoft.com/office/drawing/2014/main" id="{21165AF5-4BBE-3425-A55B-7D33BCD89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E98F9-FA65-9176-2468-ED1566756290}"/>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1994296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DA76D-0204-959D-315F-E3345B24C1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E77AEE-504F-8DB1-2AEC-364EA9E16C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65DD60-9A49-9580-E76E-FDEB69810027}"/>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5" name="Footer Placeholder 4">
            <a:extLst>
              <a:ext uri="{FF2B5EF4-FFF2-40B4-BE49-F238E27FC236}">
                <a16:creationId xmlns:a16="http://schemas.microsoft.com/office/drawing/2014/main" id="{F0AF0C3D-8EB7-1AD5-A04C-4892F0AC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AAEB0A-99E8-BA4B-5288-473F0E879502}"/>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724610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B46614-613C-0DB4-3DF1-EAA31764B1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763704-CA7B-C720-2F6A-AAF58683A1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D2B35-A527-6997-2766-8A8A4C3B6630}"/>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5" name="Footer Placeholder 4">
            <a:extLst>
              <a:ext uri="{FF2B5EF4-FFF2-40B4-BE49-F238E27FC236}">
                <a16:creationId xmlns:a16="http://schemas.microsoft.com/office/drawing/2014/main" id="{69703651-6688-0B6E-ABFC-1998EFE6F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EDB4B5-BD92-B156-7E31-BD45E131EE82}"/>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414420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609898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712646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798672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628478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741887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695247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90049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43657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30F1-0FFA-EC34-8BFB-C7E6B36E05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1D5821-A657-1873-D6BA-210B35A63D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A63D84-2E66-DB39-196C-53077DB5E8AA}"/>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5" name="Footer Placeholder 4">
            <a:extLst>
              <a:ext uri="{FF2B5EF4-FFF2-40B4-BE49-F238E27FC236}">
                <a16:creationId xmlns:a16="http://schemas.microsoft.com/office/drawing/2014/main" id="{BB4B0F8E-23D9-76ED-8C4B-8F24CB9AC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A95A9-CA18-0D13-04ED-3E560421AF0E}"/>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4292916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0067433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18033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96264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03C89-E8ED-A914-DD77-739D0D6D16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FF8AEE-E019-4B49-1B62-08CE8D3620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3F897C-6533-A1A1-4D9B-896CAC23C117}"/>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5" name="Footer Placeholder 4">
            <a:extLst>
              <a:ext uri="{FF2B5EF4-FFF2-40B4-BE49-F238E27FC236}">
                <a16:creationId xmlns:a16="http://schemas.microsoft.com/office/drawing/2014/main" id="{1DAE2666-2F9B-C179-B26C-776A4150F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BC866-85B2-795E-45F2-9E102F9B2B57}"/>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341268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39B1-9594-0D18-2890-C82598B44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1BE246-F4B1-AB67-26FF-A4EB7AE863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7F6D96-0AF8-A51B-1B50-A37B70C2AA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7D7B13-8105-FE46-848A-E13ED65D31FA}"/>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6" name="Footer Placeholder 5">
            <a:extLst>
              <a:ext uri="{FF2B5EF4-FFF2-40B4-BE49-F238E27FC236}">
                <a16:creationId xmlns:a16="http://schemas.microsoft.com/office/drawing/2014/main" id="{C18B0C36-EB29-68F6-252D-97F2E6DBE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22B5A8-CAF1-DD73-6EBF-09BF47AE5C54}"/>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418125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15336-8083-DF34-DB93-4EFE26F8B4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2E9C74-CCAE-3E63-5B8F-425691F4DB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C7C242-5B68-EDCF-0E4B-45B66AED97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5EB1DD-891A-68A6-0805-18446F852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2355B3-B7E1-6A47-5431-3E900E6579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17AD53-A43C-63F0-226C-26D658BA6634}"/>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8" name="Footer Placeholder 7">
            <a:extLst>
              <a:ext uri="{FF2B5EF4-FFF2-40B4-BE49-F238E27FC236}">
                <a16:creationId xmlns:a16="http://schemas.microsoft.com/office/drawing/2014/main" id="{70D3499E-A79F-B34F-B443-DF0BD134B7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4EAC2E-E708-CF9A-4F01-1DC14C1307B1}"/>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344929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EA4D-2275-9D41-C8E4-EB0E63E995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E85526-661C-9D6C-C2E1-43DFBB6D98AC}"/>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4" name="Footer Placeholder 3">
            <a:extLst>
              <a:ext uri="{FF2B5EF4-FFF2-40B4-BE49-F238E27FC236}">
                <a16:creationId xmlns:a16="http://schemas.microsoft.com/office/drawing/2014/main" id="{5D5E92FA-ABE3-6BA7-8085-C7258CF6E5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5C90BE-8D07-FCBB-A719-70546E315863}"/>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3264249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B342E8-AB3F-8CA4-BE31-C033CABFE326}"/>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3" name="Footer Placeholder 2">
            <a:extLst>
              <a:ext uri="{FF2B5EF4-FFF2-40B4-BE49-F238E27FC236}">
                <a16:creationId xmlns:a16="http://schemas.microsoft.com/office/drawing/2014/main" id="{E4FEDE2B-7363-FA35-D079-204555915F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A04A16-B2DF-4667-A226-3EB207842AC5}"/>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189271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C10C-73AA-0F52-2772-8D482E00A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93CC3E-A70E-2BCB-54AD-33292EEF60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52F996-2EFB-EC38-4E21-6986F3EA3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49E77-8906-7581-4D9F-8C8A9B7B94A5}"/>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6" name="Footer Placeholder 5">
            <a:extLst>
              <a:ext uri="{FF2B5EF4-FFF2-40B4-BE49-F238E27FC236}">
                <a16:creationId xmlns:a16="http://schemas.microsoft.com/office/drawing/2014/main" id="{7C394124-6F57-AA86-A5DE-F8F277868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872A7-65C5-CB02-89F8-E3B494BE724D}"/>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186034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82B47-9D8F-CD1F-8A97-A44A10161A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816423-024F-F30C-B11C-EDCAE26700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BF2A35-7F30-C8CA-E224-E412F11E13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0CA9F-C227-2B18-1313-9577227F11FC}"/>
              </a:ext>
            </a:extLst>
          </p:cNvPr>
          <p:cNvSpPr>
            <a:spLocks noGrp="1"/>
          </p:cNvSpPr>
          <p:nvPr>
            <p:ph type="dt" sz="half" idx="10"/>
          </p:nvPr>
        </p:nvSpPr>
        <p:spPr/>
        <p:txBody>
          <a:bodyPr/>
          <a:lstStyle/>
          <a:p>
            <a:fld id="{77A1097B-481B-4B9A-81B9-C6557C1977E8}" type="datetimeFigureOut">
              <a:rPr lang="en-US" smtClean="0"/>
              <a:t>8/8/2025</a:t>
            </a:fld>
            <a:endParaRPr lang="en-US"/>
          </a:p>
        </p:txBody>
      </p:sp>
      <p:sp>
        <p:nvSpPr>
          <p:cNvPr id="6" name="Footer Placeholder 5">
            <a:extLst>
              <a:ext uri="{FF2B5EF4-FFF2-40B4-BE49-F238E27FC236}">
                <a16:creationId xmlns:a16="http://schemas.microsoft.com/office/drawing/2014/main" id="{D7BA93E4-2320-CB0F-97B5-3645FBD8E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59FA5-E5DE-52A0-326E-9F8142086740}"/>
              </a:ext>
            </a:extLst>
          </p:cNvPr>
          <p:cNvSpPr>
            <a:spLocks noGrp="1"/>
          </p:cNvSpPr>
          <p:nvPr>
            <p:ph type="sldNum" sz="quarter" idx="12"/>
          </p:nvPr>
        </p:nvSpPr>
        <p:spPr/>
        <p:txBody>
          <a:bodyPr/>
          <a:lstStyle/>
          <a:p>
            <a:fld id="{7CDBC612-EE77-45A5-B7F0-A9A350B34B25}" type="slidenum">
              <a:rPr lang="en-US" smtClean="0"/>
              <a:t>‹#›</a:t>
            </a:fld>
            <a:endParaRPr lang="en-US"/>
          </a:p>
        </p:txBody>
      </p:sp>
    </p:spTree>
    <p:extLst>
      <p:ext uri="{BB962C8B-B14F-4D97-AF65-F5344CB8AC3E}">
        <p14:creationId xmlns:p14="http://schemas.microsoft.com/office/powerpoint/2010/main" val="1366953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5B296-E44B-F94E-A1A2-530B16089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D458E3-DD10-B34E-D6C1-8760AB4F91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593FBB-6512-5562-2A93-0B9D583757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A1097B-481B-4B9A-81B9-C6557C1977E8}" type="datetimeFigureOut">
              <a:rPr lang="en-US" smtClean="0"/>
              <a:t>8/8/2025</a:t>
            </a:fld>
            <a:endParaRPr lang="en-US"/>
          </a:p>
        </p:txBody>
      </p:sp>
      <p:sp>
        <p:nvSpPr>
          <p:cNvPr id="5" name="Footer Placeholder 4">
            <a:extLst>
              <a:ext uri="{FF2B5EF4-FFF2-40B4-BE49-F238E27FC236}">
                <a16:creationId xmlns:a16="http://schemas.microsoft.com/office/drawing/2014/main" id="{C7421366-D60B-F26E-EC4D-55CEE67D0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58C0EF-DCCA-CD7F-FD6F-DD07803CD7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BC612-EE77-45A5-B7F0-A9A350B34B25}" type="slidenum">
              <a:rPr lang="en-US" smtClean="0"/>
              <a:t>‹#›</a:t>
            </a:fld>
            <a:endParaRPr lang="en-US"/>
          </a:p>
        </p:txBody>
      </p:sp>
    </p:spTree>
    <p:extLst>
      <p:ext uri="{BB962C8B-B14F-4D97-AF65-F5344CB8AC3E}">
        <p14:creationId xmlns:p14="http://schemas.microsoft.com/office/powerpoint/2010/main" val="4245863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8/8/2025</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22242384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2" name="Rectangle 1061">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026" name="Picture 2" descr="A map of the United States in 1850 showing the American southwest labeled as &quot;Upper California,&quot; the modern-day states of Oklahoma, and Nebraska labeled as &quot;Indian territory&quot; and the Texas as part of the United States with its western boundary extending west into modern-day New Mexico.">
            <a:extLst>
              <a:ext uri="{FF2B5EF4-FFF2-40B4-BE49-F238E27FC236}">
                <a16:creationId xmlns:a16="http://schemas.microsoft.com/office/drawing/2014/main" id="{0AC11A3E-A055-C6C3-A500-B98C152410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91" t="6066" b="8707"/>
          <a:stretch>
            <a:fill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4" name="Rectangle 1063">
            <a:extLst>
              <a:ext uri="{FF2B5EF4-FFF2-40B4-BE49-F238E27FC236}">
                <a16:creationId xmlns:a16="http://schemas.microsoft.com/office/drawing/2014/main" id="{DF15DF8A-891A-1965-E372-1BA1F3B94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79"/>
            <a:ext cx="6858002" cy="6511640"/>
          </a:xfrm>
          <a:prstGeom prst="rect">
            <a:avLst/>
          </a:prstGeom>
          <a:gradFill>
            <a:gsLst>
              <a:gs pos="0">
                <a:schemeClr val="bg1">
                  <a:alpha val="0"/>
                </a:schemeClr>
              </a:gs>
              <a:gs pos="46000">
                <a:schemeClr val="bg1">
                  <a:alpha val="33000"/>
                </a:schemeClr>
              </a:gs>
              <a:gs pos="26000">
                <a:schemeClr val="bg1">
                  <a:alpha val="20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7473219" y="898373"/>
            <a:ext cx="4470544" cy="3474720"/>
          </a:xfrm>
        </p:spPr>
        <p:txBody>
          <a:bodyPr anchor="b">
            <a:normAutofit/>
          </a:bodyPr>
          <a:lstStyle/>
          <a:p>
            <a:pPr algn="l"/>
            <a:r>
              <a:rPr lang="en-US" sz="7200" b="1" i="1" dirty="0">
                <a:latin typeface="Gotham book"/>
              </a:rPr>
              <a:t>Unit 7: </a:t>
            </a:r>
            <a:br>
              <a:rPr lang="en-US" sz="7200" b="1" i="1" dirty="0">
                <a:latin typeface="Gotham book"/>
              </a:rPr>
            </a:br>
            <a:r>
              <a:rPr lang="en-US" sz="7200" b="1" dirty="0">
                <a:solidFill>
                  <a:srgbClr val="FFB7B7"/>
                </a:solidFill>
                <a:latin typeface="Gotham book"/>
              </a:rPr>
              <a:t>Early Statehood</a:t>
            </a: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7482646" y="4495013"/>
            <a:ext cx="4116410" cy="1386840"/>
          </a:xfrm>
        </p:spPr>
        <p:txBody>
          <a:bodyPr anchor="t">
            <a:normAutofit/>
          </a:bodyPr>
          <a:lstStyle/>
          <a:p>
            <a:pPr algn="l"/>
            <a:r>
              <a:rPr lang="en-US" sz="4000" b="1" i="1" dirty="0">
                <a:latin typeface="Gotham Book"/>
              </a:rPr>
              <a:t>Lesson 1: </a:t>
            </a:r>
          </a:p>
          <a:p>
            <a:pPr algn="l"/>
            <a:r>
              <a:rPr lang="en-US" sz="4000" b="1" dirty="0">
                <a:solidFill>
                  <a:srgbClr val="FFB7B7"/>
                </a:solidFill>
                <a:latin typeface="Gotham Book"/>
              </a:rPr>
              <a:t>The Big Picture</a:t>
            </a:r>
          </a:p>
        </p:txBody>
      </p:sp>
    </p:spTree>
    <p:extLst>
      <p:ext uri="{BB962C8B-B14F-4D97-AF65-F5344CB8AC3E}">
        <p14:creationId xmlns:p14="http://schemas.microsoft.com/office/powerpoint/2010/main" val="36881101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E988656-93AA-F838-55BF-CC568E39307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BD24BC97-6C0E-C389-1DF3-6C0EE551C772}"/>
              </a:ext>
            </a:extLst>
          </p:cNvPr>
          <p:cNvSpPr txBox="1">
            <a:spLocks noGrp="1"/>
          </p:cNvSpPr>
          <p:nvPr>
            <p:ph type="title" idx="4294967295"/>
          </p:nvPr>
        </p:nvSpPr>
        <p:spPr>
          <a:xfrm>
            <a:off x="1485901" y="34831"/>
            <a:ext cx="10706100" cy="8686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5400" dirty="0">
                <a:latin typeface="Gotham Medium"/>
              </a:rPr>
              <a:t>Paragraph 3: </a:t>
            </a:r>
            <a:r>
              <a:rPr lang="en-US" sz="5400" b="1" dirty="0">
                <a:latin typeface="Gotham Medium"/>
              </a:rPr>
              <a:t>Westward Expansion</a:t>
            </a:r>
            <a:endParaRPr kumimoji="0" lang="en-US" sz="5400" b="1"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9" name="Picture 8" descr="A map of the united states in 1850 showing the southern slave states, the northern free states, free California, and the western territories. ">
            <a:extLst>
              <a:ext uri="{FF2B5EF4-FFF2-40B4-BE49-F238E27FC236}">
                <a16:creationId xmlns:a16="http://schemas.microsoft.com/office/drawing/2014/main" id="{284B5FFA-FF3E-ABF2-D263-04C3AEDC6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9813" y="903514"/>
            <a:ext cx="8968018" cy="5334000"/>
          </a:xfrm>
          <a:prstGeom prst="rect">
            <a:avLst/>
          </a:prstGeom>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721587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525415E-EC5C-227F-FE03-AE52F10873A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F9B7020-666A-704C-CFBE-A34E619BA137}"/>
              </a:ext>
            </a:extLst>
          </p:cNvPr>
          <p:cNvSpPr txBox="1">
            <a:spLocks noGrp="1"/>
          </p:cNvSpPr>
          <p:nvPr>
            <p:ph type="title" idx="4294967295"/>
          </p:nvPr>
        </p:nvSpPr>
        <p:spPr>
          <a:xfrm>
            <a:off x="1485901" y="34832"/>
            <a:ext cx="10706100" cy="8360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4800" dirty="0">
                <a:latin typeface="Gotham Medium"/>
              </a:rPr>
              <a:t>Paragraph 4: </a:t>
            </a:r>
            <a:r>
              <a:rPr lang="en-US" sz="4800" b="1" dirty="0">
                <a:latin typeface="Gotham Medium"/>
              </a:rPr>
              <a:t>Population Growth in Texas</a:t>
            </a:r>
            <a:endParaRPr kumimoji="0" lang="en-US" sz="4800" b="1"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1026" name="Picture 2" descr="A photograph from the late 19th century of Comanches sitting in front of a teepee on the Great Plains">
            <a:extLst>
              <a:ext uri="{FF2B5EF4-FFF2-40B4-BE49-F238E27FC236}">
                <a16:creationId xmlns:a16="http://schemas.microsoft.com/office/drawing/2014/main" id="{8AD50BB3-EEA7-3293-E0AE-C5133C6907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4918" y="870858"/>
            <a:ext cx="6274254" cy="490388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B428D58-A69C-41B5-3571-41661F512767}"/>
              </a:ext>
            </a:extLst>
          </p:cNvPr>
          <p:cNvSpPr txBox="1"/>
          <p:nvPr/>
        </p:nvSpPr>
        <p:spPr>
          <a:xfrm>
            <a:off x="3145971" y="5791200"/>
            <a:ext cx="6662058" cy="769441"/>
          </a:xfrm>
          <a:prstGeom prst="rect">
            <a:avLst/>
          </a:prstGeom>
          <a:noFill/>
        </p:spPr>
        <p:txBody>
          <a:bodyPr wrap="square" rtlCol="0">
            <a:spAutoFit/>
          </a:bodyPr>
          <a:lstStyle/>
          <a:p>
            <a:pPr algn="ctr"/>
            <a:r>
              <a:rPr lang="en-US" sz="2200" i="1" dirty="0">
                <a:latin typeface="Gotham book"/>
              </a:rPr>
              <a:t>Comanche Indian camp, late 19</a:t>
            </a:r>
            <a:r>
              <a:rPr lang="en-US" sz="2200" i="1" baseline="30000" dirty="0">
                <a:latin typeface="Gotham book"/>
              </a:rPr>
              <a:t>th</a:t>
            </a:r>
            <a:r>
              <a:rPr lang="en-US" sz="2200" i="1" dirty="0">
                <a:latin typeface="Gotham book"/>
              </a:rPr>
              <a:t> Century</a:t>
            </a:r>
          </a:p>
          <a:p>
            <a:pPr algn="ctr"/>
            <a:r>
              <a:rPr lang="en-US" sz="2200" i="1" dirty="0">
                <a:latin typeface="Gotham book"/>
              </a:rPr>
              <a:t>Library of Congress</a:t>
            </a:r>
          </a:p>
        </p:txBody>
      </p:sp>
    </p:spTree>
    <p:extLst>
      <p:ext uri="{BB962C8B-B14F-4D97-AF65-F5344CB8AC3E}">
        <p14:creationId xmlns:p14="http://schemas.microsoft.com/office/powerpoint/2010/main" val="109466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3ADE4E-1132-DE3C-1CF1-FB172C066AF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455CF530-E10D-3B6E-F521-94E8E68E5E93}"/>
              </a:ext>
            </a:extLst>
          </p:cNvPr>
          <p:cNvSpPr txBox="1">
            <a:spLocks noGrp="1"/>
          </p:cNvSpPr>
          <p:nvPr>
            <p:ph type="title" idx="4294967295"/>
          </p:nvPr>
        </p:nvSpPr>
        <p:spPr>
          <a:xfrm>
            <a:off x="1859297" y="35667"/>
            <a:ext cx="10239775" cy="1609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a:t>
            </a:r>
            <a:r>
              <a:rPr lang="en-US" sz="3200" dirty="0">
                <a:latin typeface="Gotham Medium"/>
              </a:rPr>
              <a:t>exit ticket</a:t>
            </a:r>
            <a:r>
              <a:rPr kumimoji="0" lang="en-US" sz="3200" b="0" i="0" u="none" strike="noStrike" kern="1200" cap="none" spc="0" normalizeH="0" baseline="0" noProof="0" dirty="0">
                <a:ln>
                  <a:noFill/>
                </a:ln>
                <a:solidFill>
                  <a:schemeClr val="tx1"/>
                </a:solidFill>
                <a:effectLst/>
                <a:uLnTx/>
                <a:uFillTx/>
                <a:latin typeface="Gotham Medium"/>
                <a:ea typeface="+mj-ea"/>
                <a:cs typeface="+mj-cs"/>
              </a:rPr>
              <a:t>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A8668E9D-8ABD-E59A-F1FF-26C249790E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4" name="Graphic 3">
            <a:extLst>
              <a:ext uri="{FF2B5EF4-FFF2-40B4-BE49-F238E27FC236}">
                <a16:creationId xmlns:a16="http://schemas.microsoft.com/office/drawing/2014/main" id="{9C30D556-8A71-BD13-CE50-87DEBBDA655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41182" y="2941948"/>
            <a:ext cx="1071092" cy="1071092"/>
          </a:xfrm>
          <a:prstGeom prst="rect">
            <a:avLst/>
          </a:prstGeom>
        </p:spPr>
      </p:pic>
      <p:pic>
        <p:nvPicPr>
          <p:cNvPr id="5" name="Graphic 4">
            <a:extLst>
              <a:ext uri="{FF2B5EF4-FFF2-40B4-BE49-F238E27FC236}">
                <a16:creationId xmlns:a16="http://schemas.microsoft.com/office/drawing/2014/main" id="{83C7D675-BD1C-95EB-F6A0-C7CCA05EDFE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91850" y="2172899"/>
            <a:ext cx="925793" cy="925793"/>
          </a:xfrm>
          <a:prstGeom prst="rect">
            <a:avLst/>
          </a:prstGeom>
        </p:spPr>
      </p:pic>
      <p:pic>
        <p:nvPicPr>
          <p:cNvPr id="6" name="Graphic 5">
            <a:extLst>
              <a:ext uri="{FF2B5EF4-FFF2-40B4-BE49-F238E27FC236}">
                <a16:creationId xmlns:a16="http://schemas.microsoft.com/office/drawing/2014/main" id="{F3F03515-3A3B-9520-0FA7-999516AF66EA}"/>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33519" y="4923624"/>
            <a:ext cx="842453" cy="842453"/>
          </a:xfrm>
          <a:prstGeom prst="rect">
            <a:avLst/>
          </a:prstGeom>
        </p:spPr>
      </p:pic>
      <p:pic>
        <p:nvPicPr>
          <p:cNvPr id="7" name="Graphic 6">
            <a:extLst>
              <a:ext uri="{FF2B5EF4-FFF2-40B4-BE49-F238E27FC236}">
                <a16:creationId xmlns:a16="http://schemas.microsoft.com/office/drawing/2014/main" id="{A96A4FE8-132E-AAFD-D453-290FD331DC31}"/>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4988" y="1620692"/>
            <a:ext cx="1208326" cy="1208326"/>
          </a:xfrm>
          <a:prstGeom prst="rect">
            <a:avLst/>
          </a:prstGeom>
        </p:spPr>
      </p:pic>
      <p:sp>
        <p:nvSpPr>
          <p:cNvPr id="8" name="TextBox 7">
            <a:extLst>
              <a:ext uri="{FF2B5EF4-FFF2-40B4-BE49-F238E27FC236}">
                <a16:creationId xmlns:a16="http://schemas.microsoft.com/office/drawing/2014/main" id="{1F9258A8-9930-52E7-F442-9F27EAA5F9B6}"/>
              </a:ext>
            </a:extLst>
          </p:cNvPr>
          <p:cNvSpPr txBox="1"/>
          <p:nvPr/>
        </p:nvSpPr>
        <p:spPr>
          <a:xfrm>
            <a:off x="3334215" y="1862254"/>
            <a:ext cx="7237141" cy="3970318"/>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solidFill>
                  <a:srgbClr val="A02B93"/>
                </a:solidFill>
                <a:effectLst/>
                <a:uLnTx/>
                <a:uFillTx/>
                <a:latin typeface="Gotham book"/>
                <a:ea typeface="+mn-ea"/>
                <a:cs typeface="+mn-cs"/>
              </a:rPr>
              <a:t>Match the CAUSE statement on the left with its correct EFFECT statement on the </a:t>
            </a:r>
            <a:r>
              <a:rPr lang="en-US" sz="4400" dirty="0">
                <a:solidFill>
                  <a:srgbClr val="A02B93"/>
                </a:solidFill>
                <a:latin typeface="Gotham book"/>
              </a:rPr>
              <a:t>right.</a:t>
            </a:r>
            <a:endParaRPr kumimoji="0" lang="en-US" sz="4400" b="0" i="0" u="none" strike="noStrike" kern="1200" cap="none" spc="0" normalizeH="0" baseline="0" noProof="0" dirty="0">
              <a:ln>
                <a:noFill/>
              </a:ln>
              <a:solidFill>
                <a:srgbClr val="A02B93"/>
              </a:solidFill>
              <a:effectLst/>
              <a:uLnTx/>
              <a:uFillTx/>
              <a:latin typeface="Gotham book"/>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70C0"/>
              </a:solidFill>
              <a:effectLst/>
              <a:uLnTx/>
              <a:uFillTx/>
              <a:latin typeface="Gotham Book"/>
              <a:ea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400" b="0" i="0" u="none" strike="noStrike" kern="0" cap="none" spc="0" normalizeH="0" baseline="0" noProof="0" dirty="0">
                <a:ln>
                  <a:noFill/>
                </a:ln>
                <a:solidFill>
                  <a:srgbClr val="4EA72E">
                    <a:lumMod val="75000"/>
                  </a:srgbClr>
                </a:solidFill>
                <a:effectLst/>
                <a:uLnTx/>
                <a:uFillTx/>
                <a:latin typeface="Gotham Book"/>
                <a:ea typeface="+mn-ea"/>
                <a:cs typeface="Times New Roman" panose="02020603050405020304" pitchFamily="18" charset="0"/>
              </a:rPr>
              <a:t>Share with a partner.</a:t>
            </a:r>
            <a:endParaRPr kumimoji="0" lang="en-US" sz="4400" b="0" i="0" u="none" strike="noStrike" kern="1200" cap="none" spc="0" normalizeH="0" baseline="0" noProof="0" dirty="0">
              <a:ln>
                <a:noFill/>
              </a:ln>
              <a:solidFill>
                <a:srgbClr val="4EA72E">
                  <a:lumMod val="75000"/>
                </a:srgbClr>
              </a:solidFill>
              <a:effectLst/>
              <a:uLnTx/>
              <a:uFillTx/>
              <a:latin typeface="Gotham book"/>
              <a:ea typeface="+mn-ea"/>
              <a:cs typeface="+mn-cs"/>
            </a:endParaRPr>
          </a:p>
        </p:txBody>
      </p:sp>
    </p:spTree>
    <p:extLst>
      <p:ext uri="{BB962C8B-B14F-4D97-AF65-F5344CB8AC3E}">
        <p14:creationId xmlns:p14="http://schemas.microsoft.com/office/powerpoint/2010/main" val="403440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419547-5E7D-D70D-F481-910E4BF31D5B}"/>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53B8259-441D-71E6-DC3A-A3DDFD3F2A48}"/>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r>
              <a:rPr lang="en-US" dirty="0">
                <a:latin typeface="Gotham Medium"/>
              </a:rPr>
              <a:t> </a:t>
            </a:r>
            <a:r>
              <a:rPr lang="en-US" dirty="0">
                <a:solidFill>
                  <a:schemeClr val="bg1"/>
                </a:solidFill>
                <a:latin typeface="Gotham Medium"/>
              </a:rPr>
              <a:t>2</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6FE4FE8E-6F0B-4155-E78F-8DACA874431D}"/>
              </a:ext>
            </a:extLst>
          </p:cNvPr>
          <p:cNvSpPr/>
          <p:nvPr/>
        </p:nvSpPr>
        <p:spPr>
          <a:xfrm>
            <a:off x="778006" y="1611085"/>
            <a:ext cx="8860972" cy="3788230"/>
          </a:xfrm>
          <a:prstGeom prst="wedgeRoundRectCallout">
            <a:avLst>
              <a:gd name="adj1" fmla="val 60279"/>
              <a:gd name="adj2" fmla="val 3345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solidFill>
                  <a:srgbClr val="C00000"/>
                </a:solidFill>
                <a:latin typeface="Calibri" panose="020F0502020204030204"/>
              </a:rPr>
              <a:t>(Choose ONE statement on the left and read it here)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C00000"/>
                </a:solidFill>
                <a:latin typeface="Calibri" panose="020F0502020204030204"/>
              </a:rPr>
              <a:t>One effect of this event was that …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i="1" dirty="0">
                <a:solidFill>
                  <a:srgbClr val="C00000"/>
                </a:solidFill>
                <a:latin typeface="Calibri" panose="020F0502020204030204"/>
              </a:rPr>
              <a:t>(Read the correct effect from the right)</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4" name="Graphic 3">
            <a:extLst>
              <a:ext uri="{FF2B5EF4-FFF2-40B4-BE49-F238E27FC236}">
                <a16:creationId xmlns:a16="http://schemas.microsoft.com/office/drawing/2014/main" id="{7FAE8148-8C8C-4B90-1E61-6D475B88320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18693" y="3684814"/>
            <a:ext cx="1344476" cy="1344476"/>
          </a:xfrm>
          <a:prstGeom prst="rect">
            <a:avLst/>
          </a:prstGeom>
        </p:spPr>
      </p:pic>
    </p:spTree>
    <p:extLst>
      <p:ext uri="{BB962C8B-B14F-4D97-AF65-F5344CB8AC3E}">
        <p14:creationId xmlns:p14="http://schemas.microsoft.com/office/powerpoint/2010/main" val="652402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35666"/>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below to complete your warm-up </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3B02395D-A7E8-7C92-7D3D-757E8A2A77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4" name="Graphic 3">
            <a:extLst>
              <a:ext uri="{FF2B5EF4-FFF2-40B4-BE49-F238E27FC236}">
                <a16:creationId xmlns:a16="http://schemas.microsoft.com/office/drawing/2014/main" id="{23E0E990-0347-D21A-FC61-396A0280D12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27569" y="1997758"/>
            <a:ext cx="1071092" cy="1071092"/>
          </a:xfrm>
          <a:prstGeom prst="rect">
            <a:avLst/>
          </a:prstGeom>
        </p:spPr>
      </p:pic>
      <p:pic>
        <p:nvPicPr>
          <p:cNvPr id="5" name="Graphic 4">
            <a:extLst>
              <a:ext uri="{FF2B5EF4-FFF2-40B4-BE49-F238E27FC236}">
                <a16:creationId xmlns:a16="http://schemas.microsoft.com/office/drawing/2014/main" id="{E99BECC2-27E1-52A7-E63A-5368BB564B5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17696" y="3673193"/>
            <a:ext cx="925793" cy="925793"/>
          </a:xfrm>
          <a:prstGeom prst="rect">
            <a:avLst/>
          </a:prstGeom>
        </p:spPr>
      </p:pic>
      <p:pic>
        <p:nvPicPr>
          <p:cNvPr id="6" name="Graphic 5">
            <a:extLst>
              <a:ext uri="{FF2B5EF4-FFF2-40B4-BE49-F238E27FC236}">
                <a16:creationId xmlns:a16="http://schemas.microsoft.com/office/drawing/2014/main" id="{CBD02AEC-3B6B-58D5-F2CD-6AC579EB5ED3}"/>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59365" y="5478181"/>
            <a:ext cx="842453" cy="842453"/>
          </a:xfrm>
          <a:prstGeom prst="rect">
            <a:avLst/>
          </a:prstGeom>
        </p:spPr>
      </p:pic>
      <p:pic>
        <p:nvPicPr>
          <p:cNvPr id="7" name="Graphic 6">
            <a:extLst>
              <a:ext uri="{FF2B5EF4-FFF2-40B4-BE49-F238E27FC236}">
                <a16:creationId xmlns:a16="http://schemas.microsoft.com/office/drawing/2014/main" id="{FF11153F-C08F-CAEA-8854-76551020ECC8}"/>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4988" y="1620692"/>
            <a:ext cx="1208326" cy="1208326"/>
          </a:xfrm>
          <a:prstGeom prst="rect">
            <a:avLst/>
          </a:prstGeom>
        </p:spPr>
      </p:pic>
      <p:sp>
        <p:nvSpPr>
          <p:cNvPr id="8" name="TextBox 7">
            <a:extLst>
              <a:ext uri="{FF2B5EF4-FFF2-40B4-BE49-F238E27FC236}">
                <a16:creationId xmlns:a16="http://schemas.microsoft.com/office/drawing/2014/main" id="{F816FA90-0CC5-78BD-6A4B-71C21C284213}"/>
              </a:ext>
            </a:extLst>
          </p:cNvPr>
          <p:cNvSpPr txBox="1"/>
          <p:nvPr/>
        </p:nvSpPr>
        <p:spPr>
          <a:xfrm>
            <a:off x="3334215" y="1862254"/>
            <a:ext cx="7237141" cy="4278094"/>
          </a:xfrm>
          <a:prstGeom prst="rect">
            <a:avLst/>
          </a:prstGeom>
          <a:noFill/>
        </p:spPr>
        <p:txBody>
          <a:bodyPr wrap="square" rtlCol="0">
            <a:spAutoFit/>
          </a:bodyPr>
          <a:lstStyle/>
          <a:p>
            <a:pPr marL="457200" indent="-457200">
              <a:buFont typeface="Arial" panose="020B0604020202020204" pitchFamily="34" charset="0"/>
              <a:buChar char="•"/>
            </a:pPr>
            <a:r>
              <a:rPr lang="en-US" sz="3400" dirty="0">
                <a:solidFill>
                  <a:schemeClr val="accent5"/>
                </a:solidFill>
                <a:latin typeface="Gotham book"/>
              </a:rPr>
              <a:t>Consider the events of our last unit: The Republic of Texas.</a:t>
            </a:r>
          </a:p>
          <a:p>
            <a:endParaRPr lang="en-US" sz="3400" dirty="0">
              <a:solidFill>
                <a:schemeClr val="accent5"/>
              </a:solidFill>
              <a:latin typeface="Gotham book"/>
            </a:endParaRPr>
          </a:p>
          <a:p>
            <a:pPr marL="457200" indent="-457200">
              <a:buFont typeface="Arial" panose="020B0604020202020204" pitchFamily="34" charset="0"/>
              <a:buChar char="•"/>
            </a:pPr>
            <a:r>
              <a:rPr lang="en-US" sz="3400" kern="0" dirty="0">
                <a:solidFill>
                  <a:srgbClr val="0070C0"/>
                </a:solidFill>
                <a:effectLst/>
                <a:latin typeface="Gotham Book"/>
                <a:ea typeface="Times New Roman" panose="02020603050405020304" pitchFamily="18" charset="0"/>
                <a:cs typeface="Times New Roman" panose="02020603050405020304" pitchFamily="18" charset="0"/>
              </a:rPr>
              <a:t>Circle or highlight each item in the answer bank that you think is true for Texas as we begin this</a:t>
            </a:r>
            <a:r>
              <a:rPr lang="en-US" sz="3400" kern="0" dirty="0">
                <a:solidFill>
                  <a:srgbClr val="0070C0"/>
                </a:solidFill>
                <a:latin typeface="Gotham Book"/>
                <a:ea typeface="Times New Roman" panose="02020603050405020304" pitchFamily="18" charset="0"/>
                <a:cs typeface="Times New Roman" panose="02020603050405020304" pitchFamily="18" charset="0"/>
              </a:rPr>
              <a:t> new</a:t>
            </a:r>
            <a:r>
              <a:rPr lang="en-US" sz="3400" kern="0" dirty="0">
                <a:solidFill>
                  <a:srgbClr val="0070C0"/>
                </a:solidFill>
                <a:effectLst/>
                <a:latin typeface="Gotham Book"/>
                <a:ea typeface="Times New Roman" panose="02020603050405020304" pitchFamily="18" charset="0"/>
                <a:cs typeface="Times New Roman" panose="02020603050405020304" pitchFamily="18" charset="0"/>
              </a:rPr>
              <a:t> unit. </a:t>
            </a:r>
          </a:p>
          <a:p>
            <a:endParaRPr lang="en-US" sz="3400" kern="0" dirty="0">
              <a:solidFill>
                <a:srgbClr val="0070C0"/>
              </a:solidFill>
              <a:effectLst/>
              <a:latin typeface="Gotham Book"/>
              <a:ea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400" kern="0" dirty="0">
                <a:solidFill>
                  <a:schemeClr val="accent6">
                    <a:lumMod val="75000"/>
                  </a:schemeClr>
                </a:solidFill>
                <a:latin typeface="Gotham Book"/>
                <a:cs typeface="Times New Roman" panose="02020603050405020304" pitchFamily="18" charset="0"/>
              </a:rPr>
              <a:t>Share with a partner.</a:t>
            </a:r>
            <a:endParaRPr lang="en-US" sz="3400" dirty="0">
              <a:solidFill>
                <a:schemeClr val="accent6">
                  <a:lumMod val="75000"/>
                </a:schemeClr>
              </a:solidFill>
              <a:latin typeface="Gotham book"/>
            </a:endParaRPr>
          </a:p>
        </p:txBody>
      </p:sp>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344160" y="1850570"/>
            <a:ext cx="6712754" cy="2797630"/>
          </a:xfrm>
          <a:prstGeom prst="wedgeRoundRectCallout">
            <a:avLst>
              <a:gd name="adj1" fmla="val 64948"/>
              <a:gd name="adj2" fmla="val 39486"/>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sz="4000" dirty="0">
                <a:solidFill>
                  <a:srgbClr val="C00000"/>
                </a:solidFill>
                <a:latin typeface="Calibri" panose="020F0502020204030204"/>
              </a:rPr>
              <a:t>One thing that I think is true for Texas as we begin this new unit is _________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55638" y="3249385"/>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1505612" y="1898058"/>
            <a:ext cx="10000588" cy="3416320"/>
          </a:xfrm>
          <a:prstGeom prst="rect">
            <a:avLst/>
          </a:prstGeom>
          <a:noFill/>
        </p:spPr>
        <p:txBody>
          <a:bodyPr wrap="square" rtlCol="0">
            <a:spAutoFit/>
          </a:bodyPr>
          <a:lstStyle/>
          <a:p>
            <a:pPr algn="ctr">
              <a:defRPr/>
            </a:pPr>
            <a:r>
              <a:rPr lang="en-US" sz="5400" dirty="0">
                <a:solidFill>
                  <a:srgbClr val="C00000"/>
                </a:solidFill>
                <a:latin typeface="Gotham Book"/>
                <a:ea typeface="Times New Roman" panose="02020603050405020304" pitchFamily="18" charset="0"/>
                <a:cs typeface="Times New Roman" panose="02020603050405020304" pitchFamily="18" charset="0"/>
              </a:rPr>
              <a:t>What are the key events, major themes, and defining characteristics of the Early Statehood era of Texas history?</a:t>
            </a:r>
            <a:endParaRPr lang="en-US" sz="5400" dirty="0">
              <a:solidFill>
                <a:srgbClr val="C00000"/>
              </a:solidFill>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4" name="TextBox 3">
            <a:extLst>
              <a:ext uri="{FF2B5EF4-FFF2-40B4-BE49-F238E27FC236}">
                <a16:creationId xmlns:a16="http://schemas.microsoft.com/office/drawing/2014/main" id="{49FE099F-B49D-7E83-66C6-C59B60DC14EB}"/>
              </a:ext>
            </a:extLst>
          </p:cNvPr>
          <p:cNvSpPr txBox="1"/>
          <p:nvPr/>
        </p:nvSpPr>
        <p:spPr>
          <a:xfrm>
            <a:off x="707572" y="1618151"/>
            <a:ext cx="11153608" cy="4803366"/>
          </a:xfrm>
          <a:prstGeom prst="rect">
            <a:avLst/>
          </a:prstGeom>
          <a:noFill/>
        </p:spPr>
        <p:txBody>
          <a:bodyPr wrap="square" rtlCol="0">
            <a:spAutoFit/>
          </a:bodyPr>
          <a:lstStyle/>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We will</a:t>
            </a:r>
            <a:r>
              <a:rPr kumimoji="0" lang="en-US" sz="4000" i="1"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 </a:t>
            </a:r>
            <a:r>
              <a:rPr kumimoji="0" lang="en-US" sz="4000" strike="noStrike" kern="1200" cap="none" spc="0" normalizeH="0" baseline="0" noProof="0" dirty="0">
                <a:ln>
                  <a:noFill/>
                </a:ln>
                <a:solidFill>
                  <a:srgbClr val="4EA72E">
                    <a:lumMod val="75000"/>
                  </a:srgbClr>
                </a:solidFill>
                <a:effectLst/>
                <a:uLnTx/>
                <a:uFillTx/>
                <a:latin typeface="Gotham Book"/>
                <a:ea typeface="Times New Roman" panose="02020603050405020304" pitchFamily="18" charset="0"/>
                <a:cs typeface="Times New Roman" panose="02020603050405020304" pitchFamily="18" charset="0"/>
              </a:rPr>
              <a:t>identify the main ideas, </a:t>
            </a:r>
            <a:r>
              <a:rPr lang="en-US" sz="4000" dirty="0">
                <a:solidFill>
                  <a:srgbClr val="4EA72E">
                    <a:lumMod val="75000"/>
                  </a:srgbClr>
                </a:solidFill>
                <a:latin typeface="Gotham Book"/>
                <a:ea typeface="Times New Roman" panose="02020603050405020304" pitchFamily="18" charset="0"/>
                <a:cs typeface="Times New Roman" panose="02020603050405020304" pitchFamily="18" charset="0"/>
              </a:rPr>
              <a:t>themes, key events, and defining characteristics of the Early Statehood era of Texas history.</a:t>
            </a:r>
            <a:endParaRPr lang="en-US" sz="2000" dirty="0">
              <a:solidFill>
                <a:prstClr val="black"/>
              </a:solidFill>
              <a:latin typeface="Aptos" panose="020B0004020202020204" pitchFamily="34" charset="0"/>
              <a:ea typeface="Times New Roman" panose="02020603050405020304" pitchFamily="18" charset="0"/>
              <a:cs typeface="Times New Roman" panose="02020603050405020304" pitchFamily="18" charset="0"/>
            </a:endParaRPr>
          </a:p>
          <a:p>
            <a:pPr marL="742950" marR="0" lvl="0" indent="-742950" algn="l" defTabSz="914400" rtl="0" eaLnBrk="1" fontAlgn="auto" latinLnBrk="0" hangingPunct="1">
              <a:lnSpc>
                <a:spcPct val="110000"/>
              </a:lnSpc>
              <a:spcBef>
                <a:spcPts val="0"/>
              </a:spcBef>
              <a:spcAft>
                <a:spcPts val="0"/>
              </a:spcAft>
              <a:buClrTx/>
              <a:buSzTx/>
              <a:buFont typeface="+mj-lt"/>
              <a:buAutoNum type="arabicPeriod"/>
              <a:tabLst>
                <a:tab pos="457200" algn="l"/>
              </a:tabLst>
              <a:defRPr/>
            </a:pPr>
            <a:r>
              <a:rPr kumimoji="0" lang="en-US" sz="4000" b="1" i="1" u="sng"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I will</a:t>
            </a:r>
            <a:r>
              <a:rPr kumimoji="0" lang="en-US" sz="4000" i="1"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 </a:t>
            </a:r>
            <a:r>
              <a:rPr kumimoji="0" lang="en-US" sz="4000" strike="noStrike" kern="1200" cap="none" spc="0" normalizeH="0" baseline="0" noProof="0" dirty="0">
                <a:ln>
                  <a:noFill/>
                </a:ln>
                <a:solidFill>
                  <a:srgbClr val="7030A0"/>
                </a:solidFill>
                <a:effectLst/>
                <a:uLnTx/>
                <a:uFillTx/>
                <a:latin typeface="Gotham Book"/>
                <a:ea typeface="Times New Roman" panose="02020603050405020304" pitchFamily="18" charset="0"/>
                <a:cs typeface="Times New Roman" panose="02020603050405020304" pitchFamily="18" charset="0"/>
              </a:rPr>
              <a:t>analyze a primary source image, identify major themes and significant information related to this era, and demonstrate the cause-and-effect relationships between significant events.</a:t>
            </a:r>
            <a:endParaRPr kumimoji="0" lang="en-US" sz="4000" b="0" i="0" u="none" strike="noStrike" kern="1200" cap="none" spc="0" normalizeH="0" baseline="0" noProof="0" dirty="0">
              <a:ln>
                <a:noFill/>
              </a:ln>
              <a:solidFill>
                <a:srgbClr val="7030A0"/>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0D9EF37-3C2C-B0EA-5947-C9C066962FAF}"/>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EA349AF-0A03-20C7-EADF-2A3ED37E6D42}"/>
              </a:ext>
            </a:extLst>
          </p:cNvPr>
          <p:cNvSpPr txBox="1">
            <a:spLocks noGrp="1"/>
          </p:cNvSpPr>
          <p:nvPr>
            <p:ph type="title" idx="4294967295"/>
          </p:nvPr>
        </p:nvSpPr>
        <p:spPr>
          <a:xfrm>
            <a:off x="2270074" y="56606"/>
            <a:ext cx="8681385" cy="8353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Part I: </a:t>
            </a:r>
            <a:r>
              <a:rPr kumimoji="0" lang="en-US" sz="5400" b="1" i="0" u="none" strike="noStrike" kern="1200" cap="none" spc="0" normalizeH="0" baseline="0" noProof="0" dirty="0">
                <a:ln>
                  <a:noFill/>
                </a:ln>
                <a:solidFill>
                  <a:schemeClr val="tx1"/>
                </a:solidFill>
                <a:effectLst/>
                <a:uLnTx/>
                <a:uFillTx/>
                <a:latin typeface="Gotham Medium"/>
                <a:ea typeface="+mj-ea"/>
                <a:cs typeface="+mj-cs"/>
              </a:rPr>
              <a:t>Analyze an Image</a:t>
            </a:r>
          </a:p>
        </p:txBody>
      </p:sp>
      <p:pic>
        <p:nvPicPr>
          <p:cNvPr id="3" name="Picture 2" descr="A black and white photograph from some time in 1850 showing a market at the town square of Cleburne, Texas. The square is completely full of people and horse-drawn wagons. ">
            <a:extLst>
              <a:ext uri="{FF2B5EF4-FFF2-40B4-BE49-F238E27FC236}">
                <a16:creationId xmlns:a16="http://schemas.microsoft.com/office/drawing/2014/main" id="{B9A664FE-B09D-17C4-D650-E76AA21DB8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0873" y="848448"/>
            <a:ext cx="7023510" cy="5528356"/>
          </a:xfrm>
          <a:prstGeom prst="rect">
            <a:avLst/>
          </a:prstGeom>
          <a:noFill/>
          <a:ln>
            <a:noFill/>
          </a:ln>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28113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BC1DE-D4CC-5965-C059-1A44196AD10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CD3D6B26-4C7A-87DA-1AEA-78095D20F5A7}"/>
              </a:ext>
            </a:extLst>
          </p:cNvPr>
          <p:cNvSpPr txBox="1">
            <a:spLocks noGrp="1"/>
          </p:cNvSpPr>
          <p:nvPr>
            <p:ph type="title" idx="4294967295"/>
          </p:nvPr>
        </p:nvSpPr>
        <p:spPr>
          <a:xfrm>
            <a:off x="2328708" y="2074126"/>
            <a:ext cx="8240486" cy="20172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bg1"/>
                </a:solidFill>
                <a:effectLst/>
                <a:uLnTx/>
                <a:uFillTx/>
                <a:latin typeface="Gotham Medium"/>
                <a:ea typeface="+mj-ea"/>
                <a:cs typeface="+mj-cs"/>
              </a:rPr>
              <a:t>Part II: Essential Ideas Reading Passage</a:t>
            </a:r>
          </a:p>
        </p:txBody>
      </p:sp>
    </p:spTree>
    <p:extLst>
      <p:ext uri="{BB962C8B-B14F-4D97-AF65-F5344CB8AC3E}">
        <p14:creationId xmlns:p14="http://schemas.microsoft.com/office/powerpoint/2010/main" val="199542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E1BB9FE-C65A-AE1E-6987-3394C34A3B3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EA5B969-425A-11E9-5FE6-43BA6B389ED6}"/>
              </a:ext>
            </a:extLst>
          </p:cNvPr>
          <p:cNvSpPr txBox="1">
            <a:spLocks noGrp="1"/>
          </p:cNvSpPr>
          <p:nvPr>
            <p:ph type="title" idx="4294967295"/>
          </p:nvPr>
        </p:nvSpPr>
        <p:spPr>
          <a:xfrm>
            <a:off x="1632857" y="34831"/>
            <a:ext cx="4680857" cy="22293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5000" dirty="0">
                <a:latin typeface="Gotham Medium"/>
              </a:rPr>
              <a:t>Paragraph 1: </a:t>
            </a:r>
            <a:br>
              <a:rPr lang="en-US" sz="5000" dirty="0">
                <a:latin typeface="Gotham Medium"/>
              </a:rPr>
            </a:br>
            <a:r>
              <a:rPr lang="en-US" sz="5000" b="1" dirty="0">
                <a:latin typeface="Gotham Medium"/>
              </a:rPr>
              <a:t>The Annexation of Texas</a:t>
            </a:r>
            <a:endParaRPr kumimoji="0" lang="en-US" sz="5000" b="1" i="0" u="none" strike="noStrike" kern="1200" cap="none" spc="0" normalizeH="0" baseline="0" noProof="0" dirty="0">
              <a:ln>
                <a:noFill/>
              </a:ln>
              <a:solidFill>
                <a:schemeClr val="tx1"/>
              </a:solidFill>
              <a:effectLst/>
              <a:uLnTx/>
              <a:uFillTx/>
              <a:latin typeface="Gotham Medium"/>
              <a:ea typeface="+mj-ea"/>
              <a:cs typeface="+mj-cs"/>
            </a:endParaRPr>
          </a:p>
        </p:txBody>
      </p:sp>
      <p:sp>
        <p:nvSpPr>
          <p:cNvPr id="8" name="TextBox 7">
            <a:extLst>
              <a:ext uri="{FF2B5EF4-FFF2-40B4-BE49-F238E27FC236}">
                <a16:creationId xmlns:a16="http://schemas.microsoft.com/office/drawing/2014/main" id="{969A59ED-F07A-5983-1B00-5F68A17EDE6E}"/>
              </a:ext>
            </a:extLst>
          </p:cNvPr>
          <p:cNvSpPr txBox="1"/>
          <p:nvPr/>
        </p:nvSpPr>
        <p:spPr>
          <a:xfrm>
            <a:off x="1883229" y="4278086"/>
            <a:ext cx="4093030" cy="1908215"/>
          </a:xfrm>
          <a:prstGeom prst="rect">
            <a:avLst/>
          </a:prstGeom>
          <a:noFill/>
        </p:spPr>
        <p:txBody>
          <a:bodyPr wrap="square" rtlCol="0">
            <a:spAutoFit/>
          </a:bodyPr>
          <a:lstStyle/>
          <a:p>
            <a:pPr algn="ctr"/>
            <a:r>
              <a:rPr lang="en-US" sz="2500" dirty="0">
                <a:latin typeface="Gotham book"/>
              </a:rPr>
              <a:t>The political borders of North America after Texas annexation in 1846.</a:t>
            </a:r>
          </a:p>
          <a:p>
            <a:pPr algn="ctr"/>
            <a:endParaRPr lang="en-US" sz="1600" i="1" dirty="0">
              <a:latin typeface="Gotham book"/>
            </a:endParaRPr>
          </a:p>
          <a:p>
            <a:pPr algn="ctr"/>
            <a:r>
              <a:rPr lang="en-US" sz="2500" i="1" dirty="0">
                <a:latin typeface="Gotham book"/>
              </a:rPr>
              <a:t>The Texas General Land Office</a:t>
            </a:r>
          </a:p>
        </p:txBody>
      </p:sp>
      <p:pic>
        <p:nvPicPr>
          <p:cNvPr id="2052" name="Picture 4" descr="A map showing the political boundaries of North America in 1846. It shows the original Mexican borders of Texas and highlights the remainder of Texas as disputed territory between Mexico and the U.S. Everything west of Texas to present-day California was part of Mexico. ">
            <a:extLst>
              <a:ext uri="{FF2B5EF4-FFF2-40B4-BE49-F238E27FC236}">
                <a16:creationId xmlns:a16="http://schemas.microsoft.com/office/drawing/2014/main" id="{C0808655-6B34-31A2-F8E4-0A8D2134BF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39" t="13420"/>
          <a:stretch>
            <a:fillRect/>
          </a:stretch>
        </p:blipFill>
        <p:spPr bwMode="auto">
          <a:xfrm>
            <a:off x="6215742" y="326572"/>
            <a:ext cx="5660649" cy="5834742"/>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44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1779E8A-9B23-3BA1-AF67-E96939480BBD}"/>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8A25BAC0-EB43-3485-B693-72603FA10492}"/>
              </a:ext>
            </a:extLst>
          </p:cNvPr>
          <p:cNvSpPr txBox="1">
            <a:spLocks noGrp="1"/>
          </p:cNvSpPr>
          <p:nvPr>
            <p:ph type="title" idx="4294967295"/>
          </p:nvPr>
        </p:nvSpPr>
        <p:spPr>
          <a:xfrm>
            <a:off x="1485901" y="34831"/>
            <a:ext cx="10706100" cy="10281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5400" dirty="0">
                <a:latin typeface="Gotham Medium"/>
              </a:rPr>
              <a:t>Paragraph 2: </a:t>
            </a:r>
            <a:r>
              <a:rPr lang="en-US" sz="5400" b="1" dirty="0">
                <a:latin typeface="Gotham Medium"/>
              </a:rPr>
              <a:t>The U.S.-Mexico War </a:t>
            </a:r>
            <a:endParaRPr kumimoji="0" lang="en-US" sz="5400" b="1"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074" name="Picture 2" descr="A painting depicting the Battle of Palo Alto. There are mounted soldiers and foot soldiers charging each other and fighting on a field surrounded by smoke.">
            <a:extLst>
              <a:ext uri="{FF2B5EF4-FFF2-40B4-BE49-F238E27FC236}">
                <a16:creationId xmlns:a16="http://schemas.microsoft.com/office/drawing/2014/main" id="{6F258BFA-5426-FA2C-C0D7-B54D732AA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708" y="1121500"/>
            <a:ext cx="7199398" cy="4614999"/>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6F62AD9-BAB6-7221-8116-F11E61B1E4F9}"/>
              </a:ext>
            </a:extLst>
          </p:cNvPr>
          <p:cNvSpPr txBox="1"/>
          <p:nvPr/>
        </p:nvSpPr>
        <p:spPr>
          <a:xfrm>
            <a:off x="2590800" y="5812972"/>
            <a:ext cx="8675914" cy="769441"/>
          </a:xfrm>
          <a:prstGeom prst="rect">
            <a:avLst/>
          </a:prstGeom>
          <a:noFill/>
        </p:spPr>
        <p:txBody>
          <a:bodyPr wrap="square" rtlCol="0">
            <a:spAutoFit/>
          </a:bodyPr>
          <a:lstStyle/>
          <a:p>
            <a:pPr algn="ctr"/>
            <a:r>
              <a:rPr lang="en-US" sz="2200" i="1" dirty="0">
                <a:latin typeface="Gotham book"/>
              </a:rPr>
              <a:t>The Battle of Palo Alto: The first major battle of the U.S.-Mexico War</a:t>
            </a:r>
          </a:p>
          <a:p>
            <a:pPr algn="ctr"/>
            <a:r>
              <a:rPr lang="en-US" sz="2200" i="1" dirty="0">
                <a:latin typeface="Gotham book"/>
              </a:rPr>
              <a:t>Library of Congress</a:t>
            </a:r>
          </a:p>
        </p:txBody>
      </p:sp>
    </p:spTree>
    <p:extLst>
      <p:ext uri="{BB962C8B-B14F-4D97-AF65-F5344CB8AC3E}">
        <p14:creationId xmlns:p14="http://schemas.microsoft.com/office/powerpoint/2010/main" val="1993873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386</TotalTime>
  <Words>785</Words>
  <Application>Microsoft Office PowerPoint</Application>
  <PresentationFormat>Widescreen</PresentationFormat>
  <Paragraphs>52</Paragraphs>
  <Slides>13</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Aptos</vt:lpstr>
      <vt:lpstr>Aptos Display</vt:lpstr>
      <vt:lpstr>Arial</vt:lpstr>
      <vt:lpstr>Calibri</vt:lpstr>
      <vt:lpstr>Gotham book</vt:lpstr>
      <vt:lpstr>Gotham book</vt:lpstr>
      <vt:lpstr>Gotham Medium</vt:lpstr>
      <vt:lpstr>Neue Haas Grotesk Text Pro</vt:lpstr>
      <vt:lpstr>Office Theme</vt:lpstr>
      <vt:lpstr>1_Office Theme</vt:lpstr>
      <vt:lpstr>Unit 7:  Early Statehood</vt:lpstr>
      <vt:lpstr>Warm-up Follow the directions below to complete your warm-up </vt:lpstr>
      <vt:lpstr>Share with the class:</vt:lpstr>
      <vt:lpstr>Essential Question</vt:lpstr>
      <vt:lpstr>In Today’s Lesson</vt:lpstr>
      <vt:lpstr>Part I: Analyze an Image</vt:lpstr>
      <vt:lpstr>Part II: Essential Ideas Reading Passage</vt:lpstr>
      <vt:lpstr>Paragraph 1:  The Annexation of Texas</vt:lpstr>
      <vt:lpstr>Paragraph 2: The U.S.-Mexico War </vt:lpstr>
      <vt:lpstr>Paragraph 3: Westward Expansion</vt:lpstr>
      <vt:lpstr>Paragraph 4: Population Growth in Texas</vt:lpstr>
      <vt:lpstr>Exit Ticket Follow the directions below to complete your exit ticket </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Abubakar, Courtney</dc:creator>
  <cp:lastModifiedBy>Belden, Dreanna</cp:lastModifiedBy>
  <cp:revision>3</cp:revision>
  <dcterms:created xsi:type="dcterms:W3CDTF">2025-07-01T18:43:29Z</dcterms:created>
  <dcterms:modified xsi:type="dcterms:W3CDTF">2025-08-08T12:12:39Z</dcterms:modified>
</cp:coreProperties>
</file>