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56" r:id="rId3"/>
    <p:sldId id="314" r:id="rId4"/>
    <p:sldId id="315" r:id="rId5"/>
    <p:sldId id="316" r:id="rId6"/>
    <p:sldId id="317" r:id="rId7"/>
    <p:sldId id="327" r:id="rId8"/>
    <p:sldId id="319" r:id="rId9"/>
    <p:sldId id="325" r:id="rId10"/>
    <p:sldId id="329" r:id="rId11"/>
    <p:sldId id="328" r:id="rId12"/>
    <p:sldId id="330" r:id="rId13"/>
    <p:sldId id="331" r:id="rId14"/>
    <p:sldId id="332" r:id="rId15"/>
    <p:sldId id="33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01T15:52:24.987"/>
    </inkml:context>
    <inkml:brush xml:id="br0">
      <inkml:brushProperty name="width" value="0.05" units="cm"/>
      <inkml:brushProperty name="height" value="0.05" units="cm"/>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1580E0-1508-4566-9706-DE8322B311D2}" type="datetimeFigureOut">
              <a:rPr lang="en-US" smtClean="0"/>
              <a:t>8/8/2025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ECAA7E-1DDE-40EC-9C84-BFB417923DE8}" type="slidenum">
              <a:rPr lang="en-US" smtClean="0"/>
              <a:t>‹#›</a:t>
            </a:fld>
            <a:endParaRPr lang="en-US"/>
          </a:p>
        </p:txBody>
      </p:sp>
    </p:spTree>
    <p:extLst>
      <p:ext uri="{BB962C8B-B14F-4D97-AF65-F5344CB8AC3E}">
        <p14:creationId xmlns:p14="http://schemas.microsoft.com/office/powerpoint/2010/main" val="1362782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exashistory.unt.edu/ark:/67531/metapth31112"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loc.gov/item/2002719717/"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loc.gov/item/96522397/"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historictexasmaps.com/object/97129"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historictexasmaps.com/object/97152"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en:GNU_Free_Documentation_License"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commons.wikimedia.org/wiki/Commons:GNU_Free_Documentation_License,_version_1.2" TargetMode="External"/><Relationship Id="rId4" Type="http://schemas.openxmlformats.org/officeDocument/2006/relationships/hyperlink" Target="https://en.wikipedia.org/wiki/en:Free_Software_Foundation"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loc.gov/item/2002712549/"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texashistory.unt.edu/ark:/67531/metapth193521"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To Arms! To Arms! Volunteers for the Mexican War!</a:t>
            </a:r>
            <a:r>
              <a:rPr lang="en-US" sz="1200" b="0" i="0" u="none" strike="noStrike" kern="1200" dirty="0">
                <a:solidFill>
                  <a:schemeClr val="tx1"/>
                </a:solidFill>
                <a:effectLst/>
                <a:latin typeface="+mn-lt"/>
                <a:ea typeface="+mn-ea"/>
                <a:cs typeface="+mn-cs"/>
              </a:rPr>
              <a:t>. December 5, 1846. Poster. University of North Texas Libraries, The Portal to Texas History; crediting Star of the Republic Museum. </a:t>
            </a:r>
            <a:r>
              <a:rPr lang="en-US" sz="1200" b="0" i="0" u="sng" strike="noStrike" kern="1200" dirty="0">
                <a:solidFill>
                  <a:schemeClr val="tx1"/>
                </a:solidFill>
                <a:effectLst/>
                <a:latin typeface="+mn-lt"/>
                <a:ea typeface="+mn-ea"/>
                <a:cs typeface="+mn-cs"/>
                <a:hlinkClick r:id="rId3"/>
              </a:rPr>
              <a:t>https://texashistory.unt.edu/ark:/67531/metapth31112</a:t>
            </a:r>
            <a:r>
              <a:rPr lang="en-US" sz="1200" b="0" i="0" u="none" strike="noStrike"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Baillie, James S. </a:t>
            </a:r>
            <a:r>
              <a:rPr lang="en-US" sz="1200" b="0" i="1" u="none" strike="noStrike" kern="1200" dirty="0">
                <a:solidFill>
                  <a:schemeClr val="tx1"/>
                </a:solidFill>
                <a:effectLst/>
                <a:latin typeface="+mn-lt"/>
                <a:ea typeface="+mn-ea"/>
                <a:cs typeface="+mn-cs"/>
              </a:rPr>
              <a:t>Genl. Scott's grand entry into the city of Mexico, Sept. 14th, 1847</a:t>
            </a:r>
            <a:r>
              <a:rPr lang="en-US" sz="1200" b="0" i="0" u="none" strike="noStrike" kern="1200" dirty="0">
                <a:solidFill>
                  <a:schemeClr val="tx1"/>
                </a:solidFill>
                <a:effectLst/>
                <a:latin typeface="+mn-lt"/>
                <a:ea typeface="+mn-ea"/>
                <a:cs typeface="+mn-cs"/>
              </a:rPr>
              <a:t>. 1848. Lithograph. Library of Congress Prints and Photographs Division. Accessed on July 17, 2025.  </a:t>
            </a:r>
            <a:r>
              <a:rPr lang="en-US" sz="1200" b="0" i="0" u="sng" strike="noStrike" kern="1200" dirty="0">
                <a:solidFill>
                  <a:schemeClr val="tx1"/>
                </a:solidFill>
                <a:effectLst/>
                <a:latin typeface="+mn-lt"/>
                <a:ea typeface="+mn-ea"/>
                <a:cs typeface="+mn-cs"/>
                <a:hlinkClick r:id="rId3"/>
              </a:rPr>
              <a:t>https://www.loc.gov/item/2002719717/</a:t>
            </a:r>
            <a:endParaRPr lang="en-US" dirty="0"/>
          </a:p>
        </p:txBody>
      </p:sp>
      <p:sp>
        <p:nvSpPr>
          <p:cNvPr id="4" name="Slide Number Placeholder 3"/>
          <p:cNvSpPr>
            <a:spLocks noGrp="1"/>
          </p:cNvSpPr>
          <p:nvPr>
            <p:ph type="sldNum" sz="quarter" idx="5"/>
          </p:nvPr>
        </p:nvSpPr>
        <p:spPr/>
        <p:txBody>
          <a:bodyPr/>
          <a:lstStyle/>
          <a:p>
            <a:fld id="{CDECAA7E-1DDE-40EC-9C84-BFB417923DE8}" type="slidenum">
              <a:rPr lang="en-US" smtClean="0"/>
              <a:t>2</a:t>
            </a:fld>
            <a:endParaRPr lang="en-US"/>
          </a:p>
        </p:txBody>
      </p:sp>
    </p:spTree>
    <p:extLst>
      <p:ext uri="{BB962C8B-B14F-4D97-AF65-F5344CB8AC3E}">
        <p14:creationId xmlns:p14="http://schemas.microsoft.com/office/powerpoint/2010/main" val="2697375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dirty="0">
                <a:solidFill>
                  <a:schemeClr val="tx1"/>
                </a:solidFill>
                <a:effectLst/>
                <a:latin typeface="+mn-lt"/>
                <a:ea typeface="+mn-ea"/>
                <a:cs typeface="+mn-cs"/>
              </a:rPr>
              <a:t>President James K. Polk, half-length portrait, seated, facing right</a:t>
            </a:r>
            <a:r>
              <a:rPr lang="en-US" sz="1200" b="0" i="0" u="none" strike="noStrike" kern="1200" dirty="0">
                <a:solidFill>
                  <a:schemeClr val="tx1"/>
                </a:solidFill>
                <a:effectLst/>
                <a:latin typeface="+mn-lt"/>
                <a:ea typeface="+mn-ea"/>
                <a:cs typeface="+mn-cs"/>
              </a:rPr>
              <a:t>. ca. 1855. Photograph. Library of Congress Prints and Photographs Division. </a:t>
            </a:r>
            <a:r>
              <a:rPr lang="en-US" dirty="0"/>
              <a:t>Accessed on July 1, 2025.</a:t>
            </a:r>
            <a:r>
              <a:rPr lang="en-US" sz="1200" b="0" i="0" u="none" strike="noStrike"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3"/>
              </a:rPr>
              <a:t>https://www.loc.gov/item/96522397/</a:t>
            </a:r>
            <a:endParaRPr lang="en-US" dirty="0"/>
          </a:p>
        </p:txBody>
      </p:sp>
      <p:sp>
        <p:nvSpPr>
          <p:cNvPr id="4" name="Slide Number Placeholder 3"/>
          <p:cNvSpPr>
            <a:spLocks noGrp="1"/>
          </p:cNvSpPr>
          <p:nvPr>
            <p:ph type="sldNum" sz="quarter" idx="5"/>
          </p:nvPr>
        </p:nvSpPr>
        <p:spPr/>
        <p:txBody>
          <a:bodyPr/>
          <a:lstStyle/>
          <a:p>
            <a:fld id="{CDECAA7E-1DDE-40EC-9C84-BFB417923DE8}" type="slidenum">
              <a:rPr lang="en-US" smtClean="0"/>
              <a:t>6</a:t>
            </a:fld>
            <a:endParaRPr lang="en-US"/>
          </a:p>
        </p:txBody>
      </p:sp>
    </p:spTree>
    <p:extLst>
      <p:ext uri="{BB962C8B-B14F-4D97-AF65-F5344CB8AC3E}">
        <p14:creationId xmlns:p14="http://schemas.microsoft.com/office/powerpoint/2010/main" val="2625402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Disputed Territory Between Mexico and the United States. GIS Educational Maps. Kevin Greszler (Compiler) Lila Rakoczy (Compiler) James Harkins (Compiler)</a:t>
            </a:r>
            <a:endParaRPr lang="en-US" b="1" dirty="0">
              <a:effectLst/>
            </a:endParaRPr>
          </a:p>
          <a:p>
            <a:r>
              <a:rPr lang="en-US" sz="1200" b="0" i="0" u="none" strike="noStrike" kern="1200" dirty="0">
                <a:solidFill>
                  <a:schemeClr val="tx1"/>
                </a:solidFill>
                <a:effectLst/>
                <a:latin typeface="+mn-lt"/>
                <a:ea typeface="+mn-ea"/>
                <a:cs typeface="+mn-cs"/>
              </a:rPr>
              <a:t>"Northern Mexico Campaign of the U.S. - Mexico War, 1846-1847" (97152) and “Disputed Territory Between Mexico and the United States, 1845 – 1854” (97251) Texas General Land Office. </a:t>
            </a:r>
            <a:r>
              <a:rPr lang="en-US" dirty="0"/>
              <a:t>Accessed on July 1, 2025</a:t>
            </a:r>
            <a:r>
              <a:rPr lang="en-US" sz="1200" b="0" i="0" u="none" strike="noStrike"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3"/>
              </a:rPr>
              <a:t>https://historictexasmaps.com/object/97129</a:t>
            </a:r>
            <a:r>
              <a:rPr lang="en-US" sz="1200" b="0" i="0" u="none" strike="noStrike"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CDECAA7E-1DDE-40EC-9C84-BFB417923DE8}" type="slidenum">
              <a:rPr lang="en-US" smtClean="0"/>
              <a:t>8</a:t>
            </a:fld>
            <a:endParaRPr lang="en-US"/>
          </a:p>
        </p:txBody>
      </p:sp>
    </p:spTree>
    <p:extLst>
      <p:ext uri="{BB962C8B-B14F-4D97-AF65-F5344CB8AC3E}">
        <p14:creationId xmlns:p14="http://schemas.microsoft.com/office/powerpoint/2010/main" val="70877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Northern Mexico Campaign of the U.S. - Mexico War, 1846 -1847. GIS Educational Maps. Ellyson Wong (Compiler) Lila Rakoczy (Compiler) "Disputed Territory Between Mexico and the United States" (97129) and “Disputed Territory Between Mexico and the United States, 1845 – 1854” (97251) Texas General Land Office. </a:t>
            </a:r>
            <a:r>
              <a:rPr lang="en-US" dirty="0"/>
              <a:t>Accessed on July 1, 2025</a:t>
            </a:r>
            <a:r>
              <a:rPr lang="en-US" sz="1200" b="0" i="0" u="none" strike="noStrike"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3"/>
              </a:rPr>
              <a:t>https://historictexasmaps.com/object/97152</a:t>
            </a:r>
            <a:r>
              <a:rPr lang="en-US" sz="1200" b="0" i="0" u="none" strike="noStrike" kern="120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5"/>
          </p:nvPr>
        </p:nvSpPr>
        <p:spPr/>
        <p:txBody>
          <a:bodyPr/>
          <a:lstStyle/>
          <a:p>
            <a:fld id="{CDECAA7E-1DDE-40EC-9C84-BFB417923DE8}" type="slidenum">
              <a:rPr lang="en-US" smtClean="0"/>
              <a:t>9</a:t>
            </a:fld>
            <a:endParaRPr lang="en-US"/>
          </a:p>
        </p:txBody>
      </p:sp>
    </p:spTree>
    <p:extLst>
      <p:ext uri="{BB962C8B-B14F-4D97-AF65-F5344CB8AC3E}">
        <p14:creationId xmlns:p14="http://schemas.microsoft.com/office/powerpoint/2010/main" val="2648039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States and Territories of the United States of America 1848 – 1849. </a:t>
            </a:r>
            <a:r>
              <a:rPr lang="en-US" sz="1200" b="0" i="0" kern="1200" dirty="0">
                <a:solidFill>
                  <a:schemeClr val="tx1"/>
                </a:solidFill>
                <a:effectLst/>
                <a:latin typeface="+mn-lt"/>
                <a:ea typeface="+mn-ea"/>
                <a:cs typeface="+mn-cs"/>
              </a:rPr>
              <a:t>Map of the states and territories of the United States as it was from August 1848 to 1849. On August 14 1848, Oregon Territory was organized. On March 3 1849, Minnesota Territory was organized. </a:t>
            </a:r>
            <a:r>
              <a:rPr lang="en-US" sz="1200" b="1" i="0" kern="1200" dirty="0">
                <a:solidFill>
                  <a:schemeClr val="tx1"/>
                </a:solidFill>
                <a:effectLst/>
                <a:latin typeface="+mn-lt"/>
                <a:ea typeface="+mn-ea"/>
                <a:cs typeface="+mn-cs"/>
              </a:rPr>
              <a:t>I, the copyright holder of this work, hereby publish it under the following licenses:</a:t>
            </a:r>
          </a:p>
          <a:p>
            <a:r>
              <a:rPr lang="en-US" dirty="0"/>
              <a:t>Permission is granted to copy, distribute and/or modify this document under the terms of the </a:t>
            </a:r>
            <a:r>
              <a:rPr lang="en-US" sz="1200" b="1" u="none" strike="noStrike" kern="1200" dirty="0">
                <a:solidFill>
                  <a:schemeClr val="tx1"/>
                </a:solidFill>
                <a:effectLst/>
                <a:latin typeface="+mn-lt"/>
                <a:ea typeface="+mn-ea"/>
                <a:cs typeface="+mn-cs"/>
                <a:hlinkClick r:id="rId3" tooltip="w:en:GNU Free Documentation License"/>
              </a:rPr>
              <a:t>GNU Free Documentation License</a:t>
            </a:r>
            <a:r>
              <a:rPr lang="en-US" dirty="0"/>
              <a:t>, Version 1.2 or any later version published by the </a:t>
            </a:r>
            <a:r>
              <a:rPr lang="en-US" sz="1200" u="none" strike="noStrike" kern="1200" dirty="0">
                <a:solidFill>
                  <a:schemeClr val="tx1"/>
                </a:solidFill>
                <a:effectLst/>
                <a:latin typeface="+mn-lt"/>
                <a:ea typeface="+mn-ea"/>
                <a:cs typeface="+mn-cs"/>
                <a:hlinkClick r:id="rId4" tooltip="w:en:Free Software Foundation"/>
              </a:rPr>
              <a:t>Free Software Foundation</a:t>
            </a:r>
            <a:r>
              <a:rPr lang="en-US" dirty="0"/>
              <a:t>; with no Invariant Sections, no Front-Cover Texts, and no Back-Cover Texts. A copy of the license is included in the section entitled </a:t>
            </a:r>
            <a:r>
              <a:rPr lang="en-US" sz="1200" i="1" u="none" strike="noStrike" kern="1200" dirty="0">
                <a:solidFill>
                  <a:schemeClr val="tx1"/>
                </a:solidFill>
                <a:effectLst/>
                <a:latin typeface="+mn-lt"/>
                <a:ea typeface="+mn-ea"/>
                <a:cs typeface="+mn-cs"/>
                <a:hlinkClick r:id="rId5" tooltip="Commons:GNU Free Documentation License, version 1.2"/>
              </a:rPr>
              <a:t>GNU Free Documentation License</a:t>
            </a:r>
            <a:r>
              <a:rPr lang="en-US" dirty="0"/>
              <a:t>. Accessed on July 1, 2025. https://commons.wikimedia.org/wiki/File:United_States_1848-08-1849.png </a:t>
            </a:r>
          </a:p>
        </p:txBody>
      </p:sp>
      <p:sp>
        <p:nvSpPr>
          <p:cNvPr id="4" name="Slide Number Placeholder 3"/>
          <p:cNvSpPr>
            <a:spLocks noGrp="1"/>
          </p:cNvSpPr>
          <p:nvPr>
            <p:ph type="sldNum" sz="quarter" idx="5"/>
          </p:nvPr>
        </p:nvSpPr>
        <p:spPr/>
        <p:txBody>
          <a:bodyPr/>
          <a:lstStyle/>
          <a:p>
            <a:fld id="{CDECAA7E-1DDE-40EC-9C84-BFB417923DE8}" type="slidenum">
              <a:rPr lang="en-US" smtClean="0"/>
              <a:t>10</a:t>
            </a:fld>
            <a:endParaRPr lang="en-US"/>
          </a:p>
        </p:txBody>
      </p:sp>
    </p:spTree>
    <p:extLst>
      <p:ext uri="{BB962C8B-B14F-4D97-AF65-F5344CB8AC3E}">
        <p14:creationId xmlns:p14="http://schemas.microsoft.com/office/powerpoint/2010/main" val="4257271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53573-CB28-33E8-0B55-8AFDE78DA0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CEED19-8207-4EA9-5EEC-DAA0460C3F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3E3681-F0F4-0C98-61DD-09A3047ADA5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imes New Roman" panose="02020603050405020304" pitchFamily="18" charset="0"/>
              </a:rPr>
              <a:t>Brady, Mathew B. </a:t>
            </a:r>
            <a:r>
              <a:rPr lang="en-US" sz="1200" b="0" i="1" u="none" strike="noStrike" dirty="0">
                <a:solidFill>
                  <a:srgbClr val="000000"/>
                </a:solidFill>
                <a:effectLst/>
                <a:latin typeface="Times New Roman" panose="02020603050405020304" pitchFamily="18" charset="0"/>
              </a:rPr>
              <a:t>John Coffee Hays, 3/4-length portrait, seated in chair and facing left</a:t>
            </a:r>
            <a:r>
              <a:rPr lang="en-US" sz="1200" b="0" i="0" u="none" strike="noStrike" dirty="0">
                <a:solidFill>
                  <a:srgbClr val="000000"/>
                </a:solidFill>
                <a:effectLst/>
                <a:latin typeface="Times New Roman" panose="02020603050405020304" pitchFamily="18" charset="0"/>
              </a:rPr>
              <a:t>. ca. 1857. Photograph. Library of Congress Prints and Photographs Division. </a:t>
            </a:r>
            <a:r>
              <a:rPr lang="en-US" sz="1200" b="0" i="0" u="sng" strike="noStrike" dirty="0">
                <a:solidFill>
                  <a:srgbClr val="1155CC"/>
                </a:solidFill>
                <a:effectLst/>
                <a:latin typeface="Times New Roman" panose="02020603050405020304" pitchFamily="18" charset="0"/>
                <a:hlinkClick r:id="rId3"/>
              </a:rPr>
              <a:t>https://www.loc.gov/item/2002712549/</a:t>
            </a:r>
            <a:endParaRPr lang="en-US" b="0" i="0" dirty="0">
              <a:solidFill>
                <a:srgbClr val="757575"/>
              </a:solidFill>
              <a:effectLst/>
              <a:latin typeface="Josefin Sans" pitchFamily="2" charset="0"/>
            </a:endParaRPr>
          </a:p>
          <a:p>
            <a:endParaRPr lang="en-US" dirty="0"/>
          </a:p>
        </p:txBody>
      </p:sp>
      <p:sp>
        <p:nvSpPr>
          <p:cNvPr id="4" name="Slide Number Placeholder 3">
            <a:extLst>
              <a:ext uri="{FF2B5EF4-FFF2-40B4-BE49-F238E27FC236}">
                <a16:creationId xmlns:a16="http://schemas.microsoft.com/office/drawing/2014/main" id="{F2CAD522-F8CF-B99B-3B77-924C4376EEC5}"/>
              </a:ext>
            </a:extLst>
          </p:cNvPr>
          <p:cNvSpPr>
            <a:spLocks noGrp="1"/>
          </p:cNvSpPr>
          <p:nvPr>
            <p:ph type="sldNum" sz="quarter" idx="5"/>
          </p:nvPr>
        </p:nvSpPr>
        <p:spPr/>
        <p:txBody>
          <a:bodyPr/>
          <a:lstStyle/>
          <a:p>
            <a:fld id="{CDECAA7E-1DDE-40EC-9C84-BFB417923DE8}" type="slidenum">
              <a:rPr lang="en-US" smtClean="0"/>
              <a:t>11</a:t>
            </a:fld>
            <a:endParaRPr lang="en-US"/>
          </a:p>
        </p:txBody>
      </p:sp>
    </p:spTree>
    <p:extLst>
      <p:ext uri="{BB962C8B-B14F-4D97-AF65-F5344CB8AC3E}">
        <p14:creationId xmlns:p14="http://schemas.microsoft.com/office/powerpoint/2010/main" val="3049861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E61DE-B7A2-B152-3F4F-8E534301BE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C15DEB-2B40-597C-385F-19D48B1066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46595F-AB87-8C43-E137-67E54B7E9C06}"/>
              </a:ext>
            </a:extLst>
          </p:cNvPr>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Gilman, E. </a:t>
            </a:r>
            <a:r>
              <a:rPr lang="en-US" sz="1200" b="0" i="1" u="none" strike="noStrike" kern="1200" dirty="0">
                <a:solidFill>
                  <a:schemeClr val="tx1"/>
                </a:solidFill>
                <a:effectLst/>
                <a:latin typeface="+mn-lt"/>
                <a:ea typeface="+mn-ea"/>
                <a:cs typeface="+mn-cs"/>
              </a:rPr>
              <a:t>[Map of the United States]</a:t>
            </a:r>
            <a:r>
              <a:rPr lang="en-US" sz="1200" b="0" i="0" u="none" strike="noStrike" kern="1200" dirty="0">
                <a:solidFill>
                  <a:schemeClr val="tx1"/>
                </a:solidFill>
                <a:effectLst/>
                <a:latin typeface="+mn-lt"/>
                <a:ea typeface="+mn-ea"/>
                <a:cs typeface="+mn-cs"/>
              </a:rPr>
              <a:t>. ca. 1848-54. University of North Texas Libraries, The Portal to Texas History; crediting University of Texas at Arlington Library. </a:t>
            </a:r>
            <a:r>
              <a:rPr lang="en-US" sz="1200" b="0" i="0" u="sng" strike="noStrike" kern="1200" dirty="0">
                <a:solidFill>
                  <a:schemeClr val="tx1"/>
                </a:solidFill>
                <a:effectLst/>
                <a:latin typeface="+mn-lt"/>
                <a:ea typeface="+mn-ea"/>
                <a:cs typeface="+mn-cs"/>
                <a:hlinkClick r:id="rId3"/>
              </a:rPr>
              <a:t>https://texashistory.unt.edu/ark:/67531/metapth193521</a:t>
            </a:r>
            <a:r>
              <a:rPr lang="en-US" sz="1200" b="0" i="0" u="none" strike="noStrike" kern="1200" dirty="0">
                <a:solidFill>
                  <a:schemeClr val="tx1"/>
                </a:solidFill>
                <a:effectLst/>
                <a:latin typeface="+mn-lt"/>
                <a:ea typeface="+mn-ea"/>
                <a:cs typeface="+mn-cs"/>
              </a:rPr>
              <a:t> </a:t>
            </a:r>
            <a:endParaRPr lang="en-US" dirty="0"/>
          </a:p>
        </p:txBody>
      </p:sp>
      <p:sp>
        <p:nvSpPr>
          <p:cNvPr id="4" name="Slide Number Placeholder 3">
            <a:extLst>
              <a:ext uri="{FF2B5EF4-FFF2-40B4-BE49-F238E27FC236}">
                <a16:creationId xmlns:a16="http://schemas.microsoft.com/office/drawing/2014/main" id="{8B91587E-94D9-1CE2-5906-72DB86265B1C}"/>
              </a:ext>
            </a:extLst>
          </p:cNvPr>
          <p:cNvSpPr>
            <a:spLocks noGrp="1"/>
          </p:cNvSpPr>
          <p:nvPr>
            <p:ph type="sldNum" sz="quarter" idx="5"/>
          </p:nvPr>
        </p:nvSpPr>
        <p:spPr/>
        <p:txBody>
          <a:bodyPr/>
          <a:lstStyle/>
          <a:p>
            <a:fld id="{CDECAA7E-1DDE-40EC-9C84-BFB417923DE8}" type="slidenum">
              <a:rPr lang="en-US" smtClean="0"/>
              <a:t>12</a:t>
            </a:fld>
            <a:endParaRPr lang="en-US"/>
          </a:p>
        </p:txBody>
      </p:sp>
    </p:spTree>
    <p:extLst>
      <p:ext uri="{BB962C8B-B14F-4D97-AF65-F5344CB8AC3E}">
        <p14:creationId xmlns:p14="http://schemas.microsoft.com/office/powerpoint/2010/main" val="1277527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A87CA-8822-B580-B744-01D9450C05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8E1881-D9E3-EE67-EAD3-B9DF11B326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AA741-5763-6A26-9F6B-66191E1252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64D5DA-56F3-8577-DE7D-17CDDD65643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ECAA7E-1DDE-40EC-9C84-BFB417923DE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10908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FB2C6-E967-07E9-97DE-79446A69C0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8D99B0-2E3A-D347-BCB9-5BD301759A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C869690-FDB5-7A4E-4F61-5AD688383834}"/>
              </a:ext>
            </a:extLst>
          </p:cNvPr>
          <p:cNvSpPr>
            <a:spLocks noGrp="1"/>
          </p:cNvSpPr>
          <p:nvPr>
            <p:ph type="dt" sz="half" idx="10"/>
          </p:nvPr>
        </p:nvSpPr>
        <p:spPr/>
        <p:txBody>
          <a:bodyPr/>
          <a:lstStyle/>
          <a:p>
            <a:fld id="{0889DA36-DD69-417F-9DC5-B25A1E38CA12}" type="datetimeFigureOut">
              <a:rPr lang="en-US" smtClean="0"/>
              <a:t>8/8/2025</a:t>
            </a:fld>
            <a:endParaRPr lang="en-US"/>
          </a:p>
        </p:txBody>
      </p:sp>
      <p:sp>
        <p:nvSpPr>
          <p:cNvPr id="5" name="Footer Placeholder 4">
            <a:extLst>
              <a:ext uri="{FF2B5EF4-FFF2-40B4-BE49-F238E27FC236}">
                <a16:creationId xmlns:a16="http://schemas.microsoft.com/office/drawing/2014/main" id="{2D731573-8C7B-F98E-99BB-14B67E19FB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1F6D69-86CF-48DE-C209-50AA7EA0B09F}"/>
              </a:ext>
            </a:extLst>
          </p:cNvPr>
          <p:cNvSpPr>
            <a:spLocks noGrp="1"/>
          </p:cNvSpPr>
          <p:nvPr>
            <p:ph type="sldNum" sz="quarter" idx="12"/>
          </p:nvPr>
        </p:nvSpPr>
        <p:spPr/>
        <p:txBody>
          <a:bodyPr/>
          <a:lstStyle/>
          <a:p>
            <a:fld id="{3860675E-CF6B-4988-AAFA-BE8E99A128B8}" type="slidenum">
              <a:rPr lang="en-US" smtClean="0"/>
              <a:t>‹#›</a:t>
            </a:fld>
            <a:endParaRPr lang="en-US"/>
          </a:p>
        </p:txBody>
      </p:sp>
    </p:spTree>
    <p:extLst>
      <p:ext uri="{BB962C8B-B14F-4D97-AF65-F5344CB8AC3E}">
        <p14:creationId xmlns:p14="http://schemas.microsoft.com/office/powerpoint/2010/main" val="3488465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AE846-650B-EDB4-625A-560BF3AA82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935742-0170-5E54-C527-9ED64EEB6F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E56E34-4EDC-E1F4-2EFB-4FD941C64795}"/>
              </a:ext>
            </a:extLst>
          </p:cNvPr>
          <p:cNvSpPr>
            <a:spLocks noGrp="1"/>
          </p:cNvSpPr>
          <p:nvPr>
            <p:ph type="dt" sz="half" idx="10"/>
          </p:nvPr>
        </p:nvSpPr>
        <p:spPr/>
        <p:txBody>
          <a:bodyPr/>
          <a:lstStyle/>
          <a:p>
            <a:fld id="{0889DA36-DD69-417F-9DC5-B25A1E38CA12}" type="datetimeFigureOut">
              <a:rPr lang="en-US" smtClean="0"/>
              <a:t>8/8/2025</a:t>
            </a:fld>
            <a:endParaRPr lang="en-US"/>
          </a:p>
        </p:txBody>
      </p:sp>
      <p:sp>
        <p:nvSpPr>
          <p:cNvPr id="5" name="Footer Placeholder 4">
            <a:extLst>
              <a:ext uri="{FF2B5EF4-FFF2-40B4-BE49-F238E27FC236}">
                <a16:creationId xmlns:a16="http://schemas.microsoft.com/office/drawing/2014/main" id="{0DF9CB77-B817-7668-B38A-CF908FD6C2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913807-9F96-D897-E8DF-7AB20C5D4A00}"/>
              </a:ext>
            </a:extLst>
          </p:cNvPr>
          <p:cNvSpPr>
            <a:spLocks noGrp="1"/>
          </p:cNvSpPr>
          <p:nvPr>
            <p:ph type="sldNum" sz="quarter" idx="12"/>
          </p:nvPr>
        </p:nvSpPr>
        <p:spPr/>
        <p:txBody>
          <a:bodyPr/>
          <a:lstStyle/>
          <a:p>
            <a:fld id="{3860675E-CF6B-4988-AAFA-BE8E99A128B8}" type="slidenum">
              <a:rPr lang="en-US" smtClean="0"/>
              <a:t>‹#›</a:t>
            </a:fld>
            <a:endParaRPr lang="en-US"/>
          </a:p>
        </p:txBody>
      </p:sp>
    </p:spTree>
    <p:extLst>
      <p:ext uri="{BB962C8B-B14F-4D97-AF65-F5344CB8AC3E}">
        <p14:creationId xmlns:p14="http://schemas.microsoft.com/office/powerpoint/2010/main" val="2396492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0C7FC9-687C-0445-CB7E-B72BFCCD25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05595B-D605-8F98-D328-EF758CF636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82DABD-F5F6-C494-3DDD-BDA0DF8369D1}"/>
              </a:ext>
            </a:extLst>
          </p:cNvPr>
          <p:cNvSpPr>
            <a:spLocks noGrp="1"/>
          </p:cNvSpPr>
          <p:nvPr>
            <p:ph type="dt" sz="half" idx="10"/>
          </p:nvPr>
        </p:nvSpPr>
        <p:spPr/>
        <p:txBody>
          <a:bodyPr/>
          <a:lstStyle/>
          <a:p>
            <a:fld id="{0889DA36-DD69-417F-9DC5-B25A1E38CA12}" type="datetimeFigureOut">
              <a:rPr lang="en-US" smtClean="0"/>
              <a:t>8/8/2025</a:t>
            </a:fld>
            <a:endParaRPr lang="en-US"/>
          </a:p>
        </p:txBody>
      </p:sp>
      <p:sp>
        <p:nvSpPr>
          <p:cNvPr id="5" name="Footer Placeholder 4">
            <a:extLst>
              <a:ext uri="{FF2B5EF4-FFF2-40B4-BE49-F238E27FC236}">
                <a16:creationId xmlns:a16="http://schemas.microsoft.com/office/drawing/2014/main" id="{BE08573D-977F-B93F-6DB9-A7DE422927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0B2174-E405-7D18-A5E8-F6C1EB211683}"/>
              </a:ext>
            </a:extLst>
          </p:cNvPr>
          <p:cNvSpPr>
            <a:spLocks noGrp="1"/>
          </p:cNvSpPr>
          <p:nvPr>
            <p:ph type="sldNum" sz="quarter" idx="12"/>
          </p:nvPr>
        </p:nvSpPr>
        <p:spPr/>
        <p:txBody>
          <a:bodyPr/>
          <a:lstStyle/>
          <a:p>
            <a:fld id="{3860675E-CF6B-4988-AAFA-BE8E99A128B8}" type="slidenum">
              <a:rPr lang="en-US" smtClean="0"/>
              <a:t>‹#›</a:t>
            </a:fld>
            <a:endParaRPr lang="en-US"/>
          </a:p>
        </p:txBody>
      </p:sp>
    </p:spTree>
    <p:extLst>
      <p:ext uri="{BB962C8B-B14F-4D97-AF65-F5344CB8AC3E}">
        <p14:creationId xmlns:p14="http://schemas.microsoft.com/office/powerpoint/2010/main" val="3110840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A118E-67FF-DB74-CD3E-4AA52B4A3C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726F93-75BC-5986-3BF1-F4D859F509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D7F858-2769-E5BE-B10C-7DE4293C434C}"/>
              </a:ext>
            </a:extLst>
          </p:cNvPr>
          <p:cNvSpPr>
            <a:spLocks noGrp="1"/>
          </p:cNvSpPr>
          <p:nvPr>
            <p:ph type="dt" sz="half" idx="10"/>
          </p:nvPr>
        </p:nvSpPr>
        <p:spPr/>
        <p:txBody>
          <a:bodyPr/>
          <a:lstStyle/>
          <a:p>
            <a:fld id="{359898E3-56FB-4C46-82D2-B0509E395835}" type="datetimeFigureOut">
              <a:rPr lang="en-US" smtClean="0"/>
              <a:t>8/8/2025</a:t>
            </a:fld>
            <a:endParaRPr lang="en-US"/>
          </a:p>
        </p:txBody>
      </p:sp>
      <p:sp>
        <p:nvSpPr>
          <p:cNvPr id="5" name="Footer Placeholder 4">
            <a:extLst>
              <a:ext uri="{FF2B5EF4-FFF2-40B4-BE49-F238E27FC236}">
                <a16:creationId xmlns:a16="http://schemas.microsoft.com/office/drawing/2014/main" id="{061A99E8-D50A-20FC-FCB2-588E76E2B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0332D3-5A48-BBAA-2BEC-AB3B03A748B2}"/>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854258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96A24-C40C-4B90-F79F-90E41FE2AA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20058F-314D-8125-6346-6871F43D5B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5100F5-FF25-A1F4-F784-7D5624F48CD0}"/>
              </a:ext>
            </a:extLst>
          </p:cNvPr>
          <p:cNvSpPr>
            <a:spLocks noGrp="1"/>
          </p:cNvSpPr>
          <p:nvPr>
            <p:ph type="dt" sz="half" idx="10"/>
          </p:nvPr>
        </p:nvSpPr>
        <p:spPr/>
        <p:txBody>
          <a:bodyPr/>
          <a:lstStyle/>
          <a:p>
            <a:fld id="{359898E3-56FB-4C46-82D2-B0509E395835}" type="datetimeFigureOut">
              <a:rPr lang="en-US" smtClean="0"/>
              <a:t>8/8/2025</a:t>
            </a:fld>
            <a:endParaRPr lang="en-US"/>
          </a:p>
        </p:txBody>
      </p:sp>
      <p:sp>
        <p:nvSpPr>
          <p:cNvPr id="5" name="Footer Placeholder 4">
            <a:extLst>
              <a:ext uri="{FF2B5EF4-FFF2-40B4-BE49-F238E27FC236}">
                <a16:creationId xmlns:a16="http://schemas.microsoft.com/office/drawing/2014/main" id="{2E38B0F7-5E38-9B23-C404-828BD93291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EB14E0-4857-8C61-2EB0-50E46B6CC2CA}"/>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903686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42FD9-6B47-DC62-0B0C-5F4CDB2DD2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92707E-DCFF-884A-DA7C-994409B185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16664D-7972-AFE6-C9AC-E9BB23373638}"/>
              </a:ext>
            </a:extLst>
          </p:cNvPr>
          <p:cNvSpPr>
            <a:spLocks noGrp="1"/>
          </p:cNvSpPr>
          <p:nvPr>
            <p:ph type="dt" sz="half" idx="10"/>
          </p:nvPr>
        </p:nvSpPr>
        <p:spPr/>
        <p:txBody>
          <a:bodyPr/>
          <a:lstStyle/>
          <a:p>
            <a:fld id="{359898E3-56FB-4C46-82D2-B0509E395835}" type="datetimeFigureOut">
              <a:rPr lang="en-US" smtClean="0"/>
              <a:t>8/8/2025</a:t>
            </a:fld>
            <a:endParaRPr lang="en-US"/>
          </a:p>
        </p:txBody>
      </p:sp>
      <p:sp>
        <p:nvSpPr>
          <p:cNvPr id="5" name="Footer Placeholder 4">
            <a:extLst>
              <a:ext uri="{FF2B5EF4-FFF2-40B4-BE49-F238E27FC236}">
                <a16:creationId xmlns:a16="http://schemas.microsoft.com/office/drawing/2014/main" id="{AA289BBE-35A0-7305-8941-263F46520C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BE2D6D-3BE9-9F54-D7E7-FC76BDBF6DB7}"/>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051565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FC5-419D-F646-6419-3A38393C0E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374D6A-D5C4-C427-C548-4083264DB5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6A5C45-451D-DE9C-62C2-39A6CC2097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7AD90B-EE52-7EE1-E432-DE137B36EF18}"/>
              </a:ext>
            </a:extLst>
          </p:cNvPr>
          <p:cNvSpPr>
            <a:spLocks noGrp="1"/>
          </p:cNvSpPr>
          <p:nvPr>
            <p:ph type="dt" sz="half" idx="10"/>
          </p:nvPr>
        </p:nvSpPr>
        <p:spPr/>
        <p:txBody>
          <a:bodyPr/>
          <a:lstStyle/>
          <a:p>
            <a:fld id="{359898E3-56FB-4C46-82D2-B0509E395835}" type="datetimeFigureOut">
              <a:rPr lang="en-US" smtClean="0"/>
              <a:t>8/8/2025</a:t>
            </a:fld>
            <a:endParaRPr lang="en-US"/>
          </a:p>
        </p:txBody>
      </p:sp>
      <p:sp>
        <p:nvSpPr>
          <p:cNvPr id="6" name="Footer Placeholder 5">
            <a:extLst>
              <a:ext uri="{FF2B5EF4-FFF2-40B4-BE49-F238E27FC236}">
                <a16:creationId xmlns:a16="http://schemas.microsoft.com/office/drawing/2014/main" id="{2E946B80-7AE8-DF05-064C-704BC17A4C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AD0855-7D38-28A7-773F-D4B53A3DB0CA}"/>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357269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2AC72-F99A-E845-3A1F-6A8716D880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B23B81-EEB7-D9A5-D8B0-BB3FD7A785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86E16D-3840-81AD-FA0E-6A584B0BC8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7514BD-6267-993E-15DA-B4485710AF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B68CF5-2AEA-C3F1-5E7E-B0CDEEB6C9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3A60F0-379A-AFE7-9485-5AC2074A94B1}"/>
              </a:ext>
            </a:extLst>
          </p:cNvPr>
          <p:cNvSpPr>
            <a:spLocks noGrp="1"/>
          </p:cNvSpPr>
          <p:nvPr>
            <p:ph type="dt" sz="half" idx="10"/>
          </p:nvPr>
        </p:nvSpPr>
        <p:spPr/>
        <p:txBody>
          <a:bodyPr/>
          <a:lstStyle/>
          <a:p>
            <a:fld id="{359898E3-56FB-4C46-82D2-B0509E395835}" type="datetimeFigureOut">
              <a:rPr lang="en-US" smtClean="0"/>
              <a:t>8/8/2025</a:t>
            </a:fld>
            <a:endParaRPr lang="en-US"/>
          </a:p>
        </p:txBody>
      </p:sp>
      <p:sp>
        <p:nvSpPr>
          <p:cNvPr id="8" name="Footer Placeholder 7">
            <a:extLst>
              <a:ext uri="{FF2B5EF4-FFF2-40B4-BE49-F238E27FC236}">
                <a16:creationId xmlns:a16="http://schemas.microsoft.com/office/drawing/2014/main" id="{6419532D-C328-0347-7770-4E29566A70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A5643A-2C84-390D-98DF-08EA00AD31A6}"/>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3496434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2C325-073A-15A6-B396-211D75A92A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DFD385-26B1-6A31-898B-A7339BAFD758}"/>
              </a:ext>
            </a:extLst>
          </p:cNvPr>
          <p:cNvSpPr>
            <a:spLocks noGrp="1"/>
          </p:cNvSpPr>
          <p:nvPr>
            <p:ph type="dt" sz="half" idx="10"/>
          </p:nvPr>
        </p:nvSpPr>
        <p:spPr/>
        <p:txBody>
          <a:bodyPr/>
          <a:lstStyle/>
          <a:p>
            <a:fld id="{359898E3-56FB-4C46-82D2-B0509E395835}" type="datetimeFigureOut">
              <a:rPr lang="en-US" smtClean="0"/>
              <a:t>8/8/2025</a:t>
            </a:fld>
            <a:endParaRPr lang="en-US"/>
          </a:p>
        </p:txBody>
      </p:sp>
      <p:sp>
        <p:nvSpPr>
          <p:cNvPr id="4" name="Footer Placeholder 3">
            <a:extLst>
              <a:ext uri="{FF2B5EF4-FFF2-40B4-BE49-F238E27FC236}">
                <a16:creationId xmlns:a16="http://schemas.microsoft.com/office/drawing/2014/main" id="{75F794BC-C5C5-77DA-B667-4AF00241F9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E43E86-8501-EB05-E2D2-5AA1E3F49771}"/>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3162054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AA0636-B025-C43F-846A-11AC72A4D23C}"/>
              </a:ext>
            </a:extLst>
          </p:cNvPr>
          <p:cNvSpPr>
            <a:spLocks noGrp="1"/>
          </p:cNvSpPr>
          <p:nvPr>
            <p:ph type="dt" sz="half" idx="10"/>
          </p:nvPr>
        </p:nvSpPr>
        <p:spPr/>
        <p:txBody>
          <a:bodyPr/>
          <a:lstStyle/>
          <a:p>
            <a:fld id="{359898E3-56FB-4C46-82D2-B0509E395835}" type="datetimeFigureOut">
              <a:rPr lang="en-US" smtClean="0"/>
              <a:t>8/8/2025</a:t>
            </a:fld>
            <a:endParaRPr lang="en-US"/>
          </a:p>
        </p:txBody>
      </p:sp>
      <p:sp>
        <p:nvSpPr>
          <p:cNvPr id="3" name="Footer Placeholder 2">
            <a:extLst>
              <a:ext uri="{FF2B5EF4-FFF2-40B4-BE49-F238E27FC236}">
                <a16:creationId xmlns:a16="http://schemas.microsoft.com/office/drawing/2014/main" id="{CAF8094F-BB09-E91B-4F91-F7F57BCC82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6AFEAB-A1AD-12BF-14E3-E35E86263502}"/>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3864784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36838-3EE8-DE0B-A15D-743CDBB0FC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CD2EA6-C5FE-1CB9-F637-BA4221B5F5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DD41C2-C434-4CAD-B02A-EFC4E63D1D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90EDF0-926F-7A6B-D472-30642A8FA73E}"/>
              </a:ext>
            </a:extLst>
          </p:cNvPr>
          <p:cNvSpPr>
            <a:spLocks noGrp="1"/>
          </p:cNvSpPr>
          <p:nvPr>
            <p:ph type="dt" sz="half" idx="10"/>
          </p:nvPr>
        </p:nvSpPr>
        <p:spPr/>
        <p:txBody>
          <a:bodyPr/>
          <a:lstStyle/>
          <a:p>
            <a:fld id="{359898E3-56FB-4C46-82D2-B0509E395835}" type="datetimeFigureOut">
              <a:rPr lang="en-US" smtClean="0"/>
              <a:t>8/8/2025</a:t>
            </a:fld>
            <a:endParaRPr lang="en-US"/>
          </a:p>
        </p:txBody>
      </p:sp>
      <p:sp>
        <p:nvSpPr>
          <p:cNvPr id="6" name="Footer Placeholder 5">
            <a:extLst>
              <a:ext uri="{FF2B5EF4-FFF2-40B4-BE49-F238E27FC236}">
                <a16:creationId xmlns:a16="http://schemas.microsoft.com/office/drawing/2014/main" id="{A4039CED-E0F2-4EB2-9A87-558BB4C7C0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72ECBB-62FB-594D-CE57-ECB5C1A49220}"/>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2902913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A2813-1836-BB28-6199-A2C9343D3E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1A036F-523D-F82E-F726-DB8BA6660B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7C1842-5ADD-DFB3-C0A9-D422BBD984E2}"/>
              </a:ext>
            </a:extLst>
          </p:cNvPr>
          <p:cNvSpPr>
            <a:spLocks noGrp="1"/>
          </p:cNvSpPr>
          <p:nvPr>
            <p:ph type="dt" sz="half" idx="10"/>
          </p:nvPr>
        </p:nvSpPr>
        <p:spPr/>
        <p:txBody>
          <a:bodyPr/>
          <a:lstStyle/>
          <a:p>
            <a:fld id="{0889DA36-DD69-417F-9DC5-B25A1E38CA12}" type="datetimeFigureOut">
              <a:rPr lang="en-US" smtClean="0"/>
              <a:t>8/8/2025</a:t>
            </a:fld>
            <a:endParaRPr lang="en-US"/>
          </a:p>
        </p:txBody>
      </p:sp>
      <p:sp>
        <p:nvSpPr>
          <p:cNvPr id="5" name="Footer Placeholder 4">
            <a:extLst>
              <a:ext uri="{FF2B5EF4-FFF2-40B4-BE49-F238E27FC236}">
                <a16:creationId xmlns:a16="http://schemas.microsoft.com/office/drawing/2014/main" id="{07400C79-A261-B5EC-E7A7-E3DE9D047D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00C063-0BE3-B3C3-86AE-EC5DD93996F8}"/>
              </a:ext>
            </a:extLst>
          </p:cNvPr>
          <p:cNvSpPr>
            <a:spLocks noGrp="1"/>
          </p:cNvSpPr>
          <p:nvPr>
            <p:ph type="sldNum" sz="quarter" idx="12"/>
          </p:nvPr>
        </p:nvSpPr>
        <p:spPr/>
        <p:txBody>
          <a:bodyPr/>
          <a:lstStyle/>
          <a:p>
            <a:fld id="{3860675E-CF6B-4988-AAFA-BE8E99A128B8}" type="slidenum">
              <a:rPr lang="en-US" smtClean="0"/>
              <a:t>‹#›</a:t>
            </a:fld>
            <a:endParaRPr lang="en-US"/>
          </a:p>
        </p:txBody>
      </p:sp>
    </p:spTree>
    <p:extLst>
      <p:ext uri="{BB962C8B-B14F-4D97-AF65-F5344CB8AC3E}">
        <p14:creationId xmlns:p14="http://schemas.microsoft.com/office/powerpoint/2010/main" val="754050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DA024-2FCE-E34E-F9CD-E7B21D9601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50C396-A8B2-FDBD-9D34-42BB727413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69B3DD-0EEB-113C-80AE-701E5C73B5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CA1C99-6367-F139-3F8E-6B083956F15B}"/>
              </a:ext>
            </a:extLst>
          </p:cNvPr>
          <p:cNvSpPr>
            <a:spLocks noGrp="1"/>
          </p:cNvSpPr>
          <p:nvPr>
            <p:ph type="dt" sz="half" idx="10"/>
          </p:nvPr>
        </p:nvSpPr>
        <p:spPr/>
        <p:txBody>
          <a:bodyPr/>
          <a:lstStyle/>
          <a:p>
            <a:fld id="{359898E3-56FB-4C46-82D2-B0509E395835}" type="datetimeFigureOut">
              <a:rPr lang="en-US" smtClean="0"/>
              <a:t>8/8/2025</a:t>
            </a:fld>
            <a:endParaRPr lang="en-US"/>
          </a:p>
        </p:txBody>
      </p:sp>
      <p:sp>
        <p:nvSpPr>
          <p:cNvPr id="6" name="Footer Placeholder 5">
            <a:extLst>
              <a:ext uri="{FF2B5EF4-FFF2-40B4-BE49-F238E27FC236}">
                <a16:creationId xmlns:a16="http://schemas.microsoft.com/office/drawing/2014/main" id="{FC4797B0-2866-EB64-EBAC-FDEBFBD0A1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CB9E4A-0379-D687-1CA7-F9E3381BDE75}"/>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3705926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0B869-C5B0-CBA3-E22D-3733C320F2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7B43B3-A950-2F38-5BCA-7070B5C2B9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C5A635-A366-62B6-8C7D-49AFD638155E}"/>
              </a:ext>
            </a:extLst>
          </p:cNvPr>
          <p:cNvSpPr>
            <a:spLocks noGrp="1"/>
          </p:cNvSpPr>
          <p:nvPr>
            <p:ph type="dt" sz="half" idx="10"/>
          </p:nvPr>
        </p:nvSpPr>
        <p:spPr/>
        <p:txBody>
          <a:bodyPr/>
          <a:lstStyle/>
          <a:p>
            <a:fld id="{359898E3-56FB-4C46-82D2-B0509E395835}" type="datetimeFigureOut">
              <a:rPr lang="en-US" smtClean="0"/>
              <a:t>8/8/2025</a:t>
            </a:fld>
            <a:endParaRPr lang="en-US"/>
          </a:p>
        </p:txBody>
      </p:sp>
      <p:sp>
        <p:nvSpPr>
          <p:cNvPr id="5" name="Footer Placeholder 4">
            <a:extLst>
              <a:ext uri="{FF2B5EF4-FFF2-40B4-BE49-F238E27FC236}">
                <a16:creationId xmlns:a16="http://schemas.microsoft.com/office/drawing/2014/main" id="{AE06B186-6C0F-6E94-8A7C-C5FBA7C6E0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669ADD-8BBF-DE02-9473-58EC5A84B53C}"/>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348288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00ED2A-5D03-FA42-4F0E-6A7F173718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D7351D-A6F3-E648-2471-97BE8065C5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298881-6151-512B-F630-F40F15ADFE6A}"/>
              </a:ext>
            </a:extLst>
          </p:cNvPr>
          <p:cNvSpPr>
            <a:spLocks noGrp="1"/>
          </p:cNvSpPr>
          <p:nvPr>
            <p:ph type="dt" sz="half" idx="10"/>
          </p:nvPr>
        </p:nvSpPr>
        <p:spPr/>
        <p:txBody>
          <a:bodyPr/>
          <a:lstStyle/>
          <a:p>
            <a:fld id="{359898E3-56FB-4C46-82D2-B0509E395835}" type="datetimeFigureOut">
              <a:rPr lang="en-US" smtClean="0"/>
              <a:t>8/8/2025</a:t>
            </a:fld>
            <a:endParaRPr lang="en-US"/>
          </a:p>
        </p:txBody>
      </p:sp>
      <p:sp>
        <p:nvSpPr>
          <p:cNvPr id="5" name="Footer Placeholder 4">
            <a:extLst>
              <a:ext uri="{FF2B5EF4-FFF2-40B4-BE49-F238E27FC236}">
                <a16:creationId xmlns:a16="http://schemas.microsoft.com/office/drawing/2014/main" id="{14E355B4-6539-1D23-0789-89C07C4D6A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92798C-A992-C6D3-8E02-9942B4882B2C}"/>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3241796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2E239-79C0-F618-80F5-6020E567A0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4DE3B8-17F4-54ED-A88D-C677328918A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1A38C0-D134-E24C-F963-CA1D3A5A8FB0}"/>
              </a:ext>
            </a:extLst>
          </p:cNvPr>
          <p:cNvSpPr>
            <a:spLocks noGrp="1"/>
          </p:cNvSpPr>
          <p:nvPr>
            <p:ph type="dt" sz="half" idx="10"/>
          </p:nvPr>
        </p:nvSpPr>
        <p:spPr/>
        <p:txBody>
          <a:bodyPr/>
          <a:lstStyle/>
          <a:p>
            <a:fld id="{0889DA36-DD69-417F-9DC5-B25A1E38CA12}" type="datetimeFigureOut">
              <a:rPr lang="en-US" smtClean="0"/>
              <a:t>8/8/2025</a:t>
            </a:fld>
            <a:endParaRPr lang="en-US"/>
          </a:p>
        </p:txBody>
      </p:sp>
      <p:sp>
        <p:nvSpPr>
          <p:cNvPr id="5" name="Footer Placeholder 4">
            <a:extLst>
              <a:ext uri="{FF2B5EF4-FFF2-40B4-BE49-F238E27FC236}">
                <a16:creationId xmlns:a16="http://schemas.microsoft.com/office/drawing/2014/main" id="{F12A9315-B2DF-7683-8881-60935321D4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BEF52B-A7AC-E5A2-3FC5-029937E05176}"/>
              </a:ext>
            </a:extLst>
          </p:cNvPr>
          <p:cNvSpPr>
            <a:spLocks noGrp="1"/>
          </p:cNvSpPr>
          <p:nvPr>
            <p:ph type="sldNum" sz="quarter" idx="12"/>
          </p:nvPr>
        </p:nvSpPr>
        <p:spPr/>
        <p:txBody>
          <a:bodyPr/>
          <a:lstStyle/>
          <a:p>
            <a:fld id="{3860675E-CF6B-4988-AAFA-BE8E99A128B8}" type="slidenum">
              <a:rPr lang="en-US" smtClean="0"/>
              <a:t>‹#›</a:t>
            </a:fld>
            <a:endParaRPr lang="en-US"/>
          </a:p>
        </p:txBody>
      </p:sp>
    </p:spTree>
    <p:extLst>
      <p:ext uri="{BB962C8B-B14F-4D97-AF65-F5344CB8AC3E}">
        <p14:creationId xmlns:p14="http://schemas.microsoft.com/office/powerpoint/2010/main" val="575556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C3493-7E43-7827-8255-7C19E471B1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0BFC92-5FC1-80F0-0A48-EDF9261BB8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3307ED-172B-F36D-1F11-C5EC2FE464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74DE45-977D-8B83-E94C-95345DA2C36D}"/>
              </a:ext>
            </a:extLst>
          </p:cNvPr>
          <p:cNvSpPr>
            <a:spLocks noGrp="1"/>
          </p:cNvSpPr>
          <p:nvPr>
            <p:ph type="dt" sz="half" idx="10"/>
          </p:nvPr>
        </p:nvSpPr>
        <p:spPr/>
        <p:txBody>
          <a:bodyPr/>
          <a:lstStyle/>
          <a:p>
            <a:fld id="{0889DA36-DD69-417F-9DC5-B25A1E38CA12}" type="datetimeFigureOut">
              <a:rPr lang="en-US" smtClean="0"/>
              <a:t>8/8/2025</a:t>
            </a:fld>
            <a:endParaRPr lang="en-US"/>
          </a:p>
        </p:txBody>
      </p:sp>
      <p:sp>
        <p:nvSpPr>
          <p:cNvPr id="6" name="Footer Placeholder 5">
            <a:extLst>
              <a:ext uri="{FF2B5EF4-FFF2-40B4-BE49-F238E27FC236}">
                <a16:creationId xmlns:a16="http://schemas.microsoft.com/office/drawing/2014/main" id="{03DDBC08-7846-A8B0-24EC-7198CFF8D3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87A2E4-7E09-9833-6EE9-C2CCFE98D4AB}"/>
              </a:ext>
            </a:extLst>
          </p:cNvPr>
          <p:cNvSpPr>
            <a:spLocks noGrp="1"/>
          </p:cNvSpPr>
          <p:nvPr>
            <p:ph type="sldNum" sz="quarter" idx="12"/>
          </p:nvPr>
        </p:nvSpPr>
        <p:spPr/>
        <p:txBody>
          <a:bodyPr/>
          <a:lstStyle/>
          <a:p>
            <a:fld id="{3860675E-CF6B-4988-AAFA-BE8E99A128B8}" type="slidenum">
              <a:rPr lang="en-US" smtClean="0"/>
              <a:t>‹#›</a:t>
            </a:fld>
            <a:endParaRPr lang="en-US"/>
          </a:p>
        </p:txBody>
      </p:sp>
    </p:spTree>
    <p:extLst>
      <p:ext uri="{BB962C8B-B14F-4D97-AF65-F5344CB8AC3E}">
        <p14:creationId xmlns:p14="http://schemas.microsoft.com/office/powerpoint/2010/main" val="2635706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17E9D-EC46-0E24-EBDC-C7058DD79F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9A4A93-1F65-CFC3-B555-AD4788831D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91C3CF-2041-03B4-AE83-8FF1DF1CA1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DE3590-9DF6-240B-8032-2203AB9E18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3AB9D9-F912-AB74-114C-3CE2FC9D5A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749DAA-4FFD-5FA7-F287-23F05ADE6644}"/>
              </a:ext>
            </a:extLst>
          </p:cNvPr>
          <p:cNvSpPr>
            <a:spLocks noGrp="1"/>
          </p:cNvSpPr>
          <p:nvPr>
            <p:ph type="dt" sz="half" idx="10"/>
          </p:nvPr>
        </p:nvSpPr>
        <p:spPr/>
        <p:txBody>
          <a:bodyPr/>
          <a:lstStyle/>
          <a:p>
            <a:fld id="{0889DA36-DD69-417F-9DC5-B25A1E38CA12}" type="datetimeFigureOut">
              <a:rPr lang="en-US" smtClean="0"/>
              <a:t>8/8/2025</a:t>
            </a:fld>
            <a:endParaRPr lang="en-US"/>
          </a:p>
        </p:txBody>
      </p:sp>
      <p:sp>
        <p:nvSpPr>
          <p:cNvPr id="8" name="Footer Placeholder 7">
            <a:extLst>
              <a:ext uri="{FF2B5EF4-FFF2-40B4-BE49-F238E27FC236}">
                <a16:creationId xmlns:a16="http://schemas.microsoft.com/office/drawing/2014/main" id="{A05141DF-ED2D-284D-77C3-A2DF70288C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F1E91E-BA67-270B-D51D-CE214F128B72}"/>
              </a:ext>
            </a:extLst>
          </p:cNvPr>
          <p:cNvSpPr>
            <a:spLocks noGrp="1"/>
          </p:cNvSpPr>
          <p:nvPr>
            <p:ph type="sldNum" sz="quarter" idx="12"/>
          </p:nvPr>
        </p:nvSpPr>
        <p:spPr/>
        <p:txBody>
          <a:bodyPr/>
          <a:lstStyle/>
          <a:p>
            <a:fld id="{3860675E-CF6B-4988-AAFA-BE8E99A128B8}" type="slidenum">
              <a:rPr lang="en-US" smtClean="0"/>
              <a:t>‹#›</a:t>
            </a:fld>
            <a:endParaRPr lang="en-US"/>
          </a:p>
        </p:txBody>
      </p:sp>
    </p:spTree>
    <p:extLst>
      <p:ext uri="{BB962C8B-B14F-4D97-AF65-F5344CB8AC3E}">
        <p14:creationId xmlns:p14="http://schemas.microsoft.com/office/powerpoint/2010/main" val="1552387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E7079-7558-69CA-6C92-1218793819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788A89-439C-5A7A-6F88-88CD567FBFCE}"/>
              </a:ext>
            </a:extLst>
          </p:cNvPr>
          <p:cNvSpPr>
            <a:spLocks noGrp="1"/>
          </p:cNvSpPr>
          <p:nvPr>
            <p:ph type="dt" sz="half" idx="10"/>
          </p:nvPr>
        </p:nvSpPr>
        <p:spPr/>
        <p:txBody>
          <a:bodyPr/>
          <a:lstStyle/>
          <a:p>
            <a:fld id="{0889DA36-DD69-417F-9DC5-B25A1E38CA12}" type="datetimeFigureOut">
              <a:rPr lang="en-US" smtClean="0"/>
              <a:t>8/8/2025</a:t>
            </a:fld>
            <a:endParaRPr lang="en-US"/>
          </a:p>
        </p:txBody>
      </p:sp>
      <p:sp>
        <p:nvSpPr>
          <p:cNvPr id="4" name="Footer Placeholder 3">
            <a:extLst>
              <a:ext uri="{FF2B5EF4-FFF2-40B4-BE49-F238E27FC236}">
                <a16:creationId xmlns:a16="http://schemas.microsoft.com/office/drawing/2014/main" id="{08C8842E-3F05-5807-3064-4B9388C646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FA37C02-27AD-1DB1-35E5-62A078B30DB2}"/>
              </a:ext>
            </a:extLst>
          </p:cNvPr>
          <p:cNvSpPr>
            <a:spLocks noGrp="1"/>
          </p:cNvSpPr>
          <p:nvPr>
            <p:ph type="sldNum" sz="quarter" idx="12"/>
          </p:nvPr>
        </p:nvSpPr>
        <p:spPr/>
        <p:txBody>
          <a:bodyPr/>
          <a:lstStyle/>
          <a:p>
            <a:fld id="{3860675E-CF6B-4988-AAFA-BE8E99A128B8}" type="slidenum">
              <a:rPr lang="en-US" smtClean="0"/>
              <a:t>‹#›</a:t>
            </a:fld>
            <a:endParaRPr lang="en-US"/>
          </a:p>
        </p:txBody>
      </p:sp>
    </p:spTree>
    <p:extLst>
      <p:ext uri="{BB962C8B-B14F-4D97-AF65-F5344CB8AC3E}">
        <p14:creationId xmlns:p14="http://schemas.microsoft.com/office/powerpoint/2010/main" val="2073724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2FD187-15B2-85D9-6F0D-4E6261FF7DBD}"/>
              </a:ext>
            </a:extLst>
          </p:cNvPr>
          <p:cNvSpPr>
            <a:spLocks noGrp="1"/>
          </p:cNvSpPr>
          <p:nvPr>
            <p:ph type="dt" sz="half" idx="10"/>
          </p:nvPr>
        </p:nvSpPr>
        <p:spPr/>
        <p:txBody>
          <a:bodyPr/>
          <a:lstStyle/>
          <a:p>
            <a:fld id="{0889DA36-DD69-417F-9DC5-B25A1E38CA12}" type="datetimeFigureOut">
              <a:rPr lang="en-US" smtClean="0"/>
              <a:t>8/8/2025</a:t>
            </a:fld>
            <a:endParaRPr lang="en-US"/>
          </a:p>
        </p:txBody>
      </p:sp>
      <p:sp>
        <p:nvSpPr>
          <p:cNvPr id="3" name="Footer Placeholder 2">
            <a:extLst>
              <a:ext uri="{FF2B5EF4-FFF2-40B4-BE49-F238E27FC236}">
                <a16:creationId xmlns:a16="http://schemas.microsoft.com/office/drawing/2014/main" id="{ADBBC0AE-E813-C3FE-02C0-904FAFE779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138E15-F2B4-5ECF-2597-8C56843DBA3B}"/>
              </a:ext>
            </a:extLst>
          </p:cNvPr>
          <p:cNvSpPr>
            <a:spLocks noGrp="1"/>
          </p:cNvSpPr>
          <p:nvPr>
            <p:ph type="sldNum" sz="quarter" idx="12"/>
          </p:nvPr>
        </p:nvSpPr>
        <p:spPr/>
        <p:txBody>
          <a:bodyPr/>
          <a:lstStyle/>
          <a:p>
            <a:fld id="{3860675E-CF6B-4988-AAFA-BE8E99A128B8}" type="slidenum">
              <a:rPr lang="en-US" smtClean="0"/>
              <a:t>‹#›</a:t>
            </a:fld>
            <a:endParaRPr lang="en-US"/>
          </a:p>
        </p:txBody>
      </p:sp>
    </p:spTree>
    <p:extLst>
      <p:ext uri="{BB962C8B-B14F-4D97-AF65-F5344CB8AC3E}">
        <p14:creationId xmlns:p14="http://schemas.microsoft.com/office/powerpoint/2010/main" val="3025949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97386-A5B7-2B02-AA81-8E01CC3267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44B683-B475-9236-557A-627D8CFB6B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EB6B8F-6138-E811-A513-8246675AE7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50F6E6-4D9E-558E-8826-3A401E94442B}"/>
              </a:ext>
            </a:extLst>
          </p:cNvPr>
          <p:cNvSpPr>
            <a:spLocks noGrp="1"/>
          </p:cNvSpPr>
          <p:nvPr>
            <p:ph type="dt" sz="half" idx="10"/>
          </p:nvPr>
        </p:nvSpPr>
        <p:spPr/>
        <p:txBody>
          <a:bodyPr/>
          <a:lstStyle/>
          <a:p>
            <a:fld id="{0889DA36-DD69-417F-9DC5-B25A1E38CA12}" type="datetimeFigureOut">
              <a:rPr lang="en-US" smtClean="0"/>
              <a:t>8/8/2025</a:t>
            </a:fld>
            <a:endParaRPr lang="en-US"/>
          </a:p>
        </p:txBody>
      </p:sp>
      <p:sp>
        <p:nvSpPr>
          <p:cNvPr id="6" name="Footer Placeholder 5">
            <a:extLst>
              <a:ext uri="{FF2B5EF4-FFF2-40B4-BE49-F238E27FC236}">
                <a16:creationId xmlns:a16="http://schemas.microsoft.com/office/drawing/2014/main" id="{C9BD760B-CA45-EA1E-F9E3-937E58E570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B17CD1-BDB4-B25F-4A4B-6CBC6159A09E}"/>
              </a:ext>
            </a:extLst>
          </p:cNvPr>
          <p:cNvSpPr>
            <a:spLocks noGrp="1"/>
          </p:cNvSpPr>
          <p:nvPr>
            <p:ph type="sldNum" sz="quarter" idx="12"/>
          </p:nvPr>
        </p:nvSpPr>
        <p:spPr/>
        <p:txBody>
          <a:bodyPr/>
          <a:lstStyle/>
          <a:p>
            <a:fld id="{3860675E-CF6B-4988-AAFA-BE8E99A128B8}" type="slidenum">
              <a:rPr lang="en-US" smtClean="0"/>
              <a:t>‹#›</a:t>
            </a:fld>
            <a:endParaRPr lang="en-US"/>
          </a:p>
        </p:txBody>
      </p:sp>
    </p:spTree>
    <p:extLst>
      <p:ext uri="{BB962C8B-B14F-4D97-AF65-F5344CB8AC3E}">
        <p14:creationId xmlns:p14="http://schemas.microsoft.com/office/powerpoint/2010/main" val="3624445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9F650-BAD3-7AAD-DC80-4088649DA5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71AC34-63B8-1FB8-4D33-82E2112906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73E3E8-55E7-C6A4-7D1A-26295C518E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C4AD36-6F52-8EB3-BC04-DE5DC02BCA8F}"/>
              </a:ext>
            </a:extLst>
          </p:cNvPr>
          <p:cNvSpPr>
            <a:spLocks noGrp="1"/>
          </p:cNvSpPr>
          <p:nvPr>
            <p:ph type="dt" sz="half" idx="10"/>
          </p:nvPr>
        </p:nvSpPr>
        <p:spPr/>
        <p:txBody>
          <a:bodyPr/>
          <a:lstStyle/>
          <a:p>
            <a:fld id="{0889DA36-DD69-417F-9DC5-B25A1E38CA12}" type="datetimeFigureOut">
              <a:rPr lang="en-US" smtClean="0"/>
              <a:t>8/8/2025</a:t>
            </a:fld>
            <a:endParaRPr lang="en-US"/>
          </a:p>
        </p:txBody>
      </p:sp>
      <p:sp>
        <p:nvSpPr>
          <p:cNvPr id="6" name="Footer Placeholder 5">
            <a:extLst>
              <a:ext uri="{FF2B5EF4-FFF2-40B4-BE49-F238E27FC236}">
                <a16:creationId xmlns:a16="http://schemas.microsoft.com/office/drawing/2014/main" id="{E3424DF0-CD27-0C67-0C91-C9670D3D71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10D093-C3E0-E664-B151-FF02B8629F11}"/>
              </a:ext>
            </a:extLst>
          </p:cNvPr>
          <p:cNvSpPr>
            <a:spLocks noGrp="1"/>
          </p:cNvSpPr>
          <p:nvPr>
            <p:ph type="sldNum" sz="quarter" idx="12"/>
          </p:nvPr>
        </p:nvSpPr>
        <p:spPr/>
        <p:txBody>
          <a:bodyPr/>
          <a:lstStyle/>
          <a:p>
            <a:fld id="{3860675E-CF6B-4988-AAFA-BE8E99A128B8}" type="slidenum">
              <a:rPr lang="en-US" smtClean="0"/>
              <a:t>‹#›</a:t>
            </a:fld>
            <a:endParaRPr lang="en-US"/>
          </a:p>
        </p:txBody>
      </p:sp>
    </p:spTree>
    <p:extLst>
      <p:ext uri="{BB962C8B-B14F-4D97-AF65-F5344CB8AC3E}">
        <p14:creationId xmlns:p14="http://schemas.microsoft.com/office/powerpoint/2010/main" val="1735765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2891B0-785C-8808-6CAB-4B7811D65F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03CB8E-5E9E-EBF4-1BD2-C9E946A0E0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59DD0A-0060-7DA4-C1AC-0B341BA6EC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889DA36-DD69-417F-9DC5-B25A1E38CA12}" type="datetimeFigureOut">
              <a:rPr lang="en-US" smtClean="0"/>
              <a:t>8/8/2025</a:t>
            </a:fld>
            <a:endParaRPr lang="en-US"/>
          </a:p>
        </p:txBody>
      </p:sp>
      <p:sp>
        <p:nvSpPr>
          <p:cNvPr id="5" name="Footer Placeholder 4">
            <a:extLst>
              <a:ext uri="{FF2B5EF4-FFF2-40B4-BE49-F238E27FC236}">
                <a16:creationId xmlns:a16="http://schemas.microsoft.com/office/drawing/2014/main" id="{CE0326E5-63D5-821D-A804-8612771F4A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0D45E96-A2A5-23E8-D7BE-6327ACE0EE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860675E-CF6B-4988-AAFA-BE8E99A128B8}" type="slidenum">
              <a:rPr lang="en-US" smtClean="0"/>
              <a:t>‹#›</a:t>
            </a:fld>
            <a:endParaRPr lang="en-US"/>
          </a:p>
        </p:txBody>
      </p:sp>
    </p:spTree>
    <p:extLst>
      <p:ext uri="{BB962C8B-B14F-4D97-AF65-F5344CB8AC3E}">
        <p14:creationId xmlns:p14="http://schemas.microsoft.com/office/powerpoint/2010/main" val="3021160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A8FA6A-D21B-EF31-6CED-122188617B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BE7EA2-3D77-F040-9755-B3CBDE09E4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A857C9-E837-8BB7-EFB3-780DF32C0C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59898E3-56FB-4C46-82D2-B0509E395835}" type="datetimeFigureOut">
              <a:rPr lang="en-US" smtClean="0"/>
              <a:t>8/8/2025</a:t>
            </a:fld>
            <a:endParaRPr lang="en-US"/>
          </a:p>
        </p:txBody>
      </p:sp>
      <p:sp>
        <p:nvSpPr>
          <p:cNvPr id="5" name="Footer Placeholder 4">
            <a:extLst>
              <a:ext uri="{FF2B5EF4-FFF2-40B4-BE49-F238E27FC236}">
                <a16:creationId xmlns:a16="http://schemas.microsoft.com/office/drawing/2014/main" id="{3184878E-A89D-BCFB-F0C9-89DB8FCA3A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E911281-8CDA-CE81-F032-58B09752C0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2C23F80-6D39-4679-BCBE-2C7A69BC6B8A}" type="slidenum">
              <a:rPr lang="en-US" smtClean="0"/>
              <a:t>‹#›</a:t>
            </a:fld>
            <a:endParaRPr lang="en-US"/>
          </a:p>
        </p:txBody>
      </p:sp>
    </p:spTree>
    <p:extLst>
      <p:ext uri="{BB962C8B-B14F-4D97-AF65-F5344CB8AC3E}">
        <p14:creationId xmlns:p14="http://schemas.microsoft.com/office/powerpoint/2010/main" val="42460496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0.png"/><Relationship Id="rId7" Type="http://schemas.openxmlformats.org/officeDocument/2006/relationships/image" Target="../media/image7.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24.sv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18.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80.png"/><Relationship Id="rId5" Type="http://schemas.openxmlformats.org/officeDocument/2006/relationships/customXml" Target="../ink/ink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890338" y="640080"/>
            <a:ext cx="4116534" cy="3542446"/>
          </a:xfrm>
        </p:spPr>
        <p:txBody>
          <a:bodyPr anchor="b">
            <a:normAutofit/>
          </a:bodyPr>
          <a:lstStyle/>
          <a:p>
            <a:pPr algn="l"/>
            <a:r>
              <a:rPr lang="en-US" sz="6600" b="1" i="1" dirty="0">
                <a:solidFill>
                  <a:schemeClr val="bg2">
                    <a:lumMod val="50000"/>
                  </a:schemeClr>
                </a:solidFill>
                <a:latin typeface="Gotham book"/>
              </a:rPr>
              <a:t>Unit 7:</a:t>
            </a:r>
            <a:br>
              <a:rPr lang="en-US" sz="6600" b="1" i="1" dirty="0">
                <a:latin typeface="Gotham book"/>
              </a:rPr>
            </a:br>
            <a:r>
              <a:rPr lang="en-US" sz="6600" b="1" dirty="0">
                <a:latin typeface="Gotham book"/>
              </a:rPr>
              <a:t>Early Statehood</a:t>
            </a: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890339" y="4636008"/>
            <a:ext cx="3734014" cy="1572768"/>
          </a:xfrm>
        </p:spPr>
        <p:txBody>
          <a:bodyPr>
            <a:normAutofit/>
          </a:bodyPr>
          <a:lstStyle/>
          <a:p>
            <a:pPr algn="l"/>
            <a:r>
              <a:rPr lang="en-US" sz="3600" b="1" i="1" dirty="0">
                <a:solidFill>
                  <a:schemeClr val="bg2">
                    <a:lumMod val="50000"/>
                  </a:schemeClr>
                </a:solidFill>
                <a:latin typeface="Gotham book"/>
              </a:rPr>
              <a:t>Lesson 5: </a:t>
            </a:r>
          </a:p>
          <a:p>
            <a:pPr algn="l"/>
            <a:r>
              <a:rPr lang="en-US" sz="3600" b="1" dirty="0">
                <a:latin typeface="Gotham book"/>
              </a:rPr>
              <a:t>U.S.-Mexico War</a:t>
            </a:r>
          </a:p>
        </p:txBody>
      </p:sp>
      <p:sp>
        <p:nvSpPr>
          <p:cNvPr id="1038"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An official poster or pamphlet advertising the beginning of the war with Mexico and calling for recruits. The document reads, &quot;To arms! To arms! Volunteers for the Mexican War!&quot; Then continues to provide reasons why men should sign up to fight in the war. ">
            <a:extLst>
              <a:ext uri="{FF2B5EF4-FFF2-40B4-BE49-F238E27FC236}">
                <a16:creationId xmlns:a16="http://schemas.microsoft.com/office/drawing/2014/main" id="{5943F420-0C4E-6E4D-F53F-1DB32063B7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7968"/>
          <a:stretch>
            <a:fillRect/>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pic>
        <p:nvPicPr>
          <p:cNvPr id="4" name="Graphic 3">
            <a:extLst>
              <a:ext uri="{FF2B5EF4-FFF2-40B4-BE49-F238E27FC236}">
                <a16:creationId xmlns:a16="http://schemas.microsoft.com/office/drawing/2014/main" id="{287FBC9D-5F17-FC10-29A9-70D1B443DCF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16394" y="2822949"/>
            <a:ext cx="1071092" cy="1071092"/>
          </a:xfrm>
          <a:prstGeom prst="rect">
            <a:avLst/>
          </a:prstGeom>
        </p:spPr>
      </p:pic>
      <p:pic>
        <p:nvPicPr>
          <p:cNvPr id="5" name="Graphic 4">
            <a:extLst>
              <a:ext uri="{FF2B5EF4-FFF2-40B4-BE49-F238E27FC236}">
                <a16:creationId xmlns:a16="http://schemas.microsoft.com/office/drawing/2014/main" id="{3CED627F-5C71-E4DD-11DC-12261F8B7004}"/>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92452" y="3985428"/>
            <a:ext cx="925793" cy="925793"/>
          </a:xfrm>
          <a:prstGeom prst="rect">
            <a:avLst/>
          </a:prstGeom>
        </p:spPr>
      </p:pic>
      <p:pic>
        <p:nvPicPr>
          <p:cNvPr id="6" name="Graphic 5">
            <a:extLst>
              <a:ext uri="{FF2B5EF4-FFF2-40B4-BE49-F238E27FC236}">
                <a16:creationId xmlns:a16="http://schemas.microsoft.com/office/drawing/2014/main" id="{F1B6777F-2F07-AAA6-6591-74FEC47DBE3B}"/>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96086" y="5090230"/>
            <a:ext cx="842453" cy="842453"/>
          </a:xfrm>
          <a:prstGeom prst="rect">
            <a:avLst/>
          </a:prstGeom>
        </p:spPr>
      </p:pic>
      <p:pic>
        <p:nvPicPr>
          <p:cNvPr id="7" name="Graphic 6">
            <a:extLst>
              <a:ext uri="{FF2B5EF4-FFF2-40B4-BE49-F238E27FC236}">
                <a16:creationId xmlns:a16="http://schemas.microsoft.com/office/drawing/2014/main" id="{3FB1DB35-7BDC-BD4E-7513-6ED7AB3D1A98}"/>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513156" y="1574845"/>
            <a:ext cx="1208326" cy="1208326"/>
          </a:xfrm>
          <a:prstGeom prst="rect">
            <a:avLst/>
          </a:prstGeom>
        </p:spPr>
      </p:pic>
    </p:spTree>
    <p:extLst>
      <p:ext uri="{BB962C8B-B14F-4D97-AF65-F5344CB8AC3E}">
        <p14:creationId xmlns:p14="http://schemas.microsoft.com/office/powerpoint/2010/main" val="212628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C9A5836-DF7E-AFB8-FCA9-E09612B3BBF9}"/>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37A79BC0-80B5-C57D-A7CB-B40BA773A2EC}"/>
              </a:ext>
            </a:extLst>
          </p:cNvPr>
          <p:cNvSpPr txBox="1">
            <a:spLocks noGrp="1"/>
          </p:cNvSpPr>
          <p:nvPr>
            <p:ph type="title" idx="4294967295"/>
          </p:nvPr>
        </p:nvSpPr>
        <p:spPr>
          <a:xfrm>
            <a:off x="1382486" y="361407"/>
            <a:ext cx="9492343" cy="11843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b="0" i="0" u="none" strike="noStrike" kern="1200" cap="none" spc="0" normalizeH="0" baseline="0" noProof="0" dirty="0">
                <a:ln>
                  <a:noFill/>
                </a:ln>
                <a:solidFill>
                  <a:schemeClr val="bg1"/>
                </a:solidFill>
                <a:effectLst/>
                <a:uLnTx/>
                <a:uFillTx/>
                <a:latin typeface="Gotham Medium"/>
                <a:ea typeface="+mj-ea"/>
                <a:cs typeface="+mj-cs"/>
              </a:rPr>
              <a:t>Treaty of Guadalupe Hidalgo</a:t>
            </a:r>
            <a:br>
              <a:rPr kumimoji="0" lang="en-US" b="0" i="0" u="none" strike="noStrike" kern="1200" cap="none" spc="0" normalizeH="0" baseline="0" noProof="0" dirty="0">
                <a:ln>
                  <a:noFill/>
                </a:ln>
                <a:solidFill>
                  <a:schemeClr val="bg1"/>
                </a:solidFill>
                <a:effectLst/>
                <a:uLnTx/>
                <a:uFillTx/>
                <a:latin typeface="Gotham Medium"/>
                <a:ea typeface="+mj-ea"/>
                <a:cs typeface="+mj-cs"/>
              </a:rPr>
            </a:br>
            <a:r>
              <a:rPr kumimoji="0" lang="en-US" sz="4400" b="0" i="0" u="none" strike="noStrike" kern="1200" cap="none" spc="0" normalizeH="0" baseline="0" noProof="0" dirty="0">
                <a:ln>
                  <a:noFill/>
                </a:ln>
                <a:solidFill>
                  <a:schemeClr val="bg1"/>
                </a:solidFill>
                <a:effectLst/>
                <a:uLnTx/>
                <a:uFillTx/>
                <a:latin typeface="Gotham Medium"/>
                <a:ea typeface="+mj-ea"/>
                <a:cs typeface="+mj-cs"/>
              </a:rPr>
              <a:t>February 1848</a:t>
            </a:r>
            <a:endParaRPr kumimoji="0" lang="en-US"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9A9A57F4-0936-89A1-AC34-D3DBC52D613E}"/>
              </a:ext>
            </a:extLst>
          </p:cNvPr>
          <p:cNvSpPr txBox="1"/>
          <p:nvPr/>
        </p:nvSpPr>
        <p:spPr>
          <a:xfrm>
            <a:off x="65314" y="1567543"/>
            <a:ext cx="5246914" cy="5078313"/>
          </a:xfrm>
          <a:prstGeom prst="rect">
            <a:avLst/>
          </a:prstGeom>
          <a:noFill/>
        </p:spPr>
        <p:txBody>
          <a:bodyPr wrap="square" rtlCol="0">
            <a:spAutoFit/>
          </a:bodyPr>
          <a:lstStyle/>
          <a:p>
            <a:pPr marL="457200" indent="-457200">
              <a:buFont typeface="Arial" panose="020B0604020202020204" pitchFamily="34" charset="0"/>
              <a:buChar char="•"/>
            </a:pPr>
            <a:r>
              <a:rPr lang="en-US" sz="3600" dirty="0">
                <a:solidFill>
                  <a:schemeClr val="accent6">
                    <a:lumMod val="75000"/>
                  </a:schemeClr>
                </a:solidFill>
                <a:latin typeface="Gotham book"/>
              </a:rPr>
              <a:t>Mexico </a:t>
            </a:r>
            <a:r>
              <a:rPr lang="en-US" sz="3600" b="1" dirty="0">
                <a:solidFill>
                  <a:schemeClr val="accent6">
                    <a:lumMod val="75000"/>
                  </a:schemeClr>
                </a:solidFill>
                <a:latin typeface="Gotham book"/>
              </a:rPr>
              <a:t>ceded</a:t>
            </a:r>
            <a:r>
              <a:rPr lang="en-US" sz="3600" dirty="0">
                <a:solidFill>
                  <a:schemeClr val="accent6">
                    <a:lumMod val="75000"/>
                  </a:schemeClr>
                </a:solidFill>
                <a:latin typeface="Gotham book"/>
              </a:rPr>
              <a:t> all its land from Texas west to California.</a:t>
            </a:r>
          </a:p>
          <a:p>
            <a:pPr marL="457200" indent="-457200">
              <a:buFont typeface="Arial" panose="020B0604020202020204" pitchFamily="34" charset="0"/>
              <a:buChar char="•"/>
            </a:pPr>
            <a:r>
              <a:rPr lang="en-US" sz="3600" dirty="0">
                <a:solidFill>
                  <a:srgbClr val="0070C0"/>
                </a:solidFill>
                <a:latin typeface="Gotham book"/>
              </a:rPr>
              <a:t>The U.S. paid Mexico $15 million for the land.</a:t>
            </a:r>
          </a:p>
          <a:p>
            <a:pPr marL="457200" indent="-457200">
              <a:buFont typeface="Arial" panose="020B0604020202020204" pitchFamily="34" charset="0"/>
              <a:buChar char="•"/>
            </a:pPr>
            <a:r>
              <a:rPr lang="en-US" sz="3600" dirty="0">
                <a:solidFill>
                  <a:srgbClr val="C00000"/>
                </a:solidFill>
                <a:latin typeface="Gotham book"/>
              </a:rPr>
              <a:t>Mexican citizens in the ceded territory could automatically become U.S. citizens.</a:t>
            </a:r>
          </a:p>
        </p:txBody>
      </p:sp>
      <p:pic>
        <p:nvPicPr>
          <p:cNvPr id="1026" name="Picture 2" descr="A map of the political borders of North America after the Treaty of Guadalupe-Hidalgo showing the Mexican Cession including all the territory from Texas west to California now belonging to the U.S.">
            <a:extLst>
              <a:ext uri="{FF2B5EF4-FFF2-40B4-BE49-F238E27FC236}">
                <a16:creationId xmlns:a16="http://schemas.microsoft.com/office/drawing/2014/main" id="{80D2CC50-FB40-D35B-0998-65F5399C80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8660" y="1567543"/>
            <a:ext cx="6898026" cy="4670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486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CBC1E17-6FB4-3B76-CCE9-30ACBCC53CD2}"/>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1AADE606-81FD-D724-D79C-DB6E8B3CFB97}"/>
              </a:ext>
            </a:extLst>
          </p:cNvPr>
          <p:cNvSpPr txBox="1">
            <a:spLocks noGrp="1"/>
          </p:cNvSpPr>
          <p:nvPr>
            <p:ph type="title" idx="4294967295"/>
          </p:nvPr>
        </p:nvSpPr>
        <p:spPr>
          <a:xfrm>
            <a:off x="1295400" y="13061"/>
            <a:ext cx="9492343" cy="101422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chemeClr val="bg1"/>
                </a:solidFill>
                <a:effectLst/>
                <a:uLnTx/>
                <a:uFillTx/>
                <a:latin typeface="Gotham Medium"/>
                <a:ea typeface="+mj-ea"/>
                <a:cs typeface="+mj-cs"/>
              </a:rPr>
              <a:t>Texas &amp; the U.S.-Mexico War</a:t>
            </a:r>
          </a:p>
        </p:txBody>
      </p:sp>
      <p:sp>
        <p:nvSpPr>
          <p:cNvPr id="4" name="TextBox 3">
            <a:extLst>
              <a:ext uri="{FF2B5EF4-FFF2-40B4-BE49-F238E27FC236}">
                <a16:creationId xmlns:a16="http://schemas.microsoft.com/office/drawing/2014/main" id="{79543FA8-CB97-8C3E-FB2A-AAE43BC7D115}"/>
              </a:ext>
            </a:extLst>
          </p:cNvPr>
          <p:cNvSpPr txBox="1"/>
          <p:nvPr/>
        </p:nvSpPr>
        <p:spPr>
          <a:xfrm>
            <a:off x="162927" y="1708697"/>
            <a:ext cx="5932352" cy="4770537"/>
          </a:xfrm>
          <a:prstGeom prst="rect">
            <a:avLst/>
          </a:prstGeom>
          <a:noFill/>
        </p:spPr>
        <p:txBody>
          <a:bodyPr wrap="square" rtlCol="0">
            <a:spAutoFit/>
          </a:bodyPr>
          <a:lstStyle/>
          <a:p>
            <a:pPr marL="457200" indent="-457200">
              <a:buFont typeface="Arial" panose="020B0604020202020204" pitchFamily="34" charset="0"/>
              <a:buChar char="•"/>
            </a:pPr>
            <a:r>
              <a:rPr lang="en-US" sz="3800" dirty="0">
                <a:solidFill>
                  <a:srgbClr val="FF0000"/>
                </a:solidFill>
                <a:latin typeface="Gotham book"/>
              </a:rPr>
              <a:t>Approximately 8,000 Texans fought in the U.S.- Mexico War.</a:t>
            </a:r>
          </a:p>
          <a:p>
            <a:pPr marL="457200" indent="-457200">
              <a:buFont typeface="Arial" panose="020B0604020202020204" pitchFamily="34" charset="0"/>
              <a:buChar char="•"/>
            </a:pPr>
            <a:r>
              <a:rPr lang="en-US" sz="3800" dirty="0">
                <a:solidFill>
                  <a:srgbClr val="0070C0"/>
                </a:solidFill>
                <a:latin typeface="Gotham book"/>
              </a:rPr>
              <a:t>The Texas Rangers fought alongside the regular U.S. Army.</a:t>
            </a:r>
          </a:p>
          <a:p>
            <a:pPr marL="457200" indent="-457200">
              <a:buFont typeface="Arial" panose="020B0604020202020204" pitchFamily="34" charset="0"/>
              <a:buChar char="•"/>
            </a:pPr>
            <a:r>
              <a:rPr lang="en-US" sz="3800" dirty="0">
                <a:solidFill>
                  <a:srgbClr val="7030A0"/>
                </a:solidFill>
                <a:latin typeface="Gotham book"/>
              </a:rPr>
              <a:t>New army forts were built in Texas during the war.</a:t>
            </a:r>
          </a:p>
        </p:txBody>
      </p:sp>
      <p:pic>
        <p:nvPicPr>
          <p:cNvPr id="7" name="Picture 6" descr="A photograph of John Coffee Hays seated in a chair. ">
            <a:extLst>
              <a:ext uri="{FF2B5EF4-FFF2-40B4-BE49-F238E27FC236}">
                <a16:creationId xmlns:a16="http://schemas.microsoft.com/office/drawing/2014/main" id="{2E8FBFE3-8CD1-C598-91D6-E2B8B73B1843}"/>
              </a:ext>
            </a:extLst>
          </p:cNvPr>
          <p:cNvPicPr>
            <a:picLocks noChangeAspect="1"/>
          </p:cNvPicPr>
          <p:nvPr/>
        </p:nvPicPr>
        <p:blipFill>
          <a:blip r:embed="rId4"/>
          <a:stretch>
            <a:fillRect/>
          </a:stretch>
        </p:blipFill>
        <p:spPr>
          <a:xfrm>
            <a:off x="6808437" y="713894"/>
            <a:ext cx="4371192" cy="4651466"/>
          </a:xfrm>
          <a:prstGeom prst="rect">
            <a:avLst/>
          </a:prstGeom>
        </p:spPr>
      </p:pic>
      <p:sp>
        <p:nvSpPr>
          <p:cNvPr id="8" name="TextBox 7">
            <a:extLst>
              <a:ext uri="{FF2B5EF4-FFF2-40B4-BE49-F238E27FC236}">
                <a16:creationId xmlns:a16="http://schemas.microsoft.com/office/drawing/2014/main" id="{F5C31F53-F0CE-CDA5-A80E-D11E56006F54}"/>
              </a:ext>
            </a:extLst>
          </p:cNvPr>
          <p:cNvSpPr txBox="1"/>
          <p:nvPr/>
        </p:nvSpPr>
        <p:spPr>
          <a:xfrm>
            <a:off x="6183086" y="5340111"/>
            <a:ext cx="5845987" cy="1015663"/>
          </a:xfrm>
          <a:prstGeom prst="rect">
            <a:avLst/>
          </a:prstGeom>
          <a:noFill/>
        </p:spPr>
        <p:txBody>
          <a:bodyPr wrap="square" rtlCol="0">
            <a:spAutoFit/>
          </a:bodyPr>
          <a:lstStyle/>
          <a:p>
            <a:pPr algn="ctr"/>
            <a:r>
              <a:rPr lang="en-US" sz="2000" i="1" dirty="0">
                <a:latin typeface="Gotham book"/>
              </a:rPr>
              <a:t>John “Jack” Coffee Hays led a group of Rangers during the U.S.-Mexico War, taking part in the Battles of Monterrey and Buena Vista. The Library of Congress</a:t>
            </a:r>
          </a:p>
        </p:txBody>
      </p:sp>
    </p:spTree>
    <p:extLst>
      <p:ext uri="{BB962C8B-B14F-4D97-AF65-F5344CB8AC3E}">
        <p14:creationId xmlns:p14="http://schemas.microsoft.com/office/powerpoint/2010/main" val="4136001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5347FF6-B76B-3E85-F92A-5F5F04E4BB19}"/>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A1EB8C61-A793-F77E-2E75-5E9A5D8147C1}"/>
              </a:ext>
            </a:extLst>
          </p:cNvPr>
          <p:cNvSpPr txBox="1">
            <a:spLocks noGrp="1"/>
          </p:cNvSpPr>
          <p:nvPr>
            <p:ph type="title" idx="4294967295"/>
          </p:nvPr>
        </p:nvSpPr>
        <p:spPr>
          <a:xfrm>
            <a:off x="1295400" y="13061"/>
            <a:ext cx="9699171" cy="101422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chemeClr val="bg1"/>
                </a:solidFill>
                <a:effectLst/>
                <a:uLnTx/>
                <a:uFillTx/>
                <a:latin typeface="Gotham Medium"/>
                <a:ea typeface="+mj-ea"/>
                <a:cs typeface="+mj-cs"/>
              </a:rPr>
              <a:t>Significance of the U.S. – Mexico War</a:t>
            </a:r>
          </a:p>
        </p:txBody>
      </p:sp>
      <p:sp>
        <p:nvSpPr>
          <p:cNvPr id="4" name="TextBox 3">
            <a:extLst>
              <a:ext uri="{FF2B5EF4-FFF2-40B4-BE49-F238E27FC236}">
                <a16:creationId xmlns:a16="http://schemas.microsoft.com/office/drawing/2014/main" id="{C43BB889-25D6-4BA6-1F72-706F4197CE2A}"/>
              </a:ext>
            </a:extLst>
          </p:cNvPr>
          <p:cNvSpPr txBox="1"/>
          <p:nvPr/>
        </p:nvSpPr>
        <p:spPr>
          <a:xfrm>
            <a:off x="32295" y="1490979"/>
            <a:ext cx="5309138" cy="5478423"/>
          </a:xfrm>
          <a:prstGeom prst="rect">
            <a:avLst/>
          </a:prstGeom>
          <a:noFill/>
        </p:spPr>
        <p:txBody>
          <a:bodyPr wrap="square" rtlCol="0">
            <a:spAutoFit/>
          </a:bodyPr>
          <a:lstStyle/>
          <a:p>
            <a:pPr marL="457200" indent="-457200">
              <a:buFont typeface="Arial" panose="020B0604020202020204" pitchFamily="34" charset="0"/>
              <a:buChar char="•"/>
            </a:pPr>
            <a:r>
              <a:rPr lang="en-US" sz="3500" dirty="0">
                <a:solidFill>
                  <a:srgbClr val="0070C0"/>
                </a:solidFill>
                <a:latin typeface="Gotham book"/>
              </a:rPr>
              <a:t>The Rio Grande is solidified as Texas’ southern border.</a:t>
            </a:r>
          </a:p>
          <a:p>
            <a:pPr marL="457200" indent="-457200">
              <a:buFont typeface="Arial" panose="020B0604020202020204" pitchFamily="34" charset="0"/>
              <a:buChar char="•"/>
            </a:pPr>
            <a:r>
              <a:rPr lang="en-US" sz="3500" dirty="0">
                <a:solidFill>
                  <a:srgbClr val="FF0000"/>
                </a:solidFill>
                <a:latin typeface="Gotham book"/>
              </a:rPr>
              <a:t>The U.S. now extends fully to the west coast.</a:t>
            </a:r>
            <a:endParaRPr lang="en-US" sz="3500" dirty="0">
              <a:solidFill>
                <a:srgbClr val="0070C0"/>
              </a:solidFill>
              <a:latin typeface="Gotham book"/>
            </a:endParaRPr>
          </a:p>
          <a:p>
            <a:pPr marL="457200" indent="-457200">
              <a:buFont typeface="Arial" panose="020B0604020202020204" pitchFamily="34" charset="0"/>
              <a:buChar char="•"/>
            </a:pPr>
            <a:r>
              <a:rPr lang="en-US" sz="3500" dirty="0">
                <a:solidFill>
                  <a:srgbClr val="7030A0"/>
                </a:solidFill>
                <a:latin typeface="Gotham book"/>
              </a:rPr>
              <a:t>The new lands of the Mexican Cession start new arguments about the expansion of slavery in the U.S. </a:t>
            </a:r>
          </a:p>
        </p:txBody>
      </p:sp>
      <p:pic>
        <p:nvPicPr>
          <p:cNvPr id="1026" name="Picture 2" descr="A map of the political borders of the U.S. in 1848 after the U.S. - Mexico War. The U.S. extended fully to the west coast with all lands west of Texas as far north as modern-day California labeled &quot;California.&quot; The western border of Texas extends into present-day New Mexico and a small portion extends as far north as present-day Nebraska.  ">
            <a:extLst>
              <a:ext uri="{FF2B5EF4-FFF2-40B4-BE49-F238E27FC236}">
                <a16:creationId xmlns:a16="http://schemas.microsoft.com/office/drawing/2014/main" id="{C330D273-6088-B780-7571-0268957337E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26" t="1569" r="17864" b="2587"/>
          <a:stretch>
            <a:fillRect/>
          </a:stretch>
        </p:blipFill>
        <p:spPr bwMode="auto">
          <a:xfrm>
            <a:off x="5341433" y="1490979"/>
            <a:ext cx="6687281" cy="4017192"/>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2309C3E-91AE-F981-2D7F-09DE401D0A91}"/>
              </a:ext>
            </a:extLst>
          </p:cNvPr>
          <p:cNvSpPr txBox="1"/>
          <p:nvPr/>
        </p:nvSpPr>
        <p:spPr>
          <a:xfrm>
            <a:off x="5341433" y="5584371"/>
            <a:ext cx="6687281" cy="769441"/>
          </a:xfrm>
          <a:prstGeom prst="rect">
            <a:avLst/>
          </a:prstGeom>
          <a:noFill/>
        </p:spPr>
        <p:txBody>
          <a:bodyPr wrap="square" rtlCol="0">
            <a:spAutoFit/>
          </a:bodyPr>
          <a:lstStyle/>
          <a:p>
            <a:pPr algn="ctr"/>
            <a:r>
              <a:rPr lang="en-US" sz="2200" dirty="0">
                <a:latin typeface="Gotham book"/>
              </a:rPr>
              <a:t>Map of the United States 1848-54</a:t>
            </a:r>
          </a:p>
          <a:p>
            <a:pPr algn="ctr"/>
            <a:r>
              <a:rPr lang="en-US" sz="2200" i="1" dirty="0">
                <a:latin typeface="Gotham book"/>
              </a:rPr>
              <a:t>The Portal to Texas History </a:t>
            </a:r>
          </a:p>
        </p:txBody>
      </p:sp>
    </p:spTree>
    <p:extLst>
      <p:ext uri="{BB962C8B-B14F-4D97-AF65-F5344CB8AC3E}">
        <p14:creationId xmlns:p14="http://schemas.microsoft.com/office/powerpoint/2010/main" val="859779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1B63177-A3B8-6E90-03FA-48318A7A54F2}"/>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C5CBA110-9B48-A9E2-8C9F-53399516F571}"/>
              </a:ext>
            </a:extLst>
          </p:cNvPr>
          <p:cNvSpPr txBox="1">
            <a:spLocks noGrp="1"/>
          </p:cNvSpPr>
          <p:nvPr>
            <p:ph type="title" idx="4294967295"/>
          </p:nvPr>
        </p:nvSpPr>
        <p:spPr>
          <a:xfrm>
            <a:off x="1685775" y="-148837"/>
            <a:ext cx="10285536" cy="15834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Exit Ticket </a:t>
            </a:r>
            <a:b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br>
            <a:r>
              <a:rPr kumimoji="0" lang="en-US" sz="4400" b="0" i="0" u="none" strike="noStrike" kern="1200" cap="none" spc="0" normalizeH="0" baseline="0" noProof="0" dirty="0">
                <a:ln>
                  <a:noFill/>
                </a:ln>
                <a:solidFill>
                  <a:schemeClr val="tx1"/>
                </a:solidFill>
                <a:effectLst/>
                <a:uLnTx/>
                <a:uFillTx/>
                <a:latin typeface="Gotham Medium"/>
                <a:ea typeface="+mj-ea"/>
                <a:cs typeface="+mj-cs"/>
              </a:rPr>
              <a:t>Use the image to complete your exit ticket</a:t>
            </a:r>
          </a:p>
        </p:txBody>
      </p:sp>
      <p:sp>
        <p:nvSpPr>
          <p:cNvPr id="4" name="TextBox 3">
            <a:extLst>
              <a:ext uri="{FF2B5EF4-FFF2-40B4-BE49-F238E27FC236}">
                <a16:creationId xmlns:a16="http://schemas.microsoft.com/office/drawing/2014/main" id="{9DA28DB0-FAF9-54D7-5098-B091CC921A49}"/>
              </a:ext>
            </a:extLst>
          </p:cNvPr>
          <p:cNvSpPr txBox="1"/>
          <p:nvPr/>
        </p:nvSpPr>
        <p:spPr>
          <a:xfrm>
            <a:off x="2993571" y="1698171"/>
            <a:ext cx="5105400" cy="4401205"/>
          </a:xfrm>
          <a:prstGeom prst="rect">
            <a:avLst/>
          </a:prstGeom>
          <a:noFill/>
        </p:spPr>
        <p:txBody>
          <a:bodyPr wrap="square" rtlCol="0">
            <a:spAutoFit/>
          </a:bodyPr>
          <a:lstStyle/>
          <a:p>
            <a:pPr marL="457200" indent="-457200">
              <a:buFont typeface="Arial" panose="020B0604020202020204" pitchFamily="34" charset="0"/>
              <a:buChar char="•"/>
            </a:pPr>
            <a:r>
              <a:rPr lang="en-US" sz="4000" dirty="0">
                <a:solidFill>
                  <a:srgbClr val="C00000"/>
                </a:solidFill>
                <a:latin typeface="Gotham book"/>
              </a:rPr>
              <a:t>Write at least ONE cause and ONE effect of the U.S.-Mexico War based on the information in your notes.</a:t>
            </a:r>
          </a:p>
          <a:p>
            <a:pPr marL="457200" indent="-457200">
              <a:buFont typeface="Arial" panose="020B0604020202020204" pitchFamily="34" charset="0"/>
              <a:buChar char="•"/>
            </a:pPr>
            <a:r>
              <a:rPr lang="en-US" sz="4000" dirty="0">
                <a:solidFill>
                  <a:schemeClr val="accent4">
                    <a:lumMod val="75000"/>
                  </a:schemeClr>
                </a:solidFill>
                <a:latin typeface="Gotham book"/>
              </a:rPr>
              <a:t>Share with a partner</a:t>
            </a:r>
          </a:p>
        </p:txBody>
      </p:sp>
      <p:pic>
        <p:nvPicPr>
          <p:cNvPr id="5" name="Graphic 4">
            <a:extLst>
              <a:ext uri="{FF2B5EF4-FFF2-40B4-BE49-F238E27FC236}">
                <a16:creationId xmlns:a16="http://schemas.microsoft.com/office/drawing/2014/main" id="{E00F7BBC-8C94-1CEF-8A72-92EC177B85E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74494" y="1911301"/>
            <a:ext cx="925793" cy="925793"/>
          </a:xfrm>
          <a:prstGeom prst="rect">
            <a:avLst/>
          </a:prstGeom>
        </p:spPr>
      </p:pic>
      <p:pic>
        <p:nvPicPr>
          <p:cNvPr id="6" name="Graphic 5">
            <a:extLst>
              <a:ext uri="{FF2B5EF4-FFF2-40B4-BE49-F238E27FC236}">
                <a16:creationId xmlns:a16="http://schemas.microsoft.com/office/drawing/2014/main" id="{C2AF6FE5-4199-0538-83A2-178A8D140EAB}"/>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57834" y="5402464"/>
            <a:ext cx="842453" cy="842453"/>
          </a:xfrm>
          <a:prstGeom prst="rect">
            <a:avLst/>
          </a:prstGeom>
        </p:spPr>
      </p:pic>
      <p:pic>
        <p:nvPicPr>
          <p:cNvPr id="8" name="Graphic 7" descr="Lightbulb and gear with solid fill">
            <a:extLst>
              <a:ext uri="{FF2B5EF4-FFF2-40B4-BE49-F238E27FC236}">
                <a16:creationId xmlns:a16="http://schemas.microsoft.com/office/drawing/2014/main" id="{6A589173-E9C3-737F-899E-F5CF71446CA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218711" y="1911301"/>
            <a:ext cx="3135087" cy="3135087"/>
          </a:xfrm>
          <a:prstGeom prst="rect">
            <a:avLst/>
          </a:prstGeom>
        </p:spPr>
      </p:pic>
    </p:spTree>
    <p:extLst>
      <p:ext uri="{BB962C8B-B14F-4D97-AF65-F5344CB8AC3E}">
        <p14:creationId xmlns:p14="http://schemas.microsoft.com/office/powerpoint/2010/main" val="2649545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6E5DC7ED-3266-FAA1-947A-46133C384DC6}"/>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7AFB1754-2AB1-9B7A-EBD6-F7FE3606A9C8}"/>
              </a:ext>
            </a:extLst>
          </p:cNvPr>
          <p:cNvSpPr txBox="1">
            <a:spLocks noGrp="1"/>
          </p:cNvSpPr>
          <p:nvPr>
            <p:ph type="title" idx="4294967295"/>
          </p:nvPr>
        </p:nvSpPr>
        <p:spPr>
          <a:xfrm>
            <a:off x="2224993" y="100776"/>
            <a:ext cx="8405949"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300" b="0" i="0" u="none" strike="noStrike" kern="1200" cap="none" spc="0" normalizeH="0" baseline="0" noProof="0" dirty="0">
                <a:ln>
                  <a:noFill/>
                </a:ln>
                <a:solidFill>
                  <a:schemeClr val="bg1"/>
                </a:solidFill>
                <a:effectLst/>
                <a:uLnTx/>
                <a:uFillTx/>
                <a:latin typeface="Gotham Medium"/>
                <a:ea typeface="+mj-ea"/>
                <a:cs typeface="+mj-cs"/>
              </a:rPr>
              <a:t>Share with the class </a:t>
            </a:r>
            <a:r>
              <a:rPr kumimoji="0" lang="en-US" sz="7300" b="0" i="0" u="none" strike="noStrike" kern="1200" cap="none" spc="0" normalizeH="0" baseline="0" noProof="0" dirty="0">
                <a:ln>
                  <a:noFill/>
                </a:ln>
                <a:solidFill>
                  <a:schemeClr val="bg2">
                    <a:lumMod val="25000"/>
                  </a:schemeClr>
                </a:solidFill>
                <a:effectLst/>
                <a:uLnTx/>
                <a:uFillTx/>
                <a:latin typeface="Gotham Medium"/>
                <a:ea typeface="+mj-ea"/>
                <a:cs typeface="+mj-cs"/>
              </a:rPr>
              <a:t>2</a:t>
            </a:r>
            <a:endParaRPr kumimoji="0" lang="en-US" sz="2800" b="0" i="0" u="none" strike="noStrike" kern="1200" cap="none" spc="0" normalizeH="0" baseline="0" noProof="0" dirty="0">
              <a:ln>
                <a:noFill/>
              </a:ln>
              <a:solidFill>
                <a:schemeClr val="bg2">
                  <a:lumMod val="25000"/>
                </a:schemeClr>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7DAF7075-B4E9-8275-204A-1BD3A123F28F}"/>
              </a:ext>
            </a:extLst>
          </p:cNvPr>
          <p:cNvSpPr/>
          <p:nvPr/>
        </p:nvSpPr>
        <p:spPr>
          <a:xfrm>
            <a:off x="2710811" y="1959430"/>
            <a:ext cx="9023989" cy="2612570"/>
          </a:xfrm>
          <a:prstGeom prst="wedgeRoundRectCallout">
            <a:avLst>
              <a:gd name="adj1" fmla="val -62918"/>
              <a:gd name="adj2" fmla="val 32415"/>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1750" algn="l" defTabSz="914400" rtl="0" eaLnBrk="1" fontAlgn="auto" latinLnBrk="0" hangingPunct="1">
              <a:lnSpc>
                <a:spcPct val="110000"/>
              </a:lnSpc>
              <a:spcBef>
                <a:spcPts val="0"/>
              </a:spcBef>
              <a:spcAft>
                <a:spcPts val="60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Aptos" panose="020B0004020202020204" pitchFamily="34" charset="0"/>
                <a:ea typeface="Times New Roman" panose="02020603050405020304" pitchFamily="18" charset="0"/>
                <a:cs typeface="Times New Roman" panose="02020603050405020304" pitchFamily="18" charset="0"/>
              </a:rPr>
              <a:t>One </a:t>
            </a:r>
            <a:r>
              <a:rPr kumimoji="0" lang="en-US" sz="4400" b="1" i="1" u="sng" strike="noStrike" kern="1200" cap="none" spc="0" normalizeH="0" baseline="0" noProof="0" dirty="0">
                <a:ln>
                  <a:noFill/>
                </a:ln>
                <a:solidFill>
                  <a:srgbClr val="C00000"/>
                </a:solidFill>
                <a:effectLst/>
                <a:uLnTx/>
                <a:uFillTx/>
                <a:latin typeface="Aptos" panose="020B0004020202020204" pitchFamily="34" charset="0"/>
                <a:ea typeface="Times New Roman" panose="02020603050405020304" pitchFamily="18" charset="0"/>
                <a:cs typeface="Times New Roman" panose="02020603050405020304" pitchFamily="18" charset="0"/>
              </a:rPr>
              <a:t>cause</a:t>
            </a:r>
            <a:r>
              <a:rPr kumimoji="0" lang="en-US" sz="4400" b="1" i="1" u="none" strike="noStrike" kern="1200" cap="none" spc="0" normalizeH="0" baseline="0" noProof="0" dirty="0">
                <a:ln>
                  <a:noFill/>
                </a:ln>
                <a:solidFill>
                  <a:srgbClr val="C00000"/>
                </a:solidFill>
                <a:effectLst/>
                <a:uLnTx/>
                <a:uFillTx/>
                <a:latin typeface="Aptos" panose="020B0004020202020204" pitchFamily="34" charset="0"/>
                <a:ea typeface="Times New Roman" panose="02020603050405020304" pitchFamily="18" charset="0"/>
                <a:cs typeface="Times New Roman" panose="02020603050405020304" pitchFamily="18" charset="0"/>
              </a:rPr>
              <a:t> / </a:t>
            </a:r>
            <a:r>
              <a:rPr kumimoji="0" lang="en-US" sz="4400" b="1" i="1" u="sng" strike="noStrike" kern="1200" cap="none" spc="0" normalizeH="0" baseline="0" noProof="0" dirty="0">
                <a:ln>
                  <a:noFill/>
                </a:ln>
                <a:solidFill>
                  <a:srgbClr val="C00000"/>
                </a:solidFill>
                <a:effectLst/>
                <a:uLnTx/>
                <a:uFillTx/>
                <a:latin typeface="Aptos" panose="020B0004020202020204" pitchFamily="34" charset="0"/>
                <a:ea typeface="Times New Roman" panose="02020603050405020304" pitchFamily="18" charset="0"/>
                <a:cs typeface="Times New Roman" panose="02020603050405020304" pitchFamily="18" charset="0"/>
              </a:rPr>
              <a:t>effect</a:t>
            </a:r>
            <a:r>
              <a:rPr kumimoji="0" lang="en-US" sz="4400" b="1" i="1" u="none" strike="noStrike" kern="1200" cap="none" spc="0" normalizeH="0" baseline="0" noProof="0" dirty="0">
                <a:ln>
                  <a:noFill/>
                </a:ln>
                <a:solidFill>
                  <a:srgbClr val="C00000"/>
                </a:solidFill>
                <a:effectLst/>
                <a:uLnTx/>
                <a:uFillTx/>
                <a:latin typeface="Aptos" panose="020B0004020202020204" pitchFamily="34" charset="0"/>
                <a:ea typeface="Times New Roman" panose="02020603050405020304" pitchFamily="18" charset="0"/>
                <a:cs typeface="Times New Roman" panose="02020603050405020304" pitchFamily="18" charset="0"/>
              </a:rPr>
              <a:t> </a:t>
            </a:r>
            <a:r>
              <a:rPr kumimoji="0" lang="en-US" sz="4400" u="none" strike="noStrike" kern="1200" cap="none" spc="0" normalizeH="0" baseline="0" noProof="0" dirty="0">
                <a:ln>
                  <a:noFill/>
                </a:ln>
                <a:solidFill>
                  <a:srgbClr val="C00000"/>
                </a:solidFill>
                <a:effectLst/>
                <a:uLnTx/>
                <a:uFillTx/>
                <a:latin typeface="Aptos" panose="020B0004020202020204" pitchFamily="34" charset="0"/>
                <a:ea typeface="Times New Roman" panose="02020603050405020304" pitchFamily="18" charset="0"/>
                <a:cs typeface="Times New Roman" panose="02020603050405020304" pitchFamily="18" charset="0"/>
              </a:rPr>
              <a:t>of the U.</a:t>
            </a:r>
            <a:r>
              <a:rPr kumimoji="0" lang="en-US" sz="4400" u="none" strike="noStrike" kern="1200" cap="none" spc="0" normalizeH="0" baseline="0" noProof="0">
                <a:ln>
                  <a:noFill/>
                </a:ln>
                <a:solidFill>
                  <a:srgbClr val="C00000"/>
                </a:solidFill>
                <a:effectLst/>
                <a:uLnTx/>
                <a:uFillTx/>
                <a:latin typeface="Aptos" panose="020B0004020202020204" pitchFamily="34" charset="0"/>
                <a:ea typeface="Times New Roman" panose="02020603050405020304" pitchFamily="18" charset="0"/>
                <a:cs typeface="Times New Roman" panose="02020603050405020304" pitchFamily="18" charset="0"/>
              </a:rPr>
              <a:t>S.- </a:t>
            </a:r>
            <a:r>
              <a:rPr kumimoji="0" lang="en-US" sz="4400" u="none" strike="noStrike" kern="1200" cap="none" spc="0" normalizeH="0" baseline="0" noProof="0" dirty="0">
                <a:ln>
                  <a:noFill/>
                </a:ln>
                <a:solidFill>
                  <a:srgbClr val="C00000"/>
                </a:solidFill>
                <a:effectLst/>
                <a:uLnTx/>
                <a:uFillTx/>
                <a:latin typeface="Aptos" panose="020B0004020202020204" pitchFamily="34" charset="0"/>
                <a:ea typeface="Times New Roman" panose="02020603050405020304" pitchFamily="18" charset="0"/>
                <a:cs typeface="Times New Roman" panose="02020603050405020304" pitchFamily="18" charset="0"/>
              </a:rPr>
              <a:t>Mexico War was ______________</a:t>
            </a:r>
            <a:endParaRPr kumimoji="0" lang="en-US" sz="4400" b="0" i="0" u="none" strike="noStrike" kern="1200" cap="none" spc="0" normalizeH="0" baseline="0" noProof="0" dirty="0">
              <a:ln>
                <a:noFill/>
              </a:ln>
              <a:solidFill>
                <a:srgbClr val="C0000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pic>
        <p:nvPicPr>
          <p:cNvPr id="4" name="Graphic 3">
            <a:extLst>
              <a:ext uri="{FF2B5EF4-FFF2-40B4-BE49-F238E27FC236}">
                <a16:creationId xmlns:a16="http://schemas.microsoft.com/office/drawing/2014/main" id="{913712B7-AD78-68F5-16E8-7F6FA39FC54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2601" y="2955225"/>
            <a:ext cx="1370657" cy="1370657"/>
          </a:xfrm>
          <a:prstGeom prst="rect">
            <a:avLst/>
          </a:prstGeom>
        </p:spPr>
      </p:pic>
    </p:spTree>
    <p:extLst>
      <p:ext uri="{BB962C8B-B14F-4D97-AF65-F5344CB8AC3E}">
        <p14:creationId xmlns:p14="http://schemas.microsoft.com/office/powerpoint/2010/main" val="3663917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851A853-8D6A-BBD0-840C-11E1A297BC73}"/>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5F92B003-D3AF-0245-195D-C879C86EED6A}"/>
              </a:ext>
            </a:extLst>
          </p:cNvPr>
          <p:cNvSpPr txBox="1">
            <a:spLocks noGrp="1"/>
          </p:cNvSpPr>
          <p:nvPr>
            <p:ph type="title" idx="4294967295"/>
          </p:nvPr>
        </p:nvSpPr>
        <p:spPr>
          <a:xfrm>
            <a:off x="1685775" y="-148837"/>
            <a:ext cx="10285536" cy="15834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Warm-up </a:t>
            </a:r>
            <a:b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br>
            <a:r>
              <a:rPr kumimoji="0" lang="en-US" sz="4400" b="0" i="0" u="none" strike="noStrike" kern="1200" cap="none" spc="0" normalizeH="0" baseline="0" noProof="0" dirty="0">
                <a:ln>
                  <a:noFill/>
                </a:ln>
                <a:solidFill>
                  <a:schemeClr val="tx1"/>
                </a:solidFill>
                <a:effectLst/>
                <a:uLnTx/>
                <a:uFillTx/>
                <a:latin typeface="Gotham Medium"/>
                <a:ea typeface="+mj-ea"/>
                <a:cs typeface="+mj-cs"/>
              </a:rPr>
              <a:t>Use the image to complete your warm-up</a:t>
            </a:r>
          </a:p>
        </p:txBody>
      </p:sp>
      <p:pic>
        <p:nvPicPr>
          <p:cNvPr id="3" name="Picture 2" descr="A painting titled, &quot;General Scott's Grand Entry into the city of Mexico, September 14, 1847.&quot; The painting shows the American General Winfield Scott riding on his horse, holding his hat high in the air as American soldiers stand behind, saluting him. His officers follow behind him on horseback. There are several Mexican citizens and soldiers laying on the ground wounded or dead as he passes by. ">
            <a:extLst>
              <a:ext uri="{FF2B5EF4-FFF2-40B4-BE49-F238E27FC236}">
                <a16:creationId xmlns:a16="http://schemas.microsoft.com/office/drawing/2014/main" id="{F4442407-02FB-7416-6BF0-CAED1A4E854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71472" y="1434605"/>
            <a:ext cx="7012759" cy="4930928"/>
          </a:xfrm>
          <a:prstGeom prst="rect">
            <a:avLst/>
          </a:prstGeom>
          <a:noFill/>
          <a:ln>
            <a:noFill/>
          </a:ln>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2600686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E84FF13F-930D-E61A-A70E-836A0CE120AE}"/>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F818E05C-6332-3810-C7FF-C2E4B4612CF7}"/>
              </a:ext>
            </a:extLst>
          </p:cNvPr>
          <p:cNvSpPr txBox="1">
            <a:spLocks noGrp="1"/>
          </p:cNvSpPr>
          <p:nvPr>
            <p:ph type="title" idx="4294967295"/>
          </p:nvPr>
        </p:nvSpPr>
        <p:spPr>
          <a:xfrm>
            <a:off x="1680707" y="133433"/>
            <a:ext cx="8405949"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300" b="0" i="0" u="none" strike="noStrike" kern="1200" cap="none" spc="0" normalizeH="0" baseline="0" noProof="0" dirty="0">
                <a:ln>
                  <a:noFill/>
                </a:ln>
                <a:solidFill>
                  <a:schemeClr val="bg1"/>
                </a:solidFill>
                <a:effectLst/>
                <a:uLnTx/>
                <a:uFillTx/>
                <a:latin typeface="Gotham Medium"/>
                <a:ea typeface="+mj-ea"/>
                <a:cs typeface="+mj-cs"/>
              </a:rPr>
              <a:t>Share with the class</a:t>
            </a:r>
            <a:endParaRPr kumimoji="0" lang="en-US" sz="28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20817380-77CE-5137-18BE-264D6832C4E4}"/>
              </a:ext>
            </a:extLst>
          </p:cNvPr>
          <p:cNvSpPr/>
          <p:nvPr/>
        </p:nvSpPr>
        <p:spPr>
          <a:xfrm>
            <a:off x="2710811" y="1959430"/>
            <a:ext cx="9023989" cy="2612570"/>
          </a:xfrm>
          <a:prstGeom prst="wedgeRoundRectCallout">
            <a:avLst>
              <a:gd name="adj1" fmla="val -62918"/>
              <a:gd name="adj2" fmla="val 32415"/>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1750" algn="l" defTabSz="914400" rtl="0" eaLnBrk="1" fontAlgn="auto" latinLnBrk="0" hangingPunct="1">
              <a:lnSpc>
                <a:spcPct val="110000"/>
              </a:lnSpc>
              <a:spcBef>
                <a:spcPts val="0"/>
              </a:spcBef>
              <a:spcAft>
                <a:spcPts val="60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Aptos" panose="020B0004020202020204" pitchFamily="34" charset="0"/>
                <a:ea typeface="Times New Roman" panose="02020603050405020304" pitchFamily="18" charset="0"/>
                <a:cs typeface="Times New Roman" panose="02020603050405020304" pitchFamily="18" charset="0"/>
              </a:rPr>
              <a:t>One inference I can make about today’s lesson based on the title and image is that ______________</a:t>
            </a:r>
          </a:p>
        </p:txBody>
      </p:sp>
      <p:pic>
        <p:nvPicPr>
          <p:cNvPr id="4" name="Graphic 3">
            <a:extLst>
              <a:ext uri="{FF2B5EF4-FFF2-40B4-BE49-F238E27FC236}">
                <a16:creationId xmlns:a16="http://schemas.microsoft.com/office/drawing/2014/main" id="{2BC4ACA1-D343-6981-47D6-2002B261B8E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2601" y="2955225"/>
            <a:ext cx="1370657" cy="1370657"/>
          </a:xfrm>
          <a:prstGeom prst="rect">
            <a:avLst/>
          </a:prstGeom>
        </p:spPr>
      </p:pic>
    </p:spTree>
    <p:extLst>
      <p:ext uri="{BB962C8B-B14F-4D97-AF65-F5344CB8AC3E}">
        <p14:creationId xmlns:p14="http://schemas.microsoft.com/office/powerpoint/2010/main" val="2219854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D80D5C1-3D5E-4689-2EAF-05D7F1F0032D}"/>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0C417AD0-7956-B912-9233-D27AC389CD80}"/>
              </a:ext>
            </a:extLst>
          </p:cNvPr>
          <p:cNvSpPr txBox="1">
            <a:spLocks noGrp="1"/>
          </p:cNvSpPr>
          <p:nvPr>
            <p:ph type="title" idx="4294967295"/>
          </p:nvPr>
        </p:nvSpPr>
        <p:spPr>
          <a:xfrm>
            <a:off x="2125050" y="1306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Essential Question</a:t>
            </a:r>
          </a:p>
        </p:txBody>
      </p:sp>
      <p:sp>
        <p:nvSpPr>
          <p:cNvPr id="3" name="TextBox 2">
            <a:extLst>
              <a:ext uri="{FF2B5EF4-FFF2-40B4-BE49-F238E27FC236}">
                <a16:creationId xmlns:a16="http://schemas.microsoft.com/office/drawing/2014/main" id="{4B6F5512-4672-385A-C669-616A4468A7C5}"/>
              </a:ext>
            </a:extLst>
          </p:cNvPr>
          <p:cNvSpPr txBox="1"/>
          <p:nvPr/>
        </p:nvSpPr>
        <p:spPr>
          <a:xfrm>
            <a:off x="1103971" y="1828800"/>
            <a:ext cx="10363200"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What were the causes, key events, and significance of the U.S.-Mexico War? </a:t>
            </a:r>
          </a:p>
        </p:txBody>
      </p:sp>
    </p:spTree>
    <p:extLst>
      <p:ext uri="{BB962C8B-B14F-4D97-AF65-F5344CB8AC3E}">
        <p14:creationId xmlns:p14="http://schemas.microsoft.com/office/powerpoint/2010/main" val="1575692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E7B7098-2390-3DD5-30F9-BC8BD8F6F7F5}"/>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1C857AD5-9C22-00C1-59F8-40297C37F889}"/>
              </a:ext>
            </a:extLst>
          </p:cNvPr>
          <p:cNvSpPr txBox="1">
            <a:spLocks noGrp="1"/>
          </p:cNvSpPr>
          <p:nvPr>
            <p:ph type="title" idx="4294967295"/>
          </p:nvPr>
        </p:nvSpPr>
        <p:spPr>
          <a:xfrm>
            <a:off x="1864854" y="13061"/>
            <a:ext cx="8493035" cy="1490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800" b="0" i="0" u="none" strike="noStrike" kern="1200" cap="none" spc="0" normalizeH="0" baseline="0" noProof="0" dirty="0">
                <a:ln>
                  <a:noFill/>
                </a:ln>
                <a:solidFill>
                  <a:schemeClr val="bg1"/>
                </a:solidFill>
                <a:effectLst/>
                <a:uLnTx/>
                <a:uFillTx/>
                <a:latin typeface="Gotham Medium"/>
                <a:ea typeface="+mj-ea"/>
                <a:cs typeface="+mj-cs"/>
              </a:rPr>
              <a:t>In today’s lesson…</a:t>
            </a:r>
          </a:p>
        </p:txBody>
      </p:sp>
      <p:sp>
        <p:nvSpPr>
          <p:cNvPr id="3" name="TextBox 2">
            <a:extLst>
              <a:ext uri="{FF2B5EF4-FFF2-40B4-BE49-F238E27FC236}">
                <a16:creationId xmlns:a16="http://schemas.microsoft.com/office/drawing/2014/main" id="{FE154717-6E1B-3150-9ACC-56DFB207DEE1}"/>
              </a:ext>
            </a:extLst>
          </p:cNvPr>
          <p:cNvSpPr txBox="1"/>
          <p:nvPr/>
        </p:nvSpPr>
        <p:spPr>
          <a:xfrm>
            <a:off x="1109016" y="1785257"/>
            <a:ext cx="10276115" cy="3785652"/>
          </a:xfrm>
          <a:prstGeom prst="rect">
            <a:avLst/>
          </a:prstGeom>
          <a:noFill/>
        </p:spPr>
        <p:txBody>
          <a:bodyPr wrap="square" rtlCol="0">
            <a:spAutoFit/>
          </a:bodyPr>
          <a:lstStyle/>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000" b="1" i="1" u="sng" strike="noStrike" kern="1200" cap="none" spc="0" normalizeH="0" baseline="0" noProof="0" dirty="0">
                <a:ln>
                  <a:noFill/>
                </a:ln>
                <a:solidFill>
                  <a:srgbClr val="4472C4">
                    <a:lumMod val="50000"/>
                  </a:srgbClr>
                </a:solidFill>
                <a:effectLst/>
                <a:uLnTx/>
                <a:uFillTx/>
                <a:latin typeface="Calibri" panose="020F0502020204030204"/>
                <a:ea typeface="+mn-ea"/>
                <a:cs typeface="+mn-cs"/>
              </a:rPr>
              <a:t>We will</a:t>
            </a:r>
            <a:r>
              <a:rPr kumimoji="0" lang="en-US" sz="4000" strike="noStrike" kern="1200" cap="none" spc="0" normalizeH="0" baseline="0" noProof="0" dirty="0">
                <a:ln>
                  <a:noFill/>
                </a:ln>
                <a:solidFill>
                  <a:srgbClr val="4472C4">
                    <a:lumMod val="50000"/>
                  </a:srgbClr>
                </a:solidFill>
                <a:effectLst/>
                <a:uLnTx/>
                <a:uFillTx/>
                <a:latin typeface="Calibri" panose="020F0502020204030204"/>
                <a:ea typeface="+mn-ea"/>
                <a:cs typeface="+mn-cs"/>
              </a:rPr>
              <a:t> identify and summarize the key causes, events, effects, and significance of the U.S.-Mexico War. </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000" b="1" i="1" u="sng" strike="noStrike" kern="1200" cap="none" spc="0" normalizeH="0" baseline="0" noProof="0" dirty="0">
                <a:ln>
                  <a:noFill/>
                </a:ln>
                <a:solidFill>
                  <a:srgbClr val="C00000"/>
                </a:solidFill>
                <a:effectLst/>
                <a:uLnTx/>
                <a:uFillTx/>
                <a:latin typeface="Calibri" panose="020F0502020204030204"/>
                <a:ea typeface="+mn-ea"/>
                <a:cs typeface="+mn-cs"/>
              </a:rPr>
              <a:t>I will</a:t>
            </a:r>
            <a:r>
              <a:rPr kumimoji="0" lang="en-US" sz="4000" strike="noStrike" kern="1200" cap="none" spc="0" normalizeH="0" baseline="0" noProof="0" dirty="0">
                <a:ln>
                  <a:noFill/>
                </a:ln>
                <a:solidFill>
                  <a:srgbClr val="C00000"/>
                </a:solidFill>
                <a:effectLst/>
                <a:uLnTx/>
                <a:uFillTx/>
                <a:latin typeface="Calibri" panose="020F0502020204030204"/>
                <a:ea typeface="+mn-ea"/>
                <a:cs typeface="+mn-cs"/>
              </a:rPr>
              <a:t> use my guided note-taking worksheet to record significant information about the U.S.-Mexico War.</a:t>
            </a:r>
            <a:endPar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8437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3622983-99B1-94FF-832E-44408B4C251D}"/>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4E2D2FF0-ABCC-AEF4-33E4-5E861E71A47A}"/>
              </a:ext>
            </a:extLst>
          </p:cNvPr>
          <p:cNvSpPr txBox="1">
            <a:spLocks noGrp="1"/>
          </p:cNvSpPr>
          <p:nvPr>
            <p:ph type="title" idx="4294967295"/>
          </p:nvPr>
        </p:nvSpPr>
        <p:spPr>
          <a:xfrm>
            <a:off x="1709057" y="13060"/>
            <a:ext cx="9078686" cy="12605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a:ln>
                  <a:noFill/>
                </a:ln>
                <a:solidFill>
                  <a:schemeClr val="bg1"/>
                </a:solidFill>
                <a:effectLst/>
                <a:uLnTx/>
                <a:uFillTx/>
                <a:latin typeface="Gotham Medium"/>
                <a:ea typeface="+mj-ea"/>
                <a:cs typeface="+mj-cs"/>
              </a:rPr>
              <a:t>James K. Polk</a:t>
            </a:r>
            <a:endParaRPr kumimoji="0" lang="en-US" sz="5400" b="0" i="0" u="none" strike="noStrike" kern="1200" cap="none" spc="0" normalizeH="0" baseline="0" noProof="0" dirty="0">
              <a:ln>
                <a:noFill/>
              </a:ln>
              <a:solidFill>
                <a:schemeClr val="bg1"/>
              </a:solidFill>
              <a:effectLst/>
              <a:uLnTx/>
              <a:uFillTx/>
              <a:latin typeface="Gotham Medium"/>
              <a:ea typeface="+mj-ea"/>
              <a:cs typeface="+mj-cs"/>
            </a:endParaRPr>
          </a:p>
        </p:txBody>
      </p:sp>
      <p:pic>
        <p:nvPicPr>
          <p:cNvPr id="4" name="Picture 3" descr="A photograph portrait of James K. Polk">
            <a:extLst>
              <a:ext uri="{FF2B5EF4-FFF2-40B4-BE49-F238E27FC236}">
                <a16:creationId xmlns:a16="http://schemas.microsoft.com/office/drawing/2014/main" id="{9B436E4E-1109-3340-0114-AFD0CEBDFC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143" y="350612"/>
            <a:ext cx="4114800" cy="5505450"/>
          </a:xfrm>
          <a:prstGeom prst="rect">
            <a:avLst/>
          </a:prstGeom>
          <a:effectLst>
            <a:outerShdw blurRad="50800" dist="50800" dir="7920000" algn="ctr" rotWithShape="0">
              <a:srgbClr val="000000">
                <a:alpha val="43137"/>
              </a:srgbClr>
            </a:outerShdw>
          </a:effectLst>
        </p:spPr>
      </p:pic>
      <p:sp>
        <p:nvSpPr>
          <p:cNvPr id="5" name="TextBox 4">
            <a:extLst>
              <a:ext uri="{FF2B5EF4-FFF2-40B4-BE49-F238E27FC236}">
                <a16:creationId xmlns:a16="http://schemas.microsoft.com/office/drawing/2014/main" id="{A063BCF5-A29D-2B00-8CA4-4711F1DBC086}"/>
              </a:ext>
            </a:extLst>
          </p:cNvPr>
          <p:cNvSpPr txBox="1"/>
          <p:nvPr/>
        </p:nvSpPr>
        <p:spPr>
          <a:xfrm>
            <a:off x="4963886" y="1691820"/>
            <a:ext cx="7195457" cy="4308872"/>
          </a:xfrm>
          <a:prstGeom prst="rect">
            <a:avLst/>
          </a:prstGeom>
          <a:noFill/>
        </p:spPr>
        <p:txBody>
          <a:bodyPr wrap="square" rtlCol="0">
            <a:spAutoFit/>
          </a:bodyPr>
          <a:lstStyle/>
          <a:p>
            <a:pPr marL="457200" indent="-457200">
              <a:buFont typeface="Arial" panose="020B0604020202020204" pitchFamily="34" charset="0"/>
              <a:buChar char="•"/>
            </a:pPr>
            <a:r>
              <a:rPr lang="en-US" sz="4000" dirty="0">
                <a:solidFill>
                  <a:srgbClr val="7030A0"/>
                </a:solidFill>
                <a:latin typeface="Gotham Medium"/>
              </a:rPr>
              <a:t>U.S. President 1845 – 1849</a:t>
            </a:r>
          </a:p>
          <a:p>
            <a:pPr marL="457200" indent="-457200">
              <a:buFont typeface="Arial" panose="020B0604020202020204" pitchFamily="34" charset="0"/>
              <a:buChar char="•"/>
            </a:pPr>
            <a:r>
              <a:rPr lang="en-US" sz="4000" b="1" u="sng" dirty="0">
                <a:solidFill>
                  <a:schemeClr val="accent6">
                    <a:lumMod val="75000"/>
                  </a:schemeClr>
                </a:solidFill>
                <a:latin typeface="Gotham Medium"/>
              </a:rPr>
              <a:t>Goal</a:t>
            </a:r>
            <a:r>
              <a:rPr lang="en-US" sz="4000" dirty="0">
                <a:solidFill>
                  <a:schemeClr val="accent6">
                    <a:lumMod val="75000"/>
                  </a:schemeClr>
                </a:solidFill>
                <a:latin typeface="Gotham Medium"/>
              </a:rPr>
              <a:t>: </a:t>
            </a:r>
            <a:r>
              <a:rPr lang="en-US" sz="4000" dirty="0">
                <a:solidFill>
                  <a:schemeClr val="accent6">
                    <a:lumMod val="75000"/>
                  </a:schemeClr>
                </a:solidFill>
                <a:latin typeface="Gotham book"/>
              </a:rPr>
              <a:t>Westward expansion of the U.S. to the Pacific Ocean.</a:t>
            </a:r>
          </a:p>
          <a:p>
            <a:pPr marL="457200" indent="-457200">
              <a:buFont typeface="Arial" panose="020B0604020202020204" pitchFamily="34" charset="0"/>
              <a:buChar char="•"/>
            </a:pPr>
            <a:r>
              <a:rPr lang="en-US" sz="4000" b="1" u="sng" dirty="0">
                <a:solidFill>
                  <a:schemeClr val="accent2">
                    <a:lumMod val="75000"/>
                  </a:schemeClr>
                </a:solidFill>
                <a:latin typeface="Gotham book"/>
              </a:rPr>
              <a:t>Why</a:t>
            </a:r>
            <a:r>
              <a:rPr lang="en-US" sz="4000" dirty="0">
                <a:solidFill>
                  <a:schemeClr val="accent2">
                    <a:lumMod val="75000"/>
                  </a:schemeClr>
                </a:solidFill>
                <a:latin typeface="Gotham book"/>
              </a:rPr>
              <a:t>?</a:t>
            </a:r>
          </a:p>
          <a:p>
            <a:pPr marL="914400" lvl="1" indent="-457200">
              <a:buFont typeface="Arial" panose="020B0604020202020204" pitchFamily="34" charset="0"/>
              <a:buChar char="•"/>
            </a:pPr>
            <a:r>
              <a:rPr lang="en-US" sz="3800" dirty="0">
                <a:solidFill>
                  <a:srgbClr val="0070C0"/>
                </a:solidFill>
                <a:latin typeface="Gotham book"/>
              </a:rPr>
              <a:t>Better access to profitable markets with Asia</a:t>
            </a:r>
          </a:p>
          <a:p>
            <a:pPr marL="914400" lvl="1" indent="-457200">
              <a:buFont typeface="Arial" panose="020B0604020202020204" pitchFamily="34" charset="0"/>
              <a:buChar char="•"/>
            </a:pPr>
            <a:r>
              <a:rPr lang="en-US" sz="3800" dirty="0">
                <a:solidFill>
                  <a:srgbClr val="7030A0"/>
                </a:solidFill>
                <a:latin typeface="Gotham book"/>
              </a:rPr>
              <a:t>“</a:t>
            </a:r>
            <a:r>
              <a:rPr lang="en-US" sz="3800" b="1" dirty="0">
                <a:solidFill>
                  <a:srgbClr val="7030A0"/>
                </a:solidFill>
                <a:latin typeface="Gotham book"/>
              </a:rPr>
              <a:t>Manifest Destiny”</a:t>
            </a:r>
          </a:p>
        </p:txBody>
      </p:sp>
      <p:sp>
        <p:nvSpPr>
          <p:cNvPr id="6" name="TextBox 5">
            <a:extLst>
              <a:ext uri="{FF2B5EF4-FFF2-40B4-BE49-F238E27FC236}">
                <a16:creationId xmlns:a16="http://schemas.microsoft.com/office/drawing/2014/main" id="{A01D0DA2-4CCC-FFDC-5CCC-F4A2BA14B43D}"/>
              </a:ext>
            </a:extLst>
          </p:cNvPr>
          <p:cNvSpPr txBox="1"/>
          <p:nvPr/>
        </p:nvSpPr>
        <p:spPr>
          <a:xfrm>
            <a:off x="751116" y="5856062"/>
            <a:ext cx="4016828" cy="769441"/>
          </a:xfrm>
          <a:prstGeom prst="rect">
            <a:avLst/>
          </a:prstGeom>
          <a:noFill/>
        </p:spPr>
        <p:txBody>
          <a:bodyPr wrap="square" rtlCol="0">
            <a:spAutoFit/>
          </a:bodyPr>
          <a:lstStyle/>
          <a:p>
            <a:pPr algn="ctr"/>
            <a:r>
              <a:rPr lang="en-US" sz="2200" i="1" dirty="0">
                <a:latin typeface="Gotham book"/>
              </a:rPr>
              <a:t>James K. Polk</a:t>
            </a:r>
          </a:p>
          <a:p>
            <a:pPr algn="ctr"/>
            <a:r>
              <a:rPr lang="en-US" sz="2200" i="1" dirty="0">
                <a:latin typeface="Gotham book"/>
              </a:rPr>
              <a:t>The Library of Congress</a:t>
            </a:r>
          </a:p>
        </p:txBody>
      </p:sp>
    </p:spTree>
    <p:extLst>
      <p:ext uri="{BB962C8B-B14F-4D97-AF65-F5344CB8AC3E}">
        <p14:creationId xmlns:p14="http://schemas.microsoft.com/office/powerpoint/2010/main" val="585780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A2AF68C-B3EF-A7A7-0951-CDA88509C094}"/>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870D560E-8A04-4023-5CDD-F2E7AE9AF0DF}"/>
              </a:ext>
            </a:extLst>
          </p:cNvPr>
          <p:cNvSpPr txBox="1">
            <a:spLocks noGrp="1"/>
          </p:cNvSpPr>
          <p:nvPr>
            <p:ph type="title" idx="4294967295"/>
          </p:nvPr>
        </p:nvSpPr>
        <p:spPr>
          <a:xfrm>
            <a:off x="2285999" y="2161834"/>
            <a:ext cx="8175171" cy="20182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a:ln>
                  <a:noFill/>
                </a:ln>
                <a:solidFill>
                  <a:srgbClr val="FFFF00"/>
                </a:solidFill>
                <a:effectLst/>
                <a:uLnTx/>
                <a:uFillTx/>
                <a:latin typeface="Gotham Medium"/>
                <a:ea typeface="+mj-ea"/>
                <a:cs typeface="+mj-cs"/>
              </a:rPr>
              <a:t>The U.S.-Mexico War</a:t>
            </a:r>
          </a:p>
        </p:txBody>
      </p:sp>
    </p:spTree>
    <p:extLst>
      <p:ext uri="{BB962C8B-B14F-4D97-AF65-F5344CB8AC3E}">
        <p14:creationId xmlns:p14="http://schemas.microsoft.com/office/powerpoint/2010/main" val="3217131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B5B5F6C-19EA-CF01-8893-7FAAB67E693D}"/>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389AB68C-4D42-0C24-33AC-A8D6BC1BB3FA}"/>
              </a:ext>
            </a:extLst>
          </p:cNvPr>
          <p:cNvSpPr txBox="1">
            <a:spLocks noGrp="1"/>
          </p:cNvSpPr>
          <p:nvPr>
            <p:ph type="title" idx="4294967295"/>
          </p:nvPr>
        </p:nvSpPr>
        <p:spPr>
          <a:xfrm>
            <a:off x="1556656" y="-79956"/>
            <a:ext cx="10635343" cy="101612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5800" b="1"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Causes of the U.S.-Mexico War</a:t>
            </a:r>
            <a:endParaRPr kumimoji="0" lang="en-US" sz="5800" b="1" i="0" u="none" strike="noStrike" kern="1200" cap="none" spc="0" normalizeH="0" baseline="0" noProof="0" dirty="0">
              <a:ln>
                <a:noFill/>
              </a:ln>
              <a:solidFill>
                <a:schemeClr val="tx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A2E76918-014E-0179-CC88-D062404ACF53}"/>
              </a:ext>
            </a:extLst>
          </p:cNvPr>
          <p:cNvSpPr txBox="1"/>
          <p:nvPr/>
        </p:nvSpPr>
        <p:spPr>
          <a:xfrm>
            <a:off x="1687286" y="1447114"/>
            <a:ext cx="4898571" cy="4401205"/>
          </a:xfrm>
          <a:prstGeom prst="rect">
            <a:avLst/>
          </a:prstGeom>
          <a:noFill/>
        </p:spPr>
        <p:txBody>
          <a:bodyPr wrap="square" rtlCol="0">
            <a:spAutoFit/>
          </a:bodyPr>
          <a:lstStyle/>
          <a:p>
            <a:pPr marL="514350" indent="-514350">
              <a:buFont typeface="+mj-lt"/>
              <a:buAutoNum type="arabicPeriod"/>
            </a:pPr>
            <a:r>
              <a:rPr lang="en-US" sz="4000" dirty="0">
                <a:solidFill>
                  <a:schemeClr val="accent2">
                    <a:lumMod val="75000"/>
                  </a:schemeClr>
                </a:solidFill>
                <a:latin typeface="Gotham book"/>
              </a:rPr>
              <a:t>Mexico opposed the U.S. annexation of Texas</a:t>
            </a:r>
          </a:p>
          <a:p>
            <a:pPr marL="514350" indent="-514350">
              <a:buFont typeface="+mj-lt"/>
              <a:buAutoNum type="arabicPeriod"/>
            </a:pPr>
            <a:r>
              <a:rPr lang="en-US" sz="4000" dirty="0">
                <a:solidFill>
                  <a:srgbClr val="7030A0"/>
                </a:solidFill>
                <a:latin typeface="Gotham book"/>
              </a:rPr>
              <a:t>Disputes between the U.S. and Mexico over the southern border of Texas</a:t>
            </a:r>
          </a:p>
        </p:txBody>
      </p:sp>
      <p:pic>
        <p:nvPicPr>
          <p:cNvPr id="4" name="Picture 2" descr="A map of the political boundaries of North America in 1846. The United States territory includes the original borders of Texas. The Republic of Mexico extends north into modern-day California. The majority of the territory of modern-day Texas is shaded and marked &quot;disputed territory&quot;">
            <a:extLst>
              <a:ext uri="{FF2B5EF4-FFF2-40B4-BE49-F238E27FC236}">
                <a16:creationId xmlns:a16="http://schemas.microsoft.com/office/drawing/2014/main" id="{1CF1A7EC-0190-6215-BCED-BE9AD927099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768" t="18500" r="1263" b="2628"/>
          <a:stretch>
            <a:fillRect/>
          </a:stretch>
        </p:blipFill>
        <p:spPr bwMode="auto">
          <a:xfrm>
            <a:off x="6730491" y="1006927"/>
            <a:ext cx="5309115" cy="5066137"/>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F9F4D58-5C5F-737F-CE99-912FA1AC7BCB}"/>
              </a:ext>
            </a:extLst>
          </p:cNvPr>
          <p:cNvSpPr txBox="1"/>
          <p:nvPr/>
        </p:nvSpPr>
        <p:spPr>
          <a:xfrm>
            <a:off x="6879769" y="6030690"/>
            <a:ext cx="4996542" cy="430887"/>
          </a:xfrm>
          <a:prstGeom prst="rect">
            <a:avLst/>
          </a:prstGeom>
          <a:noFill/>
        </p:spPr>
        <p:txBody>
          <a:bodyPr wrap="square" rtlCol="0">
            <a:spAutoFit/>
          </a:bodyPr>
          <a:lstStyle/>
          <a:p>
            <a:pPr algn="ctr"/>
            <a:r>
              <a:rPr lang="en-US" sz="2200" i="1" dirty="0">
                <a:latin typeface="Gotham book"/>
              </a:rPr>
              <a:t>Texas General Land Office</a:t>
            </a:r>
          </a:p>
        </p:txBody>
      </p:sp>
    </p:spTree>
    <p:extLst>
      <p:ext uri="{BB962C8B-B14F-4D97-AF65-F5344CB8AC3E}">
        <p14:creationId xmlns:p14="http://schemas.microsoft.com/office/powerpoint/2010/main" val="3868107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BFD1D3E-73EA-6412-3E71-3749118AC968}"/>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43A3E7B2-8C00-E1C3-26C3-CD225A16EBD4}"/>
              </a:ext>
            </a:extLst>
          </p:cNvPr>
          <p:cNvSpPr txBox="1">
            <a:spLocks noGrp="1"/>
          </p:cNvSpPr>
          <p:nvPr>
            <p:ph type="title" idx="4294967295"/>
          </p:nvPr>
        </p:nvSpPr>
        <p:spPr>
          <a:xfrm>
            <a:off x="1295400" y="13061"/>
            <a:ext cx="9492343" cy="11843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b="0" i="0" u="none" strike="noStrike" kern="1200" cap="none" spc="0" normalizeH="0" baseline="0" noProof="0" dirty="0">
                <a:ln>
                  <a:noFill/>
                </a:ln>
                <a:solidFill>
                  <a:schemeClr val="bg1"/>
                </a:solidFill>
                <a:effectLst/>
                <a:uLnTx/>
                <a:uFillTx/>
                <a:latin typeface="Gotham Medium"/>
                <a:ea typeface="+mj-ea"/>
                <a:cs typeface="+mj-cs"/>
              </a:rPr>
              <a:t>Notable Battles</a:t>
            </a:r>
          </a:p>
        </p:txBody>
      </p:sp>
      <p:sp>
        <p:nvSpPr>
          <p:cNvPr id="3" name="TextBox 2">
            <a:extLst>
              <a:ext uri="{FF2B5EF4-FFF2-40B4-BE49-F238E27FC236}">
                <a16:creationId xmlns:a16="http://schemas.microsoft.com/office/drawing/2014/main" id="{B6B841B6-6482-AD0E-B9EF-89074856BE44}"/>
              </a:ext>
            </a:extLst>
          </p:cNvPr>
          <p:cNvSpPr txBox="1"/>
          <p:nvPr/>
        </p:nvSpPr>
        <p:spPr>
          <a:xfrm>
            <a:off x="43539" y="1600203"/>
            <a:ext cx="6498773" cy="5324535"/>
          </a:xfrm>
          <a:prstGeom prst="rect">
            <a:avLst/>
          </a:prstGeom>
          <a:noFill/>
        </p:spPr>
        <p:txBody>
          <a:bodyPr wrap="square" rtlCol="0">
            <a:spAutoFit/>
          </a:bodyPr>
          <a:lstStyle/>
          <a:p>
            <a:pPr marL="457200" indent="-457200">
              <a:buFont typeface="Arial" panose="020B0604020202020204" pitchFamily="34" charset="0"/>
              <a:buChar char="•"/>
            </a:pPr>
            <a:r>
              <a:rPr lang="en-US" sz="3400" b="1" u="sng" dirty="0">
                <a:solidFill>
                  <a:srgbClr val="C00000"/>
                </a:solidFill>
                <a:latin typeface="Gotham book"/>
              </a:rPr>
              <a:t>Battle of Palo Alto</a:t>
            </a:r>
            <a:r>
              <a:rPr lang="en-US" sz="3400" dirty="0">
                <a:solidFill>
                  <a:srgbClr val="C00000"/>
                </a:solidFill>
                <a:latin typeface="Gotham book"/>
              </a:rPr>
              <a:t>: </a:t>
            </a:r>
            <a:r>
              <a:rPr lang="en-US" sz="3400" i="1" dirty="0">
                <a:solidFill>
                  <a:srgbClr val="C00000"/>
                </a:solidFill>
                <a:latin typeface="Gotham book"/>
              </a:rPr>
              <a:t>(May 1846) </a:t>
            </a:r>
            <a:r>
              <a:rPr lang="en-US" sz="3400" dirty="0">
                <a:solidFill>
                  <a:srgbClr val="C00000"/>
                </a:solidFill>
                <a:latin typeface="Gotham book"/>
              </a:rPr>
              <a:t>The first battle of the war </a:t>
            </a:r>
          </a:p>
          <a:p>
            <a:pPr marL="457200" indent="-457200">
              <a:buFont typeface="Arial" panose="020B0604020202020204" pitchFamily="34" charset="0"/>
              <a:buChar char="•"/>
            </a:pPr>
            <a:r>
              <a:rPr lang="en-US" sz="3400" b="1" u="sng" dirty="0">
                <a:solidFill>
                  <a:srgbClr val="0070C0"/>
                </a:solidFill>
                <a:latin typeface="Gotham book"/>
              </a:rPr>
              <a:t>Battle of Buena Vista: </a:t>
            </a:r>
            <a:r>
              <a:rPr lang="en-US" sz="3400" b="1" dirty="0">
                <a:solidFill>
                  <a:srgbClr val="0070C0"/>
                </a:solidFill>
                <a:latin typeface="Gotham book"/>
              </a:rPr>
              <a:t>   </a:t>
            </a:r>
            <a:r>
              <a:rPr lang="en-US" sz="3400" i="1" dirty="0">
                <a:solidFill>
                  <a:srgbClr val="0070C0"/>
                </a:solidFill>
                <a:latin typeface="Gotham book"/>
              </a:rPr>
              <a:t>(February 1847)</a:t>
            </a:r>
            <a:r>
              <a:rPr lang="en-US" sz="3400" dirty="0">
                <a:solidFill>
                  <a:srgbClr val="0070C0"/>
                </a:solidFill>
                <a:latin typeface="Gotham book"/>
              </a:rPr>
              <a:t>               American General Zachary Taylor defeated Santa Anna in one of the largest battles of the war. </a:t>
            </a:r>
          </a:p>
          <a:p>
            <a:pPr marL="457200" indent="-457200">
              <a:buFont typeface="Arial" panose="020B0604020202020204" pitchFamily="34" charset="0"/>
              <a:buChar char="•"/>
            </a:pPr>
            <a:r>
              <a:rPr lang="en-US" sz="3400" b="1" u="sng" dirty="0">
                <a:solidFill>
                  <a:schemeClr val="accent6">
                    <a:lumMod val="75000"/>
                  </a:schemeClr>
                </a:solidFill>
                <a:latin typeface="Gotham book"/>
              </a:rPr>
              <a:t>Capture of Mexico City: </a:t>
            </a:r>
            <a:r>
              <a:rPr lang="en-US" sz="3400" i="1" dirty="0">
                <a:solidFill>
                  <a:schemeClr val="accent6">
                    <a:lumMod val="75000"/>
                  </a:schemeClr>
                </a:solidFill>
                <a:latin typeface="Gotham book"/>
              </a:rPr>
              <a:t>(September 1847)                   </a:t>
            </a:r>
            <a:r>
              <a:rPr lang="en-US" sz="3400" dirty="0">
                <a:solidFill>
                  <a:schemeClr val="accent6">
                    <a:lumMod val="75000"/>
                  </a:schemeClr>
                </a:solidFill>
                <a:latin typeface="Gotham book"/>
              </a:rPr>
              <a:t>Leads to the end of the war. </a:t>
            </a:r>
          </a:p>
        </p:txBody>
      </p:sp>
      <p:pic>
        <p:nvPicPr>
          <p:cNvPr id="5" name="Picture 4" descr="A map of the procession of battles in northern Mexico as the American troops marched south toward Mexico City. The map shows the location of battles at Palo Alto and Resaca de la Palma along the Rio Grande, as well as battles in Monterrey and Buena Vista. This map zooms in on the area of the battles. It also shows the movement of U.S. troops after they landed in Veracruz and made their way to take Mexico City.">
            <a:extLst>
              <a:ext uri="{FF2B5EF4-FFF2-40B4-BE49-F238E27FC236}">
                <a16:creationId xmlns:a16="http://schemas.microsoft.com/office/drawing/2014/main" id="{48F7A65C-6A95-0DC3-3EF1-A0C840AF469F}"/>
              </a:ext>
            </a:extLst>
          </p:cNvPr>
          <p:cNvPicPr>
            <a:picLocks noChangeAspect="1"/>
          </p:cNvPicPr>
          <p:nvPr/>
        </p:nvPicPr>
        <p:blipFill>
          <a:blip r:embed="rId4"/>
          <a:stretch>
            <a:fillRect/>
          </a:stretch>
        </p:blipFill>
        <p:spPr>
          <a:xfrm>
            <a:off x="6542312" y="1383030"/>
            <a:ext cx="5333425" cy="5052060"/>
          </a:xfrm>
          <a:prstGeom prst="rect">
            <a:avLst/>
          </a:prstGeom>
          <a:effectLst>
            <a:outerShdw blurRad="50800" dist="50800" dir="7920000" algn="ctr" rotWithShape="0">
              <a:srgbClr val="000000">
                <a:alpha val="43137"/>
              </a:srgbClr>
            </a:outerShdw>
          </a:effectLst>
        </p:spPr>
      </p:pic>
      <mc:AlternateContent xmlns:mc="http://schemas.openxmlformats.org/markup-compatibility/2006" xmlns:p14="http://schemas.microsoft.com/office/powerpoint/2010/main">
        <mc:Choice Requires="p14">
          <p:contentPart p14:bwMode="auto" r:id="rId5">
            <p14:nvContentPartPr>
              <p14:cNvPr id="6" name="Ink 5" descr="A map showing the most significant battles of the U.S. - Mexico War including the Battles of Monterrey just south of the Rio Grande, the Battles of Buena Vista, Palo Alto, and Resaca de la Palma. All of them took place in northern Mexico. ">
                <a:extLst>
                  <a:ext uri="{FF2B5EF4-FFF2-40B4-BE49-F238E27FC236}">
                    <a16:creationId xmlns:a16="http://schemas.microsoft.com/office/drawing/2014/main" id="{B08C4786-1091-E4D0-8C28-EF97BEC09B7E}"/>
                  </a:ext>
                </a:extLst>
              </p14:cNvPr>
              <p14:cNvContentPartPr/>
              <p14:nvPr/>
            </p14:nvContentPartPr>
            <p14:xfrm>
              <a:off x="9418140" y="5051970"/>
              <a:ext cx="360" cy="360"/>
            </p14:xfrm>
          </p:contentPart>
        </mc:Choice>
        <mc:Fallback xmlns="">
          <p:pic>
            <p:nvPicPr>
              <p:cNvPr id="6" name="Ink 5" descr="A map showing the most significant battles of the U.S. - Mexico War including the Battles of Monterrey just south of the Rio Grande, the Battles of Buena Vista, Palo Alto, and Resaca de la Palma. All of them took place in northern Mexico. ">
                <a:extLst>
                  <a:ext uri="{FF2B5EF4-FFF2-40B4-BE49-F238E27FC236}">
                    <a16:creationId xmlns:a16="http://schemas.microsoft.com/office/drawing/2014/main" id="{B08C4786-1091-E4D0-8C28-EF97BEC09B7E}"/>
                  </a:ext>
                </a:extLst>
              </p:cNvPr>
              <p:cNvPicPr/>
              <p:nvPr/>
            </p:nvPicPr>
            <p:blipFill>
              <a:blip r:embed="rId6"/>
              <a:stretch>
                <a:fillRect/>
              </a:stretch>
            </p:blipFill>
            <p:spPr>
              <a:xfrm>
                <a:off x="9409140" y="5042970"/>
                <a:ext cx="18000" cy="18000"/>
              </a:xfrm>
              <a:prstGeom prst="rect">
                <a:avLst/>
              </a:prstGeom>
            </p:spPr>
          </p:pic>
        </mc:Fallback>
      </mc:AlternateContent>
      <p:cxnSp>
        <p:nvCxnSpPr>
          <p:cNvPr id="10" name="Straight Arrow Connector 9">
            <a:extLst>
              <a:ext uri="{FF2B5EF4-FFF2-40B4-BE49-F238E27FC236}">
                <a16:creationId xmlns:a16="http://schemas.microsoft.com/office/drawing/2014/main" id="{930ED5F3-6397-AA4E-2E96-CEB621480300}"/>
              </a:ext>
              <a:ext uri="{C183D7F6-B498-43B3-948B-1728B52AA6E4}">
                <adec:decorative xmlns:adec="http://schemas.microsoft.com/office/drawing/2017/decorative" val="1"/>
              </a:ext>
            </a:extLst>
          </p:cNvPr>
          <p:cNvCxnSpPr/>
          <p:nvPr/>
        </p:nvCxnSpPr>
        <p:spPr>
          <a:xfrm flipH="1">
            <a:off x="9209024" y="5900057"/>
            <a:ext cx="871147" cy="0"/>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45A5ABAC-0E92-DE80-B003-46CC3BBBC658}"/>
              </a:ext>
            </a:extLst>
          </p:cNvPr>
          <p:cNvSpPr txBox="1"/>
          <p:nvPr/>
        </p:nvSpPr>
        <p:spPr>
          <a:xfrm>
            <a:off x="6476993" y="6128658"/>
            <a:ext cx="2819400" cy="369332"/>
          </a:xfrm>
          <a:prstGeom prst="rect">
            <a:avLst/>
          </a:prstGeom>
          <a:noFill/>
        </p:spPr>
        <p:txBody>
          <a:bodyPr wrap="square" rtlCol="0">
            <a:spAutoFit/>
          </a:bodyPr>
          <a:lstStyle/>
          <a:p>
            <a:r>
              <a:rPr lang="en-US" i="1" dirty="0"/>
              <a:t>Texas General Land Office</a:t>
            </a:r>
          </a:p>
        </p:txBody>
      </p:sp>
    </p:spTree>
    <p:extLst>
      <p:ext uri="{BB962C8B-B14F-4D97-AF65-F5344CB8AC3E}">
        <p14:creationId xmlns:p14="http://schemas.microsoft.com/office/powerpoint/2010/main" val="7370131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518</TotalTime>
  <Words>1105</Words>
  <Application>Microsoft Office PowerPoint</Application>
  <PresentationFormat>Widescreen</PresentationFormat>
  <Paragraphs>68</Paragraphs>
  <Slides>14</Slides>
  <Notes>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Aptos</vt:lpstr>
      <vt:lpstr>Aptos Display</vt:lpstr>
      <vt:lpstr>Arial</vt:lpstr>
      <vt:lpstr>Calibri</vt:lpstr>
      <vt:lpstr>Gotham book</vt:lpstr>
      <vt:lpstr>Gotham Medium</vt:lpstr>
      <vt:lpstr>Josefin Sans</vt:lpstr>
      <vt:lpstr>Times New Roman</vt:lpstr>
      <vt:lpstr>Office Theme</vt:lpstr>
      <vt:lpstr>1_Office Theme</vt:lpstr>
      <vt:lpstr>Unit 7: Early Statehood</vt:lpstr>
      <vt:lpstr>Warm-up  Use the image to complete your warm-up</vt:lpstr>
      <vt:lpstr>Share with the class</vt:lpstr>
      <vt:lpstr>Essential Question</vt:lpstr>
      <vt:lpstr>In today’s lesson…</vt:lpstr>
      <vt:lpstr>James K. Polk</vt:lpstr>
      <vt:lpstr>The U.S.-Mexico War</vt:lpstr>
      <vt:lpstr>Causes of the U.S.-Mexico War</vt:lpstr>
      <vt:lpstr>Notable Battles</vt:lpstr>
      <vt:lpstr>Treaty of Guadalupe Hidalgo February 1848</vt:lpstr>
      <vt:lpstr>Texas &amp; the U.S.-Mexico War</vt:lpstr>
      <vt:lpstr>Significance of the U.S. – Mexico War</vt:lpstr>
      <vt:lpstr>Exit Ticket  Use the image to complete your exit ticket</vt:lpstr>
      <vt:lpstr>Share with the class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Belden, Dreanna</cp:lastModifiedBy>
  <cp:revision>8</cp:revision>
  <dcterms:created xsi:type="dcterms:W3CDTF">2025-06-30T21:15:50Z</dcterms:created>
  <dcterms:modified xsi:type="dcterms:W3CDTF">2025-08-08T13:19:41Z</dcterms:modified>
</cp:coreProperties>
</file>