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0"/>
  </p:notesMasterIdLst>
  <p:sldIdLst>
    <p:sldId id="256" r:id="rId6"/>
    <p:sldId id="314" r:id="rId7"/>
    <p:sldId id="315" r:id="rId8"/>
    <p:sldId id="316" r:id="rId9"/>
    <p:sldId id="317" r:id="rId10"/>
    <p:sldId id="327" r:id="rId11"/>
    <p:sldId id="319" r:id="rId12"/>
    <p:sldId id="325" r:id="rId13"/>
    <p:sldId id="329" r:id="rId14"/>
    <p:sldId id="328" r:id="rId15"/>
    <p:sldId id="330" r:id="rId16"/>
    <p:sldId id="331" r:id="rId17"/>
    <p:sldId id="332" r:id="rId18"/>
    <p:sldId id="33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5063BA-7CF4-4570-9C82-6977182A055F}" v="56" dt="2026-02-11T00:02:41.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2-11T00:02:54.324" v="75" actId="20577"/>
      <pc:docMkLst>
        <pc:docMk/>
      </pc:docMkLst>
      <pc:sldChg chg="modSp mod">
        <pc:chgData name="Wilkinson, Ulises" userId="aece8d85-eb83-4e23-bf28-c30077cba893" providerId="ADAL" clId="{884F47B1-B553-4192-9126-1C112833296C}" dt="2026-02-10T23:52:14.691" v="1" actId="27636"/>
        <pc:sldMkLst>
          <pc:docMk/>
          <pc:sldMk cId="2126282052" sldId="256"/>
        </pc:sldMkLst>
        <pc:spChg chg="mod">
          <ac:chgData name="Wilkinson, Ulises" userId="aece8d85-eb83-4e23-bf28-c30077cba893" providerId="ADAL" clId="{884F47B1-B553-4192-9126-1C112833296C}" dt="2026-02-10T23:52:08.556" v="0" actId="27636"/>
          <ac:spMkLst>
            <pc:docMk/>
            <pc:sldMk cId="2126282052" sldId="256"/>
            <ac:spMk id="2" creationId="{67C0AF97-B1C7-ACDC-AA84-18DD3E14F324}"/>
          </ac:spMkLst>
        </pc:spChg>
        <pc:spChg chg="mod">
          <ac:chgData name="Wilkinson, Ulises" userId="aece8d85-eb83-4e23-bf28-c30077cba893" providerId="ADAL" clId="{884F47B1-B553-4192-9126-1C112833296C}" dt="2026-02-10T23:52:14.691" v="1" actId="27636"/>
          <ac:spMkLst>
            <pc:docMk/>
            <pc:sldMk cId="2126282052" sldId="256"/>
            <ac:spMk id="3" creationId="{DE5E7D88-B411-0667-9CA2-7DAF8B9F01D0}"/>
          </ac:spMkLst>
        </pc:spChg>
      </pc:sldChg>
      <pc:sldChg chg="modSp mod">
        <pc:chgData name="Wilkinson, Ulises" userId="aece8d85-eb83-4e23-bf28-c30077cba893" providerId="ADAL" clId="{884F47B1-B553-4192-9126-1C112833296C}" dt="2026-02-10T23:52:35.491" v="3" actId="255"/>
        <pc:sldMkLst>
          <pc:docMk/>
          <pc:sldMk cId="2219854429" sldId="315"/>
        </pc:sldMkLst>
        <pc:spChg chg="mod">
          <ac:chgData name="Wilkinson, Ulises" userId="aece8d85-eb83-4e23-bf28-c30077cba893" providerId="ADAL" clId="{884F47B1-B553-4192-9126-1C112833296C}" dt="2026-02-10T23:52:27.557" v="2" actId="27636"/>
          <ac:spMkLst>
            <pc:docMk/>
            <pc:sldMk cId="2219854429" sldId="315"/>
            <ac:spMk id="2" creationId="{F818E05C-6332-3810-C7FF-C2E4B4612CF7}"/>
          </ac:spMkLst>
        </pc:spChg>
        <pc:spChg chg="mod">
          <ac:chgData name="Wilkinson, Ulises" userId="aece8d85-eb83-4e23-bf28-c30077cba893" providerId="ADAL" clId="{884F47B1-B553-4192-9126-1C112833296C}" dt="2026-02-10T23:52:35.491" v="3" actId="255"/>
          <ac:spMkLst>
            <pc:docMk/>
            <pc:sldMk cId="2219854429" sldId="315"/>
            <ac:spMk id="3" creationId="{20817380-77CE-5137-18BE-264D6832C4E4}"/>
          </ac:spMkLst>
        </pc:spChg>
      </pc:sldChg>
      <pc:sldChg chg="modSp mod">
        <pc:chgData name="Wilkinson, Ulises" userId="aece8d85-eb83-4e23-bf28-c30077cba893" providerId="ADAL" clId="{884F47B1-B553-4192-9126-1C112833296C}" dt="2026-02-10T23:52:43.943" v="5" actId="20577"/>
        <pc:sldMkLst>
          <pc:docMk/>
          <pc:sldMk cId="1575692462" sldId="316"/>
        </pc:sldMkLst>
        <pc:spChg chg="mod">
          <ac:chgData name="Wilkinson, Ulises" userId="aece8d85-eb83-4e23-bf28-c30077cba893" providerId="ADAL" clId="{884F47B1-B553-4192-9126-1C112833296C}" dt="2026-02-10T23:52:43.943" v="5" actId="20577"/>
          <ac:spMkLst>
            <pc:docMk/>
            <pc:sldMk cId="1575692462" sldId="316"/>
            <ac:spMk id="3" creationId="{4B6F5512-4672-385A-C669-616A4468A7C5}"/>
          </ac:spMkLst>
        </pc:spChg>
      </pc:sldChg>
      <pc:sldChg chg="modSp mod">
        <pc:chgData name="Wilkinson, Ulises" userId="aece8d85-eb83-4e23-bf28-c30077cba893" providerId="ADAL" clId="{884F47B1-B553-4192-9126-1C112833296C}" dt="2026-02-10T23:53:19.950" v="18" actId="114"/>
        <pc:sldMkLst>
          <pc:docMk/>
          <pc:sldMk cId="1858437118" sldId="317"/>
        </pc:sldMkLst>
        <pc:spChg chg="mod">
          <ac:chgData name="Wilkinson, Ulises" userId="aece8d85-eb83-4e23-bf28-c30077cba893" providerId="ADAL" clId="{884F47B1-B553-4192-9126-1C112833296C}" dt="2026-02-10T23:52:51.058" v="8" actId="27636"/>
          <ac:spMkLst>
            <pc:docMk/>
            <pc:sldMk cId="1858437118" sldId="317"/>
            <ac:spMk id="2" creationId="{1C857AD5-9C22-00C1-59F8-40297C37F889}"/>
          </ac:spMkLst>
        </pc:spChg>
        <pc:spChg chg="mod">
          <ac:chgData name="Wilkinson, Ulises" userId="aece8d85-eb83-4e23-bf28-c30077cba893" providerId="ADAL" clId="{884F47B1-B553-4192-9126-1C112833296C}" dt="2026-02-10T23:53:19.950" v="18" actId="114"/>
          <ac:spMkLst>
            <pc:docMk/>
            <pc:sldMk cId="1858437118" sldId="317"/>
            <ac:spMk id="3" creationId="{FE154717-6E1B-3150-9ACC-56DFB207DEE1}"/>
          </ac:spMkLst>
        </pc:spChg>
      </pc:sldChg>
      <pc:sldChg chg="modSp mod">
        <pc:chgData name="Wilkinson, Ulises" userId="aece8d85-eb83-4e23-bf28-c30077cba893" providerId="ADAL" clId="{884F47B1-B553-4192-9126-1C112833296C}" dt="2026-02-10T23:54:37.684" v="34" actId="20577"/>
        <pc:sldMkLst>
          <pc:docMk/>
          <pc:sldMk cId="3868107237" sldId="325"/>
        </pc:sldMkLst>
        <pc:spChg chg="mod">
          <ac:chgData name="Wilkinson, Ulises" userId="aece8d85-eb83-4e23-bf28-c30077cba893" providerId="ADAL" clId="{884F47B1-B553-4192-9126-1C112833296C}" dt="2026-02-10T23:54:18.465" v="28" actId="255"/>
          <ac:spMkLst>
            <pc:docMk/>
            <pc:sldMk cId="3868107237" sldId="325"/>
            <ac:spMk id="2" creationId="{389AB68C-4D42-0C24-33AC-A8D6BC1BB3FA}"/>
          </ac:spMkLst>
        </pc:spChg>
        <pc:spChg chg="mod">
          <ac:chgData name="Wilkinson, Ulises" userId="aece8d85-eb83-4e23-bf28-c30077cba893" providerId="ADAL" clId="{884F47B1-B553-4192-9126-1C112833296C}" dt="2026-02-10T23:54:37.684" v="34" actId="20577"/>
          <ac:spMkLst>
            <pc:docMk/>
            <pc:sldMk cId="3868107237" sldId="325"/>
            <ac:spMk id="3" creationId="{A2E76918-014E-0179-CC88-D062404ACF53}"/>
          </ac:spMkLst>
        </pc:spChg>
      </pc:sldChg>
      <pc:sldChg chg="modSp mod">
        <pc:chgData name="Wilkinson, Ulises" userId="aece8d85-eb83-4e23-bf28-c30077cba893" providerId="ADAL" clId="{884F47B1-B553-4192-9126-1C112833296C}" dt="2026-02-10T23:53:57.283" v="23" actId="1076"/>
        <pc:sldMkLst>
          <pc:docMk/>
          <pc:sldMk cId="585780974" sldId="327"/>
        </pc:sldMkLst>
        <pc:spChg chg="mod">
          <ac:chgData name="Wilkinson, Ulises" userId="aece8d85-eb83-4e23-bf28-c30077cba893" providerId="ADAL" clId="{884F47B1-B553-4192-9126-1C112833296C}" dt="2026-02-10T23:53:53.984" v="22" actId="255"/>
          <ac:spMkLst>
            <pc:docMk/>
            <pc:sldMk cId="585780974" sldId="327"/>
            <ac:spMk id="5" creationId="{A063BCF5-A29D-2B00-8CA4-4711F1DBC086}"/>
          </ac:spMkLst>
        </pc:spChg>
        <pc:spChg chg="mod">
          <ac:chgData name="Wilkinson, Ulises" userId="aece8d85-eb83-4e23-bf28-c30077cba893" providerId="ADAL" clId="{884F47B1-B553-4192-9126-1C112833296C}" dt="2026-02-10T23:53:57.283" v="23" actId="1076"/>
          <ac:spMkLst>
            <pc:docMk/>
            <pc:sldMk cId="585780974" sldId="327"/>
            <ac:spMk id="6" creationId="{A01D0DA2-4CCC-FFDC-5CCC-F4A2BA14B43D}"/>
          </ac:spMkLst>
        </pc:spChg>
      </pc:sldChg>
      <pc:sldChg chg="modSp mod">
        <pc:chgData name="Wilkinson, Ulises" userId="aece8d85-eb83-4e23-bf28-c30077cba893" providerId="ADAL" clId="{884F47B1-B553-4192-9126-1C112833296C}" dt="2026-02-10T23:57:45.478" v="46" actId="255"/>
        <pc:sldMkLst>
          <pc:docMk/>
          <pc:sldMk cId="3443486551" sldId="328"/>
        </pc:sldMkLst>
        <pc:spChg chg="mod">
          <ac:chgData name="Wilkinson, Ulises" userId="aece8d85-eb83-4e23-bf28-c30077cba893" providerId="ADAL" clId="{884F47B1-B553-4192-9126-1C112833296C}" dt="2026-02-10T23:57:15.576" v="41" actId="255"/>
          <ac:spMkLst>
            <pc:docMk/>
            <pc:sldMk cId="3443486551" sldId="328"/>
            <ac:spMk id="2" creationId="{37A79BC0-80B5-C57D-A7CB-B40BA773A2EC}"/>
          </ac:spMkLst>
        </pc:spChg>
        <pc:spChg chg="mod">
          <ac:chgData name="Wilkinson, Ulises" userId="aece8d85-eb83-4e23-bf28-c30077cba893" providerId="ADAL" clId="{884F47B1-B553-4192-9126-1C112833296C}" dt="2026-02-10T23:57:45.478" v="46" actId="255"/>
          <ac:spMkLst>
            <pc:docMk/>
            <pc:sldMk cId="3443486551" sldId="328"/>
            <ac:spMk id="3" creationId="{9A9A57F4-0936-89A1-AC34-D3DBC52D613E}"/>
          </ac:spMkLst>
        </pc:spChg>
      </pc:sldChg>
      <pc:sldChg chg="modSp mod">
        <pc:chgData name="Wilkinson, Ulises" userId="aece8d85-eb83-4e23-bf28-c30077cba893" providerId="ADAL" clId="{884F47B1-B553-4192-9126-1C112833296C}" dt="2026-02-10T23:56:58.088" v="40" actId="255"/>
        <pc:sldMkLst>
          <pc:docMk/>
          <pc:sldMk cId="737013147" sldId="329"/>
        </pc:sldMkLst>
        <pc:spChg chg="mod">
          <ac:chgData name="Wilkinson, Ulises" userId="aece8d85-eb83-4e23-bf28-c30077cba893" providerId="ADAL" clId="{884F47B1-B553-4192-9126-1C112833296C}" dt="2026-02-10T23:56:58.088" v="40" actId="255"/>
          <ac:spMkLst>
            <pc:docMk/>
            <pc:sldMk cId="737013147" sldId="329"/>
            <ac:spMk id="3" creationId="{B6B841B6-6482-AD0E-B9EF-89074856BE44}"/>
          </ac:spMkLst>
        </pc:spChg>
      </pc:sldChg>
      <pc:sldChg chg="modSp mod">
        <pc:chgData name="Wilkinson, Ulises" userId="aece8d85-eb83-4e23-bf28-c30077cba893" providerId="ADAL" clId="{884F47B1-B553-4192-9126-1C112833296C}" dt="2026-02-10T23:58:37.822" v="56"/>
        <pc:sldMkLst>
          <pc:docMk/>
          <pc:sldMk cId="4136001133" sldId="330"/>
        </pc:sldMkLst>
        <pc:spChg chg="mod">
          <ac:chgData name="Wilkinson, Ulises" userId="aece8d85-eb83-4e23-bf28-c30077cba893" providerId="ADAL" clId="{884F47B1-B553-4192-9126-1C112833296C}" dt="2026-02-10T23:58:04.871" v="51" actId="255"/>
          <ac:spMkLst>
            <pc:docMk/>
            <pc:sldMk cId="4136001133" sldId="330"/>
            <ac:spMk id="2" creationId="{1AADE606-81FD-D724-D79C-DB6E8B3CFB97}"/>
          </ac:spMkLst>
        </pc:spChg>
        <pc:spChg chg="mod">
          <ac:chgData name="Wilkinson, Ulises" userId="aece8d85-eb83-4e23-bf28-c30077cba893" providerId="ADAL" clId="{884F47B1-B553-4192-9126-1C112833296C}" dt="2026-02-10T23:58:33.827" v="55" actId="255"/>
          <ac:spMkLst>
            <pc:docMk/>
            <pc:sldMk cId="4136001133" sldId="330"/>
            <ac:spMk id="4" creationId="{79543FA8-CB97-8C3E-FB2A-AAE43BC7D115}"/>
          </ac:spMkLst>
        </pc:spChg>
        <pc:spChg chg="mod">
          <ac:chgData name="Wilkinson, Ulises" userId="aece8d85-eb83-4e23-bf28-c30077cba893" providerId="ADAL" clId="{884F47B1-B553-4192-9126-1C112833296C}" dt="2026-02-10T23:58:37.822" v="56"/>
          <ac:spMkLst>
            <pc:docMk/>
            <pc:sldMk cId="4136001133" sldId="330"/>
            <ac:spMk id="8" creationId="{F5C31F53-F0CE-CDA5-A80E-D11E56006F54}"/>
          </ac:spMkLst>
        </pc:spChg>
      </pc:sldChg>
      <pc:sldChg chg="modSp mod">
        <pc:chgData name="Wilkinson, Ulises" userId="aece8d85-eb83-4e23-bf28-c30077cba893" providerId="ADAL" clId="{884F47B1-B553-4192-9126-1C112833296C}" dt="2026-02-10T23:58:59.002" v="60" actId="1076"/>
        <pc:sldMkLst>
          <pc:docMk/>
          <pc:sldMk cId="859779308" sldId="331"/>
        </pc:sldMkLst>
        <pc:spChg chg="mod">
          <ac:chgData name="Wilkinson, Ulises" userId="aece8d85-eb83-4e23-bf28-c30077cba893" providerId="ADAL" clId="{884F47B1-B553-4192-9126-1C112833296C}" dt="2026-02-10T23:58:59.002" v="60" actId="1076"/>
          <ac:spMkLst>
            <pc:docMk/>
            <pc:sldMk cId="859779308" sldId="331"/>
            <ac:spMk id="2" creationId="{A1EB8C61-A793-F77E-2E75-5E9A5D8147C1}"/>
          </ac:spMkLst>
        </pc:spChg>
      </pc:sldChg>
      <pc:sldChg chg="modSp mod">
        <pc:chgData name="Wilkinson, Ulises" userId="aece8d85-eb83-4e23-bf28-c30077cba893" providerId="ADAL" clId="{884F47B1-B553-4192-9126-1C112833296C}" dt="2026-02-11T00:00:55.797" v="64" actId="255"/>
        <pc:sldMkLst>
          <pc:docMk/>
          <pc:sldMk cId="2649545320" sldId="332"/>
        </pc:sldMkLst>
        <pc:spChg chg="mod">
          <ac:chgData name="Wilkinson, Ulises" userId="aece8d85-eb83-4e23-bf28-c30077cba893" providerId="ADAL" clId="{884F47B1-B553-4192-9126-1C112833296C}" dt="2026-02-11T00:00:55.797" v="64" actId="255"/>
          <ac:spMkLst>
            <pc:docMk/>
            <pc:sldMk cId="2649545320" sldId="332"/>
            <ac:spMk id="4" creationId="{9DA28DB0-FAF9-54D7-5098-B091CC921A49}"/>
          </ac:spMkLst>
        </pc:spChg>
      </pc:sldChg>
      <pc:sldChg chg="modSp mod">
        <pc:chgData name="Wilkinson, Ulises" userId="aece8d85-eb83-4e23-bf28-c30077cba893" providerId="ADAL" clId="{884F47B1-B553-4192-9126-1C112833296C}" dt="2026-02-11T00:02:54.324" v="75" actId="20577"/>
        <pc:sldMkLst>
          <pc:docMk/>
          <pc:sldMk cId="3663917565" sldId="333"/>
        </pc:sldMkLst>
        <pc:spChg chg="mod">
          <ac:chgData name="Wilkinson, Ulises" userId="aece8d85-eb83-4e23-bf28-c30077cba893" providerId="ADAL" clId="{884F47B1-B553-4192-9126-1C112833296C}" dt="2026-02-11T00:01:03.316" v="65" actId="27636"/>
          <ac:spMkLst>
            <pc:docMk/>
            <pc:sldMk cId="3663917565" sldId="333"/>
            <ac:spMk id="2" creationId="{7AFB1754-2AB1-9B7A-EBD6-F7FE3606A9C8}"/>
          </ac:spMkLst>
        </pc:spChg>
        <pc:spChg chg="mod">
          <ac:chgData name="Wilkinson, Ulises" userId="aece8d85-eb83-4e23-bf28-c30077cba893" providerId="ADAL" clId="{884F47B1-B553-4192-9126-1C112833296C}" dt="2026-02-11T00:02:54.324" v="75" actId="20577"/>
          <ac:spMkLst>
            <pc:docMk/>
            <pc:sldMk cId="3663917565" sldId="333"/>
            <ac:spMk id="3" creationId="{7DAF7075-B4E9-8275-204A-1BD3A123F28F}"/>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01T15:52:24.987"/>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1580E0-1508-4566-9706-DE8322B311D2}"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ECAA7E-1DDE-40EC-9C84-BFB417923DE8}" type="slidenum">
              <a:rPr lang="en-US" smtClean="0"/>
              <a:t>‹#›</a:t>
            </a:fld>
            <a:endParaRPr lang="en-US"/>
          </a:p>
        </p:txBody>
      </p:sp>
    </p:spTree>
    <p:extLst>
      <p:ext uri="{BB962C8B-B14F-4D97-AF65-F5344CB8AC3E}">
        <p14:creationId xmlns:p14="http://schemas.microsoft.com/office/powerpoint/2010/main" val="1362782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31112"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2719717/"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oc.gov/item/9652239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istorictexasmaps.com/object/9712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istorictexasmaps.com/object/9715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en:GNU_Free_Documentation_License"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commons.wikimedia.org/wiki/Commons:GNU_Free_Documentation_License,_version_1.2" TargetMode="External"/><Relationship Id="rId4" Type="http://schemas.openxmlformats.org/officeDocument/2006/relationships/hyperlink" Target="https://en.wikipedia.org/wiki/en:Free_Software_Foundation"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oc.gov/item/200271254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exashistory.unt.edu/ark:/67531/metapth19352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To Arms! To Arms! Volunteers for the Mexican War!</a:t>
            </a:r>
            <a:r>
              <a:rPr lang="en-US" sz="1200" b="0" i="0" u="none" strike="noStrike" kern="1200" dirty="0">
                <a:solidFill>
                  <a:schemeClr val="tx1"/>
                </a:solidFill>
                <a:effectLst/>
                <a:latin typeface="+mn-lt"/>
                <a:ea typeface="+mn-ea"/>
                <a:cs typeface="+mn-cs"/>
              </a:rPr>
              <a:t>. December 5, 1846. Poster. University of North Texas Libraries, The Portal to Texas History; crediting Star of the Republic Museum. </a:t>
            </a:r>
            <a:r>
              <a:rPr lang="en-US" sz="1200" b="0" i="0" u="sng" strike="noStrike" kern="1200" dirty="0">
                <a:solidFill>
                  <a:schemeClr val="tx1"/>
                </a:solidFill>
                <a:effectLst/>
                <a:latin typeface="+mn-lt"/>
                <a:ea typeface="+mn-ea"/>
                <a:cs typeface="+mn-cs"/>
                <a:hlinkClick r:id="rId3"/>
              </a:rPr>
              <a:t>https://texashistory.unt.edu/ark:/67531/metapth31112</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Baillie, James S. </a:t>
            </a:r>
            <a:r>
              <a:rPr lang="en-US" sz="1200" b="0" i="1" u="none" strike="noStrike" kern="1200" dirty="0">
                <a:solidFill>
                  <a:schemeClr val="tx1"/>
                </a:solidFill>
                <a:effectLst/>
                <a:latin typeface="+mn-lt"/>
                <a:ea typeface="+mn-ea"/>
                <a:cs typeface="+mn-cs"/>
              </a:rPr>
              <a:t>Genl. Scott's grand entry into the city of Mexico, Sept. 14th, 1847</a:t>
            </a:r>
            <a:r>
              <a:rPr lang="en-US" sz="1200" b="0" i="0" u="none" strike="noStrike" kern="1200" dirty="0">
                <a:solidFill>
                  <a:schemeClr val="tx1"/>
                </a:solidFill>
                <a:effectLst/>
                <a:latin typeface="+mn-lt"/>
                <a:ea typeface="+mn-ea"/>
                <a:cs typeface="+mn-cs"/>
              </a:rPr>
              <a:t>. 1848. Lithograph. Library of Congress Prints and Photographs Division. Accessed on July 17, 2025.  </a:t>
            </a:r>
            <a:r>
              <a:rPr lang="en-US" sz="1200" b="0" i="0" u="sng" strike="noStrike" kern="1200" dirty="0">
                <a:solidFill>
                  <a:schemeClr val="tx1"/>
                </a:solidFill>
                <a:effectLst/>
                <a:latin typeface="+mn-lt"/>
                <a:ea typeface="+mn-ea"/>
                <a:cs typeface="+mn-cs"/>
                <a:hlinkClick r:id="rId3"/>
              </a:rPr>
              <a:t>https://www.loc.gov/item/2002719717/</a:t>
            </a:r>
            <a:endParaRPr lang="en-US" dirty="0"/>
          </a:p>
        </p:txBody>
      </p:sp>
      <p:sp>
        <p:nvSpPr>
          <p:cNvPr id="4" name="Slide Number Placeholder 3"/>
          <p:cNvSpPr>
            <a:spLocks noGrp="1"/>
          </p:cNvSpPr>
          <p:nvPr>
            <p:ph type="sldNum" sz="quarter" idx="5"/>
          </p:nvPr>
        </p:nvSpPr>
        <p:spPr/>
        <p:txBody>
          <a:bodyPr/>
          <a:lstStyle/>
          <a:p>
            <a:fld id="{CDECAA7E-1DDE-40EC-9C84-BFB417923DE8}" type="slidenum">
              <a:rPr lang="en-US" smtClean="0"/>
              <a:t>2</a:t>
            </a:fld>
            <a:endParaRPr lang="en-US"/>
          </a:p>
        </p:txBody>
      </p:sp>
    </p:spTree>
    <p:extLst>
      <p:ext uri="{BB962C8B-B14F-4D97-AF65-F5344CB8AC3E}">
        <p14:creationId xmlns:p14="http://schemas.microsoft.com/office/powerpoint/2010/main" val="2697375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President James K. Polk, half-length portrait, seated, facing right</a:t>
            </a:r>
            <a:r>
              <a:rPr lang="en-US" sz="1200" b="0" i="0" u="none" strike="noStrike" kern="1200" dirty="0">
                <a:solidFill>
                  <a:schemeClr val="tx1"/>
                </a:solidFill>
                <a:effectLst/>
                <a:latin typeface="+mn-lt"/>
                <a:ea typeface="+mn-ea"/>
                <a:cs typeface="+mn-cs"/>
              </a:rPr>
              <a:t>. ca. 1855. Photograph. Library of Congress Prints and Photographs Division. </a:t>
            </a:r>
            <a:r>
              <a:rPr lang="en-US" dirty="0"/>
              <a:t>Accessed on July 1, 2025.</a:t>
            </a:r>
            <a:r>
              <a:rPr lang="en-US" sz="1200" b="0" i="0" u="none" strike="noStrike" kern="1200" dirty="0">
                <a:solidFill>
                  <a:schemeClr val="tx1"/>
                </a:solidFill>
                <a:effectLst/>
                <a:latin typeface="+mn-lt"/>
                <a:ea typeface="+mn-ea"/>
                <a:cs typeface="+mn-cs"/>
              </a:rPr>
              <a:t> </a:t>
            </a:r>
            <a:r>
              <a:rPr lang="en-US" sz="1200" b="0" i="0" u="sng" strike="noStrike" kern="1200" dirty="0">
                <a:solidFill>
                  <a:schemeClr val="tx1"/>
                </a:solidFill>
                <a:effectLst/>
                <a:latin typeface="+mn-lt"/>
                <a:ea typeface="+mn-ea"/>
                <a:cs typeface="+mn-cs"/>
                <a:hlinkClick r:id="rId3"/>
              </a:rPr>
              <a:t>https://www.loc.gov/item/96522397/</a:t>
            </a:r>
            <a:endParaRPr lang="en-US" dirty="0"/>
          </a:p>
        </p:txBody>
      </p:sp>
      <p:sp>
        <p:nvSpPr>
          <p:cNvPr id="4" name="Slide Number Placeholder 3"/>
          <p:cNvSpPr>
            <a:spLocks noGrp="1"/>
          </p:cNvSpPr>
          <p:nvPr>
            <p:ph type="sldNum" sz="quarter" idx="5"/>
          </p:nvPr>
        </p:nvSpPr>
        <p:spPr/>
        <p:txBody>
          <a:bodyPr/>
          <a:lstStyle/>
          <a:p>
            <a:fld id="{CDECAA7E-1DDE-40EC-9C84-BFB417923DE8}" type="slidenum">
              <a:rPr lang="en-US" smtClean="0"/>
              <a:t>6</a:t>
            </a:fld>
            <a:endParaRPr lang="en-US"/>
          </a:p>
        </p:txBody>
      </p:sp>
    </p:spTree>
    <p:extLst>
      <p:ext uri="{BB962C8B-B14F-4D97-AF65-F5344CB8AC3E}">
        <p14:creationId xmlns:p14="http://schemas.microsoft.com/office/powerpoint/2010/main" val="2625402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Disputed Territory Between Mexico and the United States. GIS Educational Maps. Kevin Greszler (Compiler) Lila Rakoczy (Compiler) James Harkins (Compiler)</a:t>
            </a:r>
            <a:endParaRPr lang="en-US" b="1" dirty="0">
              <a:effectLst/>
            </a:endParaRPr>
          </a:p>
          <a:p>
            <a:r>
              <a:rPr lang="en-US" sz="1200" b="0" i="0" u="none" strike="noStrike" kern="1200" dirty="0">
                <a:solidFill>
                  <a:schemeClr val="tx1"/>
                </a:solidFill>
                <a:effectLst/>
                <a:latin typeface="+mn-lt"/>
                <a:ea typeface="+mn-ea"/>
                <a:cs typeface="+mn-cs"/>
              </a:rPr>
              <a:t>"Northern Mexico Campaign of the U.S. - Mexico War, 1846-1847" (97152) and “Disputed Territory Between Mexico and the United States, 1845 – 1854” (97251) Texas General Land Office. </a:t>
            </a:r>
            <a:r>
              <a:rPr lang="en-US" dirty="0"/>
              <a:t>Accessed on July 1, 2025</a:t>
            </a:r>
            <a:r>
              <a:rPr lang="en-US" sz="1200" b="0" i="0" u="none" strike="noStrike" kern="1200" dirty="0">
                <a:solidFill>
                  <a:schemeClr val="tx1"/>
                </a:solidFill>
                <a:effectLst/>
                <a:latin typeface="+mn-lt"/>
                <a:ea typeface="+mn-ea"/>
                <a:cs typeface="+mn-cs"/>
              </a:rPr>
              <a:t> </a:t>
            </a:r>
            <a:r>
              <a:rPr lang="en-US" sz="1200" b="0" i="0" u="sng" strike="noStrike" kern="1200" dirty="0">
                <a:solidFill>
                  <a:schemeClr val="tx1"/>
                </a:solidFill>
                <a:effectLst/>
                <a:latin typeface="+mn-lt"/>
                <a:ea typeface="+mn-ea"/>
                <a:cs typeface="+mn-cs"/>
                <a:hlinkClick r:id="rId3"/>
              </a:rPr>
              <a:t>https://historictexasmaps.com/object/97129</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CDECAA7E-1DDE-40EC-9C84-BFB417923DE8}" type="slidenum">
              <a:rPr lang="en-US" smtClean="0"/>
              <a:t>8</a:t>
            </a:fld>
            <a:endParaRPr lang="en-US"/>
          </a:p>
        </p:txBody>
      </p:sp>
    </p:spTree>
    <p:extLst>
      <p:ext uri="{BB962C8B-B14F-4D97-AF65-F5344CB8AC3E}">
        <p14:creationId xmlns:p14="http://schemas.microsoft.com/office/powerpoint/2010/main" val="70877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Northern Mexico Campaign of the U.S. - Mexico War, 1846 -1847. GIS Educational Maps. Ellyson Wong (Compiler) Lila Rakoczy (Compiler) "Disputed Territory Between Mexico and the United States" (97129) and “Disputed Territory Between Mexico and the United States, 1845 – 1854” (97251) Texas General Land Office. </a:t>
            </a:r>
            <a:r>
              <a:rPr lang="en-US" dirty="0"/>
              <a:t>Accessed on July 1, 2025</a:t>
            </a:r>
            <a:r>
              <a:rPr lang="en-US" sz="1200" b="0" i="0" u="none" strike="noStrike" kern="1200" dirty="0">
                <a:solidFill>
                  <a:schemeClr val="tx1"/>
                </a:solidFill>
                <a:effectLst/>
                <a:latin typeface="+mn-lt"/>
                <a:ea typeface="+mn-ea"/>
                <a:cs typeface="+mn-cs"/>
              </a:rPr>
              <a:t> </a:t>
            </a:r>
            <a:r>
              <a:rPr lang="en-US" sz="1200" b="0" i="0" u="sng" strike="noStrike" kern="1200" dirty="0">
                <a:solidFill>
                  <a:schemeClr val="tx1"/>
                </a:solidFill>
                <a:effectLst/>
                <a:latin typeface="+mn-lt"/>
                <a:ea typeface="+mn-ea"/>
                <a:cs typeface="+mn-cs"/>
                <a:hlinkClick r:id="rId3"/>
              </a:rPr>
              <a:t>https://historictexasmaps.com/object/97152</a:t>
            </a:r>
            <a:r>
              <a:rPr lang="en-US" sz="1200" b="0" i="0" u="none" strike="noStrike"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CDECAA7E-1DDE-40EC-9C84-BFB417923DE8}" type="slidenum">
              <a:rPr lang="en-US" smtClean="0"/>
              <a:t>9</a:t>
            </a:fld>
            <a:endParaRPr lang="en-US"/>
          </a:p>
        </p:txBody>
      </p:sp>
    </p:spTree>
    <p:extLst>
      <p:ext uri="{BB962C8B-B14F-4D97-AF65-F5344CB8AC3E}">
        <p14:creationId xmlns:p14="http://schemas.microsoft.com/office/powerpoint/2010/main" val="264803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States and Territories of the United States of America 1848 – 1849. </a:t>
            </a:r>
            <a:r>
              <a:rPr lang="en-US" sz="1200" b="0" i="0" kern="1200" dirty="0">
                <a:solidFill>
                  <a:schemeClr val="tx1"/>
                </a:solidFill>
                <a:effectLst/>
                <a:latin typeface="+mn-lt"/>
                <a:ea typeface="+mn-ea"/>
                <a:cs typeface="+mn-cs"/>
              </a:rPr>
              <a:t>Map of the states and territories of the United States as it was from August 1848 to 1849. On August 14 1848, Oregon Territory was organized. On March 3 1849, Minnesota Territory was organized. </a:t>
            </a:r>
            <a:r>
              <a:rPr lang="en-US" sz="1200" b="1" i="0" kern="1200" dirty="0">
                <a:solidFill>
                  <a:schemeClr val="tx1"/>
                </a:solidFill>
                <a:effectLst/>
                <a:latin typeface="+mn-lt"/>
                <a:ea typeface="+mn-ea"/>
                <a:cs typeface="+mn-cs"/>
              </a:rPr>
              <a:t>I, the copyright holder of this work, hereby publish it under the following licenses:</a:t>
            </a:r>
          </a:p>
          <a:p>
            <a:r>
              <a:rPr lang="en-US" dirty="0"/>
              <a:t>Permission is granted to copy, distribute and/or modify this document under the terms of the </a:t>
            </a:r>
            <a:r>
              <a:rPr lang="en-US" sz="1200" b="1" u="none" strike="noStrike" kern="1200" dirty="0">
                <a:solidFill>
                  <a:schemeClr val="tx1"/>
                </a:solidFill>
                <a:effectLst/>
                <a:latin typeface="+mn-lt"/>
                <a:ea typeface="+mn-ea"/>
                <a:cs typeface="+mn-cs"/>
                <a:hlinkClick r:id="rId3" tooltip="w:en:GNU Free Documentation License"/>
              </a:rPr>
              <a:t>GNU Free Documentation License</a:t>
            </a:r>
            <a:r>
              <a:rPr lang="en-US" dirty="0"/>
              <a:t>, Version 1.2 or any later version published by the </a:t>
            </a:r>
            <a:r>
              <a:rPr lang="en-US" sz="1200" u="none" strike="noStrike" kern="1200" dirty="0">
                <a:solidFill>
                  <a:schemeClr val="tx1"/>
                </a:solidFill>
                <a:effectLst/>
                <a:latin typeface="+mn-lt"/>
                <a:ea typeface="+mn-ea"/>
                <a:cs typeface="+mn-cs"/>
                <a:hlinkClick r:id="rId4" tooltip="w:en:Free Software Foundation"/>
              </a:rPr>
              <a:t>Free Software Foundation</a:t>
            </a:r>
            <a:r>
              <a:rPr lang="en-US" dirty="0"/>
              <a:t>; with no Invariant Sections, no Front-Cover Texts, and no Back-Cover Texts. A copy of the license is included in the section entitled </a:t>
            </a:r>
            <a:r>
              <a:rPr lang="en-US" sz="1200" i="1" u="none" strike="noStrike" kern="1200" dirty="0">
                <a:solidFill>
                  <a:schemeClr val="tx1"/>
                </a:solidFill>
                <a:effectLst/>
                <a:latin typeface="+mn-lt"/>
                <a:ea typeface="+mn-ea"/>
                <a:cs typeface="+mn-cs"/>
                <a:hlinkClick r:id="rId5" tooltip="Commons:GNU Free Documentation License, version 1.2"/>
              </a:rPr>
              <a:t>GNU Free Documentation License</a:t>
            </a:r>
            <a:r>
              <a:rPr lang="en-US" dirty="0"/>
              <a:t>. Accessed on July 1, 2025. https://commons.wikimedia.org/wiki/File:United_States_1848-08-1849.png </a:t>
            </a:r>
          </a:p>
        </p:txBody>
      </p:sp>
      <p:sp>
        <p:nvSpPr>
          <p:cNvPr id="4" name="Slide Number Placeholder 3"/>
          <p:cNvSpPr>
            <a:spLocks noGrp="1"/>
          </p:cNvSpPr>
          <p:nvPr>
            <p:ph type="sldNum" sz="quarter" idx="5"/>
          </p:nvPr>
        </p:nvSpPr>
        <p:spPr/>
        <p:txBody>
          <a:bodyPr/>
          <a:lstStyle/>
          <a:p>
            <a:fld id="{CDECAA7E-1DDE-40EC-9C84-BFB417923DE8}" type="slidenum">
              <a:rPr lang="en-US" smtClean="0"/>
              <a:t>10</a:t>
            </a:fld>
            <a:endParaRPr lang="en-US"/>
          </a:p>
        </p:txBody>
      </p:sp>
    </p:spTree>
    <p:extLst>
      <p:ext uri="{BB962C8B-B14F-4D97-AF65-F5344CB8AC3E}">
        <p14:creationId xmlns:p14="http://schemas.microsoft.com/office/powerpoint/2010/main" val="4257271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53573-CB28-33E8-0B55-8AFDE78DA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EED19-8207-4EA9-5EEC-DAA0460C3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E3681-F0F4-0C98-61DD-09A3047ADA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Times New Roman" panose="02020603050405020304" pitchFamily="18" charset="0"/>
              </a:rPr>
              <a:t>Brady, Mathew B. </a:t>
            </a:r>
            <a:r>
              <a:rPr lang="en-US" sz="1200" b="0" i="1" u="none" strike="noStrike" dirty="0">
                <a:solidFill>
                  <a:srgbClr val="000000"/>
                </a:solidFill>
                <a:effectLst/>
                <a:latin typeface="Times New Roman" panose="02020603050405020304" pitchFamily="18" charset="0"/>
              </a:rPr>
              <a:t>John Coffee Hays, 3/4-length portrait, seated in chair and facing left</a:t>
            </a:r>
            <a:r>
              <a:rPr lang="en-US" sz="1200" b="0" i="0" u="none" strike="noStrike" dirty="0">
                <a:solidFill>
                  <a:srgbClr val="000000"/>
                </a:solidFill>
                <a:effectLst/>
                <a:latin typeface="Times New Roman" panose="02020603050405020304" pitchFamily="18" charset="0"/>
              </a:rPr>
              <a:t>. ca. 1857. Photograph. Library of Congress Prints and Photographs Division. </a:t>
            </a:r>
            <a:r>
              <a:rPr lang="en-US" sz="1200" b="0" i="0" u="sng" strike="noStrike" dirty="0">
                <a:solidFill>
                  <a:srgbClr val="1155CC"/>
                </a:solidFill>
                <a:effectLst/>
                <a:latin typeface="Times New Roman" panose="02020603050405020304" pitchFamily="18" charset="0"/>
                <a:hlinkClick r:id="rId3"/>
              </a:rPr>
              <a:t>https://www.loc.gov/item/2002712549/</a:t>
            </a:r>
            <a:endParaRPr lang="en-US" b="0" i="0" dirty="0">
              <a:solidFill>
                <a:srgbClr val="757575"/>
              </a:solidFill>
              <a:effectLst/>
              <a:latin typeface="Josefin Sans" pitchFamily="2" charset="0"/>
            </a:endParaRPr>
          </a:p>
          <a:p>
            <a:endParaRPr lang="en-US" dirty="0"/>
          </a:p>
        </p:txBody>
      </p:sp>
      <p:sp>
        <p:nvSpPr>
          <p:cNvPr id="4" name="Slide Number Placeholder 3">
            <a:extLst>
              <a:ext uri="{FF2B5EF4-FFF2-40B4-BE49-F238E27FC236}">
                <a16:creationId xmlns:a16="http://schemas.microsoft.com/office/drawing/2014/main" id="{F2CAD522-F8CF-B99B-3B77-924C4376EEC5}"/>
              </a:ext>
            </a:extLst>
          </p:cNvPr>
          <p:cNvSpPr>
            <a:spLocks noGrp="1"/>
          </p:cNvSpPr>
          <p:nvPr>
            <p:ph type="sldNum" sz="quarter" idx="5"/>
          </p:nvPr>
        </p:nvSpPr>
        <p:spPr/>
        <p:txBody>
          <a:bodyPr/>
          <a:lstStyle/>
          <a:p>
            <a:fld id="{CDECAA7E-1DDE-40EC-9C84-BFB417923DE8}" type="slidenum">
              <a:rPr lang="en-US" smtClean="0"/>
              <a:t>11</a:t>
            </a:fld>
            <a:endParaRPr lang="en-US"/>
          </a:p>
        </p:txBody>
      </p:sp>
    </p:spTree>
    <p:extLst>
      <p:ext uri="{BB962C8B-B14F-4D97-AF65-F5344CB8AC3E}">
        <p14:creationId xmlns:p14="http://schemas.microsoft.com/office/powerpoint/2010/main" val="304986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E61DE-B7A2-B152-3F4F-8E534301B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15DEB-2B40-597C-385F-19D48B106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6595F-AB87-8C43-E137-67E54B7E9C06}"/>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Gilman, E. </a:t>
            </a:r>
            <a:r>
              <a:rPr lang="en-US" sz="1200" b="0" i="1" u="none" strike="noStrike" kern="1200" dirty="0">
                <a:solidFill>
                  <a:schemeClr val="tx1"/>
                </a:solidFill>
                <a:effectLst/>
                <a:latin typeface="+mn-lt"/>
                <a:ea typeface="+mn-ea"/>
                <a:cs typeface="+mn-cs"/>
              </a:rPr>
              <a:t>[Map of the United States]</a:t>
            </a:r>
            <a:r>
              <a:rPr lang="en-US" sz="1200" b="0" i="0" u="none" strike="noStrike" kern="1200" dirty="0">
                <a:solidFill>
                  <a:schemeClr val="tx1"/>
                </a:solidFill>
                <a:effectLst/>
                <a:latin typeface="+mn-lt"/>
                <a:ea typeface="+mn-ea"/>
                <a:cs typeface="+mn-cs"/>
              </a:rPr>
              <a:t>. ca. 1848-54. University of North Texas Libraries, The Portal to Texas History; crediting University of Texas at Arlington Library. </a:t>
            </a:r>
            <a:r>
              <a:rPr lang="en-US" sz="1200" b="0" i="0" u="sng" strike="noStrike" kern="1200" dirty="0">
                <a:solidFill>
                  <a:schemeClr val="tx1"/>
                </a:solidFill>
                <a:effectLst/>
                <a:latin typeface="+mn-lt"/>
                <a:ea typeface="+mn-ea"/>
                <a:cs typeface="+mn-cs"/>
                <a:hlinkClick r:id="rId3"/>
              </a:rPr>
              <a:t>https://texashistory.unt.edu/ark:/67531/metapth193521</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a:extLst>
              <a:ext uri="{FF2B5EF4-FFF2-40B4-BE49-F238E27FC236}">
                <a16:creationId xmlns:a16="http://schemas.microsoft.com/office/drawing/2014/main" id="{8B91587E-94D9-1CE2-5906-72DB86265B1C}"/>
              </a:ext>
            </a:extLst>
          </p:cNvPr>
          <p:cNvSpPr>
            <a:spLocks noGrp="1"/>
          </p:cNvSpPr>
          <p:nvPr>
            <p:ph type="sldNum" sz="quarter" idx="5"/>
          </p:nvPr>
        </p:nvSpPr>
        <p:spPr/>
        <p:txBody>
          <a:bodyPr/>
          <a:lstStyle/>
          <a:p>
            <a:fld id="{CDECAA7E-1DDE-40EC-9C84-BFB417923DE8}" type="slidenum">
              <a:rPr lang="en-US" smtClean="0"/>
              <a:t>12</a:t>
            </a:fld>
            <a:endParaRPr lang="en-US"/>
          </a:p>
        </p:txBody>
      </p:sp>
    </p:spTree>
    <p:extLst>
      <p:ext uri="{BB962C8B-B14F-4D97-AF65-F5344CB8AC3E}">
        <p14:creationId xmlns:p14="http://schemas.microsoft.com/office/powerpoint/2010/main" val="1277527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A87CA-8822-B580-B744-01D9450C0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E1881-D9E3-EE67-EAD3-B9DF11B32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AA741-5763-6A26-9F6B-66191E1252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64D5DA-56F3-8577-DE7D-17CDDD6564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ECAA7E-1DDE-40EC-9C84-BFB417923D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0908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B2C6-E967-07E9-97DE-79446A69C0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8D99B0-2E3A-D347-BCB9-5BD301759A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869690-FDB5-7A4E-4F61-5AD688383834}"/>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2D731573-8C7B-F98E-99BB-14B67E19FB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F6D69-86CF-48DE-C209-50AA7EA0B09F}"/>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3488465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A2813-1836-BB28-6199-A2C9343D3E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1A036F-523D-F82E-F726-DB8BA6660B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C1842-5ADD-DFB3-C0A9-D422BBD984E2}"/>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07400C79-A261-B5EC-E7A7-E3DE9D047D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00C063-0BE3-B3C3-86AE-EC5DD93996F8}"/>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75405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2E239-79C0-F618-80F5-6020E567A0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4DE3B8-17F4-54ED-A88D-C677328918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1A38C0-D134-E24C-F963-CA1D3A5A8FB0}"/>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F12A9315-B2DF-7683-8881-60935321D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BEF52B-A7AC-E5A2-3FC5-029937E05176}"/>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575556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3493-7E43-7827-8255-7C19E471B1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0BFC92-5FC1-80F0-0A48-EDF9261BB8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3307ED-172B-F36D-1F11-C5EC2FE464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74DE45-977D-8B83-E94C-95345DA2C36D}"/>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6" name="Footer Placeholder 5">
            <a:extLst>
              <a:ext uri="{FF2B5EF4-FFF2-40B4-BE49-F238E27FC236}">
                <a16:creationId xmlns:a16="http://schemas.microsoft.com/office/drawing/2014/main" id="{03DDBC08-7846-A8B0-24EC-7198CFF8D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87A2E4-7E09-9833-6EE9-C2CCFE98D4AB}"/>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2635706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17E9D-EC46-0E24-EBDC-C7058DD79F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9A4A93-1F65-CFC3-B555-AD4788831D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91C3CF-2041-03B4-AE83-8FF1DF1CA1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DE3590-9DF6-240B-8032-2203AB9E18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3AB9D9-F912-AB74-114C-3CE2FC9D5A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749DAA-4FFD-5FA7-F287-23F05ADE6644}"/>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8" name="Footer Placeholder 7">
            <a:extLst>
              <a:ext uri="{FF2B5EF4-FFF2-40B4-BE49-F238E27FC236}">
                <a16:creationId xmlns:a16="http://schemas.microsoft.com/office/drawing/2014/main" id="{A05141DF-ED2D-284D-77C3-A2DF70288C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F1E91E-BA67-270B-D51D-CE214F128B72}"/>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1552387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E7079-7558-69CA-6C92-1218793819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788A89-439C-5A7A-6F88-88CD567FBFCE}"/>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4" name="Footer Placeholder 3">
            <a:extLst>
              <a:ext uri="{FF2B5EF4-FFF2-40B4-BE49-F238E27FC236}">
                <a16:creationId xmlns:a16="http://schemas.microsoft.com/office/drawing/2014/main" id="{08C8842E-3F05-5807-3064-4B9388C646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A37C02-27AD-1DB1-35E5-62A078B30DB2}"/>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2073724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2FD187-15B2-85D9-6F0D-4E6261FF7DBD}"/>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3" name="Footer Placeholder 2">
            <a:extLst>
              <a:ext uri="{FF2B5EF4-FFF2-40B4-BE49-F238E27FC236}">
                <a16:creationId xmlns:a16="http://schemas.microsoft.com/office/drawing/2014/main" id="{ADBBC0AE-E813-C3FE-02C0-904FAFE7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138E15-F2B4-5ECF-2597-8C56843DBA3B}"/>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3025949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7386-A5B7-2B02-AA81-8E01CC3267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44B683-B475-9236-557A-627D8CFB6B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EB6B8F-6138-E811-A513-8246675AE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50F6E6-4D9E-558E-8826-3A401E94442B}"/>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6" name="Footer Placeholder 5">
            <a:extLst>
              <a:ext uri="{FF2B5EF4-FFF2-40B4-BE49-F238E27FC236}">
                <a16:creationId xmlns:a16="http://schemas.microsoft.com/office/drawing/2014/main" id="{C9BD760B-CA45-EA1E-F9E3-937E58E570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B17CD1-BDB4-B25F-4A4B-6CBC6159A09E}"/>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362444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9F650-BAD3-7AAD-DC80-4088649DA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71AC34-63B8-1FB8-4D33-82E2112906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D73E3E8-55E7-C6A4-7D1A-26295C518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C4AD36-6F52-8EB3-BC04-DE5DC02BCA8F}"/>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6" name="Footer Placeholder 5">
            <a:extLst>
              <a:ext uri="{FF2B5EF4-FFF2-40B4-BE49-F238E27FC236}">
                <a16:creationId xmlns:a16="http://schemas.microsoft.com/office/drawing/2014/main" id="{E3424DF0-CD27-0C67-0C91-C9670D3D71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0D093-C3E0-E664-B151-FF02B8629F11}"/>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173576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AE846-650B-EDB4-625A-560BF3AA82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935742-0170-5E54-C527-9ED64EEB6F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56E34-4EDC-E1F4-2EFB-4FD941C64795}"/>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0DF9CB77-B817-7668-B38A-CF908FD6C2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913807-9F96-D897-E8DF-7AB20C5D4A00}"/>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239649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0C7FC9-687C-0445-CB7E-B72BFCCD25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05595B-D605-8F98-D328-EF758CF636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2DABD-F5F6-C494-3DDD-BDA0DF8369D1}"/>
              </a:ext>
            </a:extLst>
          </p:cNvPr>
          <p:cNvSpPr>
            <a:spLocks noGrp="1"/>
          </p:cNvSpPr>
          <p:nvPr>
            <p:ph type="dt" sz="half" idx="10"/>
          </p:nvPr>
        </p:nvSpPr>
        <p:spPr/>
        <p:txBody>
          <a:body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BE08573D-977F-B93F-6DB9-A7DE42292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B2174-E405-7D18-A5E8-F6C1EB211683}"/>
              </a:ext>
            </a:extLst>
          </p:cNvPr>
          <p:cNvSpPr>
            <a:spLocks noGrp="1"/>
          </p:cNvSpPr>
          <p:nvPr>
            <p:ph type="sldNum" sz="quarter" idx="12"/>
          </p:nvPr>
        </p:nvSpPr>
        <p:spPr/>
        <p:txBody>
          <a:bodyPr/>
          <a:lstStyle/>
          <a:p>
            <a:fld id="{3860675E-CF6B-4988-AAFA-BE8E99A128B8}" type="slidenum">
              <a:rPr lang="en-US" smtClean="0"/>
              <a:t>‹#›</a:t>
            </a:fld>
            <a:endParaRPr lang="en-US"/>
          </a:p>
        </p:txBody>
      </p:sp>
    </p:spTree>
    <p:extLst>
      <p:ext uri="{BB962C8B-B14F-4D97-AF65-F5344CB8AC3E}">
        <p14:creationId xmlns:p14="http://schemas.microsoft.com/office/powerpoint/2010/main" val="3110840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854258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903686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0515654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357269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496434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162054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864784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902913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705926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348288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241796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2891B0-785C-8808-6CAB-4B7811D65F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3CB8E-5E9E-EBF4-1BD2-C9E946A0E0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59DD0A-0060-7DA4-C1AC-0B341BA6EC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89DA36-DD69-417F-9DC5-B25A1E38CA12}" type="datetimeFigureOut">
              <a:rPr lang="en-US" smtClean="0"/>
              <a:t>2/10/2026</a:t>
            </a:fld>
            <a:endParaRPr lang="en-US"/>
          </a:p>
        </p:txBody>
      </p:sp>
      <p:sp>
        <p:nvSpPr>
          <p:cNvPr id="5" name="Footer Placeholder 4">
            <a:extLst>
              <a:ext uri="{FF2B5EF4-FFF2-40B4-BE49-F238E27FC236}">
                <a16:creationId xmlns:a16="http://schemas.microsoft.com/office/drawing/2014/main" id="{CE0326E5-63D5-821D-A804-8612771F4A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D45E96-A2A5-23E8-D7BE-6327ACE0EE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860675E-CF6B-4988-AAFA-BE8E99A128B8}" type="slidenum">
              <a:rPr lang="en-US" smtClean="0"/>
              <a:t>‹#›</a:t>
            </a:fld>
            <a:endParaRPr lang="en-US"/>
          </a:p>
        </p:txBody>
      </p:sp>
    </p:spTree>
    <p:extLst>
      <p:ext uri="{BB962C8B-B14F-4D97-AF65-F5344CB8AC3E}">
        <p14:creationId xmlns:p14="http://schemas.microsoft.com/office/powerpoint/2010/main" val="30211606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2/10/2026</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4246049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80.png"/><Relationship Id="rId5" Type="http://schemas.openxmlformats.org/officeDocument/2006/relationships/customXml" Target="../ink/ink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890338" y="640080"/>
            <a:ext cx="4116534" cy="3542446"/>
          </a:xfrm>
        </p:spPr>
        <p:txBody>
          <a:bodyPr anchor="b">
            <a:normAutofit fontScale="90000"/>
          </a:bodyPr>
          <a:lstStyle/>
          <a:p>
            <a:pPr algn="l"/>
            <a:r>
              <a:rPr lang="en-US" sz="6600" b="1" i="1" dirty="0">
                <a:solidFill>
                  <a:schemeClr val="bg2">
                    <a:lumMod val="50000"/>
                  </a:schemeClr>
                </a:solidFill>
                <a:latin typeface="Gotham book"/>
              </a:rPr>
              <a:t>Unidad 7:</a:t>
            </a:r>
            <a:br>
              <a:rPr lang="en-US" sz="6600" b="1" i="1" dirty="0">
                <a:latin typeface="Gotham book"/>
              </a:rPr>
            </a:br>
            <a:r>
              <a:rPr lang="en-US" sz="6600" b="1" dirty="0" err="1">
                <a:latin typeface="Gotham book"/>
              </a:rPr>
              <a:t>Primeros</a:t>
            </a:r>
            <a:r>
              <a:rPr lang="en-US" sz="6600" b="1" dirty="0">
                <a:latin typeface="Gotham book"/>
              </a:rPr>
              <a:t> </a:t>
            </a:r>
            <a:r>
              <a:rPr lang="en-US" sz="6600" b="1" dirty="0" err="1">
                <a:latin typeface="Gotham book"/>
              </a:rPr>
              <a:t>años</a:t>
            </a:r>
            <a:r>
              <a:rPr lang="en-US" sz="6600" b="1" dirty="0">
                <a:latin typeface="Gotham book"/>
              </a:rPr>
              <a:t> </a:t>
            </a:r>
            <a:r>
              <a:rPr lang="en-US" sz="6600" b="1" dirty="0" err="1">
                <a:latin typeface="Gotham book"/>
              </a:rPr>
              <a:t>como</a:t>
            </a:r>
            <a:r>
              <a:rPr lang="en-US" sz="6600" b="1" dirty="0">
                <a:latin typeface="Gotham book"/>
              </a:rPr>
              <a:t> Estado</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890339" y="4636008"/>
            <a:ext cx="3734014" cy="1572768"/>
          </a:xfrm>
        </p:spPr>
        <p:txBody>
          <a:bodyPr>
            <a:normAutofit fontScale="85000" lnSpcReduction="10000"/>
          </a:bodyPr>
          <a:lstStyle/>
          <a:p>
            <a:pPr algn="l"/>
            <a:r>
              <a:rPr lang="en-US" sz="3600" b="1" i="1" dirty="0" err="1">
                <a:solidFill>
                  <a:schemeClr val="bg2">
                    <a:lumMod val="50000"/>
                  </a:schemeClr>
                </a:solidFill>
                <a:latin typeface="Gotham book"/>
              </a:rPr>
              <a:t>Lección</a:t>
            </a:r>
            <a:r>
              <a:rPr lang="en-US" sz="3600" b="1" i="1" dirty="0">
                <a:solidFill>
                  <a:schemeClr val="bg2">
                    <a:lumMod val="50000"/>
                  </a:schemeClr>
                </a:solidFill>
                <a:latin typeface="Gotham book"/>
              </a:rPr>
              <a:t> 5: </a:t>
            </a:r>
          </a:p>
          <a:p>
            <a:pPr algn="l"/>
            <a:r>
              <a:rPr lang="es-ES" sz="3600" b="1" dirty="0">
                <a:latin typeface="Gotham book"/>
              </a:rPr>
              <a:t>Guerra entre Estados Unidos y México</a:t>
            </a:r>
            <a:endParaRPr lang="en-US" sz="3600" b="1" dirty="0">
              <a:latin typeface="Gotham book"/>
            </a:endParaRPr>
          </a:p>
        </p:txBody>
      </p:sp>
      <p:sp>
        <p:nvSpPr>
          <p:cNvPr id="103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An official poster or pamphlet advertising the beginning of the war with Mexico and calling for recruits. The document reads, &quot;To arms! To arms! Volunteers for the Mexican War!&quot; Then continues to provide reasons why men should sign up to fight in the war. ">
            <a:extLst>
              <a:ext uri="{FF2B5EF4-FFF2-40B4-BE49-F238E27FC236}">
                <a16:creationId xmlns:a16="http://schemas.microsoft.com/office/drawing/2014/main" id="{5943F420-0C4E-6E4D-F53F-1DB32063B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7968"/>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4" name="Graphic 3">
            <a:extLst>
              <a:ext uri="{FF2B5EF4-FFF2-40B4-BE49-F238E27FC236}">
                <a16:creationId xmlns:a16="http://schemas.microsoft.com/office/drawing/2014/main" id="{287FBC9D-5F17-FC10-29A9-70D1B443DCF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16394" y="2822949"/>
            <a:ext cx="1071092" cy="1071092"/>
          </a:xfrm>
          <a:prstGeom prst="rect">
            <a:avLst/>
          </a:prstGeom>
        </p:spPr>
      </p:pic>
      <p:pic>
        <p:nvPicPr>
          <p:cNvPr id="5" name="Graphic 4">
            <a:extLst>
              <a:ext uri="{FF2B5EF4-FFF2-40B4-BE49-F238E27FC236}">
                <a16:creationId xmlns:a16="http://schemas.microsoft.com/office/drawing/2014/main" id="{3CED627F-5C71-E4DD-11DC-12261F8B700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92452" y="3985428"/>
            <a:ext cx="925793" cy="925793"/>
          </a:xfrm>
          <a:prstGeom prst="rect">
            <a:avLst/>
          </a:prstGeom>
        </p:spPr>
      </p:pic>
      <p:pic>
        <p:nvPicPr>
          <p:cNvPr id="6" name="Graphic 5">
            <a:extLst>
              <a:ext uri="{FF2B5EF4-FFF2-40B4-BE49-F238E27FC236}">
                <a16:creationId xmlns:a16="http://schemas.microsoft.com/office/drawing/2014/main" id="{F1B6777F-2F07-AAA6-6591-74FEC47DBE3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96086" y="5090230"/>
            <a:ext cx="842453" cy="842453"/>
          </a:xfrm>
          <a:prstGeom prst="rect">
            <a:avLst/>
          </a:prstGeom>
        </p:spPr>
      </p:pic>
      <p:pic>
        <p:nvPicPr>
          <p:cNvPr id="7" name="Graphic 6">
            <a:extLst>
              <a:ext uri="{FF2B5EF4-FFF2-40B4-BE49-F238E27FC236}">
                <a16:creationId xmlns:a16="http://schemas.microsoft.com/office/drawing/2014/main" id="{3FB1DB35-7BDC-BD4E-7513-6ED7AB3D1A98}"/>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13156" y="1574845"/>
            <a:ext cx="1208326" cy="1208326"/>
          </a:xfrm>
          <a:prstGeom prst="rect">
            <a:avLst/>
          </a:prstGeom>
        </p:spPr>
      </p:pic>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851A853-8D6A-BBD0-840C-11E1A297BC7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F92B003-D3AF-0245-195D-C879C86EED6A}"/>
              </a:ext>
            </a:extLst>
          </p:cNvPr>
          <p:cNvSpPr txBox="1">
            <a:spLocks noGrp="1"/>
          </p:cNvSpPr>
          <p:nvPr>
            <p:ph type="title" idx="4294967295"/>
          </p:nvPr>
        </p:nvSpPr>
        <p:spPr>
          <a:xfrm>
            <a:off x="1685775" y="-148837"/>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Calentamiento</a:t>
            </a: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 </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4400" dirty="0">
                <a:latin typeface="Gotham Medium"/>
              </a:rPr>
              <a:t>Usa la imagen para completar tu calentamiento</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painting titled, &quot;General Scott's Grand Entry into the city of Mexico, September 14, 1847.&quot; The painting shows the American General Winfield Scott riding on his horse, holding his hat high in the air as American soldiers stand behind, saluting him. His officers follow behind him on horseback. There are several Mexican citizens and soldiers laying on the ground wounded or dead as he passes by. ">
            <a:extLst>
              <a:ext uri="{FF2B5EF4-FFF2-40B4-BE49-F238E27FC236}">
                <a16:creationId xmlns:a16="http://schemas.microsoft.com/office/drawing/2014/main" id="{F4442407-02FB-7416-6BF0-CAED1A4E854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71472" y="1434605"/>
            <a:ext cx="7012759" cy="4930928"/>
          </a:xfrm>
          <a:prstGeom prst="rect">
            <a:avLst/>
          </a:prstGeom>
          <a:noFill/>
          <a:ln>
            <a:noFill/>
          </a:ln>
          <a:effectLst>
            <a:outerShdw blurRad="50800" dist="50800" dir="7920000" algn="ctr" rotWithShape="0">
              <a:srgbClr val="000000">
                <a:alpha val="43137"/>
              </a:srgbClr>
            </a:outerShdw>
          </a:effectLst>
        </p:spPr>
      </p:pic>
    </p:spTree>
    <p:extLst>
      <p:ext uri="{BB962C8B-B14F-4D97-AF65-F5344CB8AC3E}">
        <p14:creationId xmlns:p14="http://schemas.microsoft.com/office/powerpoint/2010/main" val="260068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2710811" y="1959430"/>
            <a:ext cx="9023989" cy="261257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0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Una inferencia que puedo hacer sobre la lección de hoy, basándome en el título y la imagen, es que ______________</a:t>
            </a:r>
            <a:endParaRPr kumimoji="0" lang="en-US" sz="40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601" y="2955225"/>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4B6F5512-4672-385A-C669-616A4468A7C5}"/>
              </a:ext>
            </a:extLst>
          </p:cNvPr>
          <p:cNvSpPr txBox="1"/>
          <p:nvPr/>
        </p:nvSpPr>
        <p:spPr>
          <a:xfrm>
            <a:off x="1103971" y="1828800"/>
            <a:ext cx="10363200" cy="3785652"/>
          </a:xfrm>
          <a:prstGeom prst="rect">
            <a:avLst/>
          </a:prstGeom>
          <a:noFill/>
        </p:spPr>
        <p:txBody>
          <a:bodyPr wrap="square" rtlCol="0">
            <a:spAutoFit/>
          </a:bodyPr>
          <a:lstStyle/>
          <a:p>
            <a:pPr lvl="0" algn="ctr">
              <a:defRPr/>
            </a:pPr>
            <a:r>
              <a:rPr lang="es-ES" sz="6000" dirty="0">
                <a:solidFill>
                  <a:srgbClr val="002060"/>
                </a:solidFill>
                <a:latin typeface="Calibri" panose="020F0502020204030204"/>
              </a:rPr>
              <a:t>Cuáles fueron las causas, los acontecimientos clave y la importancia de la guerra entre Estados Unidos y México?</a:t>
            </a:r>
            <a:endPar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54717-6E1B-3150-9ACC-56DFB207DEE1}"/>
              </a:ext>
            </a:extLst>
          </p:cNvPr>
          <p:cNvSpPr txBox="1"/>
          <p:nvPr/>
        </p:nvSpPr>
        <p:spPr>
          <a:xfrm>
            <a:off x="1109016" y="1785257"/>
            <a:ext cx="10276115" cy="5016758"/>
          </a:xfrm>
          <a:prstGeom prst="rect">
            <a:avLst/>
          </a:prstGeom>
          <a:noFill/>
        </p:spPr>
        <p:txBody>
          <a:bodyPr wrap="square" rtlCol="0">
            <a:spAutoFit/>
          </a:bodyPr>
          <a:lstStyle/>
          <a:p>
            <a:pPr marL="742950" lvl="0" indent="-742950">
              <a:buFont typeface="+mj-lt"/>
              <a:buAutoNum type="arabicPeriod"/>
              <a:defRPr/>
            </a:pPr>
            <a:r>
              <a:rPr lang="es-ES" sz="4000" b="1" i="1" u="sng" dirty="0">
                <a:solidFill>
                  <a:srgbClr val="4472C4">
                    <a:lumMod val="50000"/>
                  </a:srgbClr>
                </a:solidFill>
                <a:latin typeface="Calibri" panose="020F0502020204030204"/>
              </a:rPr>
              <a:t>Identificaremos y resumiremos</a:t>
            </a:r>
            <a:r>
              <a:rPr lang="es-ES" sz="4000" dirty="0">
                <a:solidFill>
                  <a:srgbClr val="4472C4">
                    <a:lumMod val="50000"/>
                  </a:srgbClr>
                </a:solidFill>
                <a:latin typeface="Calibri" panose="020F0502020204030204"/>
              </a:rPr>
              <a:t> las causas clave, los acontecimientos, los efectos y la importancia de la guerra entre Estados Unidos y México</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lvl="0" indent="-742950">
              <a:buFont typeface="+mj-lt"/>
              <a:buAutoNum type="arabicPeriod"/>
              <a:defRPr/>
            </a:pPr>
            <a:r>
              <a:rPr lang="es-ES" sz="4000" b="1" i="1" u="sng" dirty="0">
                <a:solidFill>
                  <a:srgbClr val="C00000"/>
                </a:solidFill>
                <a:latin typeface="Calibri" panose="020F0502020204030204"/>
              </a:rPr>
              <a:t>Utilizaré</a:t>
            </a:r>
            <a:r>
              <a:rPr lang="es-ES" sz="4000" dirty="0">
                <a:solidFill>
                  <a:srgbClr val="C00000"/>
                </a:solidFill>
                <a:latin typeface="Calibri" panose="020F0502020204030204"/>
              </a:rPr>
              <a:t> mi hoja de ejercicios de toma de notas guiadas para registrar información significativa sobre la guerra entre Estados Unidos y México</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622983-99B1-94FF-832E-44408B4C251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E2D2FF0-ABCC-AEF4-33E4-5E861E71A47A}"/>
              </a:ext>
            </a:extLst>
          </p:cNvPr>
          <p:cNvSpPr txBox="1">
            <a:spLocks noGrp="1"/>
          </p:cNvSpPr>
          <p:nvPr>
            <p:ph type="title" idx="4294967295"/>
          </p:nvPr>
        </p:nvSpPr>
        <p:spPr>
          <a:xfrm>
            <a:off x="1709057" y="13060"/>
            <a:ext cx="9078686" cy="12605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a:ln>
                  <a:noFill/>
                </a:ln>
                <a:solidFill>
                  <a:schemeClr val="bg1"/>
                </a:solidFill>
                <a:effectLst/>
                <a:uLnTx/>
                <a:uFillTx/>
                <a:latin typeface="Gotham Medium"/>
                <a:ea typeface="+mj-ea"/>
                <a:cs typeface="+mj-cs"/>
              </a:rPr>
              <a:t>James K. Polk</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pic>
        <p:nvPicPr>
          <p:cNvPr id="4" name="Picture 3" descr="A photograph portrait of James K. Polk">
            <a:extLst>
              <a:ext uri="{FF2B5EF4-FFF2-40B4-BE49-F238E27FC236}">
                <a16:creationId xmlns:a16="http://schemas.microsoft.com/office/drawing/2014/main" id="{9B436E4E-1109-3340-0114-AFD0CEBDFC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143" y="350612"/>
            <a:ext cx="4114800" cy="5505450"/>
          </a:xfrm>
          <a:prstGeom prst="rect">
            <a:avLst/>
          </a:prstGeom>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A063BCF5-A29D-2B00-8CA4-4711F1DBC086}"/>
              </a:ext>
            </a:extLst>
          </p:cNvPr>
          <p:cNvSpPr txBox="1"/>
          <p:nvPr/>
        </p:nvSpPr>
        <p:spPr>
          <a:xfrm>
            <a:off x="4963886" y="1691820"/>
            <a:ext cx="7195457" cy="4401205"/>
          </a:xfrm>
          <a:prstGeom prst="rect">
            <a:avLst/>
          </a:prstGeom>
          <a:noFill/>
        </p:spPr>
        <p:txBody>
          <a:bodyPr wrap="square" rtlCol="0">
            <a:spAutoFit/>
          </a:bodyPr>
          <a:lstStyle/>
          <a:p>
            <a:pPr marL="457200" indent="-457200">
              <a:buFont typeface="Arial" panose="020B0604020202020204" pitchFamily="34" charset="0"/>
              <a:buChar char="•"/>
            </a:pPr>
            <a:r>
              <a:rPr lang="es-ES" sz="3500" dirty="0">
                <a:solidFill>
                  <a:srgbClr val="7030A0"/>
                </a:solidFill>
                <a:latin typeface="Gotham Medium"/>
              </a:rPr>
              <a:t>Presidente de los Estados Unidos 1845 – 1849</a:t>
            </a:r>
            <a:endParaRPr lang="en-US" sz="3500" dirty="0">
              <a:solidFill>
                <a:srgbClr val="7030A0"/>
              </a:solidFill>
              <a:latin typeface="Gotham Medium"/>
            </a:endParaRPr>
          </a:p>
          <a:p>
            <a:pPr marL="457200" indent="-457200">
              <a:buFont typeface="Arial" panose="020B0604020202020204" pitchFamily="34" charset="0"/>
              <a:buChar char="•"/>
            </a:pPr>
            <a:r>
              <a:rPr lang="en-US" sz="3500" b="1" u="sng" dirty="0" err="1">
                <a:solidFill>
                  <a:schemeClr val="accent6">
                    <a:lumMod val="75000"/>
                  </a:schemeClr>
                </a:solidFill>
                <a:latin typeface="Gotham Medium"/>
              </a:rPr>
              <a:t>Objetivo</a:t>
            </a:r>
            <a:r>
              <a:rPr lang="en-US" sz="3500" dirty="0">
                <a:solidFill>
                  <a:schemeClr val="accent6">
                    <a:lumMod val="75000"/>
                  </a:schemeClr>
                </a:solidFill>
                <a:latin typeface="Gotham Medium"/>
              </a:rPr>
              <a:t>: </a:t>
            </a:r>
            <a:r>
              <a:rPr lang="es-ES" sz="3500" dirty="0">
                <a:solidFill>
                  <a:schemeClr val="accent6">
                    <a:lumMod val="75000"/>
                  </a:schemeClr>
                </a:solidFill>
                <a:latin typeface="Gotham book"/>
              </a:rPr>
              <a:t>Expansión hacia el oeste de EE. UU. hasta el Océano Pacífico</a:t>
            </a:r>
            <a:r>
              <a:rPr lang="en-US" sz="3500" dirty="0">
                <a:solidFill>
                  <a:schemeClr val="accent6">
                    <a:lumMod val="75000"/>
                  </a:schemeClr>
                </a:solidFill>
                <a:latin typeface="Gotham book"/>
              </a:rPr>
              <a:t>.</a:t>
            </a:r>
          </a:p>
          <a:p>
            <a:pPr marL="457200" indent="-457200">
              <a:buFont typeface="Arial" panose="020B0604020202020204" pitchFamily="34" charset="0"/>
              <a:buChar char="•"/>
            </a:pPr>
            <a:r>
              <a:rPr lang="en-US" sz="3500" b="1" u="sng" dirty="0">
                <a:solidFill>
                  <a:schemeClr val="accent2">
                    <a:lumMod val="75000"/>
                  </a:schemeClr>
                </a:solidFill>
                <a:latin typeface="Gotham book"/>
              </a:rPr>
              <a:t>Por </a:t>
            </a:r>
            <a:r>
              <a:rPr lang="en-US" sz="3500" b="1" u="sng" dirty="0" err="1">
                <a:solidFill>
                  <a:schemeClr val="accent2">
                    <a:lumMod val="75000"/>
                  </a:schemeClr>
                </a:solidFill>
                <a:latin typeface="Gotham book"/>
              </a:rPr>
              <a:t>qué</a:t>
            </a:r>
            <a:r>
              <a:rPr lang="en-US" sz="3500" dirty="0">
                <a:solidFill>
                  <a:schemeClr val="accent2">
                    <a:lumMod val="75000"/>
                  </a:schemeClr>
                </a:solidFill>
                <a:latin typeface="Gotham book"/>
              </a:rPr>
              <a:t>?</a:t>
            </a:r>
          </a:p>
          <a:p>
            <a:pPr marL="914400" lvl="1" indent="-457200">
              <a:buFont typeface="Arial" panose="020B0604020202020204" pitchFamily="34" charset="0"/>
              <a:buChar char="•"/>
            </a:pPr>
            <a:r>
              <a:rPr lang="es-ES" sz="3500" dirty="0">
                <a:solidFill>
                  <a:srgbClr val="0070C0"/>
                </a:solidFill>
                <a:latin typeface="Gotham book"/>
              </a:rPr>
              <a:t>Mejor acceso a mercados rentables con Asia</a:t>
            </a:r>
            <a:endParaRPr lang="en-US" sz="3500" dirty="0">
              <a:solidFill>
                <a:srgbClr val="0070C0"/>
              </a:solidFill>
              <a:latin typeface="Gotham book"/>
            </a:endParaRPr>
          </a:p>
          <a:p>
            <a:pPr marL="914400" lvl="1" indent="-457200">
              <a:buFont typeface="Arial" panose="020B0604020202020204" pitchFamily="34" charset="0"/>
              <a:buChar char="•"/>
            </a:pPr>
            <a:r>
              <a:rPr lang="en-US" sz="3500" dirty="0">
                <a:solidFill>
                  <a:srgbClr val="7030A0"/>
                </a:solidFill>
                <a:latin typeface="Gotham book"/>
              </a:rPr>
              <a:t>“</a:t>
            </a:r>
            <a:r>
              <a:rPr lang="en-US" sz="3500" b="1" dirty="0">
                <a:solidFill>
                  <a:srgbClr val="7030A0"/>
                </a:solidFill>
                <a:latin typeface="Gotham book"/>
              </a:rPr>
              <a:t>Destino </a:t>
            </a:r>
            <a:r>
              <a:rPr lang="en-US" sz="3500" b="1" dirty="0" err="1">
                <a:solidFill>
                  <a:srgbClr val="7030A0"/>
                </a:solidFill>
                <a:latin typeface="Gotham book"/>
              </a:rPr>
              <a:t>manifiesto</a:t>
            </a:r>
            <a:r>
              <a:rPr lang="en-US" sz="3500" b="1" dirty="0">
                <a:solidFill>
                  <a:srgbClr val="7030A0"/>
                </a:solidFill>
                <a:latin typeface="Gotham book"/>
              </a:rPr>
              <a:t>”</a:t>
            </a:r>
          </a:p>
        </p:txBody>
      </p:sp>
      <p:sp>
        <p:nvSpPr>
          <p:cNvPr id="6" name="TextBox 5">
            <a:extLst>
              <a:ext uri="{FF2B5EF4-FFF2-40B4-BE49-F238E27FC236}">
                <a16:creationId xmlns:a16="http://schemas.microsoft.com/office/drawing/2014/main" id="{A01D0DA2-4CCC-FFDC-5CCC-F4A2BA14B43D}"/>
              </a:ext>
            </a:extLst>
          </p:cNvPr>
          <p:cNvSpPr txBox="1"/>
          <p:nvPr/>
        </p:nvSpPr>
        <p:spPr>
          <a:xfrm>
            <a:off x="751115" y="5856062"/>
            <a:ext cx="4016828" cy="769441"/>
          </a:xfrm>
          <a:prstGeom prst="rect">
            <a:avLst/>
          </a:prstGeom>
          <a:noFill/>
        </p:spPr>
        <p:txBody>
          <a:bodyPr wrap="square" rtlCol="0">
            <a:spAutoFit/>
          </a:bodyPr>
          <a:lstStyle/>
          <a:p>
            <a:pPr algn="ctr"/>
            <a:r>
              <a:rPr lang="en-US" sz="2200" i="1" dirty="0">
                <a:latin typeface="Gotham book"/>
              </a:rPr>
              <a:t>James K. Polk</a:t>
            </a:r>
          </a:p>
          <a:p>
            <a:pPr algn="ctr"/>
            <a:r>
              <a:rPr lang="en-US" sz="2200" i="1" dirty="0">
                <a:latin typeface="Gotham book"/>
              </a:rPr>
              <a:t>La Biblioteca del Congreso</a:t>
            </a:r>
          </a:p>
        </p:txBody>
      </p:sp>
    </p:spTree>
    <p:extLst>
      <p:ext uri="{BB962C8B-B14F-4D97-AF65-F5344CB8AC3E}">
        <p14:creationId xmlns:p14="http://schemas.microsoft.com/office/powerpoint/2010/main" val="585780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2AF68C-B3EF-A7A7-0951-CDA88509C09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70D560E-8A04-4023-5CDD-F2E7AE9AF0DF}"/>
              </a:ext>
            </a:extLst>
          </p:cNvPr>
          <p:cNvSpPr txBox="1">
            <a:spLocks noGrp="1"/>
          </p:cNvSpPr>
          <p:nvPr>
            <p:ph type="title" idx="4294967295"/>
          </p:nvPr>
        </p:nvSpPr>
        <p:spPr>
          <a:xfrm>
            <a:off x="2285999" y="2161834"/>
            <a:ext cx="8175171" cy="20182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6600" dirty="0">
                <a:solidFill>
                  <a:srgbClr val="FFFF00"/>
                </a:solidFill>
                <a:latin typeface="Gotham Medium"/>
              </a:rPr>
              <a:t>La guerra entre Estados Unidos y México</a:t>
            </a:r>
            <a:endParaRPr kumimoji="0" lang="en-US" sz="6600" b="0" i="0" u="none" strike="noStrike" kern="1200" cap="none" spc="0" normalizeH="0" baseline="0" noProof="0" dirty="0">
              <a:ln>
                <a:noFill/>
              </a:ln>
              <a:solidFill>
                <a:srgbClr val="FFFF00"/>
              </a:solidFill>
              <a:effectLst/>
              <a:uLnTx/>
              <a:uFillTx/>
              <a:latin typeface="Gotham Medium"/>
              <a:ea typeface="+mj-ea"/>
              <a:cs typeface="+mj-cs"/>
            </a:endParaRPr>
          </a:p>
        </p:txBody>
      </p:sp>
    </p:spTree>
    <p:extLst>
      <p:ext uri="{BB962C8B-B14F-4D97-AF65-F5344CB8AC3E}">
        <p14:creationId xmlns:p14="http://schemas.microsoft.com/office/powerpoint/2010/main" val="3217131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B5B5F6C-19EA-CF01-8893-7FAAB67E693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89AB68C-4D42-0C24-33AC-A8D6BC1BB3FA}"/>
              </a:ext>
            </a:extLst>
          </p:cNvPr>
          <p:cNvSpPr txBox="1">
            <a:spLocks noGrp="1"/>
          </p:cNvSpPr>
          <p:nvPr>
            <p:ph type="title" idx="4294967295"/>
          </p:nvPr>
        </p:nvSpPr>
        <p:spPr>
          <a:xfrm>
            <a:off x="1556656" y="-79956"/>
            <a:ext cx="10635343" cy="10161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3800" b="1" dirty="0">
                <a:solidFill>
                  <a:srgbClr val="322E50"/>
                </a:solidFill>
                <a:latin typeface="Gotham Medium" pitchFamily="2" charset="0"/>
                <a:cs typeface="Gotham Medium" pitchFamily="2" charset="0"/>
              </a:rPr>
              <a:t>Causas de la guerra entre Estados Unidos y México</a:t>
            </a:r>
            <a:endParaRPr kumimoji="0" lang="en-US" sz="3800" b="1"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A2E76918-014E-0179-CC88-D062404ACF53}"/>
              </a:ext>
            </a:extLst>
          </p:cNvPr>
          <p:cNvSpPr txBox="1"/>
          <p:nvPr/>
        </p:nvSpPr>
        <p:spPr>
          <a:xfrm>
            <a:off x="1687286" y="1447114"/>
            <a:ext cx="4898571" cy="5632311"/>
          </a:xfrm>
          <a:prstGeom prst="rect">
            <a:avLst/>
          </a:prstGeom>
          <a:noFill/>
        </p:spPr>
        <p:txBody>
          <a:bodyPr wrap="square" rtlCol="0">
            <a:spAutoFit/>
          </a:bodyPr>
          <a:lstStyle/>
          <a:p>
            <a:pPr marL="514350" indent="-514350">
              <a:buFont typeface="+mj-lt"/>
              <a:buAutoNum type="arabicPeriod"/>
            </a:pPr>
            <a:r>
              <a:rPr lang="es-ES" sz="4000" dirty="0">
                <a:solidFill>
                  <a:schemeClr val="accent2">
                    <a:lumMod val="75000"/>
                  </a:schemeClr>
                </a:solidFill>
                <a:latin typeface="Gotham book"/>
              </a:rPr>
              <a:t>México se opuso a la anexión estadounidense de Texas</a:t>
            </a:r>
            <a:endParaRPr lang="en-US" sz="4000" dirty="0">
              <a:solidFill>
                <a:schemeClr val="accent2">
                  <a:lumMod val="75000"/>
                </a:schemeClr>
              </a:solidFill>
              <a:latin typeface="Gotham book"/>
            </a:endParaRPr>
          </a:p>
          <a:p>
            <a:pPr marL="514350" indent="-514350">
              <a:buFont typeface="+mj-lt"/>
              <a:buAutoNum type="arabicPeriod"/>
            </a:pPr>
            <a:r>
              <a:rPr lang="es-ES" sz="4000" dirty="0">
                <a:solidFill>
                  <a:srgbClr val="7030A0"/>
                </a:solidFill>
                <a:latin typeface="Gotham book"/>
              </a:rPr>
              <a:t>Disputas entre Estados Unidos y México por la frontera sur de Texas</a:t>
            </a:r>
            <a:endParaRPr lang="en-US" sz="4000" dirty="0">
              <a:solidFill>
                <a:srgbClr val="7030A0"/>
              </a:solidFill>
              <a:latin typeface="Gotham book"/>
            </a:endParaRPr>
          </a:p>
        </p:txBody>
      </p:sp>
      <p:pic>
        <p:nvPicPr>
          <p:cNvPr id="4" name="Picture 2" descr="A map of the political boundaries of North America in 1846. The United States territory includes the original borders of Texas. The Republic of Mexico extends north into modern-day California. The majority of the territory of modern-day Texas is shaded and marked &quot;disputed territory&quot;">
            <a:extLst>
              <a:ext uri="{FF2B5EF4-FFF2-40B4-BE49-F238E27FC236}">
                <a16:creationId xmlns:a16="http://schemas.microsoft.com/office/drawing/2014/main" id="{1CF1A7EC-0190-6215-BCED-BE9AD92709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68" t="18500" r="1263" b="2628"/>
          <a:stretch>
            <a:fillRect/>
          </a:stretch>
        </p:blipFill>
        <p:spPr bwMode="auto">
          <a:xfrm>
            <a:off x="6730491" y="1006927"/>
            <a:ext cx="5309115" cy="506613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9F4D58-5C5F-737F-CE99-912FA1AC7BCB}"/>
              </a:ext>
            </a:extLst>
          </p:cNvPr>
          <p:cNvSpPr txBox="1"/>
          <p:nvPr/>
        </p:nvSpPr>
        <p:spPr>
          <a:xfrm>
            <a:off x="6879769" y="6030690"/>
            <a:ext cx="4996542" cy="430887"/>
          </a:xfrm>
          <a:prstGeom prst="rect">
            <a:avLst/>
          </a:prstGeom>
          <a:noFill/>
        </p:spPr>
        <p:txBody>
          <a:bodyPr wrap="square" rtlCol="0">
            <a:spAutoFit/>
          </a:bodyPr>
          <a:lstStyle/>
          <a:p>
            <a:pPr algn="ctr"/>
            <a:r>
              <a:rPr lang="es-ES" sz="2200" i="1" dirty="0">
                <a:latin typeface="Gotham book"/>
              </a:rPr>
              <a:t>Oficina General de Tierras de Texas</a:t>
            </a:r>
            <a:endParaRPr lang="en-US" sz="2200" i="1" dirty="0">
              <a:latin typeface="Gotham book"/>
            </a:endParaRPr>
          </a:p>
        </p:txBody>
      </p:sp>
    </p:spTree>
    <p:extLst>
      <p:ext uri="{BB962C8B-B14F-4D97-AF65-F5344CB8AC3E}">
        <p14:creationId xmlns:p14="http://schemas.microsoft.com/office/powerpoint/2010/main" val="386810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FD1D3E-73EA-6412-3E71-3749118AC968}"/>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3A3E7B2-8C00-E1C3-26C3-CD225A16EBD4}"/>
              </a:ext>
            </a:extLst>
          </p:cNvPr>
          <p:cNvSpPr txBox="1">
            <a:spLocks noGrp="1"/>
          </p:cNvSpPr>
          <p:nvPr>
            <p:ph type="title" idx="4294967295"/>
          </p:nvPr>
        </p:nvSpPr>
        <p:spPr>
          <a:xfrm>
            <a:off x="1295400" y="13061"/>
            <a:ext cx="9492343" cy="11843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err="1">
                <a:solidFill>
                  <a:schemeClr val="bg1"/>
                </a:solidFill>
                <a:latin typeface="Gotham Medium"/>
              </a:rPr>
              <a:t>Batallas</a:t>
            </a:r>
            <a:r>
              <a:rPr lang="en-US" dirty="0">
                <a:solidFill>
                  <a:schemeClr val="bg1"/>
                </a:solidFill>
                <a:latin typeface="Gotham Medium"/>
              </a:rPr>
              <a:t> </a:t>
            </a:r>
            <a:r>
              <a:rPr lang="en-US" dirty="0" err="1">
                <a:solidFill>
                  <a:schemeClr val="bg1"/>
                </a:solidFill>
                <a:latin typeface="Gotham Medium"/>
              </a:rPr>
              <a:t>destacadas</a:t>
            </a:r>
            <a:endParaRPr kumimoji="0" lang="en-US"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B6B841B6-6482-AD0E-B9EF-89074856BE44}"/>
              </a:ext>
            </a:extLst>
          </p:cNvPr>
          <p:cNvSpPr txBox="1"/>
          <p:nvPr/>
        </p:nvSpPr>
        <p:spPr>
          <a:xfrm>
            <a:off x="43539" y="1600203"/>
            <a:ext cx="6498773" cy="4708981"/>
          </a:xfrm>
          <a:prstGeom prst="rect">
            <a:avLst/>
          </a:prstGeom>
          <a:noFill/>
        </p:spPr>
        <p:txBody>
          <a:bodyPr wrap="square" rtlCol="0">
            <a:spAutoFit/>
          </a:bodyPr>
          <a:lstStyle/>
          <a:p>
            <a:pPr marL="457200" indent="-457200">
              <a:buFont typeface="Arial" panose="020B0604020202020204" pitchFamily="34" charset="0"/>
              <a:buChar char="•"/>
            </a:pPr>
            <a:r>
              <a:rPr lang="en-US" sz="3000" b="1" u="sng" dirty="0">
                <a:solidFill>
                  <a:srgbClr val="C00000"/>
                </a:solidFill>
                <a:latin typeface="Gotham book"/>
              </a:rPr>
              <a:t>Batalla de Palo Alto</a:t>
            </a:r>
            <a:r>
              <a:rPr lang="en-US" sz="3000" dirty="0">
                <a:solidFill>
                  <a:srgbClr val="C00000"/>
                </a:solidFill>
                <a:latin typeface="Gotham book"/>
              </a:rPr>
              <a:t>: </a:t>
            </a:r>
            <a:r>
              <a:rPr lang="en-US" sz="3000" i="1" dirty="0">
                <a:solidFill>
                  <a:srgbClr val="C00000"/>
                </a:solidFill>
                <a:latin typeface="Gotham book"/>
              </a:rPr>
              <a:t>(Mayo de 1846) </a:t>
            </a:r>
            <a:r>
              <a:rPr lang="en-US" sz="3000" dirty="0">
                <a:solidFill>
                  <a:srgbClr val="C00000"/>
                </a:solidFill>
                <a:latin typeface="Gotham book"/>
              </a:rPr>
              <a:t>La </a:t>
            </a:r>
            <a:r>
              <a:rPr lang="en-US" sz="3000" dirty="0" err="1">
                <a:solidFill>
                  <a:srgbClr val="C00000"/>
                </a:solidFill>
                <a:latin typeface="Gotham book"/>
              </a:rPr>
              <a:t>primera</a:t>
            </a:r>
            <a:r>
              <a:rPr lang="en-US" sz="3000" dirty="0">
                <a:solidFill>
                  <a:srgbClr val="C00000"/>
                </a:solidFill>
                <a:latin typeface="Gotham book"/>
              </a:rPr>
              <a:t> </a:t>
            </a:r>
            <a:r>
              <a:rPr lang="en-US" sz="3000" dirty="0" err="1">
                <a:solidFill>
                  <a:srgbClr val="C00000"/>
                </a:solidFill>
                <a:latin typeface="Gotham book"/>
              </a:rPr>
              <a:t>batalla</a:t>
            </a:r>
            <a:r>
              <a:rPr lang="en-US" sz="3000" dirty="0">
                <a:solidFill>
                  <a:srgbClr val="C00000"/>
                </a:solidFill>
                <a:latin typeface="Gotham book"/>
              </a:rPr>
              <a:t> de la </a:t>
            </a:r>
            <a:r>
              <a:rPr lang="en-US" sz="3000" dirty="0" err="1">
                <a:solidFill>
                  <a:srgbClr val="C00000"/>
                </a:solidFill>
                <a:latin typeface="Gotham book"/>
              </a:rPr>
              <a:t>guerra</a:t>
            </a:r>
            <a:r>
              <a:rPr lang="en-US" sz="3000" dirty="0">
                <a:solidFill>
                  <a:srgbClr val="C00000"/>
                </a:solidFill>
                <a:latin typeface="Gotham book"/>
              </a:rPr>
              <a:t>. </a:t>
            </a:r>
          </a:p>
          <a:p>
            <a:pPr marL="457200" indent="-457200">
              <a:buFont typeface="Arial" panose="020B0604020202020204" pitchFamily="34" charset="0"/>
              <a:buChar char="•"/>
            </a:pPr>
            <a:r>
              <a:rPr lang="en-US" sz="3000" b="1" u="sng" dirty="0">
                <a:solidFill>
                  <a:srgbClr val="0070C0"/>
                </a:solidFill>
                <a:latin typeface="Gotham book"/>
              </a:rPr>
              <a:t>Batalla de Buena Vista: </a:t>
            </a:r>
            <a:r>
              <a:rPr lang="en-US" sz="3000" b="1" dirty="0">
                <a:solidFill>
                  <a:srgbClr val="0070C0"/>
                </a:solidFill>
                <a:latin typeface="Gotham book"/>
              </a:rPr>
              <a:t>   </a:t>
            </a:r>
            <a:r>
              <a:rPr lang="en-US" sz="3000" i="1" dirty="0">
                <a:solidFill>
                  <a:srgbClr val="0070C0"/>
                </a:solidFill>
                <a:latin typeface="Gotham book"/>
              </a:rPr>
              <a:t>(</a:t>
            </a:r>
            <a:r>
              <a:rPr lang="en-US" sz="3000" i="1" dirty="0" err="1">
                <a:solidFill>
                  <a:srgbClr val="0070C0"/>
                </a:solidFill>
                <a:latin typeface="Gotham book"/>
              </a:rPr>
              <a:t>Febrero</a:t>
            </a:r>
            <a:r>
              <a:rPr lang="en-US" sz="3000" i="1" dirty="0">
                <a:solidFill>
                  <a:srgbClr val="0070C0"/>
                </a:solidFill>
                <a:latin typeface="Gotham book"/>
              </a:rPr>
              <a:t> de 1847)</a:t>
            </a:r>
            <a:r>
              <a:rPr lang="en-US" sz="3000" dirty="0">
                <a:solidFill>
                  <a:srgbClr val="0070C0"/>
                </a:solidFill>
                <a:latin typeface="Gotham book"/>
              </a:rPr>
              <a:t> </a:t>
            </a:r>
            <a:r>
              <a:rPr lang="es-ES" sz="3000" dirty="0">
                <a:solidFill>
                  <a:srgbClr val="0070C0"/>
                </a:solidFill>
                <a:latin typeface="Gotham book"/>
              </a:rPr>
              <a:t>El general estadounidense Zachary Taylor derrotó al Santa Anna en una de las batallas más importantes de la guerra</a:t>
            </a:r>
            <a:r>
              <a:rPr lang="en-US" sz="3000" dirty="0">
                <a:solidFill>
                  <a:srgbClr val="0070C0"/>
                </a:solidFill>
                <a:latin typeface="Gotham book"/>
              </a:rPr>
              <a:t>. </a:t>
            </a:r>
          </a:p>
          <a:p>
            <a:pPr marL="457200" indent="-457200">
              <a:buFont typeface="Arial" panose="020B0604020202020204" pitchFamily="34" charset="0"/>
              <a:buChar char="•"/>
            </a:pPr>
            <a:r>
              <a:rPr lang="es-ES" sz="3000" b="1" u="sng" dirty="0">
                <a:solidFill>
                  <a:schemeClr val="accent6">
                    <a:lumMod val="75000"/>
                  </a:schemeClr>
                </a:solidFill>
                <a:latin typeface="Gotham book"/>
              </a:rPr>
              <a:t>Captura de Ciudad de México</a:t>
            </a:r>
            <a:r>
              <a:rPr lang="en-US" sz="3000" b="1" u="sng" dirty="0">
                <a:solidFill>
                  <a:schemeClr val="accent6">
                    <a:lumMod val="75000"/>
                  </a:schemeClr>
                </a:solidFill>
                <a:latin typeface="Gotham book"/>
              </a:rPr>
              <a:t>: </a:t>
            </a:r>
            <a:r>
              <a:rPr lang="en-US" sz="3000" i="1" dirty="0">
                <a:solidFill>
                  <a:schemeClr val="accent6">
                    <a:lumMod val="75000"/>
                  </a:schemeClr>
                </a:solidFill>
                <a:latin typeface="Gotham book"/>
              </a:rPr>
              <a:t>(</a:t>
            </a:r>
            <a:r>
              <a:rPr lang="en-US" sz="3000" i="1" dirty="0" err="1">
                <a:solidFill>
                  <a:schemeClr val="accent6">
                    <a:lumMod val="75000"/>
                  </a:schemeClr>
                </a:solidFill>
                <a:latin typeface="Gotham book"/>
              </a:rPr>
              <a:t>Septiembre</a:t>
            </a:r>
            <a:r>
              <a:rPr lang="en-US" sz="3000" i="1" dirty="0">
                <a:solidFill>
                  <a:schemeClr val="accent6">
                    <a:lumMod val="75000"/>
                  </a:schemeClr>
                </a:solidFill>
                <a:latin typeface="Gotham book"/>
              </a:rPr>
              <a:t> de 1847) </a:t>
            </a:r>
            <a:r>
              <a:rPr lang="es-ES" sz="3000" i="1" dirty="0">
                <a:solidFill>
                  <a:schemeClr val="accent6">
                    <a:lumMod val="75000"/>
                  </a:schemeClr>
                </a:solidFill>
                <a:latin typeface="Gotham book"/>
              </a:rPr>
              <a:t>Conduce al final de la guerra</a:t>
            </a:r>
            <a:r>
              <a:rPr lang="en-US" sz="3000" dirty="0">
                <a:solidFill>
                  <a:schemeClr val="accent6">
                    <a:lumMod val="75000"/>
                  </a:schemeClr>
                </a:solidFill>
                <a:latin typeface="Gotham book"/>
              </a:rPr>
              <a:t>. </a:t>
            </a:r>
          </a:p>
        </p:txBody>
      </p:sp>
      <p:pic>
        <p:nvPicPr>
          <p:cNvPr id="5" name="Picture 4" descr="A map of the procession of battles in northern Mexico as the American troops marched south toward Mexico City. The map shows the location of battles at Palo Alto and Resaca de la Palma along the Rio Grande, as well as battles in Monterrey and Buena Vista. This map zooms in on the area of the battles. It also shows the movement of U.S. troops after they landed in Veracruz and made their way to take Mexico City.">
            <a:extLst>
              <a:ext uri="{FF2B5EF4-FFF2-40B4-BE49-F238E27FC236}">
                <a16:creationId xmlns:a16="http://schemas.microsoft.com/office/drawing/2014/main" id="{48F7A65C-6A95-0DC3-3EF1-A0C840AF469F}"/>
              </a:ext>
            </a:extLst>
          </p:cNvPr>
          <p:cNvPicPr>
            <a:picLocks noChangeAspect="1"/>
          </p:cNvPicPr>
          <p:nvPr/>
        </p:nvPicPr>
        <p:blipFill>
          <a:blip r:embed="rId4"/>
          <a:stretch>
            <a:fillRect/>
          </a:stretch>
        </p:blipFill>
        <p:spPr>
          <a:xfrm>
            <a:off x="6542312" y="1383030"/>
            <a:ext cx="5333425" cy="5052060"/>
          </a:xfrm>
          <a:prstGeom prst="rect">
            <a:avLst/>
          </a:prstGeom>
          <a:effectLst>
            <a:outerShdw blurRad="50800" dist="50800" dir="7920000" algn="ctr" rotWithShape="0">
              <a:srgbClr val="000000">
                <a:alpha val="43137"/>
              </a:srgbClr>
            </a:outerShdw>
          </a:effectLst>
        </p:spPr>
      </p:pic>
      <mc:AlternateContent xmlns:mc="http://schemas.openxmlformats.org/markup-compatibility/2006" xmlns:p14="http://schemas.microsoft.com/office/powerpoint/2010/main">
        <mc:Choice Requires="p14">
          <p:contentPart p14:bwMode="auto" r:id="rId5">
            <p14:nvContentPartPr>
              <p14:cNvPr id="6" name="Ink 5" descr="A map showing the most significant battles of the U.S. - Mexico War including the Battles of Monterrey just south of the Rio Grande, the Battles of Buena Vista, Palo Alto, and Resaca de la Palma. All of them took place in northern Mexico. ">
                <a:extLst>
                  <a:ext uri="{FF2B5EF4-FFF2-40B4-BE49-F238E27FC236}">
                    <a16:creationId xmlns:a16="http://schemas.microsoft.com/office/drawing/2014/main" id="{B08C4786-1091-E4D0-8C28-EF97BEC09B7E}"/>
                  </a:ext>
                </a:extLst>
              </p14:cNvPr>
              <p14:cNvContentPartPr/>
              <p14:nvPr/>
            </p14:nvContentPartPr>
            <p14:xfrm>
              <a:off x="9418140" y="5051970"/>
              <a:ext cx="360" cy="360"/>
            </p14:xfrm>
          </p:contentPart>
        </mc:Choice>
        <mc:Fallback xmlns="">
          <p:pic>
            <p:nvPicPr>
              <p:cNvPr id="6" name="Ink 5" descr="A map showing the most significant battles of the U.S. - Mexico War including the Battles of Monterrey just south of the Rio Grande, the Battles of Buena Vista, Palo Alto, and Resaca de la Palma. All of them took place in northern Mexico. ">
                <a:extLst>
                  <a:ext uri="{FF2B5EF4-FFF2-40B4-BE49-F238E27FC236}">
                    <a16:creationId xmlns:a16="http://schemas.microsoft.com/office/drawing/2014/main" id="{B08C4786-1091-E4D0-8C28-EF97BEC09B7E}"/>
                  </a:ext>
                </a:extLst>
              </p:cNvPr>
              <p:cNvPicPr/>
              <p:nvPr/>
            </p:nvPicPr>
            <p:blipFill>
              <a:blip r:embed="rId6"/>
              <a:stretch>
                <a:fillRect/>
              </a:stretch>
            </p:blipFill>
            <p:spPr>
              <a:xfrm>
                <a:off x="9409140" y="5042970"/>
                <a:ext cx="18000" cy="18000"/>
              </a:xfrm>
              <a:prstGeom prst="rect">
                <a:avLst/>
              </a:prstGeom>
            </p:spPr>
          </p:pic>
        </mc:Fallback>
      </mc:AlternateContent>
      <p:cxnSp>
        <p:nvCxnSpPr>
          <p:cNvPr id="10" name="Straight Arrow Connector 9">
            <a:extLst>
              <a:ext uri="{FF2B5EF4-FFF2-40B4-BE49-F238E27FC236}">
                <a16:creationId xmlns:a16="http://schemas.microsoft.com/office/drawing/2014/main" id="{930ED5F3-6397-AA4E-2E96-CEB621480300}"/>
              </a:ext>
              <a:ext uri="{C183D7F6-B498-43B3-948B-1728B52AA6E4}">
                <adec:decorative xmlns:adec="http://schemas.microsoft.com/office/drawing/2017/decorative" val="1"/>
              </a:ext>
            </a:extLst>
          </p:cNvPr>
          <p:cNvCxnSpPr/>
          <p:nvPr/>
        </p:nvCxnSpPr>
        <p:spPr>
          <a:xfrm flipH="1">
            <a:off x="9209024" y="5900057"/>
            <a:ext cx="871147"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5A5ABAC-0E92-DE80-B003-46CC3BBBC658}"/>
              </a:ext>
            </a:extLst>
          </p:cNvPr>
          <p:cNvSpPr txBox="1"/>
          <p:nvPr/>
        </p:nvSpPr>
        <p:spPr>
          <a:xfrm>
            <a:off x="6476993" y="6128658"/>
            <a:ext cx="2819400" cy="369332"/>
          </a:xfrm>
          <a:prstGeom prst="rect">
            <a:avLst/>
          </a:prstGeom>
          <a:noFill/>
        </p:spPr>
        <p:txBody>
          <a:bodyPr wrap="square" rtlCol="0">
            <a:spAutoFit/>
          </a:bodyPr>
          <a:lstStyle/>
          <a:p>
            <a:r>
              <a:rPr lang="en-US" i="1" dirty="0"/>
              <a:t>Texas General Land Office</a:t>
            </a:r>
          </a:p>
        </p:txBody>
      </p:sp>
    </p:spTree>
    <p:extLst>
      <p:ext uri="{BB962C8B-B14F-4D97-AF65-F5344CB8AC3E}">
        <p14:creationId xmlns:p14="http://schemas.microsoft.com/office/powerpoint/2010/main" val="737013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C9A5836-DF7E-AFB8-FCA9-E09612B3BBF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7A79BC0-80B5-C57D-A7CB-B40BA773A2EC}"/>
              </a:ext>
            </a:extLst>
          </p:cNvPr>
          <p:cNvSpPr txBox="1">
            <a:spLocks noGrp="1"/>
          </p:cNvSpPr>
          <p:nvPr>
            <p:ph type="title" idx="4294967295"/>
          </p:nvPr>
        </p:nvSpPr>
        <p:spPr>
          <a:xfrm>
            <a:off x="1382486" y="361407"/>
            <a:ext cx="9492343" cy="11843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000" dirty="0" err="1">
                <a:solidFill>
                  <a:schemeClr val="bg1"/>
                </a:solidFill>
                <a:latin typeface="Gotham Medium"/>
              </a:rPr>
              <a:t>Tratado</a:t>
            </a:r>
            <a:r>
              <a:rPr lang="en-US" sz="5000" dirty="0">
                <a:solidFill>
                  <a:schemeClr val="bg1"/>
                </a:solidFill>
                <a:latin typeface="Gotham Medium"/>
              </a:rPr>
              <a:t> de Guadalupe Hidalgo</a:t>
            </a:r>
            <a:br>
              <a:rPr kumimoji="0" lang="en-US" b="0" i="0" u="none" strike="noStrike" kern="1200" cap="none" spc="0" normalizeH="0" baseline="0" noProof="0" dirty="0">
                <a:ln>
                  <a:noFill/>
                </a:ln>
                <a:solidFill>
                  <a:schemeClr val="bg1"/>
                </a:solidFill>
                <a:effectLst/>
                <a:uLnTx/>
                <a:uFillTx/>
                <a:latin typeface="Gotham Medium"/>
                <a:ea typeface="+mj-ea"/>
                <a:cs typeface="+mj-cs"/>
              </a:rPr>
            </a:br>
            <a:r>
              <a:rPr lang="en-US" sz="4400" dirty="0" err="1">
                <a:solidFill>
                  <a:schemeClr val="bg1"/>
                </a:solidFill>
                <a:latin typeface="Gotham Medium"/>
              </a:rPr>
              <a:t>Febrero</a:t>
            </a:r>
            <a:r>
              <a:rPr lang="en-US" sz="4400" dirty="0">
                <a:solidFill>
                  <a:schemeClr val="bg1"/>
                </a:solidFill>
                <a:latin typeface="Gotham Medium"/>
              </a:rPr>
              <a:t> de 1848</a:t>
            </a:r>
            <a:endParaRPr kumimoji="0" lang="en-US"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A9A57F4-0936-89A1-AC34-D3DBC52D613E}"/>
              </a:ext>
            </a:extLst>
          </p:cNvPr>
          <p:cNvSpPr txBox="1"/>
          <p:nvPr/>
        </p:nvSpPr>
        <p:spPr>
          <a:xfrm>
            <a:off x="65314" y="1567543"/>
            <a:ext cx="5246914" cy="5170646"/>
          </a:xfrm>
          <a:prstGeom prst="rect">
            <a:avLst/>
          </a:prstGeom>
          <a:noFill/>
        </p:spPr>
        <p:txBody>
          <a:bodyPr wrap="square" rtlCol="0">
            <a:spAutoFit/>
          </a:bodyPr>
          <a:lstStyle/>
          <a:p>
            <a:pPr marL="457200" indent="-457200">
              <a:buFont typeface="Arial" panose="020B0604020202020204" pitchFamily="34" charset="0"/>
              <a:buChar char="•"/>
            </a:pPr>
            <a:r>
              <a:rPr lang="es-ES" sz="3000" dirty="0">
                <a:solidFill>
                  <a:schemeClr val="accent6">
                    <a:lumMod val="75000"/>
                  </a:schemeClr>
                </a:solidFill>
                <a:latin typeface="Gotham book"/>
              </a:rPr>
              <a:t>México </a:t>
            </a:r>
            <a:r>
              <a:rPr lang="es-ES" sz="3000" b="1" dirty="0">
                <a:solidFill>
                  <a:schemeClr val="accent6">
                    <a:lumMod val="75000"/>
                  </a:schemeClr>
                </a:solidFill>
                <a:latin typeface="Gotham book"/>
              </a:rPr>
              <a:t>cedió</a:t>
            </a:r>
            <a:r>
              <a:rPr lang="es-ES" sz="3000" dirty="0">
                <a:solidFill>
                  <a:schemeClr val="accent6">
                    <a:lumMod val="75000"/>
                  </a:schemeClr>
                </a:solidFill>
                <a:latin typeface="Gotham book"/>
              </a:rPr>
              <a:t> todas sus tierras desde Texas hacia el oeste hasta California</a:t>
            </a:r>
            <a:r>
              <a:rPr lang="en-US" sz="3000" dirty="0">
                <a:solidFill>
                  <a:schemeClr val="accent6">
                    <a:lumMod val="75000"/>
                  </a:schemeClr>
                </a:solidFill>
                <a:latin typeface="Gotham book"/>
              </a:rPr>
              <a:t>.</a:t>
            </a:r>
          </a:p>
          <a:p>
            <a:pPr marL="457200" indent="-457200">
              <a:buFont typeface="Arial" panose="020B0604020202020204" pitchFamily="34" charset="0"/>
              <a:buChar char="•"/>
            </a:pPr>
            <a:r>
              <a:rPr lang="es-ES" sz="3000" dirty="0">
                <a:solidFill>
                  <a:srgbClr val="0070C0"/>
                </a:solidFill>
                <a:latin typeface="Gotham book"/>
              </a:rPr>
              <a:t>Estados Unidos pagó a México 15 millones de dólares por la tierra</a:t>
            </a:r>
            <a:r>
              <a:rPr lang="en-US" sz="3000" dirty="0">
                <a:solidFill>
                  <a:srgbClr val="0070C0"/>
                </a:solidFill>
                <a:latin typeface="Gotham book"/>
              </a:rPr>
              <a:t>.</a:t>
            </a:r>
          </a:p>
          <a:p>
            <a:pPr marL="457200" indent="-457200">
              <a:buFont typeface="Arial" panose="020B0604020202020204" pitchFamily="34" charset="0"/>
              <a:buChar char="•"/>
            </a:pPr>
            <a:r>
              <a:rPr lang="es-ES" sz="3000" dirty="0">
                <a:solidFill>
                  <a:srgbClr val="C00000"/>
                </a:solidFill>
                <a:latin typeface="Gotham book"/>
              </a:rPr>
              <a:t>Los ciudadanos mexicanos en el territorio cedido podían convertirse automáticamente en ciudadanos estadounidenses</a:t>
            </a:r>
            <a:r>
              <a:rPr lang="en-US" sz="3000" dirty="0">
                <a:solidFill>
                  <a:srgbClr val="C00000"/>
                </a:solidFill>
                <a:latin typeface="Gotham book"/>
              </a:rPr>
              <a:t>.</a:t>
            </a:r>
          </a:p>
        </p:txBody>
      </p:sp>
      <p:pic>
        <p:nvPicPr>
          <p:cNvPr id="1026" name="Picture 2" descr="A map of the political borders of North America after the Treaty of Guadalupe-Hidalgo showing the Mexican Cession including all the territory from Texas west to California now belonging to the U.S.">
            <a:extLst>
              <a:ext uri="{FF2B5EF4-FFF2-40B4-BE49-F238E27FC236}">
                <a16:creationId xmlns:a16="http://schemas.microsoft.com/office/drawing/2014/main" id="{80D2CC50-FB40-D35B-0998-65F5399C8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8660" y="1567543"/>
            <a:ext cx="6898026" cy="4670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486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CBC1E17-6FB4-3B76-CCE9-30ACBCC53CD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AADE606-81FD-D724-D79C-DB6E8B3CFB97}"/>
              </a:ext>
            </a:extLst>
          </p:cNvPr>
          <p:cNvSpPr txBox="1">
            <a:spLocks noGrp="1"/>
          </p:cNvSpPr>
          <p:nvPr>
            <p:ph type="title" idx="4294967295"/>
          </p:nvPr>
        </p:nvSpPr>
        <p:spPr>
          <a:xfrm>
            <a:off x="1295400" y="13061"/>
            <a:ext cx="9492343" cy="10142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3600" dirty="0">
                <a:solidFill>
                  <a:schemeClr val="bg1"/>
                </a:solidFill>
                <a:latin typeface="Gotham Medium"/>
              </a:rPr>
              <a:t>Texas y la guerra entre Estados Unidos y México</a:t>
            </a:r>
            <a:endParaRPr kumimoji="0" lang="en-US" sz="36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79543FA8-CB97-8C3E-FB2A-AAE43BC7D115}"/>
              </a:ext>
            </a:extLst>
          </p:cNvPr>
          <p:cNvSpPr txBox="1"/>
          <p:nvPr/>
        </p:nvSpPr>
        <p:spPr>
          <a:xfrm>
            <a:off x="162927" y="1708697"/>
            <a:ext cx="5932352" cy="5324535"/>
          </a:xfrm>
          <a:prstGeom prst="rect">
            <a:avLst/>
          </a:prstGeom>
          <a:noFill/>
        </p:spPr>
        <p:txBody>
          <a:bodyPr wrap="square" rtlCol="0">
            <a:spAutoFit/>
          </a:bodyPr>
          <a:lstStyle/>
          <a:p>
            <a:pPr marL="457200" indent="-457200">
              <a:buFont typeface="Arial" panose="020B0604020202020204" pitchFamily="34" charset="0"/>
              <a:buChar char="•"/>
            </a:pPr>
            <a:r>
              <a:rPr lang="es-ES" sz="3400" dirty="0">
                <a:solidFill>
                  <a:srgbClr val="FF0000"/>
                </a:solidFill>
                <a:latin typeface="Gotham book"/>
              </a:rPr>
              <a:t>Aproximadamente 8.000 texanos lucharon en la Guerra entre Estados Unidos y México</a:t>
            </a:r>
            <a:r>
              <a:rPr lang="en-US" sz="3400" dirty="0">
                <a:solidFill>
                  <a:srgbClr val="FF0000"/>
                </a:solidFill>
                <a:latin typeface="Gotham book"/>
              </a:rPr>
              <a:t>.</a:t>
            </a:r>
          </a:p>
          <a:p>
            <a:pPr marL="457200" indent="-457200">
              <a:buFont typeface="Arial" panose="020B0604020202020204" pitchFamily="34" charset="0"/>
              <a:buChar char="•"/>
            </a:pPr>
            <a:r>
              <a:rPr lang="es-ES" sz="3400" dirty="0">
                <a:solidFill>
                  <a:srgbClr val="0070C0"/>
                </a:solidFill>
                <a:latin typeface="Gotham book"/>
              </a:rPr>
              <a:t>Los Texas </a:t>
            </a:r>
            <a:r>
              <a:rPr lang="es-ES" sz="3400" dirty="0" err="1">
                <a:solidFill>
                  <a:srgbClr val="0070C0"/>
                </a:solidFill>
                <a:latin typeface="Gotham book"/>
              </a:rPr>
              <a:t>Rangers</a:t>
            </a:r>
            <a:r>
              <a:rPr lang="es-ES" sz="3400" dirty="0">
                <a:solidFill>
                  <a:srgbClr val="0070C0"/>
                </a:solidFill>
                <a:latin typeface="Gotham book"/>
              </a:rPr>
              <a:t> lucharon junto al ejército regular de los EE. UU.</a:t>
            </a:r>
            <a:r>
              <a:rPr lang="en-US" sz="3400" dirty="0">
                <a:solidFill>
                  <a:srgbClr val="0070C0"/>
                </a:solidFill>
                <a:latin typeface="Gotham book"/>
              </a:rPr>
              <a:t>.</a:t>
            </a:r>
          </a:p>
          <a:p>
            <a:pPr marL="457200" indent="-457200">
              <a:buFont typeface="Arial" panose="020B0604020202020204" pitchFamily="34" charset="0"/>
              <a:buChar char="•"/>
            </a:pPr>
            <a:r>
              <a:rPr lang="es-ES" sz="3400" dirty="0">
                <a:solidFill>
                  <a:srgbClr val="7030A0"/>
                </a:solidFill>
                <a:latin typeface="Gotham book"/>
              </a:rPr>
              <a:t>Durante la guerra se construyeron nuevos fuertes militares en Texas</a:t>
            </a:r>
            <a:r>
              <a:rPr lang="en-US" sz="3400" dirty="0">
                <a:solidFill>
                  <a:srgbClr val="7030A0"/>
                </a:solidFill>
                <a:latin typeface="Gotham book"/>
              </a:rPr>
              <a:t>.</a:t>
            </a:r>
          </a:p>
        </p:txBody>
      </p:sp>
      <p:pic>
        <p:nvPicPr>
          <p:cNvPr id="7" name="Picture 6" descr="A photograph of John Coffee Hays seated in a chair. ">
            <a:extLst>
              <a:ext uri="{FF2B5EF4-FFF2-40B4-BE49-F238E27FC236}">
                <a16:creationId xmlns:a16="http://schemas.microsoft.com/office/drawing/2014/main" id="{2E8FBFE3-8CD1-C598-91D6-E2B8B73B1843}"/>
              </a:ext>
            </a:extLst>
          </p:cNvPr>
          <p:cNvPicPr>
            <a:picLocks noChangeAspect="1"/>
          </p:cNvPicPr>
          <p:nvPr/>
        </p:nvPicPr>
        <p:blipFill>
          <a:blip r:embed="rId4"/>
          <a:stretch>
            <a:fillRect/>
          </a:stretch>
        </p:blipFill>
        <p:spPr>
          <a:xfrm>
            <a:off x="6808437" y="713894"/>
            <a:ext cx="4371192" cy="4651466"/>
          </a:xfrm>
          <a:prstGeom prst="rect">
            <a:avLst/>
          </a:prstGeom>
        </p:spPr>
      </p:pic>
      <p:sp>
        <p:nvSpPr>
          <p:cNvPr id="8" name="TextBox 7">
            <a:extLst>
              <a:ext uri="{FF2B5EF4-FFF2-40B4-BE49-F238E27FC236}">
                <a16:creationId xmlns:a16="http://schemas.microsoft.com/office/drawing/2014/main" id="{F5C31F53-F0CE-CDA5-A80E-D11E56006F54}"/>
              </a:ext>
            </a:extLst>
          </p:cNvPr>
          <p:cNvSpPr txBox="1"/>
          <p:nvPr/>
        </p:nvSpPr>
        <p:spPr>
          <a:xfrm>
            <a:off x="6183086" y="5340111"/>
            <a:ext cx="5845987" cy="1323439"/>
          </a:xfrm>
          <a:prstGeom prst="rect">
            <a:avLst/>
          </a:prstGeom>
          <a:noFill/>
        </p:spPr>
        <p:txBody>
          <a:bodyPr wrap="square" rtlCol="0">
            <a:spAutoFit/>
          </a:bodyPr>
          <a:lstStyle/>
          <a:p>
            <a:pPr algn="ctr"/>
            <a:r>
              <a:rPr lang="es-ES" sz="2000" i="1" dirty="0">
                <a:latin typeface="Gotham book"/>
              </a:rPr>
              <a:t>John "Jack" </a:t>
            </a:r>
            <a:r>
              <a:rPr lang="es-ES" sz="2000" i="1" dirty="0" err="1">
                <a:latin typeface="Gotham book"/>
              </a:rPr>
              <a:t>Coffee</a:t>
            </a:r>
            <a:r>
              <a:rPr lang="es-ES" sz="2000" i="1" dirty="0">
                <a:latin typeface="Gotham book"/>
              </a:rPr>
              <a:t> </a:t>
            </a:r>
            <a:r>
              <a:rPr lang="es-ES" sz="2000" i="1" dirty="0" err="1">
                <a:latin typeface="Gotham book"/>
              </a:rPr>
              <a:t>Hays</a:t>
            </a:r>
            <a:r>
              <a:rPr lang="es-ES" sz="2000" i="1" dirty="0">
                <a:latin typeface="Gotham book"/>
              </a:rPr>
              <a:t> lideró un grupo de </a:t>
            </a:r>
            <a:r>
              <a:rPr lang="es-ES" sz="2000" i="1" dirty="0" err="1">
                <a:latin typeface="Gotham book"/>
              </a:rPr>
              <a:t>Rangers</a:t>
            </a:r>
            <a:r>
              <a:rPr lang="es-ES" sz="2000" i="1" dirty="0">
                <a:latin typeface="Gotham book"/>
              </a:rPr>
              <a:t> durante la guerra entre Estados Unidos y México, participando en las batallas de Monterrey y Buena Vista. La Biblioteca del Congreso</a:t>
            </a:r>
            <a:endParaRPr lang="en-US" sz="2000" i="1" dirty="0">
              <a:latin typeface="Gotham book"/>
            </a:endParaRPr>
          </a:p>
        </p:txBody>
      </p:sp>
    </p:spTree>
    <p:extLst>
      <p:ext uri="{BB962C8B-B14F-4D97-AF65-F5344CB8AC3E}">
        <p14:creationId xmlns:p14="http://schemas.microsoft.com/office/powerpoint/2010/main" val="4136001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5347FF6-B76B-3E85-F92A-5F5F04E4BB19}"/>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A1EB8C61-A793-F77E-2E75-5E9A5D8147C1}"/>
              </a:ext>
            </a:extLst>
          </p:cNvPr>
          <p:cNvSpPr txBox="1">
            <a:spLocks noGrp="1"/>
          </p:cNvSpPr>
          <p:nvPr>
            <p:ph type="title" idx="4294967295"/>
          </p:nvPr>
        </p:nvSpPr>
        <p:spPr>
          <a:xfrm>
            <a:off x="1324276" y="186316"/>
            <a:ext cx="9699171" cy="10142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3800" dirty="0">
                <a:solidFill>
                  <a:schemeClr val="bg1"/>
                </a:solidFill>
                <a:latin typeface="Gotham Medium"/>
              </a:rPr>
              <a:t>Importancia de la Guerra entre Estados Unidos y México</a:t>
            </a:r>
            <a:endParaRPr kumimoji="0" lang="en-US" sz="3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C43BB889-25D6-4BA6-1F72-706F4197CE2A}"/>
              </a:ext>
            </a:extLst>
          </p:cNvPr>
          <p:cNvSpPr txBox="1"/>
          <p:nvPr/>
        </p:nvSpPr>
        <p:spPr>
          <a:xfrm>
            <a:off x="32295" y="1490979"/>
            <a:ext cx="5309138" cy="5478423"/>
          </a:xfrm>
          <a:prstGeom prst="rect">
            <a:avLst/>
          </a:prstGeom>
          <a:noFill/>
        </p:spPr>
        <p:txBody>
          <a:bodyPr wrap="square" rtlCol="0">
            <a:spAutoFit/>
          </a:bodyPr>
          <a:lstStyle/>
          <a:p>
            <a:pPr marL="457200" indent="-457200">
              <a:buFont typeface="Arial" panose="020B0604020202020204" pitchFamily="34" charset="0"/>
              <a:buChar char="•"/>
            </a:pPr>
            <a:r>
              <a:rPr lang="en-US" sz="3500" dirty="0">
                <a:solidFill>
                  <a:srgbClr val="0070C0"/>
                </a:solidFill>
                <a:latin typeface="Gotham book"/>
              </a:rPr>
              <a:t>The Rio Grande is solidified as Texas’ southern border.</a:t>
            </a:r>
          </a:p>
          <a:p>
            <a:pPr marL="457200" indent="-457200">
              <a:buFont typeface="Arial" panose="020B0604020202020204" pitchFamily="34" charset="0"/>
              <a:buChar char="•"/>
            </a:pPr>
            <a:r>
              <a:rPr lang="en-US" sz="3500" dirty="0">
                <a:solidFill>
                  <a:srgbClr val="FF0000"/>
                </a:solidFill>
                <a:latin typeface="Gotham book"/>
              </a:rPr>
              <a:t>The U.S. now extends fully to the west coast.</a:t>
            </a:r>
            <a:endParaRPr lang="en-US" sz="3500" dirty="0">
              <a:solidFill>
                <a:srgbClr val="0070C0"/>
              </a:solidFill>
              <a:latin typeface="Gotham book"/>
            </a:endParaRPr>
          </a:p>
          <a:p>
            <a:pPr marL="457200" indent="-457200">
              <a:buFont typeface="Arial" panose="020B0604020202020204" pitchFamily="34" charset="0"/>
              <a:buChar char="•"/>
            </a:pPr>
            <a:r>
              <a:rPr lang="en-US" sz="3500" dirty="0">
                <a:solidFill>
                  <a:srgbClr val="7030A0"/>
                </a:solidFill>
                <a:latin typeface="Gotham book"/>
              </a:rPr>
              <a:t>The new lands of the Mexican Cession start new arguments about the expansion of slavery in the U.S. </a:t>
            </a:r>
          </a:p>
        </p:txBody>
      </p:sp>
      <p:pic>
        <p:nvPicPr>
          <p:cNvPr id="1026" name="Picture 2" descr="A map of the political borders of the U.S. in 1848 after the U.S. - Mexico War. The U.S. extended fully to the west coast with all lands west of Texas as far north as modern-day California labeled &quot;California.&quot; The western border of Texas extends into present-day New Mexico and a small portion extends as far north as present-day Nebraska.  ">
            <a:extLst>
              <a:ext uri="{FF2B5EF4-FFF2-40B4-BE49-F238E27FC236}">
                <a16:creationId xmlns:a16="http://schemas.microsoft.com/office/drawing/2014/main" id="{C330D273-6088-B780-7571-0268957337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26" t="1569" r="17864" b="2587"/>
          <a:stretch>
            <a:fillRect/>
          </a:stretch>
        </p:blipFill>
        <p:spPr bwMode="auto">
          <a:xfrm>
            <a:off x="5341433" y="1490979"/>
            <a:ext cx="6687281" cy="401719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2309C3E-91AE-F981-2D7F-09DE401D0A91}"/>
              </a:ext>
            </a:extLst>
          </p:cNvPr>
          <p:cNvSpPr txBox="1"/>
          <p:nvPr/>
        </p:nvSpPr>
        <p:spPr>
          <a:xfrm>
            <a:off x="5341433" y="5584371"/>
            <a:ext cx="6687281" cy="769441"/>
          </a:xfrm>
          <a:prstGeom prst="rect">
            <a:avLst/>
          </a:prstGeom>
          <a:noFill/>
        </p:spPr>
        <p:txBody>
          <a:bodyPr wrap="square" rtlCol="0">
            <a:spAutoFit/>
          </a:bodyPr>
          <a:lstStyle/>
          <a:p>
            <a:pPr algn="ctr"/>
            <a:r>
              <a:rPr lang="es-ES" sz="2200" dirty="0">
                <a:latin typeface="Gotham book"/>
              </a:rPr>
              <a:t>Mapa de los Estados Unidos 1848-54</a:t>
            </a:r>
            <a:endParaRPr lang="en-US" sz="2200" dirty="0">
              <a:latin typeface="Gotham book"/>
            </a:endParaRPr>
          </a:p>
          <a:p>
            <a:pPr algn="ctr"/>
            <a:r>
              <a:rPr lang="es-ES" sz="2200" i="1" dirty="0">
                <a:latin typeface="Gotham book"/>
              </a:rPr>
              <a:t>El portal a la historia de Texas</a:t>
            </a:r>
            <a:endParaRPr lang="en-US" sz="2200" i="1" dirty="0">
              <a:latin typeface="Gotham book"/>
            </a:endParaRPr>
          </a:p>
        </p:txBody>
      </p:sp>
    </p:spTree>
    <p:extLst>
      <p:ext uri="{BB962C8B-B14F-4D97-AF65-F5344CB8AC3E}">
        <p14:creationId xmlns:p14="http://schemas.microsoft.com/office/powerpoint/2010/main" val="859779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B63177-A3B8-6E90-03FA-48318A7A54F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5CBA110-9B48-A9E2-8C9F-53399516F571}"/>
              </a:ext>
            </a:extLst>
          </p:cNvPr>
          <p:cNvSpPr txBox="1">
            <a:spLocks noGrp="1"/>
          </p:cNvSpPr>
          <p:nvPr>
            <p:ph type="title" idx="4294967295"/>
          </p:nvPr>
        </p:nvSpPr>
        <p:spPr>
          <a:xfrm>
            <a:off x="1685775" y="-148837"/>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6600" dirty="0" err="1">
                <a:solidFill>
                  <a:srgbClr val="322E50"/>
                </a:solidFill>
                <a:latin typeface="Gotham Medium" pitchFamily="2" charset="0"/>
                <a:cs typeface="Gotham Medium" pitchFamily="2" charset="0"/>
              </a:rPr>
              <a:t>Billete</a:t>
            </a:r>
            <a:r>
              <a:rPr lang="en-US" sz="6600" dirty="0">
                <a:solidFill>
                  <a:srgbClr val="322E50"/>
                </a:solidFill>
                <a:latin typeface="Gotham Medium" pitchFamily="2" charset="0"/>
                <a:cs typeface="Gotham Medium" pitchFamily="2" charset="0"/>
              </a:rPr>
              <a:t> de </a:t>
            </a:r>
            <a:r>
              <a:rPr lang="en-US" sz="6600" dirty="0" err="1">
                <a:solidFill>
                  <a:srgbClr val="322E50"/>
                </a:solidFill>
                <a:latin typeface="Gotham Medium" pitchFamily="2" charset="0"/>
                <a:cs typeface="Gotham Medium" pitchFamily="2" charset="0"/>
              </a:rPr>
              <a:t>salida</a:t>
            </a: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 </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lang="es-ES" sz="4400" dirty="0">
                <a:latin typeface="Gotham Medium"/>
              </a:rPr>
              <a:t>Usa la imagen para completar tu ticket de salida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4" name="TextBox 3">
            <a:extLst>
              <a:ext uri="{FF2B5EF4-FFF2-40B4-BE49-F238E27FC236}">
                <a16:creationId xmlns:a16="http://schemas.microsoft.com/office/drawing/2014/main" id="{9DA28DB0-FAF9-54D7-5098-B091CC921A49}"/>
              </a:ext>
            </a:extLst>
          </p:cNvPr>
          <p:cNvSpPr txBox="1"/>
          <p:nvPr/>
        </p:nvSpPr>
        <p:spPr>
          <a:xfrm>
            <a:off x="2993571" y="1698171"/>
            <a:ext cx="5105400" cy="5355312"/>
          </a:xfrm>
          <a:prstGeom prst="rect">
            <a:avLst/>
          </a:prstGeom>
          <a:noFill/>
        </p:spPr>
        <p:txBody>
          <a:bodyPr wrap="square" rtlCol="0">
            <a:spAutoFit/>
          </a:bodyPr>
          <a:lstStyle/>
          <a:p>
            <a:pPr marL="457200" indent="-457200">
              <a:buFont typeface="Arial" panose="020B0604020202020204" pitchFamily="34" charset="0"/>
              <a:buChar char="•"/>
            </a:pPr>
            <a:r>
              <a:rPr lang="es-ES" sz="3700" dirty="0">
                <a:solidFill>
                  <a:srgbClr val="C00000"/>
                </a:solidFill>
                <a:latin typeface="Gotham book"/>
              </a:rPr>
              <a:t>Escribe al menos UNA causa y UN efecto de la guerra entre Estados Unidos y México basándote en la información de tus notas</a:t>
            </a:r>
            <a:r>
              <a:rPr lang="en-US" sz="3700" dirty="0">
                <a:solidFill>
                  <a:srgbClr val="C00000"/>
                </a:solidFill>
                <a:latin typeface="Gotham book"/>
              </a:rPr>
              <a:t>.</a:t>
            </a:r>
          </a:p>
          <a:p>
            <a:pPr marL="457200" indent="-457200">
              <a:buFont typeface="Arial" panose="020B0604020202020204" pitchFamily="34" charset="0"/>
              <a:buChar char="•"/>
            </a:pPr>
            <a:r>
              <a:rPr lang="en-US" sz="3700" dirty="0" err="1">
                <a:solidFill>
                  <a:schemeClr val="accent4">
                    <a:lumMod val="75000"/>
                  </a:schemeClr>
                </a:solidFill>
                <a:latin typeface="Gotham book"/>
              </a:rPr>
              <a:t>Comparte</a:t>
            </a:r>
            <a:r>
              <a:rPr lang="en-US" sz="3700" dirty="0">
                <a:solidFill>
                  <a:schemeClr val="accent4">
                    <a:lumMod val="75000"/>
                  </a:schemeClr>
                </a:solidFill>
                <a:latin typeface="Gotham book"/>
              </a:rPr>
              <a:t> con </a:t>
            </a:r>
            <a:r>
              <a:rPr lang="en-US" sz="3700" dirty="0" err="1">
                <a:solidFill>
                  <a:schemeClr val="accent4">
                    <a:lumMod val="75000"/>
                  </a:schemeClr>
                </a:solidFill>
                <a:latin typeface="Gotham book"/>
              </a:rPr>
              <a:t>una</a:t>
            </a:r>
            <a:r>
              <a:rPr lang="en-US" sz="3700" dirty="0">
                <a:solidFill>
                  <a:schemeClr val="accent4">
                    <a:lumMod val="75000"/>
                  </a:schemeClr>
                </a:solidFill>
                <a:latin typeface="Gotham book"/>
              </a:rPr>
              <a:t> pareja</a:t>
            </a:r>
          </a:p>
        </p:txBody>
      </p:sp>
      <p:pic>
        <p:nvPicPr>
          <p:cNvPr id="5" name="Graphic 4">
            <a:extLst>
              <a:ext uri="{FF2B5EF4-FFF2-40B4-BE49-F238E27FC236}">
                <a16:creationId xmlns:a16="http://schemas.microsoft.com/office/drawing/2014/main" id="{E00F7BBC-8C94-1CEF-8A72-92EC177B85E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74494" y="1911301"/>
            <a:ext cx="925793" cy="925793"/>
          </a:xfrm>
          <a:prstGeom prst="rect">
            <a:avLst/>
          </a:prstGeom>
        </p:spPr>
      </p:pic>
      <p:pic>
        <p:nvPicPr>
          <p:cNvPr id="6" name="Graphic 5">
            <a:extLst>
              <a:ext uri="{FF2B5EF4-FFF2-40B4-BE49-F238E27FC236}">
                <a16:creationId xmlns:a16="http://schemas.microsoft.com/office/drawing/2014/main" id="{C2AF6FE5-4199-0538-83A2-178A8D140EA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57834" y="5402464"/>
            <a:ext cx="842453" cy="842453"/>
          </a:xfrm>
          <a:prstGeom prst="rect">
            <a:avLst/>
          </a:prstGeom>
        </p:spPr>
      </p:pic>
      <p:pic>
        <p:nvPicPr>
          <p:cNvPr id="8" name="Graphic 7" descr="Lightbulb and gear with solid fill">
            <a:extLst>
              <a:ext uri="{FF2B5EF4-FFF2-40B4-BE49-F238E27FC236}">
                <a16:creationId xmlns:a16="http://schemas.microsoft.com/office/drawing/2014/main" id="{6A589173-E9C3-737F-899E-F5CF71446CA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218711" y="1911301"/>
            <a:ext cx="3135087" cy="3135087"/>
          </a:xfrm>
          <a:prstGeom prst="rect">
            <a:avLst/>
          </a:prstGeom>
        </p:spPr>
      </p:pic>
    </p:spTree>
    <p:extLst>
      <p:ext uri="{BB962C8B-B14F-4D97-AF65-F5344CB8AC3E}">
        <p14:creationId xmlns:p14="http://schemas.microsoft.com/office/powerpoint/2010/main" val="2649545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6E5DC7ED-3266-FAA1-947A-46133C384DC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AFB1754-2AB1-9B7A-EBD6-F7FE3606A9C8}"/>
              </a:ext>
            </a:extLst>
          </p:cNvPr>
          <p:cNvSpPr txBox="1">
            <a:spLocks noGrp="1"/>
          </p:cNvSpPr>
          <p:nvPr>
            <p:ph type="title" idx="4294967295"/>
          </p:nvPr>
        </p:nvSpPr>
        <p:spPr>
          <a:xfrm>
            <a:off x="2224993" y="100776"/>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7300" dirty="0" err="1">
                <a:solidFill>
                  <a:schemeClr val="bg1"/>
                </a:solidFill>
                <a:latin typeface="Gotham Medium"/>
              </a:rPr>
              <a:t>Comparte</a:t>
            </a:r>
            <a:r>
              <a:rPr lang="en-US" sz="7300" dirty="0">
                <a:solidFill>
                  <a:schemeClr val="bg1"/>
                </a:solidFill>
                <a:latin typeface="Gotham Medium"/>
              </a:rPr>
              <a:t> con la </a:t>
            </a:r>
            <a:r>
              <a:rPr lang="en-US" sz="7300" dirty="0" err="1">
                <a:solidFill>
                  <a:schemeClr val="bg1"/>
                </a:solidFill>
                <a:latin typeface="Gotham Medium"/>
              </a:rPr>
              <a:t>clase</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7DAF7075-B4E9-8275-204A-1BD3A123F28F}"/>
              </a:ext>
            </a:extLst>
          </p:cNvPr>
          <p:cNvSpPr/>
          <p:nvPr/>
        </p:nvSpPr>
        <p:spPr>
          <a:xfrm>
            <a:off x="2710811" y="1959430"/>
            <a:ext cx="9023989" cy="261257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31750">
              <a:lnSpc>
                <a:spcPct val="110000"/>
              </a:lnSpc>
              <a:spcAft>
                <a:spcPts val="600"/>
              </a:spcAft>
              <a:defRPr/>
            </a:pPr>
            <a:r>
              <a:rPr lang="es-E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Una de las </a:t>
            </a:r>
            <a:r>
              <a:rPr lang="es-ES" sz="4400" b="1" i="1" u="sng">
                <a:solidFill>
                  <a:srgbClr val="C00000"/>
                </a:solidFill>
                <a:latin typeface="Aptos" panose="020B0004020202020204" pitchFamily="34" charset="0"/>
                <a:ea typeface="Times New Roman" panose="02020603050405020304" pitchFamily="18" charset="0"/>
                <a:cs typeface="Times New Roman" panose="02020603050405020304" pitchFamily="18" charset="0"/>
              </a:rPr>
              <a:t>causas</a:t>
            </a:r>
            <a:r>
              <a:rPr lang="es-ES" sz="4400">
                <a:solidFill>
                  <a:srgbClr val="C00000"/>
                </a:solidFill>
                <a:latin typeface="Aptos" panose="020B0004020202020204" pitchFamily="34" charset="0"/>
                <a:ea typeface="Times New Roman" panose="02020603050405020304" pitchFamily="18" charset="0"/>
                <a:cs typeface="Times New Roman" panose="02020603050405020304" pitchFamily="18" charset="0"/>
              </a:rPr>
              <a:t> / </a:t>
            </a:r>
            <a:r>
              <a:rPr lang="es-ES" sz="4400" b="1" i="1" u="sng"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efectos</a:t>
            </a:r>
            <a:r>
              <a:rPr lang="es-ES" sz="4400" dirty="0">
                <a:solidFill>
                  <a:srgbClr val="C00000"/>
                </a:solidFill>
                <a:latin typeface="Aptos" panose="020B0004020202020204" pitchFamily="34" charset="0"/>
                <a:ea typeface="Times New Roman" panose="02020603050405020304" pitchFamily="18" charset="0"/>
                <a:cs typeface="Times New Roman" panose="02020603050405020304" pitchFamily="18" charset="0"/>
              </a:rPr>
              <a:t> de la guerra entre Estados Unidos y México fue ______________</a:t>
            </a:r>
            <a:endParaRPr kumimoji="0" lang="en-US" sz="44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pic>
        <p:nvPicPr>
          <p:cNvPr id="4" name="Graphic 3">
            <a:extLst>
              <a:ext uri="{FF2B5EF4-FFF2-40B4-BE49-F238E27FC236}">
                <a16:creationId xmlns:a16="http://schemas.microsoft.com/office/drawing/2014/main" id="{913712B7-AD78-68F5-16E8-7F6FA39FC54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601" y="2955225"/>
            <a:ext cx="1370657" cy="1370657"/>
          </a:xfrm>
          <a:prstGeom prst="rect">
            <a:avLst/>
          </a:prstGeom>
        </p:spPr>
      </p:pic>
    </p:spTree>
    <p:extLst>
      <p:ext uri="{BB962C8B-B14F-4D97-AF65-F5344CB8AC3E}">
        <p14:creationId xmlns:p14="http://schemas.microsoft.com/office/powerpoint/2010/main" val="3663917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80875D-A1EA-4FBE-AEBE-06448267C9E3}">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7EE59E47-FFC6-4677-95CC-EBA976BB4E17}">
  <ds:schemaRefs>
    <ds:schemaRef ds:uri="http://schemas.microsoft.com/sharepoint/v3/contenttype/forms"/>
  </ds:schemaRefs>
</ds:datastoreItem>
</file>

<file path=customXml/itemProps3.xml><?xml version="1.0" encoding="utf-8"?>
<ds:datastoreItem xmlns:ds="http://schemas.openxmlformats.org/officeDocument/2006/customXml" ds:itemID="{928A3229-8A17-417E-8E6B-1A9204ABA9AD}"/>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529</TotalTime>
  <Words>1131</Words>
  <Application>Microsoft Office PowerPoint</Application>
  <PresentationFormat>Widescreen</PresentationFormat>
  <Paragraphs>68</Paragraphs>
  <Slides>14</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Aptos</vt:lpstr>
      <vt:lpstr>Aptos Display</vt:lpstr>
      <vt:lpstr>Arial</vt:lpstr>
      <vt:lpstr>Calibri</vt:lpstr>
      <vt:lpstr>Gotham book</vt:lpstr>
      <vt:lpstr>Gotham Medium</vt:lpstr>
      <vt:lpstr>Josefin Sans</vt:lpstr>
      <vt:lpstr>Times New Roman</vt:lpstr>
      <vt:lpstr>Office Theme</vt:lpstr>
      <vt:lpstr>1_Office Theme</vt:lpstr>
      <vt:lpstr>Unidad 7: Primeros años como Estado</vt:lpstr>
      <vt:lpstr>Calentamiento  Usa la imagen para completar tu calentamiento</vt:lpstr>
      <vt:lpstr>Comparte con la clase</vt:lpstr>
      <vt:lpstr>Pregunta esencial</vt:lpstr>
      <vt:lpstr>En la lección de hoy...</vt:lpstr>
      <vt:lpstr>James K. Polk</vt:lpstr>
      <vt:lpstr>La guerra entre Estados Unidos y México</vt:lpstr>
      <vt:lpstr>Causas de la guerra entre Estados Unidos y México</vt:lpstr>
      <vt:lpstr>Batallas destacadas</vt:lpstr>
      <vt:lpstr>Tratado de Guadalupe Hidalgo Febrero de 1848</vt:lpstr>
      <vt:lpstr>Texas y la guerra entre Estados Unidos y México</vt:lpstr>
      <vt:lpstr>Importancia de la Guerra entre Estados Unidos y México</vt:lpstr>
      <vt:lpstr>Billete de salida  Usa la imagen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Abubakar, Courtney</dc:creator>
  <cp:lastModifiedBy>Wilkinson, Ulises</cp:lastModifiedBy>
  <cp:revision>8</cp:revision>
  <dcterms:created xsi:type="dcterms:W3CDTF">2025-06-30T21:15:50Z</dcterms:created>
  <dcterms:modified xsi:type="dcterms:W3CDTF">2026-02-11T00:02:58Z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