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14" r:id="rId4"/>
    <p:sldId id="315" r:id="rId5"/>
    <p:sldId id="316" r:id="rId6"/>
    <p:sldId id="317" r:id="rId7"/>
    <p:sldId id="318" r:id="rId8"/>
    <p:sldId id="319" r:id="rId9"/>
    <p:sldId id="320" r:id="rId10"/>
    <p:sldId id="322" r:id="rId11"/>
    <p:sldId id="321" r:id="rId12"/>
    <p:sldId id="323" r:id="rId13"/>
    <p:sldId id="324"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a:srgbClr val="FFCC00"/>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D22A7-0EF2-4996-9671-E43D15284236}"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28824-9DA6-47A6-B6B5-6A522170805D}" type="slidenum">
              <a:rPr lang="en-US" smtClean="0"/>
              <a:t>‹#›</a:t>
            </a:fld>
            <a:endParaRPr lang="en-US"/>
          </a:p>
        </p:txBody>
      </p:sp>
    </p:spTree>
    <p:extLst>
      <p:ext uri="{BB962C8B-B14F-4D97-AF65-F5344CB8AC3E}">
        <p14:creationId xmlns:p14="http://schemas.microsoft.com/office/powerpoint/2010/main" val="81976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9270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en:Creative_Commons" TargetMode="External"/><Relationship Id="rId3" Type="http://schemas.openxmlformats.org/officeDocument/2006/relationships/hyperlink" Target="https://commons.wikimedia.org/wiki/User:Golbez"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en:Free_Software_Foundation" TargetMode="External"/><Relationship Id="rId5" Type="http://schemas.openxmlformats.org/officeDocument/2006/relationships/hyperlink" Target="https://en.wikipedia.org/wiki/en:GNU_Free_Documentation_License" TargetMode="External"/><Relationship Id="rId4" Type="http://schemas.openxmlformats.org/officeDocument/2006/relationships/hyperlink" Target="http://dsl.richmond.edu/historicalatlas/" TargetMode="External"/><Relationship Id="rId9" Type="http://schemas.openxmlformats.org/officeDocument/2006/relationships/hyperlink" Target="https://creativecommons.org/licenses/by-sa/3.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7" Type="http://schemas.openxmlformats.org/officeDocument/2006/relationships/hyperlink" Target="https://commons.wikimedia.org/wiki/User:FlickreviewR_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lickr.com/photos/29350288@N06/54418146910" TargetMode="External"/><Relationship Id="rId5" Type="http://schemas.openxmlformats.org/officeDocument/2006/relationships/hyperlink" Target="https://en.wikipedia.org/wiki/Flickr" TargetMode="External"/><Relationship Id="rId4" Type="http://schemas.openxmlformats.org/officeDocument/2006/relationships/hyperlink" Target="https://creativecommons.org/licenses/by-sa/2.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texasmaps.com/collection/search-results/97359-kansas-nebraska-act-gis-educational-map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Boynton, George W. </a:t>
            </a:r>
            <a:r>
              <a:rPr lang="en-US" sz="1200" b="0" i="1" u="none" strike="noStrike" kern="1200" dirty="0">
                <a:solidFill>
                  <a:schemeClr val="tx1"/>
                </a:solidFill>
                <a:effectLst/>
                <a:latin typeface="+mn-lt"/>
                <a:ea typeface="+mn-ea"/>
                <a:cs typeface="+mn-cs"/>
              </a:rPr>
              <a:t>United States</a:t>
            </a:r>
            <a:r>
              <a:rPr lang="en-US" sz="1200" b="0" i="0" u="none" strike="noStrike" kern="1200" dirty="0">
                <a:solidFill>
                  <a:schemeClr val="tx1"/>
                </a:solidFill>
                <a:effectLst/>
                <a:latin typeface="+mn-lt"/>
                <a:ea typeface="+mn-ea"/>
                <a:cs typeface="+mn-cs"/>
              </a:rPr>
              <a:t>. ca. 1835-55. University of North Texas Libraries, The Portal to Texas History; crediting University of Texas at Arlington Library. </a:t>
            </a:r>
            <a:r>
              <a:rPr lang="en-US" sz="1200" b="0" i="0" u="sng" strike="noStrike" kern="1200" dirty="0">
                <a:solidFill>
                  <a:schemeClr val="tx1"/>
                </a:solidFill>
                <a:effectLst/>
                <a:latin typeface="+mn-lt"/>
                <a:ea typeface="+mn-ea"/>
                <a:cs typeface="+mn-cs"/>
                <a:hlinkClick r:id="rId3"/>
              </a:rPr>
              <a:t>https://texashistory.unt.edu/ark:/67531/metapth192700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rPr>
              <a:t>Map of the United States, 1845.</a:t>
            </a:r>
            <a:r>
              <a:rPr lang="en-US" sz="1200" b="0" i="0" kern="1200" dirty="0">
                <a:solidFill>
                  <a:schemeClr val="tx1"/>
                </a:solidFill>
                <a:effectLst/>
                <a:latin typeface="+mn-lt"/>
                <a:ea typeface="+mn-ea"/>
                <a:cs typeface="+mn-cs"/>
              </a:rPr>
              <a:t> Permission is granted to copy, distribute and/or modify this document under the terms of the </a:t>
            </a:r>
            <a:r>
              <a:rPr lang="en-US" sz="1200" b="1" i="0" u="none" strike="noStrike" kern="1200" dirty="0">
                <a:solidFill>
                  <a:schemeClr val="tx1"/>
                </a:solidFill>
                <a:effectLst/>
                <a:latin typeface="+mn-lt"/>
                <a:ea typeface="+mn-ea"/>
                <a:cs typeface="+mn-cs"/>
                <a:hlinkClick r:id="rId3" tooltip="w:en:GNU Free Documentation License"/>
              </a:rPr>
              <a:t>GNU Free Documentation License</a:t>
            </a:r>
            <a:r>
              <a:rPr lang="en-US" sz="1200" b="0" i="0" kern="1200" dirty="0">
                <a:solidFill>
                  <a:schemeClr val="tx1"/>
                </a:solidFill>
                <a:effectLst/>
                <a:latin typeface="+mn-lt"/>
                <a:ea typeface="+mn-ea"/>
                <a:cs typeface="+mn-cs"/>
              </a:rPr>
              <a:t>, Version 1.2 or any later version published by the </a:t>
            </a:r>
            <a:r>
              <a:rPr lang="en-US" sz="1200" b="0" i="0" u="none" strike="noStrike" kern="1200" dirty="0">
                <a:solidFill>
                  <a:schemeClr val="tx1"/>
                </a:solidFill>
                <a:effectLst/>
                <a:latin typeface="+mn-lt"/>
                <a:ea typeface="+mn-ea"/>
                <a:cs typeface="+mn-cs"/>
                <a:hlinkClick r:id="rId4" tooltip="w:en:Free Software Foundation"/>
              </a:rPr>
              <a:t>Free Software Foundation</a:t>
            </a:r>
            <a:r>
              <a:rPr lang="en-US" sz="1200" b="0" i="0" kern="1200" dirty="0">
                <a:solidFill>
                  <a:schemeClr val="tx1"/>
                </a:solidFill>
                <a:effectLst/>
                <a:latin typeface="+mn-lt"/>
                <a:ea typeface="+mn-ea"/>
                <a:cs typeface="+mn-cs"/>
              </a:rPr>
              <a:t>; with no Invariant Sections, no Front-Cover Texts, and no Back-Cover Texts. A copy of the license is included in the section entitled </a:t>
            </a:r>
            <a:r>
              <a:rPr lang="en-US" sz="1200" b="0" i="1" u="none" strike="noStrike" kern="1200" dirty="0">
                <a:solidFill>
                  <a:schemeClr val="tx1"/>
                </a:solidFill>
                <a:effectLst/>
                <a:latin typeface="+mn-lt"/>
                <a:ea typeface="+mn-ea"/>
                <a:cs typeface="+mn-cs"/>
                <a:hlinkClick r:id="rId5" tooltip="Commons:GNU Free Documentation License, version 1.2"/>
              </a:rPr>
              <a:t>GNU Free Documentation License</a:t>
            </a:r>
            <a:r>
              <a:rPr lang="en-US" sz="1200" b="0" i="0" kern="1200" dirty="0">
                <a:solidFill>
                  <a:schemeClr val="tx1"/>
                </a:solidFill>
                <a:effectLst/>
                <a:latin typeface="+mn-lt"/>
                <a:ea typeface="+mn-ea"/>
                <a:cs typeface="+mn-cs"/>
              </a:rPr>
              <a:t>. This file is licensed under the </a:t>
            </a:r>
            <a:r>
              <a:rPr lang="en-US" sz="1200" b="0" i="0" u="none" strike="noStrike" kern="1200" dirty="0">
                <a:solidFill>
                  <a:schemeClr val="tx1"/>
                </a:solidFill>
                <a:effectLst/>
                <a:latin typeface="+mn-lt"/>
                <a:ea typeface="+mn-ea"/>
                <a:cs typeface="+mn-cs"/>
                <a:hlinkClick r:id="rId6"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creativecommons:by-sa/3.0/deed.en"/>
              </a:rPr>
              <a:t>Attribution-Share Alike 3.0 </a:t>
            </a:r>
            <a:r>
              <a:rPr lang="en-US" sz="1200" b="0" i="0" u="none" strike="noStrike" kern="1200" dirty="0" err="1">
                <a:solidFill>
                  <a:schemeClr val="tx1"/>
                </a:solidFill>
                <a:effectLst/>
                <a:latin typeface="+mn-lt"/>
                <a:ea typeface="+mn-ea"/>
                <a:cs typeface="+mn-cs"/>
                <a:hlinkClick r:id="rId7" tooltip="creativecommons:by-sa/3.0/deed.en"/>
              </a:rPr>
              <a:t>Unported</a:t>
            </a:r>
            <a:r>
              <a:rPr lang="en-US" sz="1200" b="0" i="0" kern="1200" dirty="0">
                <a:solidFill>
                  <a:schemeClr val="tx1"/>
                </a:solidFill>
                <a:effectLst/>
                <a:latin typeface="+mn-lt"/>
                <a:ea typeface="+mn-ea"/>
                <a:cs typeface="+mn-cs"/>
              </a:rPr>
              <a:t> license. Wikimedia Commons. Accessed on June 26, 2025.   https://commons.wikimedia.org/wiki/File:United_States_1845-12-1846-06.png </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319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42CDF-EEE4-9AA9-8893-255FCA3D4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51BA-D96B-A2A4-C400-75D1FF3D5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09336-EFFC-1675-40D6-D1C5DBBB2262}"/>
              </a:ext>
            </a:extLst>
          </p:cNvPr>
          <p:cNvSpPr>
            <a:spLocks noGrp="1"/>
          </p:cNvSpPr>
          <p:nvPr>
            <p:ph type="body" idx="1"/>
          </p:nvPr>
        </p:nvSpPr>
        <p:spPr/>
        <p:txBody>
          <a:bodyPr/>
          <a:lstStyle/>
          <a:p>
            <a:pPr rtl="0"/>
            <a:r>
              <a:rPr lang="en-US" sz="1200" b="0" i="0" kern="1200" dirty="0">
                <a:solidFill>
                  <a:schemeClr val="tx1"/>
                </a:solidFill>
                <a:effectLst/>
                <a:latin typeface="+mn-lt"/>
                <a:ea typeface="+mn-ea"/>
                <a:cs typeface="+mn-cs"/>
              </a:rPr>
              <a:t>Map of the states and territories of the United States as it was from 1849 to 1850. Made by </a:t>
            </a:r>
            <a:r>
              <a:rPr lang="en-US" sz="1200" b="0" i="0" u="none" strike="noStrike" kern="1200" dirty="0" err="1">
                <a:solidFill>
                  <a:schemeClr val="tx1"/>
                </a:solidFill>
                <a:effectLst/>
                <a:latin typeface="+mn-lt"/>
                <a:ea typeface="+mn-ea"/>
                <a:cs typeface="+mn-cs"/>
                <a:hlinkClick r:id="rId3" tooltip="User:Golbez"/>
              </a:rPr>
              <a:t>User:Golbez</a:t>
            </a:r>
            <a:r>
              <a:rPr lang="en-US" sz="1200" b="0" i="0" kern="1200" dirty="0">
                <a:solidFill>
                  <a:schemeClr val="tx1"/>
                </a:solidFill>
                <a:effectLst/>
                <a:latin typeface="+mn-lt"/>
                <a:ea typeface="+mn-ea"/>
                <a:cs typeface="+mn-cs"/>
              </a:rPr>
              <a:t>. See Charles O. Paullin and John K. Wright's </a:t>
            </a:r>
            <a:r>
              <a:rPr lang="en-US" sz="1200" b="0" i="1" u="none" strike="noStrike" kern="1200" dirty="0">
                <a:solidFill>
                  <a:schemeClr val="tx1"/>
                </a:solidFill>
                <a:effectLst/>
                <a:latin typeface="+mn-lt"/>
                <a:ea typeface="+mn-ea"/>
                <a:cs typeface="+mn-cs"/>
                <a:hlinkClick r:id="rId4"/>
              </a:rPr>
              <a:t>Atlas of the Historical Geography of the United States</a:t>
            </a:r>
            <a:r>
              <a:rPr lang="en-US" sz="1200" b="0" i="0" kern="1200" dirty="0">
                <a:solidFill>
                  <a:schemeClr val="tx1"/>
                </a:solidFill>
                <a:effectLst/>
                <a:latin typeface="+mn-lt"/>
                <a:ea typeface="+mn-ea"/>
                <a:cs typeface="+mn-cs"/>
              </a:rPr>
              <a:t> (1932) for PD maps which support these. </a:t>
            </a:r>
            <a:r>
              <a:rPr lang="en-US" sz="1200" b="1" i="0" kern="1200" dirty="0">
                <a:solidFill>
                  <a:schemeClr val="tx1"/>
                </a:solidFill>
                <a:effectLst/>
                <a:latin typeface="+mn-lt"/>
                <a:ea typeface="+mn-ea"/>
                <a:cs typeface="+mn-cs"/>
              </a:rPr>
              <a:t>I, the copyright holder of this work, hereby publish it under the following licenses:</a:t>
            </a:r>
          </a:p>
          <a:p>
            <a:r>
              <a:rPr lang="en-US" dirty="0"/>
              <a:t>Permission is granted to copy, distribute and/or modify this document under the terms of the </a:t>
            </a:r>
            <a:r>
              <a:rPr lang="en-US" sz="1200" b="1" u="none" strike="noStrike" kern="1200" dirty="0">
                <a:solidFill>
                  <a:schemeClr val="tx1"/>
                </a:solidFill>
                <a:effectLst/>
                <a:latin typeface="+mn-lt"/>
                <a:ea typeface="+mn-ea"/>
                <a:cs typeface="+mn-cs"/>
                <a:hlinkClick r:id="rId5" tooltip="w:en:GNU Free Documentation License"/>
              </a:rPr>
              <a:t>GNU Free Documentation License</a:t>
            </a:r>
            <a:r>
              <a:rPr lang="en-US" dirty="0"/>
              <a:t>, Version 1.2 or any later version published by the </a:t>
            </a:r>
            <a:r>
              <a:rPr lang="en-US" sz="1200" u="none" strike="noStrike" kern="1200" dirty="0">
                <a:solidFill>
                  <a:schemeClr val="tx1"/>
                </a:solidFill>
                <a:effectLst/>
                <a:latin typeface="+mn-lt"/>
                <a:ea typeface="+mn-ea"/>
                <a:cs typeface="+mn-cs"/>
                <a:hlinkClick r:id="rId6" tooltip="w:en:Free Software Foundation"/>
              </a:rPr>
              <a:t>Free Software Foundation</a:t>
            </a:r>
            <a:r>
              <a:rPr lang="en-US" dirty="0"/>
              <a:t>; with no Invariant Sections, no Front-Cover Texts, and no Back-Cover Texts. A copy of the license is included in the section entitled </a:t>
            </a:r>
            <a:r>
              <a:rPr lang="en-US" sz="1200" i="1" u="none" strike="noStrike" kern="1200" dirty="0">
                <a:solidFill>
                  <a:schemeClr val="tx1"/>
                </a:solidFill>
                <a:effectLst/>
                <a:latin typeface="+mn-lt"/>
                <a:ea typeface="+mn-ea"/>
                <a:cs typeface="+mn-cs"/>
                <a:hlinkClick r:id="rId7" tooltip="Commons:GNU Free Documentation License, version 1.2"/>
              </a:rPr>
              <a:t>GNU Free Documentation License</a:t>
            </a:r>
            <a:r>
              <a:rPr lang="en-US" dirty="0"/>
              <a:t>. </a:t>
            </a:r>
            <a:r>
              <a:rPr lang="en-US" sz="1200" b="0" i="0" kern="1200" dirty="0">
                <a:solidFill>
                  <a:schemeClr val="tx1"/>
                </a:solidFill>
                <a:effectLst/>
                <a:latin typeface="+mn-lt"/>
                <a:ea typeface="+mn-ea"/>
                <a:cs typeface="+mn-cs"/>
              </a:rPr>
              <a:t>This file is licensed under the </a:t>
            </a:r>
            <a:r>
              <a:rPr lang="en-US" sz="1200" b="0" i="0" u="none" strike="noStrike" kern="1200" dirty="0">
                <a:solidFill>
                  <a:schemeClr val="tx1"/>
                </a:solidFill>
                <a:effectLst/>
                <a:latin typeface="+mn-lt"/>
                <a:ea typeface="+mn-ea"/>
                <a:cs typeface="+mn-cs"/>
                <a:hlinkClick r:id="rId8"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tooltip="creativecommons:by-sa/3.0/deed.en"/>
              </a:rPr>
              <a:t>Attribution-Share Alike 3.0 </a:t>
            </a:r>
            <a:r>
              <a:rPr lang="en-US" sz="1200" b="0" i="0" u="none" strike="noStrike" kern="1200" dirty="0" err="1">
                <a:solidFill>
                  <a:schemeClr val="tx1"/>
                </a:solidFill>
                <a:effectLst/>
                <a:latin typeface="+mn-lt"/>
                <a:ea typeface="+mn-ea"/>
                <a:cs typeface="+mn-cs"/>
                <a:hlinkClick r:id="rId9" tooltip="creativecommons:by-sa/3.0/deed.en"/>
              </a:rPr>
              <a:t>Unported</a:t>
            </a:r>
            <a:r>
              <a:rPr lang="en-US" sz="1200" b="0" i="0" kern="1200" dirty="0">
                <a:solidFill>
                  <a:schemeClr val="tx1"/>
                </a:solidFill>
                <a:effectLst/>
                <a:latin typeface="+mn-lt"/>
                <a:ea typeface="+mn-ea"/>
                <a:cs typeface="+mn-cs"/>
              </a:rPr>
              <a:t> license. Wikimedia Commons. Accessed on June 26, 2025.  https://commons.wikimedia.org/wiki/File:United_States_1849-1850.png </a:t>
            </a:r>
            <a:endParaRPr lang="en-US" dirty="0"/>
          </a:p>
        </p:txBody>
      </p:sp>
      <p:sp>
        <p:nvSpPr>
          <p:cNvPr id="4" name="Slide Number Placeholder 3">
            <a:extLst>
              <a:ext uri="{FF2B5EF4-FFF2-40B4-BE49-F238E27FC236}">
                <a16:creationId xmlns:a16="http://schemas.microsoft.com/office/drawing/2014/main" id="{3B6C2AE5-6C03-F5D0-3584-4AB272EAA3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113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4E42-DCE8-FB89-C816-EE5F906F2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1B184-3CD0-40F1-3921-D9454CAEE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5125A-D185-FCB0-1446-8304DFA46F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Vote Here sign, Louisiana. 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2.0/deed.en"/>
              </a:rPr>
              <a:t>Attribution-Share Alike 2.0 Generic</a:t>
            </a:r>
            <a:r>
              <a:rPr lang="en-US" sz="1200" b="0" i="0" kern="1200" dirty="0">
                <a:solidFill>
                  <a:schemeClr val="tx1"/>
                </a:solidFill>
                <a:effectLst/>
                <a:latin typeface="+mn-lt"/>
                <a:ea typeface="+mn-ea"/>
                <a:cs typeface="+mn-cs"/>
              </a:rPr>
              <a:t> license. </a:t>
            </a:r>
            <a:br>
              <a:rPr lang="en-US" dirty="0"/>
            </a:br>
            <a:r>
              <a:rPr lang="en-US" dirty="0"/>
              <a:t>This image was originally posted to </a:t>
            </a:r>
            <a:r>
              <a:rPr lang="en-US" sz="1200" b="1" u="none" strike="noStrike" kern="1200" dirty="0">
                <a:solidFill>
                  <a:schemeClr val="tx1"/>
                </a:solidFill>
                <a:effectLst/>
                <a:latin typeface="+mn-lt"/>
                <a:ea typeface="+mn-ea"/>
                <a:cs typeface="+mn-cs"/>
                <a:hlinkClick r:id="rId5" tooltip="en:Flickr"/>
              </a:rPr>
              <a:t>Flickr</a:t>
            </a:r>
            <a:r>
              <a:rPr lang="en-US" dirty="0"/>
              <a:t> by </a:t>
            </a:r>
            <a:r>
              <a:rPr lang="en-US" dirty="0" err="1"/>
              <a:t>Infrogmation</a:t>
            </a:r>
            <a:r>
              <a:rPr lang="en-US" dirty="0"/>
              <a:t> at </a:t>
            </a:r>
            <a:r>
              <a:rPr lang="en-US" sz="1200" u="none" strike="noStrike" kern="1200" dirty="0">
                <a:solidFill>
                  <a:schemeClr val="tx1"/>
                </a:solidFill>
                <a:effectLst/>
                <a:latin typeface="+mn-lt"/>
                <a:ea typeface="+mn-ea"/>
                <a:cs typeface="+mn-cs"/>
                <a:hlinkClick r:id="rId6"/>
              </a:rPr>
              <a:t>https://flickr.com/photos/29350288@N06/54418146910</a:t>
            </a:r>
            <a:r>
              <a:rPr lang="en-US" dirty="0"/>
              <a:t>. The background has been removed from the original image. It was reviewed on 29 March 2025 by </a:t>
            </a:r>
            <a:r>
              <a:rPr lang="en-US" sz="1200" b="1" u="none" strike="noStrike" kern="1200" dirty="0" err="1">
                <a:solidFill>
                  <a:schemeClr val="tx1"/>
                </a:solidFill>
                <a:effectLst/>
                <a:latin typeface="+mn-lt"/>
                <a:ea typeface="+mn-ea"/>
                <a:cs typeface="+mn-cs"/>
                <a:hlinkClick r:id="rId7" tooltip="User:FlickreviewR 2"/>
              </a:rPr>
              <a:t>FlickreviewR</a:t>
            </a:r>
            <a:r>
              <a:rPr lang="en-US" sz="1200" b="1" u="none" strike="noStrike" kern="1200" dirty="0">
                <a:solidFill>
                  <a:schemeClr val="tx1"/>
                </a:solidFill>
                <a:effectLst/>
                <a:latin typeface="+mn-lt"/>
                <a:ea typeface="+mn-ea"/>
                <a:cs typeface="+mn-cs"/>
                <a:hlinkClick r:id="rId7" tooltip="User:FlickreviewR 2"/>
              </a:rPr>
              <a:t> 2</a:t>
            </a:r>
            <a:r>
              <a:rPr lang="en-US" dirty="0"/>
              <a:t> and was confirmed to be licensed under the terms of the cc-by-sa-2.0. Wikimedia Commons.</a:t>
            </a:r>
            <a:r>
              <a:rPr lang="en-US" sz="1200" b="0" i="0" kern="1200" dirty="0">
                <a:solidFill>
                  <a:schemeClr val="tx1"/>
                </a:solidFill>
                <a:effectLst/>
                <a:latin typeface="+mn-lt"/>
                <a:ea typeface="+mn-ea"/>
                <a:cs typeface="+mn-cs"/>
              </a:rPr>
              <a:t> Accessed on June 26, 2025. </a:t>
            </a:r>
            <a:r>
              <a:rPr lang="en-US" dirty="0"/>
              <a:t> https://commons.wikimedia.org/wiki/File:Vote_Here_sign,_Louisiana,_March_2029.jpg </a:t>
            </a: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4192F05-F158-328E-4621-C6C9E1317A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191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E2B3-743A-F215-4D6D-2D25EFF6C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AF080-75FB-503F-08BE-9FD2CB8DF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15009-4227-95A8-6B1A-36C9546BF601}"/>
              </a:ext>
            </a:extLst>
          </p:cNvPr>
          <p:cNvSpPr>
            <a:spLocks noGrp="1"/>
          </p:cNvSpPr>
          <p:nvPr>
            <p:ph type="body" idx="1"/>
          </p:nvPr>
        </p:nvSpPr>
        <p:spPr/>
        <p:txBody>
          <a:bodyPr/>
          <a:lstStyle/>
          <a:p>
            <a:r>
              <a:rPr lang="en-US" dirty="0"/>
              <a:t>Kansas-Nebraska Act Map, 1854. </a:t>
            </a:r>
            <a:r>
              <a:rPr lang="en-US" sz="1200" b="0" i="0" kern="1200" dirty="0">
                <a:solidFill>
                  <a:schemeClr val="tx1"/>
                </a:solidFill>
                <a:effectLst/>
                <a:latin typeface="+mn-lt"/>
                <a:ea typeface="+mn-ea"/>
                <a:cs typeface="+mn-cs"/>
              </a:rPr>
              <a:t>Justin Arroyos (Compiler), Lila Rakoczy (Compiler), Kelsey Bonnell (Compiler). GIS Educational Maps. 2024. Accessed on June 26, 2025.  Texas General Land Office. </a:t>
            </a:r>
            <a:r>
              <a:rPr lang="en-US" dirty="0">
                <a:hlinkClick r:id="rId3"/>
              </a:rPr>
              <a:t>Kansas-Nebraska Act | 97359, Kansas-Nebraska Act, GIS Educational Maps | 97359, Kansas-Nebraska Act, GIS Educational Maps | Search results | Search | Texas GLO</a:t>
            </a:r>
            <a:r>
              <a:rPr lang="en-US" dirty="0"/>
              <a:t> </a:t>
            </a: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EFBB0F3C-E66A-EF16-EA12-86AE67CAE0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944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A24E-C6E7-270E-2DF9-ABCC7CC06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71F19-F4A2-0BC5-67DA-319DC98DE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B81EC-A769-A576-A21D-9C33D3E08B31}"/>
              </a:ext>
            </a:extLst>
          </p:cNvPr>
          <p:cNvSpPr>
            <a:spLocks noGrp="1"/>
          </p:cNvSpPr>
          <p:nvPr>
            <p:ph type="body" idx="1"/>
          </p:nvPr>
        </p:nvSpPr>
        <p:spPr/>
        <p:txBody>
          <a:bodyPr/>
          <a:lstStyle/>
          <a:p>
            <a:r>
              <a:rPr lang="en-US" dirty="0"/>
              <a:t>United States, 1850 – 1853. </a:t>
            </a:r>
            <a:r>
              <a:rPr lang="en-US" sz="1200" b="0" i="0" kern="1200" dirty="0">
                <a:solidFill>
                  <a:schemeClr val="tx1"/>
                </a:solidFill>
                <a:effectLst/>
                <a:latin typeface="+mn-lt"/>
                <a:ea typeface="+mn-ea"/>
                <a:cs typeface="+mn-cs"/>
              </a:rPr>
              <a:t>Permission is granted to copy, distribute and/or modify this document under the terms of the </a:t>
            </a:r>
            <a:r>
              <a:rPr lang="en-US" sz="1200" b="1" i="0" u="none" strike="noStrike" kern="1200" dirty="0">
                <a:solidFill>
                  <a:schemeClr val="tx1"/>
                </a:solidFill>
                <a:effectLst/>
                <a:latin typeface="+mn-lt"/>
                <a:ea typeface="+mn-ea"/>
                <a:cs typeface="+mn-cs"/>
                <a:hlinkClick r:id="rId3" tooltip="w:en:GNU Free Documentation License"/>
              </a:rPr>
              <a:t>GNU Free Documentation License</a:t>
            </a:r>
            <a:r>
              <a:rPr lang="en-US" sz="1200" b="0" i="0" kern="1200" dirty="0">
                <a:solidFill>
                  <a:schemeClr val="tx1"/>
                </a:solidFill>
                <a:effectLst/>
                <a:latin typeface="+mn-lt"/>
                <a:ea typeface="+mn-ea"/>
                <a:cs typeface="+mn-cs"/>
              </a:rPr>
              <a:t>, Version 1.2 or any later version published by the </a:t>
            </a:r>
            <a:r>
              <a:rPr lang="en-US" sz="1200" b="0" i="0" u="none" strike="noStrike" kern="1200" dirty="0">
                <a:solidFill>
                  <a:schemeClr val="tx1"/>
                </a:solidFill>
                <a:effectLst/>
                <a:latin typeface="+mn-lt"/>
                <a:ea typeface="+mn-ea"/>
                <a:cs typeface="+mn-cs"/>
                <a:hlinkClick r:id="rId4" tooltip="w:en:Free Software Foundation"/>
              </a:rPr>
              <a:t>Free Software Foundation</a:t>
            </a:r>
            <a:r>
              <a:rPr lang="en-US" sz="1200" b="0" i="0" kern="1200" dirty="0">
                <a:solidFill>
                  <a:schemeClr val="tx1"/>
                </a:solidFill>
                <a:effectLst/>
                <a:latin typeface="+mn-lt"/>
                <a:ea typeface="+mn-ea"/>
                <a:cs typeface="+mn-cs"/>
              </a:rPr>
              <a:t>; with no Invariant Sections, no Front-Cover Texts, and no Back-Cover Texts. A copy of the license is included in the section entitled </a:t>
            </a:r>
            <a:r>
              <a:rPr lang="en-US" sz="1200" b="0" i="1" u="none" strike="noStrike" kern="1200" dirty="0">
                <a:solidFill>
                  <a:schemeClr val="tx1"/>
                </a:solidFill>
                <a:effectLst/>
                <a:latin typeface="+mn-lt"/>
                <a:ea typeface="+mn-ea"/>
                <a:cs typeface="+mn-cs"/>
                <a:hlinkClick r:id="rId5" tooltip="Commons:GNU Free Documentation License, version 1.2"/>
              </a:rPr>
              <a:t>GNU Free Documentation License</a:t>
            </a:r>
            <a:r>
              <a:rPr lang="en-US" sz="1200" b="0" i="0" kern="1200" dirty="0">
                <a:solidFill>
                  <a:schemeClr val="tx1"/>
                </a:solidFill>
                <a:effectLst/>
                <a:latin typeface="+mn-lt"/>
                <a:ea typeface="+mn-ea"/>
                <a:cs typeface="+mn-cs"/>
              </a:rPr>
              <a:t>. Accessed on June 26, 2025. This file is licensed under the </a:t>
            </a:r>
            <a:r>
              <a:rPr lang="en-US" sz="1200" b="0" i="0" u="none" strike="noStrike" kern="1200" dirty="0">
                <a:solidFill>
                  <a:schemeClr val="tx1"/>
                </a:solidFill>
                <a:effectLst/>
                <a:latin typeface="+mn-lt"/>
                <a:ea typeface="+mn-ea"/>
                <a:cs typeface="+mn-cs"/>
                <a:hlinkClick r:id="rId6"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creativecommons:by-sa/3.0/deed.en"/>
              </a:rPr>
              <a:t>Attribution-Share Alike 3.0 </a:t>
            </a:r>
            <a:r>
              <a:rPr lang="en-US" sz="1200" b="0" i="0" u="none" strike="noStrike" kern="1200" dirty="0" err="1">
                <a:solidFill>
                  <a:schemeClr val="tx1"/>
                </a:solidFill>
                <a:effectLst/>
                <a:latin typeface="+mn-lt"/>
                <a:ea typeface="+mn-ea"/>
                <a:cs typeface="+mn-cs"/>
                <a:hlinkClick r:id="rId7" tooltip="creativecommons:by-sa/3.0/deed.en"/>
              </a:rPr>
              <a:t>Unported</a:t>
            </a:r>
            <a:r>
              <a:rPr lang="en-US" sz="1200" b="0" i="0" kern="1200" dirty="0">
                <a:solidFill>
                  <a:schemeClr val="tx1"/>
                </a:solidFill>
                <a:effectLst/>
                <a:latin typeface="+mn-lt"/>
                <a:ea typeface="+mn-ea"/>
                <a:cs typeface="+mn-cs"/>
              </a:rPr>
              <a:t> license. https://commons.wikimedia.org/wiki/File:United_States_1850-1853-03.png </a:t>
            </a:r>
            <a:endParaRPr lang="en-US" dirty="0"/>
          </a:p>
        </p:txBody>
      </p:sp>
      <p:sp>
        <p:nvSpPr>
          <p:cNvPr id="4" name="Slide Number Placeholder 3">
            <a:extLst>
              <a:ext uri="{FF2B5EF4-FFF2-40B4-BE49-F238E27FC236}">
                <a16:creationId xmlns:a16="http://schemas.microsoft.com/office/drawing/2014/main" id="{CE84B6AB-6417-3DF0-F970-9D57BFDE67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8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6984-0F10-AB04-CD68-A7CA9897B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9CC95-64AB-09B6-DC01-E9F5A9F13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D493E-BD35-E53D-C859-5F0EAE8029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1343E-8CAC-BED2-B253-7C2CC15CAA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98DFE-6AB0-40F9-9E20-4814B0A3D6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009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2FF7-D248-358F-6635-FC7B550A6D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9A0E0B-15B4-4624-CA96-6663FC17B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84BF8-D1B0-FE45-E445-0F2024CEE95B}"/>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745FB9D2-E0CA-8034-6AF3-0705D5803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7B742-35BE-B0FD-3D6C-26943FA45A5D}"/>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76113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C394-A64A-F8CA-B589-7D92443F73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A6912-741B-1141-69BA-82F197893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18677-5745-BC10-4317-1B9074869EC6}"/>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D0F6208A-616A-6B81-663F-87AF1439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E9C10-00ED-8BF2-426D-29D794792E18}"/>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424083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018DD-6771-9261-CB9F-7612573D18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F812-171E-062A-5CF1-A095903B8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E1DF3-A679-5183-D8A9-2AD68EB72BAD}"/>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7F4B4F2F-F699-70DB-36B6-67D714190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C2C1C-D03D-E0FE-CFB4-B2406287A336}"/>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422903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2777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8437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7501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5348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814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3375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69979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7973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06A-BEF4-FD83-31B1-A9CC3CBBC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BB22E-E21F-CD10-4721-9E624C96B0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88A70-883E-6212-76C5-6237724836BB}"/>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13F1A2CB-FD5C-5E6E-2BFC-FF9E19195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39BC8-C714-0692-E37A-1DA73C8CEB96}"/>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1677275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07808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599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7637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772A-D2DA-A0CC-524B-F81A574691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88CFE1-6592-FD9A-CCAE-97D92A3C9A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EEE39-FEAF-8AB3-D53E-346DFF45FF5C}"/>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FCE7646B-9749-927C-8273-BB11B5FF7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C847A-CE06-383D-9237-E7ECBC557E0B}"/>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3349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58D1-388B-0C53-77AC-9D4F45057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A66B2-B011-DA34-75C9-A517C6DCD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24AF8-B9CB-1090-ABBE-13D128F0B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5E312-BBE3-73F9-D3E7-605B7A95F982}"/>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6" name="Footer Placeholder 5">
            <a:extLst>
              <a:ext uri="{FF2B5EF4-FFF2-40B4-BE49-F238E27FC236}">
                <a16:creationId xmlns:a16="http://schemas.microsoft.com/office/drawing/2014/main" id="{B5B36646-32C3-B656-02D4-387445718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5EB80-DFE6-E13C-C4E1-A820458C240D}"/>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139079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2A3F-A996-DD50-8E40-021FF5574A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B0CB7-6435-2BFC-3353-F0979C5A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569C69-8121-B772-BF06-C2F75C577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03C5CA-FBEF-1391-8BF6-501EF7A0F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688EB-ACDA-8DB7-BB01-AAA25A48B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2E712-84D0-E20C-B766-057C64D42E4B}"/>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8" name="Footer Placeholder 7">
            <a:extLst>
              <a:ext uri="{FF2B5EF4-FFF2-40B4-BE49-F238E27FC236}">
                <a16:creationId xmlns:a16="http://schemas.microsoft.com/office/drawing/2014/main" id="{A0550641-A921-9428-D212-519FF0074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ABDD71-B71E-2198-59AB-E90714920C77}"/>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26087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8B2D-2949-5A20-726D-F4BFD22B4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860B4-CF19-92EA-352C-EEAC7A4D8353}"/>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4" name="Footer Placeholder 3">
            <a:extLst>
              <a:ext uri="{FF2B5EF4-FFF2-40B4-BE49-F238E27FC236}">
                <a16:creationId xmlns:a16="http://schemas.microsoft.com/office/drawing/2014/main" id="{06C202DA-732F-B27A-E96D-290ED3438B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A19082-40C5-6FB1-87F6-16A63D7AF568}"/>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360088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79136-C909-9F1E-E7D5-330B501BE219}"/>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3" name="Footer Placeholder 2">
            <a:extLst>
              <a:ext uri="{FF2B5EF4-FFF2-40B4-BE49-F238E27FC236}">
                <a16:creationId xmlns:a16="http://schemas.microsoft.com/office/drawing/2014/main" id="{9A488457-7691-4792-278C-C753E6BF92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34EB83-616D-3CFF-8428-2F92754A7FF5}"/>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140060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84B9-5295-5627-9244-45CB30F92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11F387-56F1-8245-C88B-A2C27F2A8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12303-FA86-39CC-E495-069C73863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A0D8E-12FD-4E3C-23AB-8CAC76B8693A}"/>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6" name="Footer Placeholder 5">
            <a:extLst>
              <a:ext uri="{FF2B5EF4-FFF2-40B4-BE49-F238E27FC236}">
                <a16:creationId xmlns:a16="http://schemas.microsoft.com/office/drawing/2014/main" id="{133F45DE-13E9-0084-9B6B-C1AC6AA0B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D1DC2-FBBD-DAF7-2DE2-547CF9E9DE6B}"/>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215162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7D51-52C0-4C52-A6E2-960694E3D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A5610-2556-801E-F3F7-60A7DA0A8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1725F1-2201-4A80-AFBB-E1FD130D5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72268-43A6-584D-4938-9AF87D0589A7}"/>
              </a:ext>
            </a:extLst>
          </p:cNvPr>
          <p:cNvSpPr>
            <a:spLocks noGrp="1"/>
          </p:cNvSpPr>
          <p:nvPr>
            <p:ph type="dt" sz="half" idx="10"/>
          </p:nvPr>
        </p:nvSpPr>
        <p:spPr/>
        <p:txBody>
          <a:bodyPr/>
          <a:lstStyle/>
          <a:p>
            <a:fld id="{DD06723B-D4DB-46D2-BC90-231BB424A273}" type="datetimeFigureOut">
              <a:rPr lang="en-US" smtClean="0"/>
              <a:t>7/16/2025</a:t>
            </a:fld>
            <a:endParaRPr lang="en-US"/>
          </a:p>
        </p:txBody>
      </p:sp>
      <p:sp>
        <p:nvSpPr>
          <p:cNvPr id="6" name="Footer Placeholder 5">
            <a:extLst>
              <a:ext uri="{FF2B5EF4-FFF2-40B4-BE49-F238E27FC236}">
                <a16:creationId xmlns:a16="http://schemas.microsoft.com/office/drawing/2014/main" id="{4C34AAC1-DB12-2361-2455-246A45215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33E60-7981-D0F8-FFA9-E406FD18F30B}"/>
              </a:ext>
            </a:extLst>
          </p:cNvPr>
          <p:cNvSpPr>
            <a:spLocks noGrp="1"/>
          </p:cNvSpPr>
          <p:nvPr>
            <p:ph type="sldNum" sz="quarter" idx="12"/>
          </p:nvPr>
        </p:nvSpPr>
        <p:spPr/>
        <p:txBody>
          <a:bodyPr/>
          <a:lstStyle/>
          <a:p>
            <a:fld id="{E3CA3C34-150C-4047-9C01-F1D98F5EC035}" type="slidenum">
              <a:rPr lang="en-US" smtClean="0"/>
              <a:t>‹#›</a:t>
            </a:fld>
            <a:endParaRPr lang="en-US"/>
          </a:p>
        </p:txBody>
      </p:sp>
    </p:spTree>
    <p:extLst>
      <p:ext uri="{BB962C8B-B14F-4D97-AF65-F5344CB8AC3E}">
        <p14:creationId xmlns:p14="http://schemas.microsoft.com/office/powerpoint/2010/main" val="187565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662E4-2A63-0F1E-56B3-71D08FA97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5FCD86-787F-EB54-384A-9D21DFD62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6EA16-A9DB-511A-A430-E48DF3440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06723B-D4DB-46D2-BC90-231BB424A273}" type="datetimeFigureOut">
              <a:rPr lang="en-US" smtClean="0"/>
              <a:t>7/16/2025</a:t>
            </a:fld>
            <a:endParaRPr lang="en-US"/>
          </a:p>
        </p:txBody>
      </p:sp>
      <p:sp>
        <p:nvSpPr>
          <p:cNvPr id="5" name="Footer Placeholder 4">
            <a:extLst>
              <a:ext uri="{FF2B5EF4-FFF2-40B4-BE49-F238E27FC236}">
                <a16:creationId xmlns:a16="http://schemas.microsoft.com/office/drawing/2014/main" id="{0E14F1A2-AB8A-E6EF-2507-5D70D8AE1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A757650-2AC7-2CDA-DFF7-90841029F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A3C34-150C-4047-9C01-F1D98F5EC035}" type="slidenum">
              <a:rPr lang="en-US" smtClean="0"/>
              <a:t>‹#›</a:t>
            </a:fld>
            <a:endParaRPr lang="en-US"/>
          </a:p>
        </p:txBody>
      </p:sp>
    </p:spTree>
    <p:extLst>
      <p:ext uri="{BB962C8B-B14F-4D97-AF65-F5344CB8AC3E}">
        <p14:creationId xmlns:p14="http://schemas.microsoft.com/office/powerpoint/2010/main" val="136404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37385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primary source map of North America showing the boundaries of territory as it was then understood in 1845. The borders of Texas in particular are crudely drawn and inaccurate by contemporary standards. ">
            <a:extLst>
              <a:ext uri="{FF2B5EF4-FFF2-40B4-BE49-F238E27FC236}">
                <a16:creationId xmlns:a16="http://schemas.microsoft.com/office/drawing/2014/main" id="{4335FCA7-C717-A0FB-0B9C-EA38C255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9" r="5783" b="1"/>
          <a:stretch>
            <a:fillRect/>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314226" y="990335"/>
            <a:ext cx="4084886" cy="2761303"/>
          </a:xfrm>
        </p:spPr>
        <p:txBody>
          <a:bodyPr>
            <a:normAutofit/>
          </a:bodyPr>
          <a:lstStyle/>
          <a:p>
            <a:pPr algn="l"/>
            <a:r>
              <a:rPr lang="en-US" b="1" i="1" dirty="0">
                <a:solidFill>
                  <a:schemeClr val="tx1">
                    <a:lumMod val="50000"/>
                    <a:lumOff val="50000"/>
                  </a:schemeClr>
                </a:solidFill>
                <a:latin typeface="Gotham book"/>
              </a:rPr>
              <a:t>Unit 7:</a:t>
            </a:r>
            <a:br>
              <a:rPr lang="en-US" b="1" i="1" dirty="0">
                <a:solidFill>
                  <a:schemeClr val="tx1">
                    <a:lumMod val="85000"/>
                    <a:lumOff val="15000"/>
                  </a:schemeClr>
                </a:solidFill>
                <a:latin typeface="Gotham book"/>
              </a:rPr>
            </a:br>
            <a:r>
              <a:rPr lang="en-US" b="1" i="1" dirty="0">
                <a:solidFill>
                  <a:schemeClr val="tx1">
                    <a:lumMod val="85000"/>
                    <a:lumOff val="15000"/>
                  </a:schemeClr>
                </a:solidFill>
                <a:latin typeface="Gotham book"/>
              </a:rPr>
              <a:t>Early Statehood</a:t>
            </a:r>
            <a:endParaRPr lang="en-US" b="1" dirty="0">
              <a:solidFill>
                <a:schemeClr val="tx1">
                  <a:lumMod val="85000"/>
                  <a:lumOff val="15000"/>
                </a:schemeClr>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328183" y="4911222"/>
            <a:ext cx="3846650" cy="1431482"/>
          </a:xfrm>
        </p:spPr>
        <p:txBody>
          <a:bodyPr>
            <a:normAutofit/>
          </a:bodyPr>
          <a:lstStyle/>
          <a:p>
            <a:pPr algn="l"/>
            <a:r>
              <a:rPr lang="en-US" sz="3600" b="1" i="1" dirty="0">
                <a:solidFill>
                  <a:schemeClr val="tx1">
                    <a:lumMod val="50000"/>
                    <a:lumOff val="50000"/>
                  </a:schemeClr>
                </a:solidFill>
                <a:latin typeface="Gotham book"/>
              </a:rPr>
              <a:t>Lesson 3: </a:t>
            </a:r>
          </a:p>
          <a:p>
            <a:pPr algn="l"/>
            <a:r>
              <a:rPr lang="en-US" sz="3600" b="1" i="1" dirty="0">
                <a:solidFill>
                  <a:schemeClr val="tx1">
                    <a:lumMod val="85000"/>
                    <a:lumOff val="15000"/>
                  </a:schemeClr>
                </a:solidFill>
                <a:latin typeface="Gotham book"/>
              </a:rPr>
              <a:t>Vocabulary</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E032950-C54A-60C7-A431-48ABF9B85C6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A4CED2C-4D0C-AE9F-593C-CDFE42F8396F}"/>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 Compromise </a:t>
            </a:r>
            <a:r>
              <a:rPr lang="en-US" sz="4400" i="1" dirty="0">
                <a:solidFill>
                  <a:schemeClr val="bg1"/>
                </a:solidFill>
                <a:latin typeface="Gotham Medium"/>
              </a:rPr>
              <a:t>(n, v)</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B652B48E-FEFE-9C8D-CA76-ED9D68207A18}"/>
              </a:ext>
            </a:extLst>
          </p:cNvPr>
          <p:cNvSpPr txBox="1"/>
          <p:nvPr/>
        </p:nvSpPr>
        <p:spPr>
          <a:xfrm>
            <a:off x="73438" y="1436920"/>
            <a:ext cx="6283819" cy="5493812"/>
          </a:xfrm>
          <a:prstGeom prst="rect">
            <a:avLst/>
          </a:prstGeom>
          <a:noFill/>
        </p:spPr>
        <p:txBody>
          <a:bodyPr wrap="square" rtlCol="0">
            <a:spAutoFit/>
          </a:bodyPr>
          <a:lstStyle/>
          <a:p>
            <a:pPr lvl="0">
              <a:defRPr/>
            </a:pPr>
            <a:r>
              <a:rPr lang="en-US" sz="2200" dirty="0">
                <a:solidFill>
                  <a:schemeClr val="accent5"/>
                </a:solidFill>
                <a:latin typeface="Gotham book"/>
              </a:rPr>
              <a:t>The question of whether slavery should spread into the new territories of the Mexican Cession caused a lot of intense arguments between people from northern and southern states during this era.</a:t>
            </a:r>
          </a:p>
          <a:p>
            <a:pPr lvl="0">
              <a:defRPr/>
            </a:pPr>
            <a:endParaRPr kumimoji="0" lang="en-US" sz="900" b="0" i="0" u="none" strike="noStrike" kern="1200" cap="none" spc="0" normalizeH="0" baseline="0" noProof="0" dirty="0">
              <a:ln>
                <a:noFill/>
              </a:ln>
              <a:solidFill>
                <a:srgbClr val="196B24"/>
              </a:solidFill>
              <a:effectLst/>
              <a:uLnTx/>
              <a:uFillTx/>
              <a:latin typeface="Gotham book"/>
              <a:ea typeface="+mn-ea"/>
              <a:cs typeface="+mn-cs"/>
            </a:endParaRPr>
          </a:p>
          <a:p>
            <a:pPr lvl="0">
              <a:defRPr/>
            </a:pPr>
            <a:r>
              <a:rPr lang="en-US" sz="2200" dirty="0">
                <a:solidFill>
                  <a:srgbClr val="FF0000"/>
                </a:solidFill>
                <a:latin typeface="Gotham book"/>
              </a:rPr>
              <a:t>As more and more arguments between the North and South occurred, some political leaders attempted to find </a:t>
            </a:r>
            <a:r>
              <a:rPr lang="en-US" sz="2200" b="1" dirty="0">
                <a:solidFill>
                  <a:srgbClr val="FF0000"/>
                </a:solidFill>
                <a:latin typeface="Gotham book"/>
              </a:rPr>
              <a:t>compromises</a:t>
            </a:r>
            <a:r>
              <a:rPr lang="en-US" sz="2200" dirty="0">
                <a:solidFill>
                  <a:srgbClr val="FF0000"/>
                </a:solidFill>
                <a:latin typeface="Gotham book"/>
              </a:rPr>
              <a:t> suitable to both regions. A </a:t>
            </a:r>
            <a:r>
              <a:rPr lang="en-US" sz="2200" b="1" dirty="0">
                <a:solidFill>
                  <a:srgbClr val="FF0000"/>
                </a:solidFill>
                <a:latin typeface="Gotham book"/>
              </a:rPr>
              <a:t>compromise</a:t>
            </a:r>
            <a:r>
              <a:rPr lang="en-US" sz="2200" dirty="0">
                <a:solidFill>
                  <a:srgbClr val="FF0000"/>
                </a:solidFill>
                <a:latin typeface="Gotham book"/>
              </a:rPr>
              <a:t> is a decision where the people involved all agree to give up certain things in order to come to an agreement that satisfies most people</a:t>
            </a:r>
            <a:r>
              <a:rPr lang="en-US" sz="2200" dirty="0">
                <a:solidFill>
                  <a:srgbClr val="196B24"/>
                </a:solidFill>
                <a:latin typeface="Gotham book"/>
              </a:rPr>
              <a:t>. </a:t>
            </a:r>
          </a:p>
          <a:p>
            <a:pPr lvl="0">
              <a:defRPr/>
            </a:pPr>
            <a:endParaRPr lang="en-US" sz="1200" dirty="0">
              <a:solidFill>
                <a:srgbClr val="196B24"/>
              </a:solidFill>
              <a:latin typeface="Gotham book"/>
            </a:endParaRPr>
          </a:p>
          <a:p>
            <a:pPr lvl="0">
              <a:defRPr/>
            </a:pPr>
            <a:r>
              <a:rPr lang="en-US" sz="2200" dirty="0">
                <a:solidFill>
                  <a:srgbClr val="0070C0"/>
                </a:solidFill>
                <a:latin typeface="Gotham book"/>
              </a:rPr>
              <a:t>One example was the </a:t>
            </a:r>
            <a:r>
              <a:rPr lang="en-US" sz="2200" b="1" dirty="0">
                <a:solidFill>
                  <a:srgbClr val="0070C0"/>
                </a:solidFill>
                <a:latin typeface="Gotham book"/>
              </a:rPr>
              <a:t>Compromise</a:t>
            </a:r>
            <a:r>
              <a:rPr lang="en-US" sz="2200" dirty="0">
                <a:solidFill>
                  <a:srgbClr val="0070C0"/>
                </a:solidFill>
                <a:latin typeface="Gotham book"/>
              </a:rPr>
              <a:t> of 1850. This </a:t>
            </a:r>
            <a:r>
              <a:rPr lang="en-US" sz="2200" b="1" dirty="0">
                <a:solidFill>
                  <a:srgbClr val="0070C0"/>
                </a:solidFill>
                <a:latin typeface="Gotham book"/>
              </a:rPr>
              <a:t>compromise</a:t>
            </a:r>
            <a:r>
              <a:rPr lang="en-US" sz="2200" dirty="0">
                <a:solidFill>
                  <a:srgbClr val="0070C0"/>
                </a:solidFill>
                <a:latin typeface="Gotham book"/>
              </a:rPr>
              <a:t> attempted to satisfy Southern states with stronger laws about capturing runaway slaves, while trying to also satisfy Northern states by admitting California to the Union as a free state.</a:t>
            </a:r>
            <a:endParaRPr kumimoji="0" lang="en-US" sz="2200" b="0" i="0" u="none" strike="noStrike" kern="1200" cap="none" spc="0" normalizeH="0" baseline="0" noProof="0" dirty="0">
              <a:ln>
                <a:noFill/>
              </a:ln>
              <a:solidFill>
                <a:srgbClr val="0070C0"/>
              </a:solidFill>
              <a:effectLst/>
              <a:uLnTx/>
              <a:uFillTx/>
              <a:latin typeface="Gotham book"/>
              <a:ea typeface="+mn-ea"/>
              <a:cs typeface="+mn-cs"/>
            </a:endParaRPr>
          </a:p>
        </p:txBody>
      </p:sp>
      <p:pic>
        <p:nvPicPr>
          <p:cNvPr id="7" name="Picture 6" descr="Map of the states and territories of the United States as it was from 1850 to March 1853. On September 9 1850, several western areas changed: The Mexican Cession was organized, being split in to Utah Territory and New Mexico Territory, and one portion was admitted as the state of California. These two territories also included a portion of Texas, ceded to the federal government. Finally, a small area known as the Neutral Strip as not officially included in any state or territory. A small portion of Texas and the Mexican Cession became unorganized land. On March 2 1853, Washington Territory was split from Oregon Territory.">
            <a:extLst>
              <a:ext uri="{FF2B5EF4-FFF2-40B4-BE49-F238E27FC236}">
                <a16:creationId xmlns:a16="http://schemas.microsoft.com/office/drawing/2014/main" id="{097BEE89-8A5A-EDCC-34A2-DE78D9E56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435" y="2071651"/>
            <a:ext cx="6140672" cy="3952503"/>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14771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338580-26B2-93DB-A6CB-4BDDA3355EE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FE34EBC-D5EE-0236-8503-E6E84C52D2A3}"/>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 Secede </a:t>
            </a:r>
            <a:r>
              <a:rPr lang="en-US" sz="4400" i="1" dirty="0">
                <a:solidFill>
                  <a:schemeClr val="bg1"/>
                </a:solidFill>
                <a:latin typeface="Gotham Medium"/>
              </a:rPr>
              <a:t>(v)</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B48C6EDB-C483-2A24-18AF-E0FD548D861D}"/>
              </a:ext>
            </a:extLst>
          </p:cNvPr>
          <p:cNvSpPr txBox="1"/>
          <p:nvPr/>
        </p:nvSpPr>
        <p:spPr>
          <a:xfrm>
            <a:off x="168728" y="1656843"/>
            <a:ext cx="11854543" cy="4947508"/>
          </a:xfrm>
          <a:prstGeom prst="rect">
            <a:avLst/>
          </a:prstGeom>
          <a:noFill/>
        </p:spPr>
        <p:txBody>
          <a:bodyPr wrap="square" rtlCol="0">
            <a:spAutoFit/>
          </a:bodyPr>
          <a:lstStyle/>
          <a:p>
            <a:pPr lvl="0">
              <a:defRPr/>
            </a:pPr>
            <a:r>
              <a:rPr lang="en-US" sz="2200" dirty="0">
                <a:solidFill>
                  <a:schemeClr val="accent5"/>
                </a:solidFill>
                <a:latin typeface="Gotham book"/>
              </a:rPr>
              <a:t>Throughout the era of early statehood for Texas, debates and arguments over the expansion of slavery continued to grow between the North and the South.</a:t>
            </a:r>
          </a:p>
          <a:p>
            <a:pPr lvl="0">
              <a:defRPr/>
            </a:pPr>
            <a:endParaRPr lang="en-US" sz="1050" dirty="0">
              <a:solidFill>
                <a:schemeClr val="accent5"/>
              </a:solidFill>
              <a:latin typeface="Gotham book"/>
            </a:endParaRPr>
          </a:p>
          <a:p>
            <a:pPr lvl="0">
              <a:defRPr/>
            </a:pPr>
            <a:r>
              <a:rPr lang="en-US" sz="2200" dirty="0">
                <a:solidFill>
                  <a:schemeClr val="accent6">
                    <a:lumMod val="75000"/>
                  </a:schemeClr>
                </a:solidFill>
                <a:latin typeface="Gotham book"/>
              </a:rPr>
              <a:t>Southern states, including Texas, had economies built almost entirely on plantation agriculture growing cash crops like cotton. Cultivating cash crops on plantations was incredibly labor intensive. It required a lot of workers, working long hours in difficult conditions. Most Southern states argued that slave labor was necessary for their economies to operate successfully.  </a:t>
            </a:r>
          </a:p>
          <a:p>
            <a:pPr lvl="0">
              <a:defRPr/>
            </a:pPr>
            <a:endParaRPr kumimoji="0" lang="en-US" sz="1000" b="0" i="0" u="none" strike="noStrike" kern="1200" cap="none" spc="0" normalizeH="0" baseline="0" noProof="0" dirty="0">
              <a:ln>
                <a:noFill/>
              </a:ln>
              <a:solidFill>
                <a:schemeClr val="accent5"/>
              </a:solidFill>
              <a:effectLst/>
              <a:uLnTx/>
              <a:uFillTx/>
              <a:latin typeface="Gotham book"/>
              <a:ea typeface="+mn-ea"/>
              <a:cs typeface="+mn-cs"/>
            </a:endParaRPr>
          </a:p>
          <a:p>
            <a:pPr lvl="0">
              <a:defRPr/>
            </a:pPr>
            <a:r>
              <a:rPr lang="en-US" sz="2200" dirty="0">
                <a:solidFill>
                  <a:srgbClr val="0070C0"/>
                </a:solidFill>
                <a:latin typeface="Gotham book"/>
              </a:rPr>
              <a:t>Some in the South were fearful of the government passing laws to limit or even abolish slavery. Driven by this fear, South Carolina declared that, if necessary, it would </a:t>
            </a:r>
            <a:r>
              <a:rPr lang="en-US" sz="2200" b="1" dirty="0">
                <a:solidFill>
                  <a:srgbClr val="0070C0"/>
                </a:solidFill>
                <a:latin typeface="Gotham book"/>
              </a:rPr>
              <a:t>secede</a:t>
            </a:r>
            <a:r>
              <a:rPr lang="en-US" sz="2200" dirty="0">
                <a:solidFill>
                  <a:srgbClr val="0070C0"/>
                </a:solidFill>
                <a:latin typeface="Gotham book"/>
              </a:rPr>
              <a:t>, or officially separate from the country, to protect its right to maintain slavery. Other southern states, like Texas, began to consider the possibility of </a:t>
            </a:r>
            <a:r>
              <a:rPr lang="en-US" sz="2200" b="1" dirty="0">
                <a:solidFill>
                  <a:srgbClr val="0070C0"/>
                </a:solidFill>
                <a:latin typeface="Gotham book"/>
              </a:rPr>
              <a:t>secession</a:t>
            </a:r>
            <a:r>
              <a:rPr lang="en-US" sz="2200" dirty="0">
                <a:solidFill>
                  <a:srgbClr val="0070C0"/>
                </a:solidFill>
                <a:latin typeface="Gotham book"/>
              </a:rPr>
              <a:t> as well. </a:t>
            </a:r>
          </a:p>
          <a:p>
            <a:pPr lvl="0">
              <a:defRPr/>
            </a:pPr>
            <a:br>
              <a:rPr kumimoji="0" lang="en-US" sz="900" b="0" i="0" u="none" strike="noStrike" kern="1200" cap="none" spc="0" normalizeH="0" baseline="0" noProof="0" dirty="0">
                <a:ln>
                  <a:noFill/>
                </a:ln>
                <a:solidFill>
                  <a:schemeClr val="accent2">
                    <a:lumMod val="75000"/>
                  </a:schemeClr>
                </a:solidFill>
                <a:effectLst/>
                <a:uLnTx/>
                <a:uFillTx/>
                <a:latin typeface="Gotham book"/>
                <a:ea typeface="+mn-ea"/>
                <a:cs typeface="+mn-cs"/>
              </a:rPr>
            </a:br>
            <a:r>
              <a:rPr lang="en-US" sz="2200" dirty="0">
                <a:solidFill>
                  <a:schemeClr val="accent2">
                    <a:lumMod val="75000"/>
                  </a:schemeClr>
                </a:solidFill>
                <a:latin typeface="Gotham book"/>
              </a:rPr>
              <a:t>By 1860, the United States was facing a crisis: What would happen if </a:t>
            </a:r>
            <a:r>
              <a:rPr lang="en-US" sz="2200">
                <a:solidFill>
                  <a:schemeClr val="accent2">
                    <a:lumMod val="75000"/>
                  </a:schemeClr>
                </a:solidFill>
                <a:latin typeface="Gotham book"/>
              </a:rPr>
              <a:t>the Southern </a:t>
            </a:r>
            <a:r>
              <a:rPr lang="en-US" sz="2200" dirty="0">
                <a:solidFill>
                  <a:schemeClr val="accent2">
                    <a:lumMod val="75000"/>
                  </a:schemeClr>
                </a:solidFill>
                <a:latin typeface="Gotham book"/>
              </a:rPr>
              <a:t>states </a:t>
            </a:r>
            <a:r>
              <a:rPr lang="en-US" sz="2200" b="1" dirty="0">
                <a:solidFill>
                  <a:schemeClr val="accent2">
                    <a:lumMod val="75000"/>
                  </a:schemeClr>
                </a:solidFill>
                <a:latin typeface="Gotham book"/>
              </a:rPr>
              <a:t>seceded</a:t>
            </a:r>
            <a:r>
              <a:rPr lang="en-US" sz="2200" dirty="0">
                <a:solidFill>
                  <a:schemeClr val="accent2">
                    <a:lumMod val="75000"/>
                  </a:schemeClr>
                </a:solidFill>
                <a:latin typeface="Gotham book"/>
              </a:rPr>
              <a:t>? Would the U.S. become two different countries, instead of one? Would the separation be peaceful, or would it lead to violence? Would it even lead to war? </a:t>
            </a:r>
            <a:endParaRPr kumimoji="0" lang="en-US" sz="2200" b="0" i="0" u="none" strike="noStrike" kern="1200" cap="none" spc="0" normalizeH="0" baseline="0" noProof="0" dirty="0">
              <a:ln>
                <a:noFill/>
              </a:ln>
              <a:solidFill>
                <a:schemeClr val="accent2">
                  <a:lumMod val="75000"/>
                </a:schemeClr>
              </a:solidFill>
              <a:effectLst/>
              <a:uLnTx/>
              <a:uFillTx/>
              <a:latin typeface="Gotham book"/>
              <a:ea typeface="+mn-ea"/>
              <a:cs typeface="+mn-cs"/>
            </a:endParaRPr>
          </a:p>
        </p:txBody>
      </p:sp>
    </p:spTree>
    <p:extLst>
      <p:ext uri="{BB962C8B-B14F-4D97-AF65-F5344CB8AC3E}">
        <p14:creationId xmlns:p14="http://schemas.microsoft.com/office/powerpoint/2010/main" val="138304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3F952A-2CC5-1D78-4D79-F2585D2ADEE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29F260E-0467-C5E8-9BDE-12C97A2E2A17}"/>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 </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8ECC7924-D643-0DBA-86B2-8300754F2A84}"/>
              </a:ext>
            </a:extLst>
          </p:cNvPr>
          <p:cNvSpPr txBox="1"/>
          <p:nvPr/>
        </p:nvSpPr>
        <p:spPr>
          <a:xfrm>
            <a:off x="3178628" y="1730829"/>
            <a:ext cx="5840422"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0000"/>
                </a:solidFill>
                <a:effectLst/>
                <a:uLnTx/>
                <a:uFillTx/>
                <a:latin typeface="Gotham book"/>
                <a:ea typeface="+mn-ea"/>
                <a:cs typeface="+mn-cs"/>
              </a:rPr>
              <a:t>Which items in the chart do you think best relate to our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70C0"/>
                </a:solidFill>
                <a:effectLst/>
                <a:uLnTx/>
                <a:uFillTx/>
                <a:latin typeface="Gotham book"/>
                <a:ea typeface="+mn-ea"/>
                <a:cs typeface="+mn-cs"/>
              </a:rPr>
              <a:t>Circle or highlight all related items.</a:t>
            </a:r>
            <a:endParaRPr kumimoji="0" lang="en-US" sz="4000" b="1" i="0" u="sng" strike="noStrike" kern="1200" cap="none" spc="0" normalizeH="0" baseline="0" noProof="0" dirty="0">
              <a:ln>
                <a:noFill/>
              </a:ln>
              <a:solidFill>
                <a:srgbClr val="0070C0"/>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7030A0"/>
                </a:solidFill>
                <a:effectLst/>
                <a:uLnTx/>
                <a:uFillTx/>
                <a:latin typeface="Gotham book"/>
                <a:ea typeface="+mn-ea"/>
                <a:cs typeface="+mn-cs"/>
              </a:rPr>
              <a:t>Share your responses with a partner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29286D2C-1AA7-1217-2489-08E04B0087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98" y="1574845"/>
            <a:ext cx="1208326" cy="1208326"/>
          </a:xfrm>
          <a:prstGeom prst="rect">
            <a:avLst/>
          </a:prstGeom>
        </p:spPr>
      </p:pic>
      <p:pic>
        <p:nvPicPr>
          <p:cNvPr id="5" name="Graphic 4">
            <a:extLst>
              <a:ext uri="{FF2B5EF4-FFF2-40B4-BE49-F238E27FC236}">
                <a16:creationId xmlns:a16="http://schemas.microsoft.com/office/drawing/2014/main" id="{B452680F-3C73-0DD8-9613-D50961A62D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89" y="3611933"/>
            <a:ext cx="925793" cy="925793"/>
          </a:xfrm>
          <a:prstGeom prst="rect">
            <a:avLst/>
          </a:prstGeom>
        </p:spPr>
      </p:pic>
      <p:pic>
        <p:nvPicPr>
          <p:cNvPr id="6" name="Graphic 5">
            <a:extLst>
              <a:ext uri="{FF2B5EF4-FFF2-40B4-BE49-F238E27FC236}">
                <a16:creationId xmlns:a16="http://schemas.microsoft.com/office/drawing/2014/main" id="{CB3BC10C-C5A9-7A59-D686-F0658458089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460" y="4989869"/>
            <a:ext cx="842453" cy="842453"/>
          </a:xfrm>
          <a:prstGeom prst="rect">
            <a:avLst/>
          </a:prstGeom>
        </p:spPr>
      </p:pic>
      <p:pic>
        <p:nvPicPr>
          <p:cNvPr id="8" name="Graphic 7" descr="Brain in head with solid fill">
            <a:extLst>
              <a:ext uri="{FF2B5EF4-FFF2-40B4-BE49-F238E27FC236}">
                <a16:creationId xmlns:a16="http://schemas.microsoft.com/office/drawing/2014/main" id="{DA486DDE-36A4-CCAE-532B-2B5F99717B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3254" y="2518810"/>
            <a:ext cx="2471059" cy="2471059"/>
          </a:xfrm>
          <a:prstGeom prst="rect">
            <a:avLst/>
          </a:prstGeom>
        </p:spPr>
      </p:pic>
    </p:spTree>
    <p:extLst>
      <p:ext uri="{BB962C8B-B14F-4D97-AF65-F5344CB8AC3E}">
        <p14:creationId xmlns:p14="http://schemas.microsoft.com/office/powerpoint/2010/main" val="330566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794D127-465B-CB7B-99EE-76FC095B2F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2DE6830-47F7-FCFC-3B44-030BEE56CD5B}"/>
              </a:ext>
            </a:extLst>
          </p:cNvPr>
          <p:cNvSpPr txBox="1">
            <a:spLocks noGrp="1"/>
          </p:cNvSpPr>
          <p:nvPr>
            <p:ph type="title" idx="4294967295"/>
          </p:nvPr>
        </p:nvSpPr>
        <p:spPr>
          <a:xfrm>
            <a:off x="2105250" y="111661"/>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9478FF17-94C7-B8EC-DD41-AD75F9BD9AA5}"/>
              </a:ext>
            </a:extLst>
          </p:cNvPr>
          <p:cNvSpPr/>
          <p:nvPr/>
        </p:nvSpPr>
        <p:spPr>
          <a:xfrm>
            <a:off x="2939411" y="2002973"/>
            <a:ext cx="8964310" cy="27323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4400" dirty="0">
                <a:solidFill>
                  <a:srgbClr val="0070C0"/>
                </a:solidFill>
                <a:latin typeface="Gotham book"/>
              </a:rPr>
              <a:t>One term I chose was____________. I think this term is related to our unit because ______________________.</a:t>
            </a:r>
            <a:endParaRPr kumimoji="0" lang="en-US" sz="8800" b="0" i="0" u="none" strike="noStrike" kern="1200" cap="none" spc="0" normalizeH="0" baseline="0" noProof="0" dirty="0">
              <a:ln>
                <a:noFill/>
              </a:ln>
              <a:solidFill>
                <a:srgbClr val="0070C0"/>
              </a:solidFill>
              <a:effectLst/>
              <a:uLnTx/>
              <a:uFillTx/>
              <a:latin typeface="Gotham book"/>
            </a:endParaRPr>
          </a:p>
        </p:txBody>
      </p:sp>
      <p:pic>
        <p:nvPicPr>
          <p:cNvPr id="4" name="Graphic 3">
            <a:extLst>
              <a:ext uri="{FF2B5EF4-FFF2-40B4-BE49-F238E27FC236}">
                <a16:creationId xmlns:a16="http://schemas.microsoft.com/office/drawing/2014/main" id="{0BB36EFC-F3C4-2A38-973E-B870E56616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765" y="3157328"/>
            <a:ext cx="1370657" cy="1370657"/>
          </a:xfrm>
          <a:prstGeom prst="rect">
            <a:avLst/>
          </a:prstGeom>
        </p:spPr>
      </p:pic>
    </p:spTree>
    <p:extLst>
      <p:ext uri="{BB962C8B-B14F-4D97-AF65-F5344CB8AC3E}">
        <p14:creationId xmlns:p14="http://schemas.microsoft.com/office/powerpoint/2010/main" val="211680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51A853-8D6A-BBD0-840C-11E1A297BC7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92B003-D3AF-0245-195D-C879C86EED6A}"/>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 </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025DF1B2-1636-C8EF-1A67-D4EB5628C8C8}"/>
              </a:ext>
            </a:extLst>
          </p:cNvPr>
          <p:cNvSpPr txBox="1"/>
          <p:nvPr/>
        </p:nvSpPr>
        <p:spPr>
          <a:xfrm>
            <a:off x="3178628" y="1730829"/>
            <a:ext cx="5050971" cy="4832092"/>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FF0000"/>
                </a:solidFill>
                <a:latin typeface="Gotham book"/>
              </a:rPr>
              <a:t>Read the passage. </a:t>
            </a:r>
          </a:p>
          <a:p>
            <a:pPr marL="285750" indent="-285750">
              <a:buFont typeface="Arial" panose="020B0604020202020204" pitchFamily="34" charset="0"/>
              <a:buChar char="•"/>
            </a:pPr>
            <a:r>
              <a:rPr lang="en-US" sz="4000" dirty="0">
                <a:solidFill>
                  <a:srgbClr val="0070C0"/>
                </a:solidFill>
                <a:latin typeface="Gotham book"/>
              </a:rPr>
              <a:t>Use the context of the reading to answer questions about the term </a:t>
            </a:r>
            <a:r>
              <a:rPr lang="en-US" sz="4000" b="1" u="sng" dirty="0">
                <a:solidFill>
                  <a:srgbClr val="0070C0"/>
                </a:solidFill>
                <a:latin typeface="Gotham book"/>
              </a:rPr>
              <a:t>cede.</a:t>
            </a:r>
          </a:p>
          <a:p>
            <a:pPr marL="285750" indent="-285750">
              <a:buFont typeface="Arial" panose="020B0604020202020204" pitchFamily="34" charset="0"/>
              <a:buChar char="•"/>
            </a:pPr>
            <a:r>
              <a:rPr lang="en-US" sz="4000" dirty="0">
                <a:solidFill>
                  <a:srgbClr val="7030A0"/>
                </a:solidFill>
                <a:latin typeface="Gotham book"/>
              </a:rPr>
              <a:t>Share your responses with a partner</a:t>
            </a:r>
          </a:p>
          <a:p>
            <a:pPr marL="285750" indent="-285750">
              <a:buFont typeface="Arial" panose="020B0604020202020204" pitchFamily="34" charset="0"/>
              <a:buChar char="•"/>
            </a:pPr>
            <a:endParaRPr lang="en-US" sz="2800" dirty="0">
              <a:latin typeface="Gotham book"/>
            </a:endParaRPr>
          </a:p>
        </p:txBody>
      </p:sp>
      <p:pic>
        <p:nvPicPr>
          <p:cNvPr id="4" name="Graphic 3">
            <a:extLst>
              <a:ext uri="{FF2B5EF4-FFF2-40B4-BE49-F238E27FC236}">
                <a16:creationId xmlns:a16="http://schemas.microsoft.com/office/drawing/2014/main" id="{FBE3E76F-BD3F-EBB5-6DC8-5C09F8026C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98" y="1574845"/>
            <a:ext cx="1208326" cy="1208326"/>
          </a:xfrm>
          <a:prstGeom prst="rect">
            <a:avLst/>
          </a:prstGeom>
        </p:spPr>
      </p:pic>
      <p:pic>
        <p:nvPicPr>
          <p:cNvPr id="5" name="Graphic 4">
            <a:extLst>
              <a:ext uri="{FF2B5EF4-FFF2-40B4-BE49-F238E27FC236}">
                <a16:creationId xmlns:a16="http://schemas.microsoft.com/office/drawing/2014/main" id="{26A2A763-BD5D-5F04-075B-9C515A1B11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9460" y="3038371"/>
            <a:ext cx="925793" cy="925793"/>
          </a:xfrm>
          <a:prstGeom prst="rect">
            <a:avLst/>
          </a:prstGeom>
        </p:spPr>
      </p:pic>
      <p:pic>
        <p:nvPicPr>
          <p:cNvPr id="6" name="Graphic 5">
            <a:extLst>
              <a:ext uri="{FF2B5EF4-FFF2-40B4-BE49-F238E27FC236}">
                <a16:creationId xmlns:a16="http://schemas.microsoft.com/office/drawing/2014/main" id="{3BB36DF6-3C71-C51F-5E03-5A646330F6D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460" y="4989869"/>
            <a:ext cx="842453" cy="842453"/>
          </a:xfrm>
          <a:prstGeom prst="rect">
            <a:avLst/>
          </a:prstGeom>
        </p:spPr>
      </p:pic>
      <p:pic>
        <p:nvPicPr>
          <p:cNvPr id="8" name="Graphic 7" descr="Brain in head with solid fill">
            <a:extLst>
              <a:ext uri="{FF2B5EF4-FFF2-40B4-BE49-F238E27FC236}">
                <a16:creationId xmlns:a16="http://schemas.microsoft.com/office/drawing/2014/main" id="{989CDFB2-E2C4-8E25-AA03-CD8CF0661D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06539" y="2518810"/>
            <a:ext cx="2471059" cy="2471059"/>
          </a:xfrm>
          <a:prstGeom prst="rect">
            <a:avLst/>
          </a:prstGeom>
        </p:spPr>
      </p:pic>
    </p:spTree>
    <p:extLst>
      <p:ext uri="{BB962C8B-B14F-4D97-AF65-F5344CB8AC3E}">
        <p14:creationId xmlns:p14="http://schemas.microsoft.com/office/powerpoint/2010/main" val="260068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939411" y="2002973"/>
            <a:ext cx="8708303" cy="21989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4400" dirty="0">
                <a:solidFill>
                  <a:srgbClr val="C00000"/>
                </a:solidFill>
                <a:latin typeface="Gotham book"/>
              </a:rPr>
              <a:t>“Based on the context in the passage, I think the term </a:t>
            </a:r>
            <a:r>
              <a:rPr lang="en-US" sz="4400" b="1" u="sng" dirty="0">
                <a:solidFill>
                  <a:srgbClr val="C00000"/>
                </a:solidFill>
                <a:latin typeface="Gotham book"/>
              </a:rPr>
              <a:t>cede</a:t>
            </a:r>
            <a:r>
              <a:rPr lang="en-US" sz="4400" dirty="0">
                <a:solidFill>
                  <a:srgbClr val="C00000"/>
                </a:solidFill>
                <a:latin typeface="Gotham book"/>
              </a:rPr>
              <a:t> . . .”</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79" y="2743671"/>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are the key terms we need to know to be successful in the early Texas statehood unit?</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4" name="TextBox 3">
            <a:extLst>
              <a:ext uri="{FF2B5EF4-FFF2-40B4-BE49-F238E27FC236}">
                <a16:creationId xmlns:a16="http://schemas.microsoft.com/office/drawing/2014/main" id="{FA454950-AB0F-91D2-838D-4DFB1169D23D}"/>
              </a:ext>
            </a:extLst>
          </p:cNvPr>
          <p:cNvSpPr txBox="1"/>
          <p:nvPr/>
        </p:nvSpPr>
        <p:spPr>
          <a:xfrm>
            <a:off x="685800" y="1718284"/>
            <a:ext cx="10918371" cy="4203202"/>
          </a:xfrm>
          <a:prstGeom prst="rect">
            <a:avLst/>
          </a:prstGeom>
          <a:noFill/>
        </p:spPr>
        <p:txBody>
          <a:bodyPr wrap="square">
            <a:spAutoFit/>
          </a:bodyPr>
          <a:lstStyle/>
          <a:p>
            <a:pPr marL="742950" marR="0" lvl="0" indent="-742950">
              <a:lnSpc>
                <a:spcPct val="110000"/>
              </a:lnSpc>
              <a:spcAft>
                <a:spcPts val="600"/>
              </a:spcAft>
              <a:buFont typeface="+mj-lt"/>
              <a:buAutoNum type="arabicPeriod"/>
              <a:tabLst>
                <a:tab pos="457200" algn="l"/>
              </a:tabLst>
            </a:pPr>
            <a:r>
              <a:rPr lang="en-US" sz="4000" b="1" i="1" u="sng" dirty="0">
                <a:solidFill>
                  <a:srgbClr val="C00000"/>
                </a:solidFill>
                <a:effectLst/>
                <a:latin typeface="Gotham Book"/>
                <a:ea typeface="Times New Roman" panose="02020603050405020304" pitchFamily="18" charset="0"/>
                <a:cs typeface="Times New Roman" panose="02020603050405020304" pitchFamily="18" charset="0"/>
              </a:rPr>
              <a:t>We will</a:t>
            </a:r>
            <a:r>
              <a:rPr lang="en-US" sz="4000" dirty="0">
                <a:solidFill>
                  <a:srgbClr val="C00000"/>
                </a:solidFill>
                <a:effectLst/>
                <a:latin typeface="Gotham Book"/>
                <a:ea typeface="Times New Roman" panose="02020603050405020304" pitchFamily="18" charset="0"/>
                <a:cs typeface="Times New Roman" panose="02020603050405020304" pitchFamily="18" charset="0"/>
              </a:rPr>
              <a:t> identify, define, and exemplify the key terms of Unit </a:t>
            </a:r>
            <a:r>
              <a:rPr lang="en-US" sz="4000" dirty="0">
                <a:solidFill>
                  <a:srgbClr val="C00000"/>
                </a:solidFill>
                <a:latin typeface="Gotham Book"/>
                <a:ea typeface="Times New Roman" panose="02020603050405020304" pitchFamily="18" charset="0"/>
                <a:cs typeface="Times New Roman" panose="02020603050405020304" pitchFamily="18" charset="0"/>
              </a:rPr>
              <a:t>7: Early Statehood</a:t>
            </a:r>
            <a:r>
              <a:rPr lang="en-US" sz="4000" dirty="0">
                <a:solidFill>
                  <a:srgbClr val="C00000"/>
                </a:solidFill>
                <a:effectLst/>
                <a:latin typeface="Gotham Book"/>
                <a:ea typeface="Times New Roman" panose="02020603050405020304" pitchFamily="18" charset="0"/>
                <a:cs typeface="Times New Roman" panose="02020603050405020304" pitchFamily="18" charset="0"/>
              </a:rPr>
              <a:t>.</a:t>
            </a:r>
            <a:endParaRPr lang="en-US" sz="2800" dirty="0">
              <a:solidFill>
                <a:srgbClr val="C00000"/>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nSpc>
                <a:spcPct val="110000"/>
              </a:lnSpc>
              <a:spcAft>
                <a:spcPts val="600"/>
              </a:spcAft>
              <a:buFont typeface="+mj-lt"/>
              <a:buAutoNum type="arabicPeriod"/>
              <a:tabLst>
                <a:tab pos="457200" algn="l"/>
              </a:tabLst>
            </a:pPr>
            <a:r>
              <a:rPr lang="en-US" sz="4000" b="1" i="1" u="sng" dirty="0">
                <a:solidFill>
                  <a:schemeClr val="accent4">
                    <a:lumMod val="75000"/>
                  </a:schemeClr>
                </a:solidFill>
                <a:effectLst/>
                <a:latin typeface="Gotham Book"/>
                <a:ea typeface="Times New Roman" panose="02020603050405020304" pitchFamily="18" charset="0"/>
                <a:cs typeface="Times New Roman" panose="02020603050405020304" pitchFamily="18" charset="0"/>
              </a:rPr>
              <a:t>I will</a:t>
            </a:r>
            <a:r>
              <a:rPr lang="en-US" sz="4000" b="1" i="1" dirty="0">
                <a:solidFill>
                  <a:schemeClr val="accent4">
                    <a:lumMod val="75000"/>
                  </a:schemeClr>
                </a:solidFill>
                <a:effectLst/>
                <a:latin typeface="Gotham Book"/>
                <a:ea typeface="Times New Roman" panose="02020603050405020304" pitchFamily="18" charset="0"/>
                <a:cs typeface="Times New Roman" panose="02020603050405020304" pitchFamily="18" charset="0"/>
              </a:rPr>
              <a:t> </a:t>
            </a:r>
            <a:r>
              <a:rPr lang="en-US" sz="4000" dirty="0">
                <a:solidFill>
                  <a:schemeClr val="accent4">
                    <a:lumMod val="75000"/>
                  </a:schemeClr>
                </a:solidFill>
                <a:effectLst/>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2800" dirty="0">
              <a:solidFill>
                <a:schemeClr val="accent4">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95795"/>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 Manifest Destiny </a:t>
            </a:r>
            <a:r>
              <a:rPr lang="en-US" sz="44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6FFE9BE4-E3CD-BF1D-7399-D0B530001338}"/>
              </a:ext>
            </a:extLst>
          </p:cNvPr>
          <p:cNvSpPr txBox="1"/>
          <p:nvPr/>
        </p:nvSpPr>
        <p:spPr>
          <a:xfrm>
            <a:off x="95211" y="1524004"/>
            <a:ext cx="5881046"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96B24"/>
                </a:solidFill>
                <a:effectLst/>
                <a:uLnTx/>
                <a:uFillTx/>
                <a:latin typeface="Gotham book"/>
                <a:ea typeface="+mn-ea"/>
                <a:cs typeface="+mn-cs"/>
              </a:rPr>
              <a:t>When Texas was officially annexed to the United States in 1845, the map o</a:t>
            </a:r>
            <a:r>
              <a:rPr lang="en-US" sz="2200" dirty="0">
                <a:solidFill>
                  <a:srgbClr val="196B24"/>
                </a:solidFill>
                <a:latin typeface="Gotham book"/>
              </a:rPr>
              <a:t>f the U.S. looked very different from today. </a:t>
            </a:r>
            <a:r>
              <a:rPr lang="en-US" sz="2200" dirty="0">
                <a:solidFill>
                  <a:schemeClr val="accent5"/>
                </a:solidFill>
                <a:latin typeface="Gotham book"/>
              </a:rPr>
              <a:t>Much of the southwest belonged to Mexico, including the modern-day states of California, Arizona, Utah, and parts of New Mexico, Colorado, and Wyoming. </a:t>
            </a:r>
            <a:r>
              <a:rPr lang="en-US" sz="2200" dirty="0">
                <a:solidFill>
                  <a:schemeClr val="accent2">
                    <a:lumMod val="75000"/>
                  </a:schemeClr>
                </a:solidFill>
                <a:latin typeface="Gotham book"/>
              </a:rPr>
              <a:t>Many Americans wanted the U.S. to expand into this territory all the way to the Pacific Ocean.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6B24"/>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70C0"/>
                </a:solidFill>
                <a:latin typeface="Gotham book"/>
              </a:rPr>
              <a:t>The primary reason Americans supported westward expansion was to gain easier access to profitable markets across the Pacific Ocean in Asia. </a:t>
            </a:r>
            <a:r>
              <a:rPr lang="en-US" sz="2200" dirty="0">
                <a:solidFill>
                  <a:srgbClr val="C00000"/>
                </a:solidFill>
                <a:latin typeface="Gotham book"/>
              </a:rPr>
              <a:t>Later, some would also make the claim that America was always meant to expand across the continent – that it was even destined by God. This belief is often referred to as </a:t>
            </a:r>
            <a:r>
              <a:rPr lang="en-US" sz="2200" b="1" dirty="0">
                <a:solidFill>
                  <a:srgbClr val="C00000"/>
                </a:solidFill>
                <a:latin typeface="Gotham book"/>
              </a:rPr>
              <a:t>Manifest Destiny. </a:t>
            </a:r>
            <a:endParaRPr kumimoji="0" lang="en-US" sz="2200" b="1" i="0" u="none" strike="noStrike" kern="1200" cap="none" spc="0" normalizeH="0" baseline="0" noProof="0" dirty="0">
              <a:ln>
                <a:noFill/>
              </a:ln>
              <a:solidFill>
                <a:srgbClr val="C00000"/>
              </a:solidFill>
              <a:effectLst/>
              <a:uLnTx/>
              <a:uFillTx/>
              <a:latin typeface="Gotham book"/>
              <a:ea typeface="+mn-ea"/>
              <a:cs typeface="+mn-cs"/>
            </a:endParaRPr>
          </a:p>
        </p:txBody>
      </p:sp>
      <p:pic>
        <p:nvPicPr>
          <p:cNvPr id="9" name="Picture 8" descr="Map of the states and territories of the United States as it was from December 1845 to June 1846. On December 29 1845, the Republic of Texas and all of its claimed lands were admitted as the state of Texas, including Miller County. On June 18 1846, Oregon Country below the 49th parallel, excluding Vancouver Island, was incorporated in to the United States as unorganized territory.&#10;">
            <a:extLst>
              <a:ext uri="{FF2B5EF4-FFF2-40B4-BE49-F238E27FC236}">
                <a16:creationId xmlns:a16="http://schemas.microsoft.com/office/drawing/2014/main" id="{B45A2CA5-ECE6-4557-A703-E3F559138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257" y="1883230"/>
            <a:ext cx="6105381" cy="4133957"/>
          </a:xfrm>
          <a:prstGeom prst="rect">
            <a:avLst/>
          </a:prstGeom>
          <a:effectLst>
            <a:outerShdw blurRad="50800" dist="50800" dir="7920000" algn="ctr" rotWithShape="0">
              <a:srgbClr val="000000">
                <a:alpha val="43137"/>
              </a:srgbClr>
            </a:outerShdw>
          </a:effectLst>
        </p:spPr>
      </p:pic>
      <p:sp>
        <p:nvSpPr>
          <p:cNvPr id="6" name="Arrow: Left 5" descr="An arrow pointing from the eastern portion of the United States west toward the Mexican southwest.">
            <a:extLst>
              <a:ext uri="{FF2B5EF4-FFF2-40B4-BE49-F238E27FC236}">
                <a16:creationId xmlns:a16="http://schemas.microsoft.com/office/drawing/2014/main" id="{8475BFF0-399F-D568-A936-D97E4BE97F4C}"/>
              </a:ext>
            </a:extLst>
          </p:cNvPr>
          <p:cNvSpPr/>
          <p:nvPr/>
        </p:nvSpPr>
        <p:spPr>
          <a:xfrm>
            <a:off x="7709987" y="3641272"/>
            <a:ext cx="2917372" cy="805543"/>
          </a:xfrm>
          <a:prstGeom prst="leftArrow">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3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EABF33-7C77-0F9B-1A72-37C498C893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F090623-EB8D-7E90-D3A5-649C9C7D433E}"/>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Cession </a:t>
            </a:r>
            <a:r>
              <a:rPr lang="en-US" sz="44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7C675DD0-FE10-66F8-248B-3A8BCFC10C86}"/>
              </a:ext>
            </a:extLst>
          </p:cNvPr>
          <p:cNvSpPr txBox="1"/>
          <p:nvPr/>
        </p:nvSpPr>
        <p:spPr>
          <a:xfrm>
            <a:off x="116979" y="1524004"/>
            <a:ext cx="5902822" cy="5339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5"/>
                </a:solidFill>
                <a:effectLst/>
                <a:uLnTx/>
                <a:uFillTx/>
                <a:latin typeface="Gotham book"/>
                <a:ea typeface="+mn-ea"/>
                <a:cs typeface="+mn-cs"/>
              </a:rPr>
              <a:t>After Texas was annexed to the United States, disputes over the border between Texas and Mexico led to a war between the United States and Mexico. </a:t>
            </a:r>
            <a:r>
              <a:rPr kumimoji="0" lang="en-US" sz="2200" b="0" i="0" u="none" strike="noStrike" kern="1200" cap="none" spc="0" normalizeH="0" baseline="0" noProof="0" dirty="0">
                <a:ln>
                  <a:noFill/>
                </a:ln>
                <a:solidFill>
                  <a:srgbClr val="196B24"/>
                </a:solidFill>
                <a:effectLst/>
                <a:uLnTx/>
                <a:uFillTx/>
                <a:latin typeface="Gotham book"/>
                <a:ea typeface="+mn-ea"/>
                <a:cs typeface="+mn-cs"/>
              </a:rPr>
              <a:t>The U.S. defeated Mexico, which was still </a:t>
            </a:r>
            <a:r>
              <a:rPr lang="en-US" sz="2200" dirty="0">
                <a:solidFill>
                  <a:srgbClr val="196B24"/>
                </a:solidFill>
                <a:latin typeface="Gotham book"/>
              </a:rPr>
              <a:t>struggling with its own ongoing civil war between centralists and federalists. </a:t>
            </a:r>
            <a:r>
              <a:rPr lang="en-US" sz="2200" dirty="0">
                <a:solidFill>
                  <a:srgbClr val="0070C0"/>
                </a:solidFill>
                <a:latin typeface="Gotham book"/>
              </a:rPr>
              <a:t>The Treaty of Guadalupe-Hidalgo ended the U.S. – Mexico War in 1848 and set the terms for peace.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96B24"/>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C00000"/>
                </a:solidFill>
                <a:latin typeface="Gotham book"/>
              </a:rPr>
              <a:t>According to the Treaty of Guadalupe-Hidalgo, Mexico </a:t>
            </a:r>
            <a:r>
              <a:rPr lang="en-US" sz="2200" b="1" dirty="0">
                <a:solidFill>
                  <a:srgbClr val="C00000"/>
                </a:solidFill>
                <a:latin typeface="Gotham book"/>
              </a:rPr>
              <a:t>ceded</a:t>
            </a:r>
            <a:r>
              <a:rPr lang="en-US" sz="2200" dirty="0">
                <a:solidFill>
                  <a:srgbClr val="C00000"/>
                </a:solidFill>
                <a:latin typeface="Gotham book"/>
              </a:rPr>
              <a:t>, or gave up, all if its land west of Texas to the Pacific Ocean. </a:t>
            </a:r>
            <a:r>
              <a:rPr lang="en-US" sz="2200" dirty="0">
                <a:solidFill>
                  <a:srgbClr val="196B24"/>
                </a:solidFill>
                <a:latin typeface="Gotham book"/>
              </a:rPr>
              <a:t>This included the modern-day states of California, Utah, Arizona, parts of New Mexico, Colorado and Wyoming. </a:t>
            </a:r>
            <a:r>
              <a:rPr lang="en-US" sz="2200" dirty="0">
                <a:solidFill>
                  <a:schemeClr val="accent5">
                    <a:lumMod val="75000"/>
                  </a:schemeClr>
                </a:solidFill>
                <a:latin typeface="Gotham book"/>
              </a:rPr>
              <a:t>This area of land was known as the Mexican </a:t>
            </a:r>
            <a:r>
              <a:rPr lang="en-US" sz="2200" b="1" dirty="0">
                <a:solidFill>
                  <a:schemeClr val="accent5">
                    <a:lumMod val="75000"/>
                  </a:schemeClr>
                </a:solidFill>
                <a:latin typeface="Gotham book"/>
              </a:rPr>
              <a:t>Cession</a:t>
            </a:r>
            <a:r>
              <a:rPr lang="en-US" sz="2200" dirty="0">
                <a:solidFill>
                  <a:schemeClr val="accent5">
                    <a:lumMod val="75000"/>
                  </a:schemeClr>
                </a:solidFill>
                <a:latin typeface="Gotham book"/>
              </a:rPr>
              <a:t>, or the land that was surrendered.</a:t>
            </a:r>
            <a:endParaRPr kumimoji="0" lang="en-US" sz="2200" b="0" i="0" u="none" strike="noStrike" kern="1200" cap="none" spc="0" normalizeH="0" baseline="0" noProof="0" dirty="0">
              <a:ln>
                <a:noFill/>
              </a:ln>
              <a:solidFill>
                <a:schemeClr val="accent5">
                  <a:lumMod val="75000"/>
                </a:schemeClr>
              </a:solidFill>
              <a:effectLst/>
              <a:uLnTx/>
              <a:uFillTx/>
              <a:latin typeface="Gotham book"/>
              <a:ea typeface="+mn-ea"/>
              <a:cs typeface="+mn-cs"/>
            </a:endParaRPr>
          </a:p>
        </p:txBody>
      </p:sp>
      <p:pic>
        <p:nvPicPr>
          <p:cNvPr id="6" name="Picture 5" descr="Map of the states and territories of the United States as it was from 1849 to 1850.&#10;&#10;On March 3 1849, Minnesota Territory was organized.&#10;On September 9 1850, several western areas changed: The Mexican Cession was organized, being split in to Utah Territory and New Mexico Territory, and one portion was admitted as the state of California. These two territories also included a portion of Texas, ceded to the federal government. Finally, a small area known as the Neutral Strip was not officially included in any state or territory. A small portion of Texas and the Mexican Cession became unorganized land.&#10;NOTE: This map is inaccurate as the Indian Territory (the majority of which comprises the current state of Oklahoma and existed from the early 1830s until Oklahoma statehood in 1907), is not defined here.">
            <a:extLst>
              <a:ext uri="{FF2B5EF4-FFF2-40B4-BE49-F238E27FC236}">
                <a16:creationId xmlns:a16="http://schemas.microsoft.com/office/drawing/2014/main" id="{AF42035E-C97E-11EB-AD10-4F6B7A02D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865" y="1955345"/>
            <a:ext cx="6231233" cy="4195083"/>
          </a:xfrm>
          <a:prstGeom prst="rect">
            <a:avLst/>
          </a:prstGeom>
          <a:effectLst>
            <a:outerShdw blurRad="50800" dist="50800" dir="7920000" algn="ctr" rotWithShape="0">
              <a:srgbClr val="000000">
                <a:alpha val="43137"/>
              </a:srgbClr>
            </a:outerShdw>
          </a:effectLst>
        </p:spPr>
      </p:pic>
      <p:sp>
        <p:nvSpPr>
          <p:cNvPr id="3" name="Oval 2" descr="A circle highlighting the southwestern portion of the United States to show the location of the Mexican Cession">
            <a:extLst>
              <a:ext uri="{FF2B5EF4-FFF2-40B4-BE49-F238E27FC236}">
                <a16:creationId xmlns:a16="http://schemas.microsoft.com/office/drawing/2014/main" id="{737F4296-B6F6-39A9-1245-E0403F069519}"/>
              </a:ext>
            </a:extLst>
          </p:cNvPr>
          <p:cNvSpPr/>
          <p:nvPr/>
        </p:nvSpPr>
        <p:spPr>
          <a:xfrm>
            <a:off x="6011251" y="3091539"/>
            <a:ext cx="1970313" cy="1665515"/>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F681C22-E7BE-9885-FECA-EA58F767C04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0052A0A-012F-90BE-EFF8-E8088EC0BF15}"/>
              </a:ext>
            </a:extLst>
          </p:cNvPr>
          <p:cNvSpPr txBox="1">
            <a:spLocks noGrp="1"/>
          </p:cNvSpPr>
          <p:nvPr>
            <p:ph type="title" idx="4294967295"/>
          </p:nvPr>
        </p:nvSpPr>
        <p:spPr>
          <a:xfrm>
            <a:off x="2125050" y="-12505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600" dirty="0">
                <a:solidFill>
                  <a:schemeClr val="bg1"/>
                </a:solidFill>
                <a:latin typeface="Gotham Medium"/>
              </a:rPr>
              <a:t>Popular Sovereignty </a:t>
            </a:r>
            <a:r>
              <a:rPr lang="en-US" sz="3600" i="1" dirty="0">
                <a:solidFill>
                  <a:schemeClr val="bg1"/>
                </a:solidFill>
                <a:latin typeface="Gotham Medium"/>
              </a:rPr>
              <a:t>(n)</a:t>
            </a:r>
            <a:endParaRPr kumimoji="0" lang="en-US" sz="66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C1D615B0-4A38-A4CA-5ED5-BEDDD8908455}"/>
              </a:ext>
            </a:extLst>
          </p:cNvPr>
          <p:cNvSpPr txBox="1"/>
          <p:nvPr/>
        </p:nvSpPr>
        <p:spPr>
          <a:xfrm>
            <a:off x="204067" y="1502231"/>
            <a:ext cx="6762790"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196B24"/>
                </a:solidFill>
                <a:effectLst/>
                <a:uLnTx/>
                <a:uFillTx/>
                <a:latin typeface="Gotham book"/>
                <a:ea typeface="+mn-ea"/>
                <a:cs typeface="+mn-cs"/>
              </a:rPr>
              <a:t>The United States government </a:t>
            </a:r>
            <a:r>
              <a:rPr lang="en-US" sz="2300" dirty="0">
                <a:solidFill>
                  <a:srgbClr val="196B24"/>
                </a:solidFill>
                <a:latin typeface="Gotham book"/>
              </a:rPr>
              <a:t>was founded on several important principles, or beliefs. One of these principles is called </a:t>
            </a:r>
            <a:r>
              <a:rPr lang="en-US" sz="2300" b="1" dirty="0">
                <a:solidFill>
                  <a:srgbClr val="196B24"/>
                </a:solidFill>
                <a:latin typeface="Gotham book"/>
              </a:rPr>
              <a:t>popular sovereignty </a:t>
            </a:r>
            <a:r>
              <a:rPr lang="en-US" sz="2300" i="1" dirty="0">
                <a:solidFill>
                  <a:srgbClr val="196B24"/>
                </a:solidFill>
                <a:latin typeface="Gotham book"/>
              </a:rPr>
              <a:t>(sov – ren – ty).  </a:t>
            </a:r>
            <a:r>
              <a:rPr lang="en-US" sz="2300" b="1" dirty="0">
                <a:solidFill>
                  <a:srgbClr val="0070C0"/>
                </a:solidFill>
                <a:latin typeface="Gotham book"/>
              </a:rPr>
              <a:t>Popular sovereignty </a:t>
            </a:r>
            <a:r>
              <a:rPr lang="en-US" sz="2300" dirty="0">
                <a:solidFill>
                  <a:srgbClr val="0070C0"/>
                </a:solidFill>
                <a:latin typeface="Gotham book"/>
              </a:rPr>
              <a:t>is the political principle that the people hold the power in the government. Not a king, not an emperor – the people. One of the primary ways the people can exercise their power is by voting.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96B24"/>
              </a:solidFill>
              <a:latin typeface="Gotham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196B24"/>
                </a:solidFill>
                <a:latin typeface="Gotham book"/>
              </a:rPr>
              <a:t>When the United States gained the lands of the Mexican Cession, many Americans wondered if these new lands would allow slavery or not. </a:t>
            </a:r>
            <a:r>
              <a:rPr lang="en-US" sz="2300" dirty="0">
                <a:solidFill>
                  <a:srgbClr val="C00000"/>
                </a:solidFill>
                <a:latin typeface="Gotham book"/>
              </a:rPr>
              <a:t>Some believed that </a:t>
            </a:r>
            <a:r>
              <a:rPr lang="en-US" sz="2300" b="1" dirty="0">
                <a:solidFill>
                  <a:srgbClr val="C00000"/>
                </a:solidFill>
                <a:latin typeface="Gotham book"/>
              </a:rPr>
              <a:t>popular sovereignty</a:t>
            </a:r>
            <a:r>
              <a:rPr lang="en-US" sz="2300" dirty="0">
                <a:solidFill>
                  <a:srgbClr val="C00000"/>
                </a:solidFill>
                <a:latin typeface="Gotham book"/>
              </a:rPr>
              <a:t> should decide the issue of slavery. In other words, some people believed that the people of the new lands should decide for themselves by voting on whether to allow slavery or not</a:t>
            </a:r>
            <a:r>
              <a:rPr lang="en-US" sz="2200" dirty="0">
                <a:solidFill>
                  <a:srgbClr val="C00000"/>
                </a:solidFill>
                <a:latin typeface="Gotham book"/>
              </a:rPr>
              <a:t>. </a:t>
            </a:r>
            <a:endParaRPr kumimoji="0" lang="en-US" sz="2200" b="0" i="0" u="none" strike="noStrike" kern="1200" cap="none" spc="0" normalizeH="0" baseline="0" noProof="0" dirty="0">
              <a:ln>
                <a:noFill/>
              </a:ln>
              <a:solidFill>
                <a:srgbClr val="C00000"/>
              </a:solidFill>
              <a:effectLst/>
              <a:uLnTx/>
              <a:uFillTx/>
              <a:latin typeface="Gotham book"/>
              <a:ea typeface="+mn-ea"/>
              <a:cs typeface="+mn-cs"/>
            </a:endParaRPr>
          </a:p>
        </p:txBody>
      </p:sp>
      <p:pic>
        <p:nvPicPr>
          <p:cNvPr id="5" name="Picture 4" descr="A close-up of a sign that reads &quot;Vote Here&quot; ">
            <a:extLst>
              <a:ext uri="{FF2B5EF4-FFF2-40B4-BE49-F238E27FC236}">
                <a16:creationId xmlns:a16="http://schemas.microsoft.com/office/drawing/2014/main" id="{39DEAF50-B4D9-F9C1-183F-30BA1343F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429" y="1160571"/>
            <a:ext cx="3875314" cy="533999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935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363CF71-1F3D-87A4-480D-7CBD626C98D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B4BF719-37D0-3419-DCBA-C443FD78769E}"/>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 Sectionalism </a:t>
            </a:r>
            <a:r>
              <a:rPr lang="en-US" sz="44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4EC5F3AF-559B-D9D5-3A88-F44BDFC9788B}"/>
              </a:ext>
            </a:extLst>
          </p:cNvPr>
          <p:cNvSpPr txBox="1"/>
          <p:nvPr/>
        </p:nvSpPr>
        <p:spPr>
          <a:xfrm>
            <a:off x="87085" y="1480459"/>
            <a:ext cx="6585858" cy="5463034"/>
          </a:xfrm>
          <a:prstGeom prst="rect">
            <a:avLst/>
          </a:prstGeom>
          <a:noFill/>
        </p:spPr>
        <p:txBody>
          <a:bodyPr wrap="square" rtlCol="0">
            <a:spAutoFit/>
          </a:bodyPr>
          <a:lstStyle/>
          <a:p>
            <a:pPr>
              <a:defRPr/>
            </a:pPr>
            <a:r>
              <a:rPr kumimoji="0" lang="en-US" sz="2200" b="0" i="0" u="none" strike="noStrike" kern="1200" cap="none" spc="0" normalizeH="0" baseline="0" noProof="0" dirty="0">
                <a:ln>
                  <a:noFill/>
                </a:ln>
                <a:solidFill>
                  <a:schemeClr val="accent5">
                    <a:lumMod val="75000"/>
                  </a:schemeClr>
                </a:solidFill>
                <a:effectLst/>
                <a:uLnTx/>
                <a:uFillTx/>
                <a:latin typeface="Gotham book"/>
                <a:ea typeface="+mn-ea"/>
                <a:cs typeface="+mn-cs"/>
              </a:rPr>
              <a:t>There were many significant </a:t>
            </a:r>
            <a:r>
              <a:rPr lang="en-US" sz="2200" dirty="0">
                <a:solidFill>
                  <a:schemeClr val="accent5">
                    <a:lumMod val="75000"/>
                  </a:schemeClr>
                </a:solidFill>
                <a:latin typeface="Gotham book"/>
              </a:rPr>
              <a:t>differences</a:t>
            </a:r>
            <a:r>
              <a:rPr kumimoji="0" lang="en-US" sz="2200" b="0" i="0" u="none" strike="noStrike" kern="1200" cap="none" spc="0" normalizeH="0" baseline="0" noProof="0" dirty="0">
                <a:ln>
                  <a:noFill/>
                </a:ln>
                <a:solidFill>
                  <a:schemeClr val="accent5">
                    <a:lumMod val="75000"/>
                  </a:schemeClr>
                </a:solidFill>
                <a:effectLst/>
                <a:uLnTx/>
                <a:uFillTx/>
                <a:latin typeface="Gotham book"/>
                <a:ea typeface="+mn-ea"/>
                <a:cs typeface="+mn-cs"/>
              </a:rPr>
              <a:t> between the northern and southern regions</a:t>
            </a:r>
            <a:r>
              <a:rPr lang="en-US" sz="2200" dirty="0">
                <a:solidFill>
                  <a:schemeClr val="accent5">
                    <a:lumMod val="75000"/>
                  </a:schemeClr>
                </a:solidFill>
                <a:latin typeface="Gotham book"/>
              </a:rPr>
              <a:t> </a:t>
            </a:r>
            <a:r>
              <a:rPr kumimoji="0" lang="en-US" sz="2200" b="0" i="0" u="none" strike="noStrike" kern="1200" cap="none" spc="0" normalizeH="0" baseline="0" noProof="0" dirty="0">
                <a:ln>
                  <a:noFill/>
                </a:ln>
                <a:solidFill>
                  <a:schemeClr val="accent5">
                    <a:lumMod val="75000"/>
                  </a:schemeClr>
                </a:solidFill>
                <a:effectLst/>
                <a:uLnTx/>
                <a:uFillTx/>
                <a:latin typeface="Gotham book"/>
                <a:ea typeface="+mn-ea"/>
                <a:cs typeface="+mn-cs"/>
              </a:rPr>
              <a:t>of the United States. </a:t>
            </a:r>
            <a:r>
              <a:rPr lang="en-US" sz="2200" dirty="0">
                <a:solidFill>
                  <a:schemeClr val="accent5">
                    <a:lumMod val="75000"/>
                  </a:schemeClr>
                </a:solidFill>
                <a:latin typeface="Gotham book"/>
              </a:rPr>
              <a:t>The most significant difference was the issue of slavery. Southern states supported slavery because they believed their plantation-based economies depended on it. Northern states opposed slavery because they believed it lowered the value of northern labor.</a:t>
            </a:r>
          </a:p>
          <a:p>
            <a:pPr>
              <a:defRPr/>
            </a:pPr>
            <a:endParaRPr lang="en-US" sz="900" dirty="0">
              <a:solidFill>
                <a:srgbClr val="0070C0"/>
              </a:solidFill>
              <a:latin typeface="Gotham book"/>
            </a:endParaRPr>
          </a:p>
          <a:p>
            <a:pPr>
              <a:defRPr/>
            </a:pPr>
            <a:r>
              <a:rPr lang="en-US" sz="2200" dirty="0">
                <a:solidFill>
                  <a:srgbClr val="0070C0"/>
                </a:solidFill>
                <a:latin typeface="Gotham book"/>
              </a:rPr>
              <a:t>The differences between the two regions caused </a:t>
            </a:r>
            <a:r>
              <a:rPr lang="en-US" sz="2200" b="1" dirty="0">
                <a:solidFill>
                  <a:srgbClr val="0070C0"/>
                </a:solidFill>
                <a:latin typeface="Gotham book"/>
              </a:rPr>
              <a:t>sectionalism</a:t>
            </a:r>
            <a:r>
              <a:rPr lang="en-US" sz="2200" dirty="0">
                <a:solidFill>
                  <a:srgbClr val="0070C0"/>
                </a:solidFill>
                <a:latin typeface="Gotham book"/>
              </a:rPr>
              <a:t> in the United States. </a:t>
            </a:r>
            <a:r>
              <a:rPr lang="en-US" sz="2200" b="1" dirty="0">
                <a:solidFill>
                  <a:srgbClr val="0070C0"/>
                </a:solidFill>
                <a:latin typeface="Gotham book"/>
              </a:rPr>
              <a:t>Sectionalism</a:t>
            </a:r>
            <a:r>
              <a:rPr lang="en-US" sz="2200" dirty="0">
                <a:solidFill>
                  <a:srgbClr val="0070C0"/>
                </a:solidFill>
                <a:latin typeface="Gotham book"/>
              </a:rPr>
              <a:t> meant that people in both regions had a strong loyalty to their own region, rather than the country as a whole.</a:t>
            </a:r>
          </a:p>
          <a:p>
            <a:pPr>
              <a:defRPr/>
            </a:pPr>
            <a:endParaRPr lang="en-US" sz="1000" dirty="0">
              <a:solidFill>
                <a:schemeClr val="accent5">
                  <a:lumMod val="75000"/>
                </a:schemeClr>
              </a:solidFill>
              <a:latin typeface="Gotham book"/>
            </a:endParaRPr>
          </a:p>
          <a:p>
            <a:pPr>
              <a:defRPr/>
            </a:pPr>
            <a:r>
              <a:rPr lang="en-US" sz="2200" dirty="0">
                <a:solidFill>
                  <a:srgbClr val="C00000"/>
                </a:solidFill>
                <a:latin typeface="Gotham book"/>
              </a:rPr>
              <a:t>When Texas entered the Union in 1845, it shared many of the same needs and concerns as the other southern agricultural states in the U.S. As a result, Texas would be firmly on the side of the South regarding </a:t>
            </a:r>
            <a:r>
              <a:rPr lang="en-US" sz="2200" b="1" dirty="0">
                <a:solidFill>
                  <a:srgbClr val="C00000"/>
                </a:solidFill>
                <a:latin typeface="Gotham book"/>
              </a:rPr>
              <a:t>sectionalism</a:t>
            </a:r>
            <a:r>
              <a:rPr lang="en-US" sz="2200" b="1" dirty="0">
                <a:solidFill>
                  <a:schemeClr val="accent5">
                    <a:lumMod val="75000"/>
                  </a:schemeClr>
                </a:solidFill>
                <a:latin typeface="Gotham book"/>
              </a:rPr>
              <a:t>.</a:t>
            </a:r>
            <a:endParaRPr lang="en-US" sz="2200" dirty="0">
              <a:solidFill>
                <a:schemeClr val="accent5">
                  <a:lumMod val="75000"/>
                </a:schemeClr>
              </a:solidFill>
              <a:latin typeface="Gotham book"/>
            </a:endParaRPr>
          </a:p>
        </p:txBody>
      </p:sp>
      <p:pic>
        <p:nvPicPr>
          <p:cNvPr id="7" name="Picture 6" descr="A map showing the free states and slave states in 1850. Slave states included Virginia, North and South Carolina, Kentucky, Tennessee, Alabama, Missouri, Georgia, Florida, Mississippi, Arkansas, Louisiana, Texas and the Indian Territory of Oklahoma. All other states were free states or territories where slavery would be decided by popular sovereignty.">
            <a:extLst>
              <a:ext uri="{FF2B5EF4-FFF2-40B4-BE49-F238E27FC236}">
                <a16:creationId xmlns:a16="http://schemas.microsoft.com/office/drawing/2014/main" id="{F90D9974-E49F-C3E1-7C3E-09C4C6EEC196}"/>
              </a:ext>
            </a:extLst>
          </p:cNvPr>
          <p:cNvPicPr>
            <a:picLocks noChangeAspect="1"/>
          </p:cNvPicPr>
          <p:nvPr/>
        </p:nvPicPr>
        <p:blipFill>
          <a:blip r:embed="rId4"/>
          <a:stretch>
            <a:fillRect/>
          </a:stretch>
        </p:blipFill>
        <p:spPr>
          <a:xfrm>
            <a:off x="6621289" y="1393372"/>
            <a:ext cx="5487435" cy="4256314"/>
          </a:xfrm>
          <a:prstGeom prst="rect">
            <a:avLst/>
          </a:prstGeom>
          <a:effectLst>
            <a:outerShdw blurRad="50800" dist="50800" dir="7920000" algn="ctr" rotWithShape="0">
              <a:srgbClr val="000000">
                <a:alpha val="43137"/>
              </a:srgbClr>
            </a:outerShdw>
          </a:effectLst>
        </p:spPr>
      </p:pic>
      <p:sp>
        <p:nvSpPr>
          <p:cNvPr id="8" name="TextBox 7">
            <a:extLst>
              <a:ext uri="{FF2B5EF4-FFF2-40B4-BE49-F238E27FC236}">
                <a16:creationId xmlns:a16="http://schemas.microsoft.com/office/drawing/2014/main" id="{374EF35E-1BD0-7F58-CCB1-9E9A8A30508E}"/>
              </a:ext>
            </a:extLst>
          </p:cNvPr>
          <p:cNvSpPr txBox="1"/>
          <p:nvPr/>
        </p:nvSpPr>
        <p:spPr>
          <a:xfrm>
            <a:off x="6814457" y="5671457"/>
            <a:ext cx="5127172" cy="430887"/>
          </a:xfrm>
          <a:prstGeom prst="rect">
            <a:avLst/>
          </a:prstGeom>
          <a:noFill/>
        </p:spPr>
        <p:txBody>
          <a:bodyPr wrap="square" rtlCol="0">
            <a:spAutoFit/>
          </a:bodyPr>
          <a:lstStyle/>
          <a:p>
            <a:pPr algn="ctr"/>
            <a:r>
              <a:rPr lang="en-US" sz="2200" i="1" dirty="0">
                <a:latin typeface="Gotham book"/>
              </a:rPr>
              <a:t>Texas General Land Office</a:t>
            </a:r>
          </a:p>
        </p:txBody>
      </p:sp>
    </p:spTree>
    <p:extLst>
      <p:ext uri="{BB962C8B-B14F-4D97-AF65-F5344CB8AC3E}">
        <p14:creationId xmlns:p14="http://schemas.microsoft.com/office/powerpoint/2010/main" val="247010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796</TotalTime>
  <Words>1758</Words>
  <Application>Microsoft Office PowerPoint</Application>
  <PresentationFormat>Widescreen</PresentationFormat>
  <Paragraphs>66</Paragraphs>
  <Slides>13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Aptos Display</vt:lpstr>
      <vt:lpstr>Arial</vt:lpstr>
      <vt:lpstr>Calibri</vt:lpstr>
      <vt:lpstr>Gotham book</vt:lpstr>
      <vt:lpstr>Gotham book</vt:lpstr>
      <vt:lpstr>Gotham Medium</vt:lpstr>
      <vt:lpstr>Office Theme</vt:lpstr>
      <vt:lpstr>1_Office Theme</vt:lpstr>
      <vt:lpstr>Unit 7: Early Statehood</vt:lpstr>
      <vt:lpstr>Warm-up  Follow the directions to complete your warm-up</vt:lpstr>
      <vt:lpstr>Share with the class</vt:lpstr>
      <vt:lpstr>Essential Question</vt:lpstr>
      <vt:lpstr>In today’s lesson…</vt:lpstr>
      <vt:lpstr> Manifest Destiny (n)</vt:lpstr>
      <vt:lpstr>Cession (n)</vt:lpstr>
      <vt:lpstr>Popular Sovereignty (n)</vt:lpstr>
      <vt:lpstr> Sectionalism (n)</vt:lpstr>
      <vt:lpstr> Compromise (n, v)</vt:lpstr>
      <vt:lpstr> Secede (v)</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9</cp:revision>
  <dcterms:created xsi:type="dcterms:W3CDTF">2025-06-26T14:13:55Z</dcterms:created>
  <dcterms:modified xsi:type="dcterms:W3CDTF">2025-07-16T16:12:21Z</dcterms:modified>
</cp:coreProperties>
</file>