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48" r:id="rId2"/>
    <p:sldMasterId id="2147483684" r:id="rId3"/>
  </p:sldMasterIdLst>
  <p:notesMasterIdLst>
    <p:notesMasterId r:id="rId17"/>
  </p:notesMasterIdLst>
  <p:sldIdLst>
    <p:sldId id="257" r:id="rId4"/>
    <p:sldId id="339" r:id="rId5"/>
    <p:sldId id="340" r:id="rId6"/>
    <p:sldId id="338" r:id="rId7"/>
    <p:sldId id="341" r:id="rId8"/>
    <p:sldId id="356" r:id="rId9"/>
    <p:sldId id="352" r:id="rId10"/>
    <p:sldId id="351" r:id="rId11"/>
    <p:sldId id="357" r:id="rId12"/>
    <p:sldId id="359" r:id="rId13"/>
    <p:sldId id="358" r:id="rId14"/>
    <p:sldId id="360" r:id="rId15"/>
    <p:sldId id="36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1D1D"/>
    <a:srgbClr val="ABABAB"/>
    <a:srgbClr val="FDE0AD"/>
    <a:srgbClr val="FCD896"/>
    <a:srgbClr val="DD7FD2"/>
    <a:srgbClr val="EAF92B"/>
    <a:srgbClr val="F5FB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7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FCB385-4B3C-4857-BA75-5E9C21930BD0}" type="datetimeFigureOut">
              <a:rPr lang="en-US" smtClean="0"/>
              <a:t>7/16/2025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6F1FED-6487-4178-9DE4-840F83EB3F0E}" type="slidenum">
              <a:rPr lang="en-US" smtClean="0"/>
              <a:t>‹#›</a:t>
            </a:fld>
            <a:endParaRPr lang="en-US"/>
          </a:p>
        </p:txBody>
      </p:sp>
    </p:spTree>
    <p:extLst>
      <p:ext uri="{BB962C8B-B14F-4D97-AF65-F5344CB8AC3E}">
        <p14:creationId xmlns:p14="http://schemas.microsoft.com/office/powerpoint/2010/main" val="2659891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texashistory.unt.edu/ark:/67531/metapth1512357/"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texashistory.unt.edu/ark:/67531/metapth288759/"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en:Creative_Commons"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creativecommons.org/licenses/by-sa/4.0/deed.en"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en:Creative_Commons"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creativecommons.org/licenses/by-sa/3.0/deed.en"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texashistory.unt.edu/ark:/67531/metapth31111/"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texashistory.unt.edu/ark:/67531/metapth179272/" TargetMode="External"/><Relationship Id="rId4" Type="http://schemas.openxmlformats.org/officeDocument/2006/relationships/hyperlink" Target="https://texashistory.unt.edu/"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n.wikipedia.org/wiki/en:Creative_Commons"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creativecommons.org/licenses/by-sa/4.0/deed.e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Elgin, Mrs. Tom. "Picking Cotton", Marshall, Texas, postcard, [1907..1915]; New York, New York. (</a:t>
            </a:r>
            <a:r>
              <a:rPr lang="en-US" sz="1200" b="0" i="0" u="none" strike="noStrike" kern="1200" dirty="0">
                <a:solidFill>
                  <a:schemeClr val="tx1"/>
                </a:solidFill>
                <a:effectLst/>
                <a:latin typeface="+mn-lt"/>
                <a:ea typeface="+mn-ea"/>
                <a:cs typeface="+mn-cs"/>
                <a:hlinkClick r:id="rId3"/>
              </a:rPr>
              <a:t>https://texashistory.unt.edu/ark:/67531/metapth1512357/</a:t>
            </a:r>
            <a:r>
              <a:rPr lang="en-US" sz="1200" b="0" i="0" kern="1200" dirty="0">
                <a:solidFill>
                  <a:schemeClr val="tx1"/>
                </a:solidFill>
                <a:effectLst/>
                <a:latin typeface="+mn-lt"/>
                <a:ea typeface="+mn-ea"/>
                <a:cs typeface="+mn-cs"/>
              </a:rPr>
              <a:t>: accessed July 8, 2025), University of North Texas Libraries, The Portal to Texas History, </a:t>
            </a:r>
            <a:r>
              <a:rPr lang="en-US" sz="1200" b="0" i="0" u="none" strike="noStrike" kern="1200" dirty="0">
                <a:solidFill>
                  <a:schemeClr val="tx1"/>
                </a:solidFill>
                <a:effectLst/>
                <a:latin typeface="+mn-lt"/>
                <a:ea typeface="+mn-ea"/>
                <a:cs typeface="+mn-cs"/>
                <a:hlinkClick r:id="rId4"/>
              </a:rPr>
              <a:t>https://texashistory.unt.edu</a:t>
            </a:r>
            <a:r>
              <a:rPr lang="en-US" sz="1200" b="0" i="0" kern="1200" dirty="0">
                <a:solidFill>
                  <a:schemeClr val="tx1"/>
                </a:solidFill>
                <a:effectLst/>
                <a:latin typeface="+mn-lt"/>
                <a:ea typeface="+mn-ea"/>
                <a:cs typeface="+mn-cs"/>
              </a:rPr>
              <a:t>; crediting Harrison County Historical Museum.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Map of the United States and its territories</a:t>
            </a:r>
            <a:r>
              <a:rPr lang="en-US" sz="1200" kern="1200" dirty="0">
                <a:solidFill>
                  <a:schemeClr val="tx1"/>
                </a:solidFill>
                <a:effectLst/>
                <a:latin typeface="+mn-lt"/>
                <a:ea typeface="+mn-ea"/>
                <a:cs typeface="+mn-cs"/>
              </a:rPr>
              <a:t>. ca. 1848-54. University of North Texas Libraries, The Portal to Texas History; crediting University of Texas at Arlington Library. </a:t>
            </a:r>
            <a:r>
              <a:rPr lang="en-US" sz="1200" u="sng" kern="1200" dirty="0">
                <a:solidFill>
                  <a:schemeClr val="tx1"/>
                </a:solidFill>
                <a:effectLst/>
                <a:latin typeface="+mn-lt"/>
                <a:ea typeface="+mn-ea"/>
                <a:cs typeface="+mn-cs"/>
                <a:hlinkClick r:id="rId3"/>
              </a:rPr>
              <a:t>https://texashistory.unt.edu/ark:/67531/metapth288759/</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A6F1FED-6487-4178-9DE4-840F83EB3F0E}" type="slidenum">
              <a:rPr lang="en-US" smtClean="0"/>
              <a:t>2</a:t>
            </a:fld>
            <a:endParaRPr lang="en-US"/>
          </a:p>
        </p:txBody>
      </p:sp>
    </p:spTree>
    <p:extLst>
      <p:ext uri="{BB962C8B-B14F-4D97-AF65-F5344CB8AC3E}">
        <p14:creationId xmlns:p14="http://schemas.microsoft.com/office/powerpoint/2010/main" val="2182977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United States Central map 1846-06-15 to 1846-12-28. Map of the United States in central North America from June 15, 1846, to December 28, 1846. This file is licensed under the </a:t>
            </a:r>
            <a:r>
              <a:rPr lang="en-US" sz="1200" b="0" i="0" u="none" strike="noStrike" kern="1200" dirty="0">
                <a:solidFill>
                  <a:schemeClr val="tx1"/>
                </a:solidFill>
                <a:effectLst/>
                <a:latin typeface="+mn-lt"/>
                <a:ea typeface="+mn-ea"/>
                <a:cs typeface="+mn-cs"/>
                <a:hlinkClick r:id="rId3" tooltip="w:en:Creative Commons"/>
              </a:rPr>
              <a:t>Creative Commons</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4" tooltip="creativecommons:by-sa/4.0/deed.en"/>
              </a:rPr>
              <a:t>Attribution-Share Alike 4.0 International</a:t>
            </a:r>
            <a:r>
              <a:rPr lang="en-US" sz="1200" b="0" i="0" kern="1200" dirty="0">
                <a:solidFill>
                  <a:schemeClr val="tx1"/>
                </a:solidFill>
                <a:effectLst/>
                <a:latin typeface="+mn-lt"/>
                <a:ea typeface="+mn-ea"/>
                <a:cs typeface="+mn-cs"/>
              </a:rPr>
              <a:t> license. Edited to include a representation of the location of slave states and free states. Accessed on July 15, 2025.  https://commons.wikimedia.org/wiki/File:United_States_Central_map_1846-06-15_to_1846-12-28.png </a:t>
            </a:r>
          </a:p>
          <a:p>
            <a:endParaRPr lang="en-US" dirty="0"/>
          </a:p>
        </p:txBody>
      </p:sp>
      <p:sp>
        <p:nvSpPr>
          <p:cNvPr id="4" name="Slide Number Placeholder 3"/>
          <p:cNvSpPr>
            <a:spLocks noGrp="1"/>
          </p:cNvSpPr>
          <p:nvPr>
            <p:ph type="sldNum" sz="quarter" idx="5"/>
          </p:nvPr>
        </p:nvSpPr>
        <p:spPr/>
        <p:txBody>
          <a:bodyPr/>
          <a:lstStyle/>
          <a:p>
            <a:fld id="{5A6F1FED-6487-4178-9DE4-840F83EB3F0E}" type="slidenum">
              <a:rPr lang="en-US" smtClean="0"/>
              <a:t>6</a:t>
            </a:fld>
            <a:endParaRPr lang="en-US"/>
          </a:p>
        </p:txBody>
      </p:sp>
    </p:spTree>
    <p:extLst>
      <p:ext uri="{BB962C8B-B14F-4D97-AF65-F5344CB8AC3E}">
        <p14:creationId xmlns:p14="http://schemas.microsoft.com/office/powerpoint/2010/main" val="3346465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United States 1848-08-1849. Map of the states and territories of the United States as it was from August 1848 to 1849. On August 14 1848, Oregon Territory was organized. On March 3 1849, Minnesota Territory was organized. Accessed on July 15, 2025. This file is licensed under the </a:t>
            </a:r>
            <a:r>
              <a:rPr lang="en-US" sz="1200" b="0" i="0" u="none" strike="noStrike" kern="1200" dirty="0">
                <a:solidFill>
                  <a:schemeClr val="tx1"/>
                </a:solidFill>
                <a:effectLst/>
                <a:latin typeface="+mn-lt"/>
                <a:ea typeface="+mn-ea"/>
                <a:cs typeface="+mn-cs"/>
                <a:hlinkClick r:id="rId3" tooltip="w:en:Creative Commons"/>
              </a:rPr>
              <a:t>Creative Commons</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4" tooltip="creativecommons:by-sa/3.0/deed.en"/>
              </a:rPr>
              <a:t>Attribution-Share Alike 3.0 </a:t>
            </a:r>
            <a:r>
              <a:rPr lang="en-US" sz="1200" b="0" i="0" u="none" strike="noStrike" kern="1200" dirty="0" err="1">
                <a:solidFill>
                  <a:schemeClr val="tx1"/>
                </a:solidFill>
                <a:effectLst/>
                <a:latin typeface="+mn-lt"/>
                <a:ea typeface="+mn-ea"/>
                <a:cs typeface="+mn-cs"/>
                <a:hlinkClick r:id="rId4" tooltip="creativecommons:by-sa/3.0/deed.en"/>
              </a:rPr>
              <a:t>Unported</a:t>
            </a:r>
            <a:r>
              <a:rPr lang="en-US" sz="1200" b="0" i="0" kern="1200" dirty="0">
                <a:solidFill>
                  <a:schemeClr val="tx1"/>
                </a:solidFill>
                <a:effectLst/>
                <a:latin typeface="+mn-lt"/>
                <a:ea typeface="+mn-ea"/>
                <a:cs typeface="+mn-cs"/>
              </a:rPr>
              <a:t> license. https://commons.wikimedia.org/wiki/File:United_States_1848-08-1849.png </a:t>
            </a:r>
          </a:p>
          <a:p>
            <a:endParaRPr lang="en-US" dirty="0"/>
          </a:p>
        </p:txBody>
      </p:sp>
      <p:sp>
        <p:nvSpPr>
          <p:cNvPr id="4" name="Slide Number Placeholder 3"/>
          <p:cNvSpPr>
            <a:spLocks noGrp="1"/>
          </p:cNvSpPr>
          <p:nvPr>
            <p:ph type="sldNum" sz="quarter" idx="5"/>
          </p:nvPr>
        </p:nvSpPr>
        <p:spPr/>
        <p:txBody>
          <a:bodyPr/>
          <a:lstStyle/>
          <a:p>
            <a:fld id="{5A6F1FED-6487-4178-9DE4-840F83EB3F0E}" type="slidenum">
              <a:rPr lang="en-US" smtClean="0"/>
              <a:t>7</a:t>
            </a:fld>
            <a:endParaRPr lang="en-US"/>
          </a:p>
        </p:txBody>
      </p:sp>
    </p:spTree>
    <p:extLst>
      <p:ext uri="{BB962C8B-B14F-4D97-AF65-F5344CB8AC3E}">
        <p14:creationId xmlns:p14="http://schemas.microsoft.com/office/powerpoint/2010/main" val="3692363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Cache la Poudre Creek, by Daniel Jenkins. 1859. Library of Congress. Accessed on July 8, 2025. </a:t>
            </a:r>
            <a:r>
              <a:rPr lang="en-US" sz="1200" b="0" i="0" kern="1200" dirty="0">
                <a:solidFill>
                  <a:schemeClr val="tx1"/>
                </a:solidFill>
                <a:effectLst/>
                <a:latin typeface="+mn-lt"/>
                <a:ea typeface="+mn-ea"/>
                <a:cs typeface="+mn-cs"/>
              </a:rPr>
              <a:t>http://hdl.loc.gov/loc.pnp/ppmsc.04814 </a:t>
            </a:r>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A6F1FED-6487-4178-9DE4-840F83EB3F0E}" type="slidenum">
              <a:rPr lang="en-US" smtClean="0"/>
              <a:t>8</a:t>
            </a:fld>
            <a:endParaRPr lang="en-US"/>
          </a:p>
        </p:txBody>
      </p:sp>
    </p:spTree>
    <p:extLst>
      <p:ext uri="{BB962C8B-B14F-4D97-AF65-F5344CB8AC3E}">
        <p14:creationId xmlns:p14="http://schemas.microsoft.com/office/powerpoint/2010/main" val="1310738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Queen, James Fuller, 1820 Or , Artist, and Frederick J </a:t>
            </a:r>
            <a:r>
              <a:rPr lang="en-US" sz="1200" b="0" i="0" kern="1200" dirty="0" err="1">
                <a:solidFill>
                  <a:schemeClr val="tx1"/>
                </a:solidFill>
                <a:effectLst/>
                <a:latin typeface="+mn-lt"/>
                <a:ea typeface="+mn-ea"/>
                <a:cs typeface="+mn-cs"/>
              </a:rPr>
              <a:t>Pilliner</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Old John Brown's career illustrated / J. Queen del &amp; </a:t>
            </a:r>
            <a:r>
              <a:rPr lang="en-US" sz="1200" b="0" i="1" kern="1200" dirty="0" err="1">
                <a:solidFill>
                  <a:schemeClr val="tx1"/>
                </a:solidFill>
                <a:effectLst/>
                <a:latin typeface="+mn-lt"/>
                <a:ea typeface="+mn-ea"/>
                <a:cs typeface="+mn-cs"/>
              </a:rPr>
              <a:t>lith</a:t>
            </a:r>
            <a:r>
              <a:rPr lang="en-US" sz="1200" b="0" i="1" kern="1200" dirty="0">
                <a:solidFill>
                  <a:schemeClr val="tx1"/>
                </a:solidFill>
                <a:effectLst/>
                <a:latin typeface="+mn-lt"/>
                <a:ea typeface="+mn-ea"/>
                <a:cs typeface="+mn-cs"/>
              </a:rPr>
              <a:t> ; lith. F. </a:t>
            </a:r>
            <a:r>
              <a:rPr lang="en-US" sz="1200" b="0" i="1" kern="1200" dirty="0" err="1">
                <a:solidFill>
                  <a:schemeClr val="tx1"/>
                </a:solidFill>
                <a:effectLst/>
                <a:latin typeface="+mn-lt"/>
                <a:ea typeface="+mn-ea"/>
                <a:cs typeface="+mn-cs"/>
              </a:rPr>
              <a:t>Pilliner</a:t>
            </a:r>
            <a:r>
              <a:rPr lang="en-US" sz="1200" b="0" i="1" kern="1200" dirty="0">
                <a:solidFill>
                  <a:schemeClr val="tx1"/>
                </a:solidFill>
                <a:effectLst/>
                <a:latin typeface="+mn-lt"/>
                <a:ea typeface="+mn-ea"/>
                <a:cs typeface="+mn-cs"/>
              </a:rPr>
              <a:t> Philadelphia</a:t>
            </a:r>
            <a:r>
              <a:rPr lang="en-US" sz="1200" b="0" i="0" kern="1200" dirty="0">
                <a:solidFill>
                  <a:schemeClr val="tx1"/>
                </a:solidFill>
                <a:effectLst/>
                <a:latin typeface="+mn-lt"/>
                <a:ea typeface="+mn-ea"/>
                <a:cs typeface="+mn-cs"/>
              </a:rPr>
              <a:t>. West Virginia Charles Town Kansas, 1860. [Philadelphia, Pa.: Presented to the yearly subscribers of the Philadelphia Weekly All over the Land by E.S. Dean Publisher &amp; Proprietor 337 </a:t>
            </a:r>
            <a:r>
              <a:rPr lang="en-US" sz="1200" b="0" i="0" kern="1200" dirty="0" err="1">
                <a:solidFill>
                  <a:schemeClr val="tx1"/>
                </a:solidFill>
                <a:effectLst/>
                <a:latin typeface="+mn-lt"/>
                <a:ea typeface="+mn-ea"/>
                <a:cs typeface="+mn-cs"/>
              </a:rPr>
              <a:t>Chesnut</a:t>
            </a:r>
            <a:r>
              <a:rPr lang="en-US" sz="1200" b="0" i="0" kern="1200" dirty="0">
                <a:solidFill>
                  <a:schemeClr val="tx1"/>
                </a:solidFill>
                <a:effectLst/>
                <a:latin typeface="+mn-lt"/>
                <a:ea typeface="+mn-ea"/>
                <a:cs typeface="+mn-cs"/>
              </a:rPr>
              <a:t> St. Philadelphia, Pa., ?] Photograph. https://www.loc.gov/item/2015647834/.</a:t>
            </a:r>
          </a:p>
          <a:p>
            <a:br>
              <a:rPr lang="en-US" sz="1200" b="0" i="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5A6F1FED-6487-4178-9DE4-840F83EB3F0E}" type="slidenum">
              <a:rPr lang="en-US" smtClean="0"/>
              <a:t>9</a:t>
            </a:fld>
            <a:endParaRPr lang="en-US"/>
          </a:p>
        </p:txBody>
      </p:sp>
    </p:spTree>
    <p:extLst>
      <p:ext uri="{BB962C8B-B14F-4D97-AF65-F5344CB8AC3E}">
        <p14:creationId xmlns:p14="http://schemas.microsoft.com/office/powerpoint/2010/main" val="2936738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Century Company, Publisher. </a:t>
            </a:r>
            <a:r>
              <a:rPr lang="en-US" sz="1200" b="0" i="1" kern="1200" dirty="0">
                <a:solidFill>
                  <a:schemeClr val="tx1"/>
                </a:solidFill>
                <a:effectLst/>
                <a:latin typeface="+mn-lt"/>
                <a:ea typeface="+mn-ea"/>
                <a:cs typeface="+mn-cs"/>
              </a:rPr>
              <a:t>Dred Scott. Harriet, wife of Dred Scott</a:t>
            </a:r>
            <a:r>
              <a:rPr lang="en-US" sz="1200" b="0" i="0" kern="1200" dirty="0">
                <a:solidFill>
                  <a:schemeClr val="tx1"/>
                </a:solidFill>
                <a:effectLst/>
                <a:latin typeface="+mn-lt"/>
                <a:ea typeface="+mn-ea"/>
                <a:cs typeface="+mn-cs"/>
              </a:rPr>
              <a:t>. , 1887. [New York: Century Co., June] Photograph. https://www.loc.gov/item/2014645331/.</a:t>
            </a:r>
          </a:p>
          <a:p>
            <a:endParaRPr lang="en-US" dirty="0"/>
          </a:p>
          <a:p>
            <a:r>
              <a:rPr lang="en-US" sz="1200" b="0" i="1" kern="1200" dirty="0">
                <a:solidFill>
                  <a:schemeClr val="tx1"/>
                </a:solidFill>
                <a:effectLst/>
                <a:latin typeface="+mn-lt"/>
                <a:ea typeface="+mn-ea"/>
                <a:cs typeface="+mn-cs"/>
              </a:rPr>
              <a:t>Harper's Ferry insurrection - Interior of the Engine-House, just before the gate is broken down by the storming party - Col. Washington and his associates as captives, held by Brown as hostages</a:t>
            </a:r>
            <a:r>
              <a:rPr lang="en-US" sz="1200" b="0" i="0" kern="1200" dirty="0">
                <a:solidFill>
                  <a:schemeClr val="tx1"/>
                </a:solidFill>
                <a:effectLst/>
                <a:latin typeface="+mn-lt"/>
                <a:ea typeface="+mn-ea"/>
                <a:cs typeface="+mn-cs"/>
              </a:rPr>
              <a:t>. Harpers Ferry West Virginia, 1859. Photograph. https://www.loc.gov/item/2002735881/.</a:t>
            </a:r>
          </a:p>
          <a:p>
            <a:br>
              <a:rPr lang="en-US" sz="1200" b="0" i="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5A6F1FED-6487-4178-9DE4-840F83EB3F0E}" type="slidenum">
              <a:rPr lang="en-US" smtClean="0"/>
              <a:t>10</a:t>
            </a:fld>
            <a:endParaRPr lang="en-US"/>
          </a:p>
        </p:txBody>
      </p:sp>
    </p:spTree>
    <p:extLst>
      <p:ext uri="{BB962C8B-B14F-4D97-AF65-F5344CB8AC3E}">
        <p14:creationId xmlns:p14="http://schemas.microsoft.com/office/powerpoint/2010/main" val="1920880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Carpenter, F. B. Engraved print of Abraham Lincoln, artwork, 1864; (</a:t>
            </a:r>
            <a:r>
              <a:rPr lang="en-US" sz="1200" b="0" i="0" u="none" strike="noStrike" kern="1200" dirty="0">
                <a:solidFill>
                  <a:schemeClr val="tx1"/>
                </a:solidFill>
                <a:effectLst/>
                <a:latin typeface="+mn-lt"/>
                <a:ea typeface="+mn-ea"/>
                <a:cs typeface="+mn-cs"/>
                <a:hlinkClick r:id="rId3"/>
              </a:rPr>
              <a:t>https://texashistory.unt.edu/ark:/67531/metapth31111/</a:t>
            </a:r>
            <a:r>
              <a:rPr lang="en-US" sz="1200" b="0" i="0" kern="1200" dirty="0">
                <a:solidFill>
                  <a:schemeClr val="tx1"/>
                </a:solidFill>
                <a:effectLst/>
                <a:latin typeface="+mn-lt"/>
                <a:ea typeface="+mn-ea"/>
                <a:cs typeface="+mn-cs"/>
              </a:rPr>
              <a:t>: Background removed. accessed July 8, 2025), University of North Texas Libraries, The Portal to Texas History, </a:t>
            </a:r>
            <a:r>
              <a:rPr lang="en-US" sz="1200" b="0" i="0" u="none" strike="noStrike" kern="1200" dirty="0">
                <a:solidFill>
                  <a:schemeClr val="tx1"/>
                </a:solidFill>
                <a:effectLst/>
                <a:latin typeface="+mn-lt"/>
                <a:ea typeface="+mn-ea"/>
                <a:cs typeface="+mn-cs"/>
                <a:hlinkClick r:id="rId4"/>
              </a:rPr>
              <a:t>https://texashistory.unt.edu</a:t>
            </a:r>
            <a:r>
              <a:rPr lang="en-US" sz="1200" b="0" i="0" kern="1200" dirty="0">
                <a:solidFill>
                  <a:schemeClr val="tx1"/>
                </a:solidFill>
                <a:effectLst/>
                <a:latin typeface="+mn-lt"/>
                <a:ea typeface="+mn-ea"/>
                <a:cs typeface="+mn-cs"/>
              </a:rPr>
              <a:t>; crediting Star of the Republic Museum.</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Modrall, N. P., Rev. &amp; Van Horn, R. A. The Navarro Express (Corsicana, Tex.), Vol. 2, No. 1, Ed. 1 Friday, November 23, 1860, newspaper, November 23, 1860; Corsicana, Texas. (</a:t>
            </a:r>
            <a:r>
              <a:rPr lang="en-US" sz="1200" b="0" i="0" u="none" strike="noStrike" kern="1200" dirty="0">
                <a:solidFill>
                  <a:schemeClr val="tx1"/>
                </a:solidFill>
                <a:effectLst/>
                <a:latin typeface="+mn-lt"/>
                <a:ea typeface="+mn-ea"/>
                <a:cs typeface="+mn-cs"/>
                <a:hlinkClick r:id="rId5"/>
              </a:rPr>
              <a:t>https://texashistory.unt.edu/ark:/67531/metapth179272/</a:t>
            </a:r>
            <a:r>
              <a:rPr lang="en-US" sz="1200" b="0" i="0" kern="1200" dirty="0">
                <a:solidFill>
                  <a:schemeClr val="tx1"/>
                </a:solidFill>
                <a:effectLst/>
                <a:latin typeface="+mn-lt"/>
                <a:ea typeface="+mn-ea"/>
                <a:cs typeface="+mn-cs"/>
              </a:rPr>
              <a:t>: accessed July 8, 2025), University of North Texas Libraries, The Portal to Texas History, </a:t>
            </a:r>
            <a:r>
              <a:rPr lang="en-US" sz="1200" b="0" i="0" u="none" strike="noStrike" kern="1200" dirty="0">
                <a:solidFill>
                  <a:schemeClr val="tx1"/>
                </a:solidFill>
                <a:effectLst/>
                <a:latin typeface="+mn-lt"/>
                <a:ea typeface="+mn-ea"/>
                <a:cs typeface="+mn-cs"/>
                <a:hlinkClick r:id="rId4"/>
              </a:rPr>
              <a:t>https://texashistory.unt.edu</a:t>
            </a:r>
            <a:r>
              <a:rPr lang="en-US" sz="1200" b="0" i="0" kern="1200" dirty="0">
                <a:solidFill>
                  <a:schemeClr val="tx1"/>
                </a:solidFill>
                <a:effectLst/>
                <a:latin typeface="+mn-lt"/>
                <a:ea typeface="+mn-ea"/>
                <a:cs typeface="+mn-cs"/>
              </a:rPr>
              <a:t>; crediting The Dolph Briscoe Center for American History.</a:t>
            </a:r>
          </a:p>
          <a:p>
            <a:endParaRPr lang="en-US" dirty="0"/>
          </a:p>
        </p:txBody>
      </p:sp>
      <p:sp>
        <p:nvSpPr>
          <p:cNvPr id="4" name="Slide Number Placeholder 3"/>
          <p:cNvSpPr>
            <a:spLocks noGrp="1"/>
          </p:cNvSpPr>
          <p:nvPr>
            <p:ph type="sldNum" sz="quarter" idx="5"/>
          </p:nvPr>
        </p:nvSpPr>
        <p:spPr/>
        <p:txBody>
          <a:bodyPr/>
          <a:lstStyle/>
          <a:p>
            <a:fld id="{5A6F1FED-6487-4178-9DE4-840F83EB3F0E}" type="slidenum">
              <a:rPr lang="en-US" smtClean="0"/>
              <a:t>11</a:t>
            </a:fld>
            <a:endParaRPr lang="en-US"/>
          </a:p>
        </p:txBody>
      </p:sp>
    </p:spTree>
    <p:extLst>
      <p:ext uri="{BB962C8B-B14F-4D97-AF65-F5344CB8AC3E}">
        <p14:creationId xmlns:p14="http://schemas.microsoft.com/office/powerpoint/2010/main" val="3067523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A0264-8A79-244F-CECC-BDE027BE3C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CDA305-E5A8-6D54-8B2C-98EC145482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2C0828-92F1-EB18-CBEE-68E410817D3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United States Central map 1847-03-13 to 1848-05-29. Map of the United States in central North America from March 13, 1847, to May 29, 1848. This file is licensed under the </a:t>
            </a:r>
            <a:r>
              <a:rPr lang="en-US" sz="1200" b="0" i="0" u="none" strike="noStrike" kern="1200" dirty="0">
                <a:solidFill>
                  <a:schemeClr val="tx1"/>
                </a:solidFill>
                <a:effectLst/>
                <a:latin typeface="+mn-lt"/>
                <a:ea typeface="+mn-ea"/>
                <a:cs typeface="+mn-cs"/>
                <a:hlinkClick r:id="rId3" tooltip="w:en:Creative Commons"/>
              </a:rPr>
              <a:t>Creative Commons</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4" tooltip="creativecommons:by-sa/4.0/deed.en"/>
              </a:rPr>
              <a:t>Attribution-Share Alike 4.0 International</a:t>
            </a:r>
            <a:r>
              <a:rPr lang="en-US" sz="1200" b="0" i="0" kern="1200" dirty="0">
                <a:solidFill>
                  <a:schemeClr val="tx1"/>
                </a:solidFill>
                <a:effectLst/>
                <a:latin typeface="+mn-lt"/>
                <a:ea typeface="+mn-ea"/>
                <a:cs typeface="+mn-cs"/>
              </a:rPr>
              <a:t> license. Edited to add 5 letters over prominent regions of North America for students to be able to label. Accessed on July 15, 2025. https://commons.wikimedia.org/wiki/File:United_States_Central_map_1847-03-13_to_1848-05-29.png </a:t>
            </a:r>
          </a:p>
          <a:p>
            <a:endParaRPr lang="en-US" dirty="0"/>
          </a:p>
        </p:txBody>
      </p:sp>
      <p:sp>
        <p:nvSpPr>
          <p:cNvPr id="4" name="Slide Number Placeholder 3">
            <a:extLst>
              <a:ext uri="{FF2B5EF4-FFF2-40B4-BE49-F238E27FC236}">
                <a16:creationId xmlns:a16="http://schemas.microsoft.com/office/drawing/2014/main" id="{D18E8FE7-0E95-C470-C096-C9C63092307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6F1FED-6487-4178-9DE4-840F83EB3F0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36733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7/16/2025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932902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7/16/2025</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81894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7/16/2025</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544375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C9534-FBBD-1402-CCFB-7AE20D2F19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A320426-1A5B-2A2D-EC75-E68EE33457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084D27D-04DB-7F6B-60E9-858BF3524A1C}"/>
              </a:ext>
            </a:extLst>
          </p:cNvPr>
          <p:cNvSpPr>
            <a:spLocks noGrp="1"/>
          </p:cNvSpPr>
          <p:nvPr>
            <p:ph type="dt" sz="half" idx="10"/>
          </p:nvPr>
        </p:nvSpPr>
        <p:spPr/>
        <p:txBody>
          <a:bodyPr/>
          <a:lstStyle/>
          <a:p>
            <a:fld id="{EFFF4817-07C1-4FA1-B5D2-7A77581A9D91}" type="datetimeFigureOut">
              <a:rPr lang="en-US" smtClean="0"/>
              <a:t>7/16/2025</a:t>
            </a:fld>
            <a:endParaRPr lang="en-US"/>
          </a:p>
        </p:txBody>
      </p:sp>
      <p:sp>
        <p:nvSpPr>
          <p:cNvPr id="5" name="Footer Placeholder 4">
            <a:extLst>
              <a:ext uri="{FF2B5EF4-FFF2-40B4-BE49-F238E27FC236}">
                <a16:creationId xmlns:a16="http://schemas.microsoft.com/office/drawing/2014/main" id="{32D1B5EB-4DB4-CAE0-BEAD-461EB672CB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1CC1BC-C54A-374F-AB8A-D16E46E41374}"/>
              </a:ext>
            </a:extLst>
          </p:cNvPr>
          <p:cNvSpPr>
            <a:spLocks noGrp="1"/>
          </p:cNvSpPr>
          <p:nvPr>
            <p:ph type="sldNum" sz="quarter" idx="12"/>
          </p:nvPr>
        </p:nvSpPr>
        <p:spPr/>
        <p:txBody>
          <a:bodyPr/>
          <a:lstStyle/>
          <a:p>
            <a:fld id="{3B4D5FF6-42D3-40F6-BA8E-2B759336468B}" type="slidenum">
              <a:rPr lang="en-US" smtClean="0"/>
              <a:t>‹#›</a:t>
            </a:fld>
            <a:endParaRPr lang="en-US"/>
          </a:p>
        </p:txBody>
      </p:sp>
    </p:spTree>
    <p:extLst>
      <p:ext uri="{BB962C8B-B14F-4D97-AF65-F5344CB8AC3E}">
        <p14:creationId xmlns:p14="http://schemas.microsoft.com/office/powerpoint/2010/main" val="3937501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F33C1-565B-D796-DD86-6DB5EEBA7E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E01D42-7DDE-4799-94D4-136A4617B4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AC37A4-822D-68CB-11C5-0733FD8AED17}"/>
              </a:ext>
            </a:extLst>
          </p:cNvPr>
          <p:cNvSpPr>
            <a:spLocks noGrp="1"/>
          </p:cNvSpPr>
          <p:nvPr>
            <p:ph type="dt" sz="half" idx="10"/>
          </p:nvPr>
        </p:nvSpPr>
        <p:spPr/>
        <p:txBody>
          <a:bodyPr/>
          <a:lstStyle/>
          <a:p>
            <a:fld id="{EFFF4817-07C1-4FA1-B5D2-7A77581A9D91}" type="datetimeFigureOut">
              <a:rPr lang="en-US" smtClean="0"/>
              <a:t>7/16/2025</a:t>
            </a:fld>
            <a:endParaRPr lang="en-US"/>
          </a:p>
        </p:txBody>
      </p:sp>
      <p:sp>
        <p:nvSpPr>
          <p:cNvPr id="5" name="Footer Placeholder 4">
            <a:extLst>
              <a:ext uri="{FF2B5EF4-FFF2-40B4-BE49-F238E27FC236}">
                <a16:creationId xmlns:a16="http://schemas.microsoft.com/office/drawing/2014/main" id="{87CFB1FF-7130-44AA-9BA4-20355A0A2E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4FB80A-1356-AA58-B281-981E04386430}"/>
              </a:ext>
            </a:extLst>
          </p:cNvPr>
          <p:cNvSpPr>
            <a:spLocks noGrp="1"/>
          </p:cNvSpPr>
          <p:nvPr>
            <p:ph type="sldNum" sz="quarter" idx="12"/>
          </p:nvPr>
        </p:nvSpPr>
        <p:spPr/>
        <p:txBody>
          <a:bodyPr/>
          <a:lstStyle/>
          <a:p>
            <a:fld id="{3B4D5FF6-42D3-40F6-BA8E-2B759336468B}" type="slidenum">
              <a:rPr lang="en-US" smtClean="0"/>
              <a:t>‹#›</a:t>
            </a:fld>
            <a:endParaRPr lang="en-US"/>
          </a:p>
        </p:txBody>
      </p:sp>
    </p:spTree>
    <p:extLst>
      <p:ext uri="{BB962C8B-B14F-4D97-AF65-F5344CB8AC3E}">
        <p14:creationId xmlns:p14="http://schemas.microsoft.com/office/powerpoint/2010/main" val="29734393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EAF35-D0FD-6EEA-358B-D868046396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892DA16-3BA6-1B23-74AC-640564A3B74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03C84E-AA6C-BB5E-605A-F34F5B6BDBB5}"/>
              </a:ext>
            </a:extLst>
          </p:cNvPr>
          <p:cNvSpPr>
            <a:spLocks noGrp="1"/>
          </p:cNvSpPr>
          <p:nvPr>
            <p:ph type="dt" sz="half" idx="10"/>
          </p:nvPr>
        </p:nvSpPr>
        <p:spPr/>
        <p:txBody>
          <a:bodyPr/>
          <a:lstStyle/>
          <a:p>
            <a:fld id="{EFFF4817-07C1-4FA1-B5D2-7A77581A9D91}" type="datetimeFigureOut">
              <a:rPr lang="en-US" smtClean="0"/>
              <a:t>7/16/2025</a:t>
            </a:fld>
            <a:endParaRPr lang="en-US"/>
          </a:p>
        </p:txBody>
      </p:sp>
      <p:sp>
        <p:nvSpPr>
          <p:cNvPr id="5" name="Footer Placeholder 4">
            <a:extLst>
              <a:ext uri="{FF2B5EF4-FFF2-40B4-BE49-F238E27FC236}">
                <a16:creationId xmlns:a16="http://schemas.microsoft.com/office/drawing/2014/main" id="{92E88C5C-D10B-A08D-0255-EAA316B0EE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7E9D92-BAA3-61B0-559A-D55E07468B88}"/>
              </a:ext>
            </a:extLst>
          </p:cNvPr>
          <p:cNvSpPr>
            <a:spLocks noGrp="1"/>
          </p:cNvSpPr>
          <p:nvPr>
            <p:ph type="sldNum" sz="quarter" idx="12"/>
          </p:nvPr>
        </p:nvSpPr>
        <p:spPr/>
        <p:txBody>
          <a:bodyPr/>
          <a:lstStyle/>
          <a:p>
            <a:fld id="{3B4D5FF6-42D3-40F6-BA8E-2B759336468B}" type="slidenum">
              <a:rPr lang="en-US" smtClean="0"/>
              <a:t>‹#›</a:t>
            </a:fld>
            <a:endParaRPr lang="en-US"/>
          </a:p>
        </p:txBody>
      </p:sp>
    </p:spTree>
    <p:extLst>
      <p:ext uri="{BB962C8B-B14F-4D97-AF65-F5344CB8AC3E}">
        <p14:creationId xmlns:p14="http://schemas.microsoft.com/office/powerpoint/2010/main" val="11013264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2704D-DAD9-B470-8B68-40FFED4F61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052AED-14A5-D2EE-1C29-A7623AC99C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A593A0-F36B-3662-E149-A6E7900E21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1D310F-5D04-1B03-C012-0F8B054648B4}"/>
              </a:ext>
            </a:extLst>
          </p:cNvPr>
          <p:cNvSpPr>
            <a:spLocks noGrp="1"/>
          </p:cNvSpPr>
          <p:nvPr>
            <p:ph type="dt" sz="half" idx="10"/>
          </p:nvPr>
        </p:nvSpPr>
        <p:spPr/>
        <p:txBody>
          <a:bodyPr/>
          <a:lstStyle/>
          <a:p>
            <a:fld id="{EFFF4817-07C1-4FA1-B5D2-7A77581A9D91}" type="datetimeFigureOut">
              <a:rPr lang="en-US" smtClean="0"/>
              <a:t>7/16/2025</a:t>
            </a:fld>
            <a:endParaRPr lang="en-US"/>
          </a:p>
        </p:txBody>
      </p:sp>
      <p:sp>
        <p:nvSpPr>
          <p:cNvPr id="6" name="Footer Placeholder 5">
            <a:extLst>
              <a:ext uri="{FF2B5EF4-FFF2-40B4-BE49-F238E27FC236}">
                <a16:creationId xmlns:a16="http://schemas.microsoft.com/office/drawing/2014/main" id="{2EEC3275-C23B-A24C-E638-BAFC16C566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36228F-34B5-40FD-781E-AD976D4EB781}"/>
              </a:ext>
            </a:extLst>
          </p:cNvPr>
          <p:cNvSpPr>
            <a:spLocks noGrp="1"/>
          </p:cNvSpPr>
          <p:nvPr>
            <p:ph type="sldNum" sz="quarter" idx="12"/>
          </p:nvPr>
        </p:nvSpPr>
        <p:spPr/>
        <p:txBody>
          <a:bodyPr/>
          <a:lstStyle/>
          <a:p>
            <a:fld id="{3B4D5FF6-42D3-40F6-BA8E-2B759336468B}" type="slidenum">
              <a:rPr lang="en-US" smtClean="0"/>
              <a:t>‹#›</a:t>
            </a:fld>
            <a:endParaRPr lang="en-US"/>
          </a:p>
        </p:txBody>
      </p:sp>
    </p:spTree>
    <p:extLst>
      <p:ext uri="{BB962C8B-B14F-4D97-AF65-F5344CB8AC3E}">
        <p14:creationId xmlns:p14="http://schemas.microsoft.com/office/powerpoint/2010/main" val="20694747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B29F4-E73D-F75C-25D9-4732577D89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C0CD97-2C0C-6DBB-DD9F-4DC0ABDC33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1CA935-FECB-C30E-7E26-ED6DFB5D9C1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F9E41C-57ED-BDD2-3688-46B218B987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52F5C0-0A02-D67A-4EC7-644FDE82B6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746746-2C0F-2E1E-527B-8C0B5B6DCF03}"/>
              </a:ext>
            </a:extLst>
          </p:cNvPr>
          <p:cNvSpPr>
            <a:spLocks noGrp="1"/>
          </p:cNvSpPr>
          <p:nvPr>
            <p:ph type="dt" sz="half" idx="10"/>
          </p:nvPr>
        </p:nvSpPr>
        <p:spPr/>
        <p:txBody>
          <a:bodyPr/>
          <a:lstStyle/>
          <a:p>
            <a:fld id="{EFFF4817-07C1-4FA1-B5D2-7A77581A9D91}" type="datetimeFigureOut">
              <a:rPr lang="en-US" smtClean="0"/>
              <a:t>7/16/2025</a:t>
            </a:fld>
            <a:endParaRPr lang="en-US"/>
          </a:p>
        </p:txBody>
      </p:sp>
      <p:sp>
        <p:nvSpPr>
          <p:cNvPr id="8" name="Footer Placeholder 7">
            <a:extLst>
              <a:ext uri="{FF2B5EF4-FFF2-40B4-BE49-F238E27FC236}">
                <a16:creationId xmlns:a16="http://schemas.microsoft.com/office/drawing/2014/main" id="{04BEBD99-3211-666C-F31E-89C4BA7D2A1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6F8FAB-C8A3-F6CC-5619-9D32A3D9AB03}"/>
              </a:ext>
            </a:extLst>
          </p:cNvPr>
          <p:cNvSpPr>
            <a:spLocks noGrp="1"/>
          </p:cNvSpPr>
          <p:nvPr>
            <p:ph type="sldNum" sz="quarter" idx="12"/>
          </p:nvPr>
        </p:nvSpPr>
        <p:spPr/>
        <p:txBody>
          <a:bodyPr/>
          <a:lstStyle/>
          <a:p>
            <a:fld id="{3B4D5FF6-42D3-40F6-BA8E-2B759336468B}" type="slidenum">
              <a:rPr lang="en-US" smtClean="0"/>
              <a:t>‹#›</a:t>
            </a:fld>
            <a:endParaRPr lang="en-US"/>
          </a:p>
        </p:txBody>
      </p:sp>
    </p:spTree>
    <p:extLst>
      <p:ext uri="{BB962C8B-B14F-4D97-AF65-F5344CB8AC3E}">
        <p14:creationId xmlns:p14="http://schemas.microsoft.com/office/powerpoint/2010/main" val="885349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B072D-4055-F712-04BE-62054E36DBF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5BE1645-12F4-ABDD-0E5B-B2DF98218322}"/>
              </a:ext>
            </a:extLst>
          </p:cNvPr>
          <p:cNvSpPr>
            <a:spLocks noGrp="1"/>
          </p:cNvSpPr>
          <p:nvPr>
            <p:ph type="dt" sz="half" idx="10"/>
          </p:nvPr>
        </p:nvSpPr>
        <p:spPr/>
        <p:txBody>
          <a:bodyPr/>
          <a:lstStyle/>
          <a:p>
            <a:fld id="{EFFF4817-07C1-4FA1-B5D2-7A77581A9D91}" type="datetimeFigureOut">
              <a:rPr lang="en-US" smtClean="0"/>
              <a:t>7/16/2025</a:t>
            </a:fld>
            <a:endParaRPr lang="en-US"/>
          </a:p>
        </p:txBody>
      </p:sp>
      <p:sp>
        <p:nvSpPr>
          <p:cNvPr id="4" name="Footer Placeholder 3">
            <a:extLst>
              <a:ext uri="{FF2B5EF4-FFF2-40B4-BE49-F238E27FC236}">
                <a16:creationId xmlns:a16="http://schemas.microsoft.com/office/drawing/2014/main" id="{6E7289BF-08A7-59CE-B3D0-22EA5971F3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FFD14D3-6519-DAD9-35C1-0259B74AB5F9}"/>
              </a:ext>
            </a:extLst>
          </p:cNvPr>
          <p:cNvSpPr>
            <a:spLocks noGrp="1"/>
          </p:cNvSpPr>
          <p:nvPr>
            <p:ph type="sldNum" sz="quarter" idx="12"/>
          </p:nvPr>
        </p:nvSpPr>
        <p:spPr/>
        <p:txBody>
          <a:bodyPr/>
          <a:lstStyle/>
          <a:p>
            <a:fld id="{3B4D5FF6-42D3-40F6-BA8E-2B759336468B}" type="slidenum">
              <a:rPr lang="en-US" smtClean="0"/>
              <a:t>‹#›</a:t>
            </a:fld>
            <a:endParaRPr lang="en-US"/>
          </a:p>
        </p:txBody>
      </p:sp>
    </p:spTree>
    <p:extLst>
      <p:ext uri="{BB962C8B-B14F-4D97-AF65-F5344CB8AC3E}">
        <p14:creationId xmlns:p14="http://schemas.microsoft.com/office/powerpoint/2010/main" val="33058538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98C1FC-54B5-8559-4005-2176D79BCE5D}"/>
              </a:ext>
            </a:extLst>
          </p:cNvPr>
          <p:cNvSpPr>
            <a:spLocks noGrp="1"/>
          </p:cNvSpPr>
          <p:nvPr>
            <p:ph type="dt" sz="half" idx="10"/>
          </p:nvPr>
        </p:nvSpPr>
        <p:spPr/>
        <p:txBody>
          <a:bodyPr/>
          <a:lstStyle/>
          <a:p>
            <a:fld id="{EFFF4817-07C1-4FA1-B5D2-7A77581A9D91}" type="datetimeFigureOut">
              <a:rPr lang="en-US" smtClean="0"/>
              <a:t>7/16/2025</a:t>
            </a:fld>
            <a:endParaRPr lang="en-US"/>
          </a:p>
        </p:txBody>
      </p:sp>
      <p:sp>
        <p:nvSpPr>
          <p:cNvPr id="3" name="Footer Placeholder 2">
            <a:extLst>
              <a:ext uri="{FF2B5EF4-FFF2-40B4-BE49-F238E27FC236}">
                <a16:creationId xmlns:a16="http://schemas.microsoft.com/office/drawing/2014/main" id="{0D360E92-86AE-4F25-1C30-5950F624BD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5AF79D-883C-E9F3-8953-9581C01EE0E6}"/>
              </a:ext>
            </a:extLst>
          </p:cNvPr>
          <p:cNvSpPr>
            <a:spLocks noGrp="1"/>
          </p:cNvSpPr>
          <p:nvPr>
            <p:ph type="sldNum" sz="quarter" idx="12"/>
          </p:nvPr>
        </p:nvSpPr>
        <p:spPr/>
        <p:txBody>
          <a:bodyPr/>
          <a:lstStyle/>
          <a:p>
            <a:fld id="{3B4D5FF6-42D3-40F6-BA8E-2B759336468B}" type="slidenum">
              <a:rPr lang="en-US" smtClean="0"/>
              <a:t>‹#›</a:t>
            </a:fld>
            <a:endParaRPr lang="en-US"/>
          </a:p>
        </p:txBody>
      </p:sp>
    </p:spTree>
    <p:extLst>
      <p:ext uri="{BB962C8B-B14F-4D97-AF65-F5344CB8AC3E}">
        <p14:creationId xmlns:p14="http://schemas.microsoft.com/office/powerpoint/2010/main" val="24967982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FA2E4-423C-CBE0-517F-FE94D20BC4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74B950-86EE-F960-ADE4-2888A2806A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53A281-2A38-BA2E-14C6-1C5EC3DA8C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B0E9E1-2DDE-0B09-7182-03FE196A3F8E}"/>
              </a:ext>
            </a:extLst>
          </p:cNvPr>
          <p:cNvSpPr>
            <a:spLocks noGrp="1"/>
          </p:cNvSpPr>
          <p:nvPr>
            <p:ph type="dt" sz="half" idx="10"/>
          </p:nvPr>
        </p:nvSpPr>
        <p:spPr/>
        <p:txBody>
          <a:bodyPr/>
          <a:lstStyle/>
          <a:p>
            <a:fld id="{EFFF4817-07C1-4FA1-B5D2-7A77581A9D91}" type="datetimeFigureOut">
              <a:rPr lang="en-US" smtClean="0"/>
              <a:t>7/16/2025</a:t>
            </a:fld>
            <a:endParaRPr lang="en-US"/>
          </a:p>
        </p:txBody>
      </p:sp>
      <p:sp>
        <p:nvSpPr>
          <p:cNvPr id="6" name="Footer Placeholder 5">
            <a:extLst>
              <a:ext uri="{FF2B5EF4-FFF2-40B4-BE49-F238E27FC236}">
                <a16:creationId xmlns:a16="http://schemas.microsoft.com/office/drawing/2014/main" id="{62F7A5EE-602E-F766-C884-57E75B656A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1FB397-D44C-9B2E-C8EC-22FF8DA0B012}"/>
              </a:ext>
            </a:extLst>
          </p:cNvPr>
          <p:cNvSpPr>
            <a:spLocks noGrp="1"/>
          </p:cNvSpPr>
          <p:nvPr>
            <p:ph type="sldNum" sz="quarter" idx="12"/>
          </p:nvPr>
        </p:nvSpPr>
        <p:spPr/>
        <p:txBody>
          <a:bodyPr/>
          <a:lstStyle/>
          <a:p>
            <a:fld id="{3B4D5FF6-42D3-40F6-BA8E-2B759336468B}" type="slidenum">
              <a:rPr lang="en-US" smtClean="0"/>
              <a:t>‹#›</a:t>
            </a:fld>
            <a:endParaRPr lang="en-US"/>
          </a:p>
        </p:txBody>
      </p:sp>
    </p:spTree>
    <p:extLst>
      <p:ext uri="{BB962C8B-B14F-4D97-AF65-F5344CB8AC3E}">
        <p14:creationId xmlns:p14="http://schemas.microsoft.com/office/powerpoint/2010/main" val="2704874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7/16/2025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8279995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0AE59-B142-C2B1-BDE6-81B67764FD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C2F22E-E980-65CA-471E-6613E05EAA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9DA2F5-CD6A-4D21-4677-EDED8212E0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879BA3-D5A4-783C-7A69-59F661030AF2}"/>
              </a:ext>
            </a:extLst>
          </p:cNvPr>
          <p:cNvSpPr>
            <a:spLocks noGrp="1"/>
          </p:cNvSpPr>
          <p:nvPr>
            <p:ph type="dt" sz="half" idx="10"/>
          </p:nvPr>
        </p:nvSpPr>
        <p:spPr/>
        <p:txBody>
          <a:bodyPr/>
          <a:lstStyle/>
          <a:p>
            <a:fld id="{EFFF4817-07C1-4FA1-B5D2-7A77581A9D91}" type="datetimeFigureOut">
              <a:rPr lang="en-US" smtClean="0"/>
              <a:t>7/16/2025</a:t>
            </a:fld>
            <a:endParaRPr lang="en-US"/>
          </a:p>
        </p:txBody>
      </p:sp>
      <p:sp>
        <p:nvSpPr>
          <p:cNvPr id="6" name="Footer Placeholder 5">
            <a:extLst>
              <a:ext uri="{FF2B5EF4-FFF2-40B4-BE49-F238E27FC236}">
                <a16:creationId xmlns:a16="http://schemas.microsoft.com/office/drawing/2014/main" id="{E4B3380C-EE8A-5779-0B43-B37B4ABB58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953748-BDEE-267C-0C6F-C7275D778D64}"/>
              </a:ext>
            </a:extLst>
          </p:cNvPr>
          <p:cNvSpPr>
            <a:spLocks noGrp="1"/>
          </p:cNvSpPr>
          <p:nvPr>
            <p:ph type="sldNum" sz="quarter" idx="12"/>
          </p:nvPr>
        </p:nvSpPr>
        <p:spPr/>
        <p:txBody>
          <a:bodyPr/>
          <a:lstStyle/>
          <a:p>
            <a:fld id="{3B4D5FF6-42D3-40F6-BA8E-2B759336468B}" type="slidenum">
              <a:rPr lang="en-US" smtClean="0"/>
              <a:t>‹#›</a:t>
            </a:fld>
            <a:endParaRPr lang="en-US"/>
          </a:p>
        </p:txBody>
      </p:sp>
    </p:spTree>
    <p:extLst>
      <p:ext uri="{BB962C8B-B14F-4D97-AF65-F5344CB8AC3E}">
        <p14:creationId xmlns:p14="http://schemas.microsoft.com/office/powerpoint/2010/main" val="24405458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FDDBF-350E-BB08-CA1C-1DB1108D90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EF217F-4CE8-06A6-5139-C734D34BC6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FDE45B-8484-7F77-B04A-44359CD5FC3E}"/>
              </a:ext>
            </a:extLst>
          </p:cNvPr>
          <p:cNvSpPr>
            <a:spLocks noGrp="1"/>
          </p:cNvSpPr>
          <p:nvPr>
            <p:ph type="dt" sz="half" idx="10"/>
          </p:nvPr>
        </p:nvSpPr>
        <p:spPr/>
        <p:txBody>
          <a:bodyPr/>
          <a:lstStyle/>
          <a:p>
            <a:fld id="{EFFF4817-07C1-4FA1-B5D2-7A77581A9D91}" type="datetimeFigureOut">
              <a:rPr lang="en-US" smtClean="0"/>
              <a:t>7/16/2025</a:t>
            </a:fld>
            <a:endParaRPr lang="en-US"/>
          </a:p>
        </p:txBody>
      </p:sp>
      <p:sp>
        <p:nvSpPr>
          <p:cNvPr id="5" name="Footer Placeholder 4">
            <a:extLst>
              <a:ext uri="{FF2B5EF4-FFF2-40B4-BE49-F238E27FC236}">
                <a16:creationId xmlns:a16="http://schemas.microsoft.com/office/drawing/2014/main" id="{877897A0-89A5-FCCF-D5A5-092DE923A1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47EEEB-71AD-8EA9-52FE-DA5D73E8E205}"/>
              </a:ext>
            </a:extLst>
          </p:cNvPr>
          <p:cNvSpPr>
            <a:spLocks noGrp="1"/>
          </p:cNvSpPr>
          <p:nvPr>
            <p:ph type="sldNum" sz="quarter" idx="12"/>
          </p:nvPr>
        </p:nvSpPr>
        <p:spPr/>
        <p:txBody>
          <a:bodyPr/>
          <a:lstStyle/>
          <a:p>
            <a:fld id="{3B4D5FF6-42D3-40F6-BA8E-2B759336468B}" type="slidenum">
              <a:rPr lang="en-US" smtClean="0"/>
              <a:t>‹#›</a:t>
            </a:fld>
            <a:endParaRPr lang="en-US"/>
          </a:p>
        </p:txBody>
      </p:sp>
    </p:spTree>
    <p:extLst>
      <p:ext uri="{BB962C8B-B14F-4D97-AF65-F5344CB8AC3E}">
        <p14:creationId xmlns:p14="http://schemas.microsoft.com/office/powerpoint/2010/main" val="10798284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9535FE-FE77-AA75-8906-5335C3495E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CD3F01-A5B5-3AE9-0B2F-D0BC28810D0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0DCBA4-6A9D-D93A-3C91-76B861870B6A}"/>
              </a:ext>
            </a:extLst>
          </p:cNvPr>
          <p:cNvSpPr>
            <a:spLocks noGrp="1"/>
          </p:cNvSpPr>
          <p:nvPr>
            <p:ph type="dt" sz="half" idx="10"/>
          </p:nvPr>
        </p:nvSpPr>
        <p:spPr/>
        <p:txBody>
          <a:bodyPr/>
          <a:lstStyle/>
          <a:p>
            <a:fld id="{EFFF4817-07C1-4FA1-B5D2-7A77581A9D91}" type="datetimeFigureOut">
              <a:rPr lang="en-US" smtClean="0"/>
              <a:t>7/16/2025</a:t>
            </a:fld>
            <a:endParaRPr lang="en-US"/>
          </a:p>
        </p:txBody>
      </p:sp>
      <p:sp>
        <p:nvSpPr>
          <p:cNvPr id="5" name="Footer Placeholder 4">
            <a:extLst>
              <a:ext uri="{FF2B5EF4-FFF2-40B4-BE49-F238E27FC236}">
                <a16:creationId xmlns:a16="http://schemas.microsoft.com/office/drawing/2014/main" id="{DC0C2E51-A2CF-5F4F-76E2-83B64353B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22C40B-191A-7039-92D6-5D4C26065BBA}"/>
              </a:ext>
            </a:extLst>
          </p:cNvPr>
          <p:cNvSpPr>
            <a:spLocks noGrp="1"/>
          </p:cNvSpPr>
          <p:nvPr>
            <p:ph type="sldNum" sz="quarter" idx="12"/>
          </p:nvPr>
        </p:nvSpPr>
        <p:spPr/>
        <p:txBody>
          <a:bodyPr/>
          <a:lstStyle/>
          <a:p>
            <a:fld id="{3B4D5FF6-42D3-40F6-BA8E-2B759336468B}" type="slidenum">
              <a:rPr lang="en-US" smtClean="0"/>
              <a:t>‹#›</a:t>
            </a:fld>
            <a:endParaRPr lang="en-US"/>
          </a:p>
        </p:txBody>
      </p:sp>
    </p:spTree>
    <p:extLst>
      <p:ext uri="{BB962C8B-B14F-4D97-AF65-F5344CB8AC3E}">
        <p14:creationId xmlns:p14="http://schemas.microsoft.com/office/powerpoint/2010/main" val="36985134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029F6-0A65-33B2-F9D5-CA8B7A0DD6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E49221-C863-27F8-F975-A2DAB07EEC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EF023AA-1E1A-37B4-CF6F-7310B74771FF}"/>
              </a:ext>
            </a:extLst>
          </p:cNvPr>
          <p:cNvSpPr>
            <a:spLocks noGrp="1"/>
          </p:cNvSpPr>
          <p:nvPr>
            <p:ph type="dt" sz="half" idx="10"/>
          </p:nvPr>
        </p:nvSpPr>
        <p:spPr/>
        <p:txBody>
          <a:bodyPr/>
          <a:lstStyle/>
          <a:p>
            <a:fld id="{52CDF7A6-26CA-4441-9B58-D6E64878D247}" type="datetimeFigureOut">
              <a:rPr lang="en-US" smtClean="0"/>
              <a:t>7/16/2025</a:t>
            </a:fld>
            <a:endParaRPr lang="en-US"/>
          </a:p>
        </p:txBody>
      </p:sp>
      <p:sp>
        <p:nvSpPr>
          <p:cNvPr id="5" name="Footer Placeholder 4">
            <a:extLst>
              <a:ext uri="{FF2B5EF4-FFF2-40B4-BE49-F238E27FC236}">
                <a16:creationId xmlns:a16="http://schemas.microsoft.com/office/drawing/2014/main" id="{AA072CD9-061D-25A6-E262-8DE889B0DE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51F834-B621-B375-40A7-A9C94CF99D56}"/>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17656103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2147A-68AA-767B-47BF-87B292CCF5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3B4C68-B503-57A1-A717-D42D4A39AF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42AE3A-0086-570E-CAC8-86F60D4431C4}"/>
              </a:ext>
            </a:extLst>
          </p:cNvPr>
          <p:cNvSpPr>
            <a:spLocks noGrp="1"/>
          </p:cNvSpPr>
          <p:nvPr>
            <p:ph type="dt" sz="half" idx="10"/>
          </p:nvPr>
        </p:nvSpPr>
        <p:spPr/>
        <p:txBody>
          <a:bodyPr/>
          <a:lstStyle/>
          <a:p>
            <a:fld id="{52CDF7A6-26CA-4441-9B58-D6E64878D247}" type="datetimeFigureOut">
              <a:rPr lang="en-US" smtClean="0"/>
              <a:t>7/16/2025</a:t>
            </a:fld>
            <a:endParaRPr lang="en-US"/>
          </a:p>
        </p:txBody>
      </p:sp>
      <p:sp>
        <p:nvSpPr>
          <p:cNvPr id="5" name="Footer Placeholder 4">
            <a:extLst>
              <a:ext uri="{FF2B5EF4-FFF2-40B4-BE49-F238E27FC236}">
                <a16:creationId xmlns:a16="http://schemas.microsoft.com/office/drawing/2014/main" id="{E73F4EBE-A49C-385B-BD85-06180DC478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A5AECF-83D1-C9D9-82F5-0415B03AED02}"/>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10389744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E47CD-5786-6CBB-356B-4870A9AC0C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BAFC19-DA61-3D8A-216B-985C7421DFA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E17181-B7E2-5C21-E515-A62D98383FF8}"/>
              </a:ext>
            </a:extLst>
          </p:cNvPr>
          <p:cNvSpPr>
            <a:spLocks noGrp="1"/>
          </p:cNvSpPr>
          <p:nvPr>
            <p:ph type="dt" sz="half" idx="10"/>
          </p:nvPr>
        </p:nvSpPr>
        <p:spPr/>
        <p:txBody>
          <a:bodyPr/>
          <a:lstStyle/>
          <a:p>
            <a:fld id="{52CDF7A6-26CA-4441-9B58-D6E64878D247}" type="datetimeFigureOut">
              <a:rPr lang="en-US" smtClean="0"/>
              <a:t>7/16/2025</a:t>
            </a:fld>
            <a:endParaRPr lang="en-US"/>
          </a:p>
        </p:txBody>
      </p:sp>
      <p:sp>
        <p:nvSpPr>
          <p:cNvPr id="5" name="Footer Placeholder 4">
            <a:extLst>
              <a:ext uri="{FF2B5EF4-FFF2-40B4-BE49-F238E27FC236}">
                <a16:creationId xmlns:a16="http://schemas.microsoft.com/office/drawing/2014/main" id="{CD930E2C-79DC-13F5-4738-80D9385C7F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69C618-EA05-E57A-5A34-2F91527B1284}"/>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42675071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FA4E6-B46C-4009-481B-DD87C49430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A535D8-0B60-97D4-DA7C-636931D17B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AE291B-03EF-E27D-97BD-613B5D2C9B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E66B4A-AD47-AB6B-8A90-240C1599C47E}"/>
              </a:ext>
            </a:extLst>
          </p:cNvPr>
          <p:cNvSpPr>
            <a:spLocks noGrp="1"/>
          </p:cNvSpPr>
          <p:nvPr>
            <p:ph type="dt" sz="half" idx="10"/>
          </p:nvPr>
        </p:nvSpPr>
        <p:spPr/>
        <p:txBody>
          <a:bodyPr/>
          <a:lstStyle/>
          <a:p>
            <a:fld id="{52CDF7A6-26CA-4441-9B58-D6E64878D247}" type="datetimeFigureOut">
              <a:rPr lang="en-US" smtClean="0"/>
              <a:t>7/16/2025</a:t>
            </a:fld>
            <a:endParaRPr lang="en-US"/>
          </a:p>
        </p:txBody>
      </p:sp>
      <p:sp>
        <p:nvSpPr>
          <p:cNvPr id="6" name="Footer Placeholder 5">
            <a:extLst>
              <a:ext uri="{FF2B5EF4-FFF2-40B4-BE49-F238E27FC236}">
                <a16:creationId xmlns:a16="http://schemas.microsoft.com/office/drawing/2014/main" id="{F734C3FF-1795-DADD-9108-1E99822372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0CF02E-D8C9-558D-EDAC-303CC0B12472}"/>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26843722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647E0-B645-EB48-C212-B8285F0A16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B625E1-D17B-8303-C559-3B3B6A807B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AFE2A-5063-3BDF-3EFF-9E8EF134B6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31193B-7FE7-DC74-F0B9-A89FB16B89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EE0452-43CB-FC71-31AF-50DDA8B375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BB2339-51B0-7DA3-3318-09E66123CB6D}"/>
              </a:ext>
            </a:extLst>
          </p:cNvPr>
          <p:cNvSpPr>
            <a:spLocks noGrp="1"/>
          </p:cNvSpPr>
          <p:nvPr>
            <p:ph type="dt" sz="half" idx="10"/>
          </p:nvPr>
        </p:nvSpPr>
        <p:spPr/>
        <p:txBody>
          <a:bodyPr/>
          <a:lstStyle/>
          <a:p>
            <a:fld id="{52CDF7A6-26CA-4441-9B58-D6E64878D247}" type="datetimeFigureOut">
              <a:rPr lang="en-US" smtClean="0"/>
              <a:t>7/16/2025</a:t>
            </a:fld>
            <a:endParaRPr lang="en-US"/>
          </a:p>
        </p:txBody>
      </p:sp>
      <p:sp>
        <p:nvSpPr>
          <p:cNvPr id="8" name="Footer Placeholder 7">
            <a:extLst>
              <a:ext uri="{FF2B5EF4-FFF2-40B4-BE49-F238E27FC236}">
                <a16:creationId xmlns:a16="http://schemas.microsoft.com/office/drawing/2014/main" id="{12EB1EED-E945-FB7A-2751-9F7BAFE93A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D35AA1-BFF3-360F-9F3C-018264FE79A8}"/>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22233100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A0961-B900-B0DF-4295-1E9F279173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C794AF-89FC-FFB9-888E-5AC4E52F05EA}"/>
              </a:ext>
            </a:extLst>
          </p:cNvPr>
          <p:cNvSpPr>
            <a:spLocks noGrp="1"/>
          </p:cNvSpPr>
          <p:nvPr>
            <p:ph type="dt" sz="half" idx="10"/>
          </p:nvPr>
        </p:nvSpPr>
        <p:spPr/>
        <p:txBody>
          <a:bodyPr/>
          <a:lstStyle/>
          <a:p>
            <a:fld id="{52CDF7A6-26CA-4441-9B58-D6E64878D247}" type="datetimeFigureOut">
              <a:rPr lang="en-US" smtClean="0"/>
              <a:t>7/16/2025</a:t>
            </a:fld>
            <a:endParaRPr lang="en-US"/>
          </a:p>
        </p:txBody>
      </p:sp>
      <p:sp>
        <p:nvSpPr>
          <p:cNvPr id="4" name="Footer Placeholder 3">
            <a:extLst>
              <a:ext uri="{FF2B5EF4-FFF2-40B4-BE49-F238E27FC236}">
                <a16:creationId xmlns:a16="http://schemas.microsoft.com/office/drawing/2014/main" id="{0F321961-0C61-8C11-02E1-0DEB9936AB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97A14B-3C68-6618-9C38-D34B7EBF6583}"/>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17907465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B0F70B-BFEA-CB7C-0582-7C7D508A053A}"/>
              </a:ext>
            </a:extLst>
          </p:cNvPr>
          <p:cNvSpPr>
            <a:spLocks noGrp="1"/>
          </p:cNvSpPr>
          <p:nvPr>
            <p:ph type="dt" sz="half" idx="10"/>
          </p:nvPr>
        </p:nvSpPr>
        <p:spPr/>
        <p:txBody>
          <a:bodyPr/>
          <a:lstStyle/>
          <a:p>
            <a:fld id="{52CDF7A6-26CA-4441-9B58-D6E64878D247}" type="datetimeFigureOut">
              <a:rPr lang="en-US" smtClean="0"/>
              <a:t>7/16/2025</a:t>
            </a:fld>
            <a:endParaRPr lang="en-US"/>
          </a:p>
        </p:txBody>
      </p:sp>
      <p:sp>
        <p:nvSpPr>
          <p:cNvPr id="3" name="Footer Placeholder 2">
            <a:extLst>
              <a:ext uri="{FF2B5EF4-FFF2-40B4-BE49-F238E27FC236}">
                <a16:creationId xmlns:a16="http://schemas.microsoft.com/office/drawing/2014/main" id="{EA05C4CC-948C-5228-40F3-E77774043F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9C2827-21AE-8EC7-5A18-37FD051240AE}"/>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675502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7/16/2025</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580647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E711C-F82B-422E-F6ED-3935E3BDFF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17CB31-818B-CFEB-6B5E-35F7AFA2C4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94373C-5776-64B4-0287-304095D650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74D56E-5C53-5CD4-2CDB-7EFFA82F14B7}"/>
              </a:ext>
            </a:extLst>
          </p:cNvPr>
          <p:cNvSpPr>
            <a:spLocks noGrp="1"/>
          </p:cNvSpPr>
          <p:nvPr>
            <p:ph type="dt" sz="half" idx="10"/>
          </p:nvPr>
        </p:nvSpPr>
        <p:spPr/>
        <p:txBody>
          <a:bodyPr/>
          <a:lstStyle/>
          <a:p>
            <a:fld id="{52CDF7A6-26CA-4441-9B58-D6E64878D247}" type="datetimeFigureOut">
              <a:rPr lang="en-US" smtClean="0"/>
              <a:t>7/16/2025</a:t>
            </a:fld>
            <a:endParaRPr lang="en-US"/>
          </a:p>
        </p:txBody>
      </p:sp>
      <p:sp>
        <p:nvSpPr>
          <p:cNvPr id="6" name="Footer Placeholder 5">
            <a:extLst>
              <a:ext uri="{FF2B5EF4-FFF2-40B4-BE49-F238E27FC236}">
                <a16:creationId xmlns:a16="http://schemas.microsoft.com/office/drawing/2014/main" id="{98D9DE75-3FF1-CF47-A287-7C3DCF536D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B4C7BE-FFA2-B9BD-E90E-40E06E6FDEB9}"/>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20371771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9B7A7-FB98-ADCA-A33C-4C0FE3ACD9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153111-3441-D0D5-B94E-DFE8146DC6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A1CEF0-4F10-93C9-43CF-7D190CC4EA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A2FC29-8A20-F5A0-189E-2B7F4D958AB4}"/>
              </a:ext>
            </a:extLst>
          </p:cNvPr>
          <p:cNvSpPr>
            <a:spLocks noGrp="1"/>
          </p:cNvSpPr>
          <p:nvPr>
            <p:ph type="dt" sz="half" idx="10"/>
          </p:nvPr>
        </p:nvSpPr>
        <p:spPr/>
        <p:txBody>
          <a:bodyPr/>
          <a:lstStyle/>
          <a:p>
            <a:fld id="{52CDF7A6-26CA-4441-9B58-D6E64878D247}" type="datetimeFigureOut">
              <a:rPr lang="en-US" smtClean="0"/>
              <a:t>7/16/2025</a:t>
            </a:fld>
            <a:endParaRPr lang="en-US"/>
          </a:p>
        </p:txBody>
      </p:sp>
      <p:sp>
        <p:nvSpPr>
          <p:cNvPr id="6" name="Footer Placeholder 5">
            <a:extLst>
              <a:ext uri="{FF2B5EF4-FFF2-40B4-BE49-F238E27FC236}">
                <a16:creationId xmlns:a16="http://schemas.microsoft.com/office/drawing/2014/main" id="{F3641BF7-1FD0-4B80-E2E0-E2512CF922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9546EA-8C77-F1FB-C36A-1A0EF2E69469}"/>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22739862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5005F-8ECE-8094-31F3-B562087A7C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F895E2-87DC-85B7-AB05-DE26A9D1E3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F0CE32-52B5-158F-7307-C5BDED6781FD}"/>
              </a:ext>
            </a:extLst>
          </p:cNvPr>
          <p:cNvSpPr>
            <a:spLocks noGrp="1"/>
          </p:cNvSpPr>
          <p:nvPr>
            <p:ph type="dt" sz="half" idx="10"/>
          </p:nvPr>
        </p:nvSpPr>
        <p:spPr/>
        <p:txBody>
          <a:bodyPr/>
          <a:lstStyle/>
          <a:p>
            <a:fld id="{52CDF7A6-26CA-4441-9B58-D6E64878D247}" type="datetimeFigureOut">
              <a:rPr lang="en-US" smtClean="0"/>
              <a:t>7/16/2025</a:t>
            </a:fld>
            <a:endParaRPr lang="en-US"/>
          </a:p>
        </p:txBody>
      </p:sp>
      <p:sp>
        <p:nvSpPr>
          <p:cNvPr id="5" name="Footer Placeholder 4">
            <a:extLst>
              <a:ext uri="{FF2B5EF4-FFF2-40B4-BE49-F238E27FC236}">
                <a16:creationId xmlns:a16="http://schemas.microsoft.com/office/drawing/2014/main" id="{62AACCA5-C055-44F9-02D7-93AC7B5F53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464514-312A-D22B-949E-B120AEB5F502}"/>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6596928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A7D760-5864-4C87-984E-1D05E30434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89F5E0-DA14-1785-877A-3AC2DA74E7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A86BE8-E631-2DA8-05F6-E19BAEA34EBE}"/>
              </a:ext>
            </a:extLst>
          </p:cNvPr>
          <p:cNvSpPr>
            <a:spLocks noGrp="1"/>
          </p:cNvSpPr>
          <p:nvPr>
            <p:ph type="dt" sz="half" idx="10"/>
          </p:nvPr>
        </p:nvSpPr>
        <p:spPr/>
        <p:txBody>
          <a:bodyPr/>
          <a:lstStyle/>
          <a:p>
            <a:fld id="{52CDF7A6-26CA-4441-9B58-D6E64878D247}" type="datetimeFigureOut">
              <a:rPr lang="en-US" smtClean="0"/>
              <a:t>7/16/2025</a:t>
            </a:fld>
            <a:endParaRPr lang="en-US"/>
          </a:p>
        </p:txBody>
      </p:sp>
      <p:sp>
        <p:nvSpPr>
          <p:cNvPr id="5" name="Footer Placeholder 4">
            <a:extLst>
              <a:ext uri="{FF2B5EF4-FFF2-40B4-BE49-F238E27FC236}">
                <a16:creationId xmlns:a16="http://schemas.microsoft.com/office/drawing/2014/main" id="{F8C4A731-CAE7-0693-F768-0EE6833A9A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FA7AE2-AAA9-9E8D-855E-7DA5B8A8450C}"/>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1596464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7/16/2025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854839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7/16/2025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467544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7/16/2025</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354003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7/16/2025</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166860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7/16/2025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07157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7/16/2025</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861701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7/16/2025</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678547607"/>
      </p:ext>
    </p:extLst>
  </p:cSld>
  <p:clrMap bg1="lt1" tx1="dk1" bg2="lt2" tx2="dk2" accent1="accent1" accent2="accent2" accent3="accent3" accent4="accent4" accent5="accent5" accent6="accent6" hlink="hlink" folHlink="folHlink"/>
  <p:sldLayoutIdLst>
    <p:sldLayoutId id="2147483683" r:id="rId1"/>
    <p:sldLayoutId id="2147483682" r:id="rId2"/>
    <p:sldLayoutId id="2147483681" r:id="rId3"/>
    <p:sldLayoutId id="2147483680" r:id="rId4"/>
    <p:sldLayoutId id="2147483679" r:id="rId5"/>
    <p:sldLayoutId id="2147483678" r:id="rId6"/>
    <p:sldLayoutId id="2147483677" r:id="rId7"/>
    <p:sldLayoutId id="2147483676" r:id="rId8"/>
    <p:sldLayoutId id="2147483675" r:id="rId9"/>
    <p:sldLayoutId id="2147483674" r:id="rId10"/>
    <p:sldLayoutId id="2147483673"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07DFDF-8F4B-003B-B564-C998A626EC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94BA35-7110-4372-BB9C-DEF0FD5EB9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A46741-F89F-7393-6A83-D2DC749988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FFF4817-07C1-4FA1-B5D2-7A77581A9D91}" type="datetimeFigureOut">
              <a:rPr lang="en-US" smtClean="0"/>
              <a:t>7/16/2025</a:t>
            </a:fld>
            <a:endParaRPr lang="en-US"/>
          </a:p>
        </p:txBody>
      </p:sp>
      <p:sp>
        <p:nvSpPr>
          <p:cNvPr id="5" name="Footer Placeholder 4">
            <a:extLst>
              <a:ext uri="{FF2B5EF4-FFF2-40B4-BE49-F238E27FC236}">
                <a16:creationId xmlns:a16="http://schemas.microsoft.com/office/drawing/2014/main" id="{9233E451-12EE-13ED-978B-142D77B14D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CBD212E-4D63-BDD3-584E-FA46585B3C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B4D5FF6-42D3-40F6-BA8E-2B759336468B}" type="slidenum">
              <a:rPr lang="en-US" smtClean="0"/>
              <a:t>‹#›</a:t>
            </a:fld>
            <a:endParaRPr lang="en-US"/>
          </a:p>
        </p:txBody>
      </p:sp>
    </p:spTree>
    <p:extLst>
      <p:ext uri="{BB962C8B-B14F-4D97-AF65-F5344CB8AC3E}">
        <p14:creationId xmlns:p14="http://schemas.microsoft.com/office/powerpoint/2010/main" val="36856896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2E5BF8-8CEA-E905-3D3A-06A60F58E3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A2CB9B-E73D-B1BB-E87E-0F7FD1156C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5A5083-BDCB-CF50-6DB5-D68349EEB8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2CDF7A6-26CA-4441-9B58-D6E64878D247}" type="datetimeFigureOut">
              <a:rPr lang="en-US" smtClean="0"/>
              <a:t>7/16/2025</a:t>
            </a:fld>
            <a:endParaRPr lang="en-US"/>
          </a:p>
        </p:txBody>
      </p:sp>
      <p:sp>
        <p:nvSpPr>
          <p:cNvPr id="5" name="Footer Placeholder 4">
            <a:extLst>
              <a:ext uri="{FF2B5EF4-FFF2-40B4-BE49-F238E27FC236}">
                <a16:creationId xmlns:a16="http://schemas.microsoft.com/office/drawing/2014/main" id="{19FE8719-4643-492A-464E-CEC0CA0652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A72AC13-FAC7-6E3B-B240-983CDEEBD3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93B39B8-71E5-4DA2-97B3-4BBBCD943DEA}" type="slidenum">
              <a:rPr lang="en-US" smtClean="0"/>
              <a:t>‹#›</a:t>
            </a:fld>
            <a:endParaRPr lang="en-US"/>
          </a:p>
        </p:txBody>
      </p:sp>
    </p:spTree>
    <p:extLst>
      <p:ext uri="{BB962C8B-B14F-4D97-AF65-F5344CB8AC3E}">
        <p14:creationId xmlns:p14="http://schemas.microsoft.com/office/powerpoint/2010/main" val="306817518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png"/><Relationship Id="rId7" Type="http://schemas.openxmlformats.org/officeDocument/2006/relationships/image" Target="../media/image9.sv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18.xml"/><Relationship Id="rId4" Type="http://schemas.openxmlformats.org/officeDocument/2006/relationships/image" Target="../media/image9.svg"/></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29.xml"/><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2" name="Rectangle 1061">
            <a:extLst>
              <a:ext uri="{FF2B5EF4-FFF2-40B4-BE49-F238E27FC236}">
                <a16:creationId xmlns:a16="http://schemas.microsoft.com/office/drawing/2014/main" id="{6E448DB1-4196-18A6-15DA-C72635C1B1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5" name="Picture 4" descr="A painting depicting work on a cotton plantation in the early 1900s. This is after the time period of this unit, but it shows that still mostly African Americans were working on the large plantation growing cotton. ">
            <a:extLst>
              <a:ext uri="{FF2B5EF4-FFF2-40B4-BE49-F238E27FC236}">
                <a16:creationId xmlns:a16="http://schemas.microsoft.com/office/drawing/2014/main" id="{98A504B5-FE19-FC22-2852-CB261FADEE5C}"/>
              </a:ext>
            </a:extLst>
          </p:cNvPr>
          <p:cNvPicPr>
            <a:picLocks noChangeAspect="1"/>
          </p:cNvPicPr>
          <p:nvPr/>
        </p:nvPicPr>
        <p:blipFill>
          <a:blip r:embed="rId3"/>
          <a:srcRect l="9091" t="19786"/>
          <a:stretch>
            <a:fillRect/>
          </a:stretch>
        </p:blipFill>
        <p:spPr>
          <a:xfrm>
            <a:off x="20" y="10"/>
            <a:ext cx="12191980" cy="6857990"/>
          </a:xfrm>
          <a:prstGeom prst="rect">
            <a:avLst/>
          </a:prstGeom>
        </p:spPr>
      </p:pic>
      <p:sp>
        <p:nvSpPr>
          <p:cNvPr id="1064" name="Rectangle 1063">
            <a:extLst>
              <a:ext uri="{FF2B5EF4-FFF2-40B4-BE49-F238E27FC236}">
                <a16:creationId xmlns:a16="http://schemas.microsoft.com/office/drawing/2014/main" id="{DF15DF8A-891A-1965-E372-1BA1F3B945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507179" y="173179"/>
            <a:ext cx="6858002" cy="6511640"/>
          </a:xfrm>
          <a:prstGeom prst="rect">
            <a:avLst/>
          </a:prstGeom>
          <a:gradFill>
            <a:gsLst>
              <a:gs pos="0">
                <a:schemeClr val="bg1">
                  <a:alpha val="0"/>
                </a:schemeClr>
              </a:gs>
              <a:gs pos="46000">
                <a:schemeClr val="bg1">
                  <a:alpha val="33000"/>
                </a:schemeClr>
              </a:gs>
              <a:gs pos="26000">
                <a:schemeClr val="bg1">
                  <a:alpha val="20000"/>
                </a:schemeClr>
              </a:gs>
              <a:gs pos="100000">
                <a:schemeClr val="bg1">
                  <a:alpha val="4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7963076" y="887487"/>
            <a:ext cx="4470544" cy="3474720"/>
          </a:xfrm>
        </p:spPr>
        <p:txBody>
          <a:bodyPr anchor="b">
            <a:normAutofit/>
          </a:bodyPr>
          <a:lstStyle/>
          <a:p>
            <a:pPr algn="l"/>
            <a:r>
              <a:rPr lang="en-US" sz="5800" b="1" i="1" dirty="0">
                <a:solidFill>
                  <a:schemeClr val="accent5">
                    <a:lumMod val="40000"/>
                    <a:lumOff val="60000"/>
                  </a:schemeClr>
                </a:solidFill>
              </a:rPr>
              <a:t>Unit </a:t>
            </a:r>
            <a:r>
              <a:rPr lang="en-US" sz="5800" i="1" dirty="0">
                <a:solidFill>
                  <a:schemeClr val="accent5">
                    <a:lumMod val="40000"/>
                    <a:lumOff val="60000"/>
                  </a:schemeClr>
                </a:solidFill>
              </a:rPr>
              <a:t>7</a:t>
            </a:r>
            <a:r>
              <a:rPr lang="en-US" sz="5800" b="1" i="1" dirty="0">
                <a:solidFill>
                  <a:schemeClr val="accent5">
                    <a:lumMod val="40000"/>
                    <a:lumOff val="60000"/>
                  </a:schemeClr>
                </a:solidFill>
              </a:rPr>
              <a:t>: </a:t>
            </a:r>
            <a:br>
              <a:rPr lang="en-US" sz="5800" b="1" i="1" dirty="0"/>
            </a:br>
            <a:r>
              <a:rPr lang="en-US" sz="5800" b="1" dirty="0"/>
              <a:t>Early Statehood</a:t>
            </a: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8075570" y="4832470"/>
            <a:ext cx="4116410" cy="1386840"/>
          </a:xfrm>
        </p:spPr>
        <p:txBody>
          <a:bodyPr anchor="t">
            <a:normAutofit/>
          </a:bodyPr>
          <a:lstStyle/>
          <a:p>
            <a:pPr algn="l"/>
            <a:r>
              <a:rPr lang="en-US" sz="3200" b="1" i="1" dirty="0">
                <a:solidFill>
                  <a:schemeClr val="accent5">
                    <a:lumMod val="40000"/>
                    <a:lumOff val="60000"/>
                  </a:schemeClr>
                </a:solidFill>
              </a:rPr>
              <a:t>Lesson 4: </a:t>
            </a:r>
          </a:p>
          <a:p>
            <a:pPr algn="l"/>
            <a:r>
              <a:rPr lang="en-US" sz="3200" b="1" dirty="0"/>
              <a:t>What’s the story?</a:t>
            </a:r>
          </a:p>
        </p:txBody>
      </p:sp>
    </p:spTree>
    <p:extLst>
      <p:ext uri="{BB962C8B-B14F-4D97-AF65-F5344CB8AC3E}">
        <p14:creationId xmlns:p14="http://schemas.microsoft.com/office/powerpoint/2010/main" val="368811014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8DAA10B-C448-E7B2-D123-3B215F9F21A3}"/>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F83947AE-3D1F-4BDA-89AC-441A67F2DA0A}"/>
              </a:ext>
            </a:extLst>
          </p:cNvPr>
          <p:cNvSpPr txBox="1">
            <a:spLocks noGrp="1"/>
          </p:cNvSpPr>
          <p:nvPr>
            <p:ph type="title" idx="4294967295"/>
          </p:nvPr>
        </p:nvSpPr>
        <p:spPr>
          <a:xfrm>
            <a:off x="1556657" y="13062"/>
            <a:ext cx="10537372" cy="8686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dirty="0">
                <a:latin typeface="Gotham book"/>
              </a:rPr>
              <a:t>5. Conflicts Over Slavery Continued to Grow</a:t>
            </a:r>
            <a:endParaRPr lang="en-US" sz="4400" dirty="0">
              <a:latin typeface="Gotham book"/>
            </a:endParaRPr>
          </a:p>
        </p:txBody>
      </p:sp>
      <p:pic>
        <p:nvPicPr>
          <p:cNvPr id="4" name="Picture 3" descr="A portrait of Dred Scott. He is well-dressed in a dress coat and tie.">
            <a:extLst>
              <a:ext uri="{FF2B5EF4-FFF2-40B4-BE49-F238E27FC236}">
                <a16:creationId xmlns:a16="http://schemas.microsoft.com/office/drawing/2014/main" id="{33723A1D-0E17-518A-2C6A-EC8A956D22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9095" y="1067322"/>
            <a:ext cx="3793266" cy="4402591"/>
          </a:xfrm>
          <a:prstGeom prst="rect">
            <a:avLst/>
          </a:prstGeom>
          <a:effectLst>
            <a:outerShdw blurRad="50800" dist="50800" dir="7920000" algn="ctr" rotWithShape="0">
              <a:srgbClr val="000000">
                <a:alpha val="43137"/>
              </a:srgbClr>
            </a:outerShdw>
          </a:effectLst>
        </p:spPr>
      </p:pic>
      <p:sp>
        <p:nvSpPr>
          <p:cNvPr id="5" name="TextBox 4">
            <a:extLst>
              <a:ext uri="{FF2B5EF4-FFF2-40B4-BE49-F238E27FC236}">
                <a16:creationId xmlns:a16="http://schemas.microsoft.com/office/drawing/2014/main" id="{DD1F745D-FA8E-171A-A65D-7C79F575939E}"/>
              </a:ext>
            </a:extLst>
          </p:cNvPr>
          <p:cNvSpPr txBox="1"/>
          <p:nvPr/>
        </p:nvSpPr>
        <p:spPr>
          <a:xfrm>
            <a:off x="1349828" y="5426370"/>
            <a:ext cx="2971800" cy="707886"/>
          </a:xfrm>
          <a:prstGeom prst="rect">
            <a:avLst/>
          </a:prstGeom>
          <a:noFill/>
        </p:spPr>
        <p:txBody>
          <a:bodyPr wrap="square" rtlCol="0">
            <a:spAutoFit/>
          </a:bodyPr>
          <a:lstStyle/>
          <a:p>
            <a:pPr algn="ctr"/>
            <a:r>
              <a:rPr lang="en-US" sz="2000" dirty="0">
                <a:latin typeface="Gotham book"/>
              </a:rPr>
              <a:t>Dred Scott</a:t>
            </a:r>
          </a:p>
          <a:p>
            <a:pPr algn="ctr"/>
            <a:r>
              <a:rPr lang="en-US" sz="2000" i="1" dirty="0">
                <a:latin typeface="Gotham book"/>
              </a:rPr>
              <a:t> The Library of Congress</a:t>
            </a:r>
          </a:p>
        </p:txBody>
      </p:sp>
      <p:pic>
        <p:nvPicPr>
          <p:cNvPr id="7" name="Picture 6" descr="Artwork depicting John Brown's raid on Harper's Ferry. There are armed men attacking the arsenal while some men are lying wounded on the ground. ">
            <a:extLst>
              <a:ext uri="{FF2B5EF4-FFF2-40B4-BE49-F238E27FC236}">
                <a16:creationId xmlns:a16="http://schemas.microsoft.com/office/drawing/2014/main" id="{48016BA3-9F92-3103-7045-CC84CD0856B3}"/>
              </a:ext>
            </a:extLst>
          </p:cNvPr>
          <p:cNvPicPr>
            <a:picLocks noChangeAspect="1"/>
          </p:cNvPicPr>
          <p:nvPr/>
        </p:nvPicPr>
        <p:blipFill>
          <a:blip r:embed="rId5"/>
          <a:stretch>
            <a:fillRect/>
          </a:stretch>
        </p:blipFill>
        <p:spPr>
          <a:xfrm>
            <a:off x="5106780" y="1302350"/>
            <a:ext cx="6500093" cy="4013807"/>
          </a:xfrm>
          <a:prstGeom prst="rect">
            <a:avLst/>
          </a:prstGeom>
          <a:effectLst>
            <a:outerShdw blurRad="50800" dist="50800" dir="7920000" algn="ctr" rotWithShape="0">
              <a:srgbClr val="000000">
                <a:alpha val="43137"/>
              </a:srgbClr>
            </a:outerShdw>
          </a:effectLst>
        </p:spPr>
      </p:pic>
      <p:sp>
        <p:nvSpPr>
          <p:cNvPr id="8" name="TextBox 7">
            <a:extLst>
              <a:ext uri="{FF2B5EF4-FFF2-40B4-BE49-F238E27FC236}">
                <a16:creationId xmlns:a16="http://schemas.microsoft.com/office/drawing/2014/main" id="{C3F2FD1E-5390-7A62-6B14-7F08738EF9F5}"/>
              </a:ext>
            </a:extLst>
          </p:cNvPr>
          <p:cNvSpPr txBox="1"/>
          <p:nvPr/>
        </p:nvSpPr>
        <p:spPr>
          <a:xfrm>
            <a:off x="5192486" y="5361056"/>
            <a:ext cx="6400800" cy="769441"/>
          </a:xfrm>
          <a:prstGeom prst="rect">
            <a:avLst/>
          </a:prstGeom>
          <a:noFill/>
        </p:spPr>
        <p:txBody>
          <a:bodyPr wrap="square" rtlCol="0">
            <a:spAutoFit/>
          </a:bodyPr>
          <a:lstStyle/>
          <a:p>
            <a:pPr algn="ctr"/>
            <a:r>
              <a:rPr lang="en-US" sz="2200" dirty="0">
                <a:latin typeface="Gotham book"/>
              </a:rPr>
              <a:t>John Brown’s raid on Harper’s Ferry</a:t>
            </a:r>
          </a:p>
          <a:p>
            <a:pPr algn="ctr"/>
            <a:r>
              <a:rPr lang="en-US" sz="2200" i="1" dirty="0">
                <a:latin typeface="Gotham book"/>
              </a:rPr>
              <a:t>The Library of Congress</a:t>
            </a:r>
          </a:p>
        </p:txBody>
      </p:sp>
    </p:spTree>
    <p:extLst>
      <p:ext uri="{BB962C8B-B14F-4D97-AF65-F5344CB8AC3E}">
        <p14:creationId xmlns:p14="http://schemas.microsoft.com/office/powerpoint/2010/main" val="1472322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F15BB6D-BAF8-D4DC-1213-AAD8A33CE10D}"/>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5487910F-E1B1-F3F2-CF1F-09DB2C33C459}"/>
              </a:ext>
            </a:extLst>
          </p:cNvPr>
          <p:cNvSpPr txBox="1">
            <a:spLocks noGrp="1"/>
          </p:cNvSpPr>
          <p:nvPr>
            <p:ph type="title" idx="4294967295"/>
          </p:nvPr>
        </p:nvSpPr>
        <p:spPr>
          <a:xfrm>
            <a:off x="3461657" y="13061"/>
            <a:ext cx="7327308" cy="88990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dirty="0">
                <a:ln>
                  <a:noFill/>
                </a:ln>
                <a:solidFill>
                  <a:schemeClr val="tx1"/>
                </a:solidFill>
                <a:effectLst/>
                <a:uLnTx/>
                <a:uFillTx/>
                <a:latin typeface="Gotham Medium"/>
                <a:ea typeface="+mj-ea"/>
                <a:cs typeface="+mj-cs"/>
              </a:rPr>
              <a:t>The Election of 1860</a:t>
            </a:r>
          </a:p>
        </p:txBody>
      </p:sp>
      <p:pic>
        <p:nvPicPr>
          <p:cNvPr id="13" name="Picture 12" descr="A portrait of young Abraham Lincoln">
            <a:extLst>
              <a:ext uri="{FF2B5EF4-FFF2-40B4-BE49-F238E27FC236}">
                <a16:creationId xmlns:a16="http://schemas.microsoft.com/office/drawing/2014/main" id="{F35C0132-1BBE-DF86-BB70-0FB7DA3B3128}"/>
              </a:ext>
            </a:extLst>
          </p:cNvPr>
          <p:cNvPicPr>
            <a:picLocks noChangeAspect="1"/>
          </p:cNvPicPr>
          <p:nvPr/>
        </p:nvPicPr>
        <p:blipFill>
          <a:blip r:embed="rId4">
            <a:extLst>
              <a:ext uri="{28A0092B-C50C-407E-A947-70E740481C1C}">
                <a14:useLocalDpi xmlns:a14="http://schemas.microsoft.com/office/drawing/2010/main" val="0"/>
              </a:ext>
            </a:extLst>
          </a:blip>
          <a:srcRect r="2913" b="4942"/>
          <a:stretch>
            <a:fillRect/>
          </a:stretch>
        </p:blipFill>
        <p:spPr>
          <a:xfrm>
            <a:off x="518226" y="-332710"/>
            <a:ext cx="4060505" cy="5363515"/>
          </a:xfrm>
          <a:prstGeom prst="rect">
            <a:avLst/>
          </a:prstGeom>
          <a:effectLst>
            <a:outerShdw blurRad="50800" dist="50800" dir="7920000" algn="ctr" rotWithShape="0">
              <a:srgbClr val="000000">
                <a:alpha val="43137"/>
              </a:srgbClr>
            </a:outerShdw>
          </a:effectLst>
        </p:spPr>
      </p:pic>
      <p:sp>
        <p:nvSpPr>
          <p:cNvPr id="5" name="TextBox 4">
            <a:extLst>
              <a:ext uri="{FF2B5EF4-FFF2-40B4-BE49-F238E27FC236}">
                <a16:creationId xmlns:a16="http://schemas.microsoft.com/office/drawing/2014/main" id="{C445DC7F-11DF-C0C1-47A5-78476E4F64A3}"/>
              </a:ext>
            </a:extLst>
          </p:cNvPr>
          <p:cNvSpPr txBox="1"/>
          <p:nvPr/>
        </p:nvSpPr>
        <p:spPr>
          <a:xfrm>
            <a:off x="1200694" y="5127171"/>
            <a:ext cx="3951515" cy="769441"/>
          </a:xfrm>
          <a:prstGeom prst="rect">
            <a:avLst/>
          </a:prstGeom>
          <a:noFill/>
        </p:spPr>
        <p:txBody>
          <a:bodyPr wrap="square" rtlCol="0">
            <a:spAutoFit/>
          </a:bodyPr>
          <a:lstStyle/>
          <a:p>
            <a:pPr algn="ctr"/>
            <a:r>
              <a:rPr lang="en-US" sz="2200" dirty="0">
                <a:latin typeface="Gotham book"/>
              </a:rPr>
              <a:t>Abraham Lincoln</a:t>
            </a:r>
          </a:p>
          <a:p>
            <a:pPr algn="ctr"/>
            <a:r>
              <a:rPr lang="en-US" sz="2200" i="1" dirty="0">
                <a:latin typeface="Gotham book"/>
              </a:rPr>
              <a:t>The Portal to Texas History</a:t>
            </a:r>
          </a:p>
        </p:txBody>
      </p:sp>
      <p:pic>
        <p:nvPicPr>
          <p:cNvPr id="7" name="Picture 6" descr="A photocopy of an excerpt of a newspaper article that reads, &quot;...and that the election of Lincoln would be the success of a revolution which must destroy our constitutional Government, and with it our rights, equality and security as a people.&quot; ">
            <a:extLst>
              <a:ext uri="{FF2B5EF4-FFF2-40B4-BE49-F238E27FC236}">
                <a16:creationId xmlns:a16="http://schemas.microsoft.com/office/drawing/2014/main" id="{8C7A9893-942D-AADD-5F80-7585E36D5104}"/>
              </a:ext>
            </a:extLst>
          </p:cNvPr>
          <p:cNvPicPr>
            <a:picLocks noChangeAspect="1"/>
          </p:cNvPicPr>
          <p:nvPr/>
        </p:nvPicPr>
        <p:blipFill>
          <a:blip r:embed="rId5"/>
          <a:stretch>
            <a:fillRect/>
          </a:stretch>
        </p:blipFill>
        <p:spPr>
          <a:xfrm>
            <a:off x="5000146" y="2242457"/>
            <a:ext cx="6805542" cy="2037234"/>
          </a:xfrm>
          <a:prstGeom prst="rect">
            <a:avLst/>
          </a:prstGeom>
          <a:effectLst>
            <a:outerShdw blurRad="50800" dist="50800" dir="7920000" algn="ctr" rotWithShape="0">
              <a:srgbClr val="000000">
                <a:alpha val="43137"/>
              </a:srgbClr>
            </a:outerShdw>
          </a:effectLst>
        </p:spPr>
      </p:pic>
      <p:sp>
        <p:nvSpPr>
          <p:cNvPr id="14" name="TextBox 13">
            <a:extLst>
              <a:ext uri="{FF2B5EF4-FFF2-40B4-BE49-F238E27FC236}">
                <a16:creationId xmlns:a16="http://schemas.microsoft.com/office/drawing/2014/main" id="{4EB9909B-96FC-0265-8ECF-745F52A770D2}"/>
              </a:ext>
            </a:extLst>
          </p:cNvPr>
          <p:cNvSpPr txBox="1"/>
          <p:nvPr/>
        </p:nvSpPr>
        <p:spPr>
          <a:xfrm>
            <a:off x="5152209" y="4376057"/>
            <a:ext cx="6521565" cy="1107996"/>
          </a:xfrm>
          <a:prstGeom prst="rect">
            <a:avLst/>
          </a:prstGeom>
          <a:noFill/>
        </p:spPr>
        <p:txBody>
          <a:bodyPr wrap="square" rtlCol="0">
            <a:spAutoFit/>
          </a:bodyPr>
          <a:lstStyle/>
          <a:p>
            <a:pPr algn="ctr"/>
            <a:r>
              <a:rPr lang="en-US" sz="2200" i="1" dirty="0">
                <a:latin typeface="Gotham book"/>
              </a:rPr>
              <a:t>The Navarro Express</a:t>
            </a:r>
            <a:r>
              <a:rPr lang="en-US" sz="2200" dirty="0">
                <a:latin typeface="Gotham book"/>
              </a:rPr>
              <a:t> newspaper from Corsicana, Texas</a:t>
            </a:r>
          </a:p>
          <a:p>
            <a:pPr algn="ctr"/>
            <a:r>
              <a:rPr lang="en-US" sz="2200" dirty="0">
                <a:latin typeface="Gotham book"/>
              </a:rPr>
              <a:t>November 23, 1860</a:t>
            </a:r>
          </a:p>
          <a:p>
            <a:pPr algn="ctr"/>
            <a:r>
              <a:rPr lang="en-US" sz="2200" i="1" dirty="0">
                <a:latin typeface="Gotham book"/>
              </a:rPr>
              <a:t>The Portal to Texas History</a:t>
            </a:r>
          </a:p>
        </p:txBody>
      </p:sp>
    </p:spTree>
    <p:extLst>
      <p:ext uri="{BB962C8B-B14F-4D97-AF65-F5344CB8AC3E}">
        <p14:creationId xmlns:p14="http://schemas.microsoft.com/office/powerpoint/2010/main" val="418592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C14CBB48-6FBD-5EFD-DE5A-76ACECF0F274}"/>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075A8ADB-2F26-CB7A-6834-C6E20FB93ADF}"/>
              </a:ext>
            </a:extLst>
          </p:cNvPr>
          <p:cNvSpPr txBox="1">
            <a:spLocks noGrp="1"/>
          </p:cNvSpPr>
          <p:nvPr>
            <p:ph type="title" idx="4294967295"/>
          </p:nvPr>
        </p:nvSpPr>
        <p:spPr>
          <a:xfrm>
            <a:off x="1859298" y="-258254"/>
            <a:ext cx="9864090" cy="17242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7200" b="1" i="1" u="none" strike="noStrike" kern="1200" cap="none" spc="0" normalizeH="0" baseline="0" noProof="0" dirty="0">
                <a:ln>
                  <a:noFill/>
                </a:ln>
                <a:solidFill>
                  <a:schemeClr val="tx1"/>
                </a:solidFill>
                <a:effectLst/>
                <a:uLnTx/>
                <a:uFillTx/>
                <a:latin typeface="Gotham Medium"/>
                <a:ea typeface="+mj-ea"/>
                <a:cs typeface="+mj-cs"/>
              </a:rPr>
              <a:t>Exit Ticket</a:t>
            </a:r>
            <a:br>
              <a:rPr kumimoji="0" lang="en-US" sz="4400" b="0" i="0" u="none" strike="noStrike" kern="1200" cap="none" spc="0" normalizeH="0" baseline="0" noProof="0" dirty="0">
                <a:ln>
                  <a:noFill/>
                </a:ln>
                <a:solidFill>
                  <a:schemeClr val="tx1"/>
                </a:solidFill>
                <a:effectLst/>
                <a:uLnTx/>
                <a:uFillTx/>
                <a:latin typeface="Gotham Medium"/>
                <a:ea typeface="+mj-ea"/>
                <a:cs typeface="+mj-cs"/>
              </a:rPr>
            </a:br>
            <a:r>
              <a:rPr kumimoji="0" lang="en-US" sz="3200" b="0" i="0" u="none" strike="noStrike" kern="1200" cap="none" spc="0" normalizeH="0" baseline="0" noProof="0" dirty="0">
                <a:ln>
                  <a:noFill/>
                </a:ln>
                <a:solidFill>
                  <a:schemeClr val="tx1"/>
                </a:solidFill>
                <a:effectLst/>
                <a:uLnTx/>
                <a:uFillTx/>
                <a:latin typeface="Gotham Medium"/>
                <a:ea typeface="+mj-ea"/>
                <a:cs typeface="+mj-cs"/>
              </a:rPr>
              <a:t>Follow the directions to complete your exit ticket</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5" name="Graphic 4">
            <a:extLst>
              <a:ext uri="{FF2B5EF4-FFF2-40B4-BE49-F238E27FC236}">
                <a16:creationId xmlns:a16="http://schemas.microsoft.com/office/drawing/2014/main" id="{AB573988-0E08-85D9-9A6A-69A3D077CA69}"/>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34163" y="2360052"/>
            <a:ext cx="925793" cy="925793"/>
          </a:xfrm>
          <a:prstGeom prst="rect">
            <a:avLst/>
          </a:prstGeom>
        </p:spPr>
      </p:pic>
      <p:pic>
        <p:nvPicPr>
          <p:cNvPr id="6" name="Graphic 5">
            <a:extLst>
              <a:ext uri="{FF2B5EF4-FFF2-40B4-BE49-F238E27FC236}">
                <a16:creationId xmlns:a16="http://schemas.microsoft.com/office/drawing/2014/main" id="{E29303FC-1D3A-C9E7-3090-73A7C3A61E32}"/>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66014" y="4796315"/>
            <a:ext cx="842453" cy="842453"/>
          </a:xfrm>
          <a:prstGeom prst="rect">
            <a:avLst/>
          </a:prstGeom>
        </p:spPr>
      </p:pic>
      <p:sp>
        <p:nvSpPr>
          <p:cNvPr id="10" name="TextBox 9">
            <a:extLst>
              <a:ext uri="{FF2B5EF4-FFF2-40B4-BE49-F238E27FC236}">
                <a16:creationId xmlns:a16="http://schemas.microsoft.com/office/drawing/2014/main" id="{E52C6AB4-6000-85E5-012D-A950132F44F6}"/>
              </a:ext>
            </a:extLst>
          </p:cNvPr>
          <p:cNvSpPr txBox="1"/>
          <p:nvPr/>
        </p:nvSpPr>
        <p:spPr>
          <a:xfrm>
            <a:off x="2340317" y="1857267"/>
            <a:ext cx="3346618" cy="4031873"/>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accent6">
                    <a:lumMod val="75000"/>
                  </a:schemeClr>
                </a:solidFill>
                <a:latin typeface="Gotham book"/>
              </a:rPr>
              <a:t>Match the letter on the map with the correct description of each territory on your exit ticket.</a:t>
            </a:r>
          </a:p>
          <a:p>
            <a:pPr marL="285750" indent="-285750">
              <a:buFont typeface="Arial" panose="020B0604020202020204" pitchFamily="34" charset="0"/>
              <a:buChar char="•"/>
            </a:pPr>
            <a:r>
              <a:rPr lang="en-US" sz="3200" dirty="0">
                <a:solidFill>
                  <a:srgbClr val="0070C0"/>
                </a:solidFill>
                <a:latin typeface="Gotham book"/>
              </a:rPr>
              <a:t>Share with a partner</a:t>
            </a:r>
          </a:p>
        </p:txBody>
      </p:sp>
      <p:pic>
        <p:nvPicPr>
          <p:cNvPr id="8" name="Picture 7" descr="A map of the political boundaries and regions of North America in 1848.&#10;The map is labeled A through E.&#10;Location A includes the midwestern and northwestern portions of the United States.&#10;Location B includes the territory west of Texas to the Pacific Ocean.&#10;Location C is all of the land south of the United States.&#10;Location D includes the southern states from Virginia west to Texas.&#10;Location E includes the Northern states from Maine west to Illinois.">
            <a:extLst>
              <a:ext uri="{FF2B5EF4-FFF2-40B4-BE49-F238E27FC236}">
                <a16:creationId xmlns:a16="http://schemas.microsoft.com/office/drawing/2014/main" id="{7E6852BC-4BD5-09C5-17B6-223FA7237F52}"/>
              </a:ext>
            </a:extLst>
          </p:cNvPr>
          <p:cNvPicPr>
            <a:picLocks noChangeAspect="1"/>
          </p:cNvPicPr>
          <p:nvPr/>
        </p:nvPicPr>
        <p:blipFill>
          <a:blip r:embed="rId8"/>
          <a:stretch>
            <a:fillRect/>
          </a:stretch>
        </p:blipFill>
        <p:spPr>
          <a:xfrm>
            <a:off x="5686935" y="1807028"/>
            <a:ext cx="6364005" cy="4010267"/>
          </a:xfrm>
          <a:prstGeom prst="rect">
            <a:avLst/>
          </a:prstGeom>
          <a:effectLst>
            <a:outerShdw blurRad="50800" dist="50800" dir="7920000" algn="ctr" rotWithShape="0">
              <a:srgbClr val="000000">
                <a:alpha val="43137"/>
              </a:srgbClr>
            </a:outerShdw>
          </a:effectLst>
        </p:spPr>
      </p:pic>
    </p:spTree>
    <p:extLst>
      <p:ext uri="{BB962C8B-B14F-4D97-AF65-F5344CB8AC3E}">
        <p14:creationId xmlns:p14="http://schemas.microsoft.com/office/powerpoint/2010/main" val="1617982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A10F8D6-D13D-F7BB-DBD9-78492B151168}"/>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880B911B-56CF-AFA4-AE15-BE268D8D4B0B}"/>
              </a:ext>
            </a:extLst>
          </p:cNvPr>
          <p:cNvSpPr txBox="1">
            <a:spLocks noGrp="1"/>
          </p:cNvSpPr>
          <p:nvPr>
            <p:ph type="title" idx="4294967295"/>
          </p:nvPr>
        </p:nvSpPr>
        <p:spPr>
          <a:xfrm>
            <a:off x="1812149" y="0"/>
            <a:ext cx="9010288" cy="10972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chemeClr val="tx1"/>
                </a:solidFill>
                <a:effectLst/>
                <a:uLnTx/>
                <a:uFillTx/>
                <a:latin typeface="Gotham Medium"/>
                <a:ea typeface="+mj-ea"/>
                <a:cs typeface="+mj-cs"/>
              </a:rPr>
              <a:t>Share with the class: </a:t>
            </a:r>
            <a:r>
              <a:rPr kumimoji="0" lang="en-US" sz="6000" b="0" i="0" u="none" strike="noStrike" kern="1200" cap="none" spc="0" normalizeH="0" baseline="0" noProof="0" dirty="0">
                <a:ln>
                  <a:noFill/>
                </a:ln>
                <a:solidFill>
                  <a:schemeClr val="bg1"/>
                </a:solidFill>
                <a:effectLst/>
                <a:uLnTx/>
                <a:uFillTx/>
                <a:latin typeface="Gotham Medium"/>
                <a:ea typeface="+mj-ea"/>
                <a:cs typeface="+mj-cs"/>
              </a:rPr>
              <a:t>2</a:t>
            </a:r>
          </a:p>
        </p:txBody>
      </p:sp>
      <p:sp>
        <p:nvSpPr>
          <p:cNvPr id="3" name="Speech Bubble: Rectangle with Corners Rounded 2">
            <a:extLst>
              <a:ext uri="{FF2B5EF4-FFF2-40B4-BE49-F238E27FC236}">
                <a16:creationId xmlns:a16="http://schemas.microsoft.com/office/drawing/2014/main" id="{B00DEAA4-5CB5-BBB2-0690-0905253F8F9B}"/>
              </a:ext>
            </a:extLst>
          </p:cNvPr>
          <p:cNvSpPr/>
          <p:nvPr/>
        </p:nvSpPr>
        <p:spPr>
          <a:xfrm>
            <a:off x="1124959" y="2032860"/>
            <a:ext cx="8214984" cy="2792280"/>
          </a:xfrm>
          <a:prstGeom prst="wedgeRoundRectCallout">
            <a:avLst>
              <a:gd name="adj1" fmla="val 60902"/>
              <a:gd name="adj2" fmla="val 33298"/>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C00000"/>
                </a:solidFill>
                <a:effectLst/>
                <a:uLnTx/>
                <a:uFillTx/>
                <a:latin typeface="Gotham book"/>
              </a:rPr>
              <a:t>The territory located at letter ______ is </a:t>
            </a:r>
            <a:r>
              <a:rPr lang="en-US" sz="4800" i="1" u="sng" dirty="0">
                <a:solidFill>
                  <a:srgbClr val="C00000"/>
                </a:solidFill>
                <a:latin typeface="Gotham book"/>
              </a:rPr>
              <a:t>(answer number and description of territory)</a:t>
            </a:r>
            <a:endParaRPr kumimoji="0" lang="en-US" sz="4800" b="0" i="1" u="sng" strike="noStrike" kern="1200" cap="none" spc="0" normalizeH="0" baseline="0" noProof="0" dirty="0">
              <a:ln>
                <a:noFill/>
              </a:ln>
              <a:solidFill>
                <a:srgbClr val="C00000"/>
              </a:solidFill>
              <a:effectLst/>
              <a:uLnTx/>
              <a:uFillTx/>
              <a:latin typeface="Gotham book"/>
            </a:endParaRPr>
          </a:p>
        </p:txBody>
      </p:sp>
      <p:pic>
        <p:nvPicPr>
          <p:cNvPr id="8" name="Graphic 7">
            <a:extLst>
              <a:ext uri="{FF2B5EF4-FFF2-40B4-BE49-F238E27FC236}">
                <a16:creationId xmlns:a16="http://schemas.microsoft.com/office/drawing/2014/main" id="{87C9274B-3D55-AF73-35C8-813CA020428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94803" y="3249203"/>
            <a:ext cx="1344476" cy="1344476"/>
          </a:xfrm>
          <a:prstGeom prst="rect">
            <a:avLst/>
          </a:prstGeom>
        </p:spPr>
      </p:pic>
    </p:spTree>
    <p:extLst>
      <p:ext uri="{BB962C8B-B14F-4D97-AF65-F5344CB8AC3E}">
        <p14:creationId xmlns:p14="http://schemas.microsoft.com/office/powerpoint/2010/main" val="1947021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70D73DD-57F3-4E5D-6CE7-70181A895FF2}"/>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DC16EF74-143E-DAD0-8BCE-C61955120291}"/>
              </a:ext>
            </a:extLst>
          </p:cNvPr>
          <p:cNvSpPr txBox="1">
            <a:spLocks noGrp="1"/>
          </p:cNvSpPr>
          <p:nvPr>
            <p:ph type="title" idx="4294967295"/>
          </p:nvPr>
        </p:nvSpPr>
        <p:spPr>
          <a:xfrm>
            <a:off x="1859298" y="-258254"/>
            <a:ext cx="9864090" cy="17242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7200" b="1" i="1" u="none" strike="noStrike" kern="1200" cap="none" spc="0" normalizeH="0" baseline="0" noProof="0" dirty="0">
                <a:ln>
                  <a:noFill/>
                </a:ln>
                <a:solidFill>
                  <a:schemeClr val="tx1"/>
                </a:solidFill>
                <a:effectLst/>
                <a:uLnTx/>
                <a:uFillTx/>
                <a:latin typeface="Gotham Medium"/>
                <a:ea typeface="+mj-ea"/>
                <a:cs typeface="+mj-cs"/>
              </a:rPr>
              <a:t>Warm-up</a:t>
            </a:r>
            <a:br>
              <a:rPr kumimoji="0" lang="en-US" sz="4400" b="0" i="0" u="none" strike="noStrike" kern="1200" cap="none" spc="0" normalizeH="0" baseline="0" noProof="0" dirty="0">
                <a:ln>
                  <a:noFill/>
                </a:ln>
                <a:solidFill>
                  <a:schemeClr val="tx1"/>
                </a:solidFill>
                <a:effectLst/>
                <a:uLnTx/>
                <a:uFillTx/>
                <a:latin typeface="Gotham Medium"/>
                <a:ea typeface="+mj-ea"/>
                <a:cs typeface="+mj-cs"/>
              </a:rPr>
            </a:br>
            <a:r>
              <a:rPr kumimoji="0" lang="en-US" sz="3200" b="0" i="0" u="none" strike="noStrike" kern="1200" cap="none" spc="0" normalizeH="0" baseline="0" noProof="0" dirty="0">
                <a:ln>
                  <a:noFill/>
                </a:ln>
                <a:solidFill>
                  <a:schemeClr val="tx1"/>
                </a:solidFill>
                <a:effectLst/>
                <a:uLnTx/>
                <a:uFillTx/>
                <a:latin typeface="Gotham Medium"/>
                <a:ea typeface="+mj-ea"/>
                <a:cs typeface="+mj-cs"/>
              </a:rPr>
              <a:t>Use the map to complete your warm-up</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3" name="Picture 2">
            <a:extLst>
              <a:ext uri="{FF2B5EF4-FFF2-40B4-BE49-F238E27FC236}">
                <a16:creationId xmlns:a16="http://schemas.microsoft.com/office/drawing/2014/main" id="{3B02395D-A7E8-7C92-7D3D-757E8A2A771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0214" y="436670"/>
            <a:ext cx="1208326" cy="1208326"/>
          </a:xfrm>
          <a:prstGeom prst="rect">
            <a:avLst/>
          </a:prstGeom>
        </p:spPr>
      </p:pic>
      <p:pic>
        <p:nvPicPr>
          <p:cNvPr id="4" name="Graphic 3">
            <a:extLst>
              <a:ext uri="{FF2B5EF4-FFF2-40B4-BE49-F238E27FC236}">
                <a16:creationId xmlns:a16="http://schemas.microsoft.com/office/drawing/2014/main" id="{23E0E990-0347-D21A-FC61-396A0280D122}"/>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86509" y="2822949"/>
            <a:ext cx="1071092" cy="1071092"/>
          </a:xfrm>
          <a:prstGeom prst="rect">
            <a:avLst/>
          </a:prstGeom>
        </p:spPr>
      </p:pic>
      <p:pic>
        <p:nvPicPr>
          <p:cNvPr id="5" name="Graphic 4">
            <a:extLst>
              <a:ext uri="{FF2B5EF4-FFF2-40B4-BE49-F238E27FC236}">
                <a16:creationId xmlns:a16="http://schemas.microsoft.com/office/drawing/2014/main" id="{E99BECC2-27E1-52A7-E63A-5368BB564B5F}"/>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62567" y="3985428"/>
            <a:ext cx="925793" cy="925793"/>
          </a:xfrm>
          <a:prstGeom prst="rect">
            <a:avLst/>
          </a:prstGeom>
        </p:spPr>
      </p:pic>
      <p:pic>
        <p:nvPicPr>
          <p:cNvPr id="6" name="Graphic 5">
            <a:extLst>
              <a:ext uri="{FF2B5EF4-FFF2-40B4-BE49-F238E27FC236}">
                <a16:creationId xmlns:a16="http://schemas.microsoft.com/office/drawing/2014/main" id="{CBD02AEC-3B6B-58D5-F2CD-6AC579EB5ED3}"/>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66201" y="5090230"/>
            <a:ext cx="842453" cy="842453"/>
          </a:xfrm>
          <a:prstGeom prst="rect">
            <a:avLst/>
          </a:prstGeom>
        </p:spPr>
      </p:pic>
      <p:pic>
        <p:nvPicPr>
          <p:cNvPr id="7" name="Graphic 6">
            <a:extLst>
              <a:ext uri="{FF2B5EF4-FFF2-40B4-BE49-F238E27FC236}">
                <a16:creationId xmlns:a16="http://schemas.microsoft.com/office/drawing/2014/main" id="{FF11153F-C08F-CAEA-8854-76551020ECC8}"/>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994988" y="1620692"/>
            <a:ext cx="1208326" cy="1208326"/>
          </a:xfrm>
          <a:prstGeom prst="rect">
            <a:avLst/>
          </a:prstGeom>
        </p:spPr>
      </p:pic>
      <p:pic>
        <p:nvPicPr>
          <p:cNvPr id="9" name="Picture 8" descr="A map of the political borders of the United States in 1848. Of note: The territory north of Texas is labeled: &quot;Indian territory&quot; and extends to present-day Nebraska. North of that is labeled &quot;Missouri Territory.&quot; Minnesota extends farther west than its modern borders. The Texas panhandle also extends farther west than its modern borders. West of Texas to the Pacficic coast is labeled &quot;upper California&quot;">
            <a:extLst>
              <a:ext uri="{FF2B5EF4-FFF2-40B4-BE49-F238E27FC236}">
                <a16:creationId xmlns:a16="http://schemas.microsoft.com/office/drawing/2014/main" id="{C3605CB0-B72A-42D3-DA41-DCE70F36E49E}"/>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690477" y="1466045"/>
            <a:ext cx="8329575" cy="4978298"/>
          </a:xfrm>
          <a:prstGeom prst="rect">
            <a:avLst/>
          </a:prstGeom>
          <a:noFill/>
          <a:ln>
            <a:noFill/>
          </a:ln>
          <a:effectLst>
            <a:outerShdw blurRad="50800" dist="50800" dir="7920000" algn="ctr" rotWithShape="0">
              <a:srgbClr val="000000">
                <a:alpha val="43137"/>
              </a:srgbClr>
            </a:outerShdw>
          </a:effectLst>
        </p:spPr>
      </p:pic>
    </p:spTree>
    <p:extLst>
      <p:ext uri="{BB962C8B-B14F-4D97-AF65-F5344CB8AC3E}">
        <p14:creationId xmlns:p14="http://schemas.microsoft.com/office/powerpoint/2010/main" val="3301560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4B69F84-A3F1-085D-45E9-BC98FE1EECFA}"/>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116D8F28-590A-D200-C3E3-275F4CC0ED3A}"/>
              </a:ext>
            </a:extLst>
          </p:cNvPr>
          <p:cNvSpPr txBox="1">
            <a:spLocks noGrp="1"/>
          </p:cNvSpPr>
          <p:nvPr>
            <p:ph type="title" idx="4294967295"/>
          </p:nvPr>
        </p:nvSpPr>
        <p:spPr>
          <a:xfrm>
            <a:off x="1812149" y="0"/>
            <a:ext cx="9010288" cy="10972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chemeClr val="tx1"/>
                </a:solidFill>
                <a:effectLst/>
                <a:uLnTx/>
                <a:uFillTx/>
                <a:latin typeface="Gotham Medium"/>
                <a:ea typeface="+mj-ea"/>
                <a:cs typeface="+mj-cs"/>
              </a:rPr>
              <a:t>Share with the class:</a:t>
            </a:r>
            <a:endParaRPr kumimoji="0" lang="en-US" sz="60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CD019BFF-4ED0-C81E-3141-6FD2B967D594}"/>
              </a:ext>
            </a:extLst>
          </p:cNvPr>
          <p:cNvSpPr/>
          <p:nvPr/>
        </p:nvSpPr>
        <p:spPr>
          <a:xfrm>
            <a:off x="1963159" y="1115692"/>
            <a:ext cx="6299097" cy="1502228"/>
          </a:xfrm>
          <a:prstGeom prst="wedgeRoundRectCallout">
            <a:avLst>
              <a:gd name="adj1" fmla="val 63817"/>
              <a:gd name="adj2" fmla="val 41485"/>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rPr>
              <a:t>One thing I observe about the map is ______</a:t>
            </a:r>
          </a:p>
        </p:txBody>
      </p:sp>
      <p:pic>
        <p:nvPicPr>
          <p:cNvPr id="4" name="Graphic 3">
            <a:extLst>
              <a:ext uri="{FF2B5EF4-FFF2-40B4-BE49-F238E27FC236}">
                <a16:creationId xmlns:a16="http://schemas.microsoft.com/office/drawing/2014/main" id="{0C259E0C-0219-C91B-9FD9-3D7B3D564ED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33314" y="4928554"/>
            <a:ext cx="1344476" cy="1344476"/>
          </a:xfrm>
          <a:prstGeom prst="rect">
            <a:avLst/>
          </a:prstGeom>
        </p:spPr>
      </p:pic>
      <p:sp>
        <p:nvSpPr>
          <p:cNvPr id="5" name="Speech Bubble: Rectangle with Corners Rounded 4">
            <a:extLst>
              <a:ext uri="{FF2B5EF4-FFF2-40B4-BE49-F238E27FC236}">
                <a16:creationId xmlns:a16="http://schemas.microsoft.com/office/drawing/2014/main" id="{C98ADE3A-40C3-A05F-F173-3591A48C3C59}"/>
              </a:ext>
            </a:extLst>
          </p:cNvPr>
          <p:cNvSpPr/>
          <p:nvPr/>
        </p:nvSpPr>
        <p:spPr>
          <a:xfrm>
            <a:off x="3788229" y="2990026"/>
            <a:ext cx="8069891" cy="1502228"/>
          </a:xfrm>
          <a:prstGeom prst="wedgeRoundRectCallout">
            <a:avLst>
              <a:gd name="adj1" fmla="val -58420"/>
              <a:gd name="adj2" fmla="val 34239"/>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US" sz="3800" dirty="0">
                <a:solidFill>
                  <a:srgbClr val="C00000"/>
                </a:solidFill>
                <a:latin typeface="Gotham book"/>
              </a:rPr>
              <a:t>One </a:t>
            </a:r>
            <a:r>
              <a:rPr lang="en-US" sz="3800" b="1" dirty="0">
                <a:solidFill>
                  <a:srgbClr val="C00000"/>
                </a:solidFill>
                <a:latin typeface="Gotham book"/>
              </a:rPr>
              <a:t>similarity</a:t>
            </a:r>
            <a:r>
              <a:rPr lang="en-US" sz="3800" dirty="0">
                <a:solidFill>
                  <a:srgbClr val="C00000"/>
                </a:solidFill>
                <a:latin typeface="Gotham book"/>
              </a:rPr>
              <a:t> this map shares with current maps of the U.S. is _________</a:t>
            </a:r>
            <a:endParaRPr kumimoji="0" lang="en-US" sz="3800" b="0" i="0" u="none" strike="noStrike" kern="1200" cap="none" spc="0" normalizeH="0" baseline="0" noProof="0" dirty="0">
              <a:ln>
                <a:noFill/>
              </a:ln>
              <a:solidFill>
                <a:srgbClr val="C00000"/>
              </a:solidFill>
              <a:effectLst/>
              <a:uLnTx/>
              <a:uFillTx/>
              <a:latin typeface="Gotham book"/>
            </a:endParaRPr>
          </a:p>
        </p:txBody>
      </p:sp>
      <p:pic>
        <p:nvPicPr>
          <p:cNvPr id="6" name="Graphic 5">
            <a:extLst>
              <a:ext uri="{FF2B5EF4-FFF2-40B4-BE49-F238E27FC236}">
                <a16:creationId xmlns:a16="http://schemas.microsoft.com/office/drawing/2014/main" id="{614637F0-95A8-22CE-6B88-1553A177D3E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73311" y="3068902"/>
            <a:ext cx="1344476" cy="1344476"/>
          </a:xfrm>
          <a:prstGeom prst="rect">
            <a:avLst/>
          </a:prstGeom>
        </p:spPr>
      </p:pic>
      <p:sp>
        <p:nvSpPr>
          <p:cNvPr id="7" name="Speech Bubble: Rectangle with Corners Rounded 6">
            <a:extLst>
              <a:ext uri="{FF2B5EF4-FFF2-40B4-BE49-F238E27FC236}">
                <a16:creationId xmlns:a16="http://schemas.microsoft.com/office/drawing/2014/main" id="{8DF1897C-37A9-DF72-7793-B175B6FBA76D}"/>
              </a:ext>
            </a:extLst>
          </p:cNvPr>
          <p:cNvSpPr/>
          <p:nvPr/>
        </p:nvSpPr>
        <p:spPr>
          <a:xfrm>
            <a:off x="1991185" y="4802590"/>
            <a:ext cx="8069891" cy="1502228"/>
          </a:xfrm>
          <a:prstGeom prst="wedgeRoundRectCallout">
            <a:avLst>
              <a:gd name="adj1" fmla="val 57183"/>
              <a:gd name="adj2" fmla="val 36413"/>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US" sz="3800" dirty="0">
                <a:solidFill>
                  <a:srgbClr val="C00000"/>
                </a:solidFill>
                <a:latin typeface="Gotham book"/>
              </a:rPr>
              <a:t>One </a:t>
            </a:r>
            <a:r>
              <a:rPr lang="en-US" sz="3800" b="1" dirty="0">
                <a:solidFill>
                  <a:srgbClr val="C00000"/>
                </a:solidFill>
                <a:latin typeface="Gotham book"/>
              </a:rPr>
              <a:t>difference</a:t>
            </a:r>
            <a:r>
              <a:rPr lang="en-US" sz="3800" dirty="0">
                <a:solidFill>
                  <a:srgbClr val="C00000"/>
                </a:solidFill>
                <a:latin typeface="Gotham book"/>
              </a:rPr>
              <a:t> between this map and current maps of the U.S. is _________</a:t>
            </a:r>
            <a:endParaRPr kumimoji="0" lang="en-US" sz="3800" b="0" i="0" u="none" strike="noStrike" kern="1200" cap="none" spc="0" normalizeH="0" baseline="0" noProof="0" dirty="0">
              <a:ln>
                <a:noFill/>
              </a:ln>
              <a:solidFill>
                <a:srgbClr val="C00000"/>
              </a:solidFill>
              <a:effectLst/>
              <a:uLnTx/>
              <a:uFillTx/>
              <a:latin typeface="Gotham book"/>
            </a:endParaRPr>
          </a:p>
        </p:txBody>
      </p:sp>
      <p:pic>
        <p:nvPicPr>
          <p:cNvPr id="8" name="Graphic 7">
            <a:extLst>
              <a:ext uri="{FF2B5EF4-FFF2-40B4-BE49-F238E27FC236}">
                <a16:creationId xmlns:a16="http://schemas.microsoft.com/office/drawing/2014/main" id="{E1159972-86FC-3468-A24C-5229F6A4491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88838" y="1288997"/>
            <a:ext cx="1344476" cy="1344476"/>
          </a:xfrm>
          <a:prstGeom prst="rect">
            <a:avLst/>
          </a:prstGeom>
        </p:spPr>
      </p:pic>
    </p:spTree>
    <p:extLst>
      <p:ext uri="{BB962C8B-B14F-4D97-AF65-F5344CB8AC3E}">
        <p14:creationId xmlns:p14="http://schemas.microsoft.com/office/powerpoint/2010/main" val="3201968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B37FC376-EC91-34E2-7F6A-EA899A842DE8}"/>
              </a:ext>
            </a:extLst>
          </p:cNvPr>
          <p:cNvSpPr txBox="1">
            <a:spLocks noGrp="1"/>
          </p:cNvSpPr>
          <p:nvPr>
            <p:ph type="title" idx="4294967295"/>
          </p:nvPr>
        </p:nvSpPr>
        <p:spPr>
          <a:xfrm>
            <a:off x="2203107" y="13062"/>
            <a:ext cx="8240486" cy="129195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000" b="0" i="0" u="none" strike="noStrike" kern="1200" cap="none" spc="0" normalizeH="0" baseline="0" noProof="0" dirty="0">
                <a:ln>
                  <a:noFill/>
                </a:ln>
                <a:solidFill>
                  <a:schemeClr val="bg1"/>
                </a:solidFill>
                <a:effectLst/>
                <a:uLnTx/>
                <a:uFillTx/>
                <a:latin typeface="Gotham Medium"/>
                <a:ea typeface="+mj-ea"/>
                <a:cs typeface="+mj-cs"/>
              </a:rPr>
              <a:t>Essential Question</a:t>
            </a:r>
          </a:p>
        </p:txBody>
      </p:sp>
      <p:sp>
        <p:nvSpPr>
          <p:cNvPr id="3" name="TextBox 2">
            <a:extLst>
              <a:ext uri="{FF2B5EF4-FFF2-40B4-BE49-F238E27FC236}">
                <a16:creationId xmlns:a16="http://schemas.microsoft.com/office/drawing/2014/main" id="{4E749B0F-B873-9D1D-8410-CEB4810829B9}"/>
              </a:ext>
            </a:extLst>
          </p:cNvPr>
          <p:cNvSpPr txBox="1"/>
          <p:nvPr/>
        </p:nvSpPr>
        <p:spPr>
          <a:xfrm>
            <a:off x="1335191" y="1810971"/>
            <a:ext cx="9521617" cy="3785652"/>
          </a:xfrm>
          <a:prstGeom prst="rect">
            <a:avLst/>
          </a:prstGeom>
          <a:noFill/>
        </p:spPr>
        <p:txBody>
          <a:bodyPr wrap="square" rtlCol="0">
            <a:spAutoFit/>
          </a:bodyPr>
          <a:lstStyle/>
          <a:p>
            <a:pPr lvl="0" algn="ctr">
              <a:defRPr/>
            </a:pPr>
            <a:r>
              <a:rPr lang="en-US" sz="6000" dirty="0">
                <a:solidFill>
                  <a:schemeClr val="accent5">
                    <a:lumMod val="75000"/>
                  </a:schemeClr>
                </a:solidFill>
                <a:latin typeface="Gotham book"/>
              </a:rPr>
              <a:t>What are the defining characteristics and most significant events of the Early  Statehood era? </a:t>
            </a:r>
            <a:r>
              <a:rPr kumimoji="0" lang="en-US" sz="6000" b="0" i="1" u="none" strike="noStrike" kern="1200" cap="none" spc="0" normalizeH="0" baseline="0" noProof="0" dirty="0">
                <a:ln>
                  <a:noFill/>
                </a:ln>
                <a:solidFill>
                  <a:schemeClr val="accent5">
                    <a:lumMod val="75000"/>
                  </a:schemeClr>
                </a:solidFill>
                <a:effectLst/>
                <a:uLnTx/>
                <a:uFillTx/>
                <a:latin typeface="Gotham book"/>
              </a:rPr>
              <a:t>?</a:t>
            </a:r>
          </a:p>
        </p:txBody>
      </p:sp>
    </p:spTree>
    <p:extLst>
      <p:ext uri="{BB962C8B-B14F-4D97-AF65-F5344CB8AC3E}">
        <p14:creationId xmlns:p14="http://schemas.microsoft.com/office/powerpoint/2010/main" val="3586965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84BFAC29-EF51-C89D-4D0A-E092BF6D9DC9}"/>
              </a:ext>
            </a:extLst>
          </p:cNvPr>
          <p:cNvSpPr txBox="1">
            <a:spLocks noGrp="1"/>
          </p:cNvSpPr>
          <p:nvPr>
            <p:ph type="title" idx="4294967295"/>
          </p:nvPr>
        </p:nvSpPr>
        <p:spPr>
          <a:xfrm>
            <a:off x="1879724" y="13062"/>
            <a:ext cx="8240486" cy="129195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000" b="0" i="0" u="none" strike="noStrike" kern="1200" cap="none" spc="0" normalizeH="0" baseline="0" noProof="0" dirty="0">
                <a:ln>
                  <a:noFill/>
                </a:ln>
                <a:solidFill>
                  <a:schemeClr val="bg1"/>
                </a:solidFill>
                <a:effectLst/>
                <a:uLnTx/>
                <a:uFillTx/>
                <a:latin typeface="Gotham Medium"/>
                <a:ea typeface="+mj-ea"/>
                <a:cs typeface="+mj-cs"/>
              </a:rPr>
              <a:t>In Today’s Lesson</a:t>
            </a:r>
          </a:p>
        </p:txBody>
      </p:sp>
      <p:sp>
        <p:nvSpPr>
          <p:cNvPr id="3" name="TextBox 2">
            <a:extLst>
              <a:ext uri="{FF2B5EF4-FFF2-40B4-BE49-F238E27FC236}">
                <a16:creationId xmlns:a16="http://schemas.microsoft.com/office/drawing/2014/main" id="{B8FD51CF-8891-4238-A8FD-8B05D72CBC10}"/>
              </a:ext>
            </a:extLst>
          </p:cNvPr>
          <p:cNvSpPr txBox="1"/>
          <p:nvPr/>
        </p:nvSpPr>
        <p:spPr>
          <a:xfrm>
            <a:off x="674915" y="1727009"/>
            <a:ext cx="11229808" cy="4401205"/>
          </a:xfrm>
          <a:prstGeom prst="rect">
            <a:avLst/>
          </a:prstGeom>
          <a:noFill/>
        </p:spPr>
        <p:txBody>
          <a:bodyPr wrap="square" rtlCol="0">
            <a:spAutoFit/>
          </a:bodyPr>
          <a:lstStyle/>
          <a:p>
            <a:pPr marL="742950" lvl="0" indent="-742950">
              <a:buFont typeface="+mj-lt"/>
              <a:buAutoNum type="arabicPeriod"/>
            </a:pPr>
            <a:r>
              <a:rPr lang="en-US" sz="4000" b="1" i="1" u="sng" dirty="0">
                <a:solidFill>
                  <a:srgbClr val="C00000"/>
                </a:solidFill>
                <a:latin typeface="Gotham book"/>
              </a:rPr>
              <a:t>We will</a:t>
            </a:r>
            <a:r>
              <a:rPr lang="en-US" sz="4000" dirty="0">
                <a:solidFill>
                  <a:srgbClr val="C00000"/>
                </a:solidFill>
                <a:latin typeface="Gotham book"/>
              </a:rPr>
              <a:t> examine a chronology of the significant events that took place during early statehood and identify their significance to Texas history. </a:t>
            </a:r>
          </a:p>
          <a:p>
            <a:pPr marL="742950" lvl="0" indent="-742950">
              <a:buFont typeface="+mj-lt"/>
              <a:buAutoNum type="arabicPeriod"/>
            </a:pPr>
            <a:r>
              <a:rPr lang="en-US" sz="4000" b="1" i="1" u="sng" dirty="0">
                <a:solidFill>
                  <a:srgbClr val="0070C0"/>
                </a:solidFill>
                <a:latin typeface="Gotham book"/>
              </a:rPr>
              <a:t>I will</a:t>
            </a:r>
            <a:r>
              <a:rPr lang="en-US" sz="4000" dirty="0">
                <a:solidFill>
                  <a:srgbClr val="0070C0"/>
                </a:solidFill>
                <a:latin typeface="Gotham book"/>
              </a:rPr>
              <a:t> read short passages about each event, identify key information, explain cause and effect relationships, and determine how the event is significant to Texas history.</a:t>
            </a:r>
          </a:p>
        </p:txBody>
      </p:sp>
    </p:spTree>
    <p:extLst>
      <p:ext uri="{BB962C8B-B14F-4D97-AF65-F5344CB8AC3E}">
        <p14:creationId xmlns:p14="http://schemas.microsoft.com/office/powerpoint/2010/main" val="369712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E1BB9FE-C65A-AE1E-6987-3394C34A3B3A}"/>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9EA5B969-425A-11E9-5FE6-43BA6B389ED6}"/>
              </a:ext>
            </a:extLst>
          </p:cNvPr>
          <p:cNvSpPr txBox="1">
            <a:spLocks noGrp="1"/>
          </p:cNvSpPr>
          <p:nvPr>
            <p:ph type="title" idx="4294967295"/>
          </p:nvPr>
        </p:nvSpPr>
        <p:spPr>
          <a:xfrm>
            <a:off x="1545771" y="111033"/>
            <a:ext cx="10646229" cy="80336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defRPr/>
            </a:pPr>
            <a:r>
              <a:rPr lang="en-US" sz="4400" b="1" dirty="0">
                <a:latin typeface="Gotham book"/>
              </a:rPr>
              <a:t>1. The North, the South, and Slavery in America</a:t>
            </a:r>
            <a:endParaRPr kumimoji="0" lang="en-US" sz="4400" b="0" i="0" u="none" strike="noStrike" kern="1200" cap="none" spc="0" normalizeH="0" baseline="0" noProof="0" dirty="0">
              <a:ln>
                <a:noFill/>
              </a:ln>
              <a:solidFill>
                <a:schemeClr val="tx1"/>
              </a:solidFill>
              <a:effectLst/>
              <a:uLnTx/>
              <a:uFillTx/>
              <a:latin typeface="Gotham book"/>
            </a:endParaRPr>
          </a:p>
        </p:txBody>
      </p:sp>
      <p:pic>
        <p:nvPicPr>
          <p:cNvPr id="28" name="Picture 27" descr="A map of the political borders of North America in 1846. It shows the southern slave states from Virginia west to Texas, and the northern free states. It shows the unorganized territory of the Louisiana Purchase extending west to the present-day Washington state. It shows the borders of Mexico extending north to present-day California. ">
            <a:extLst>
              <a:ext uri="{FF2B5EF4-FFF2-40B4-BE49-F238E27FC236}">
                <a16:creationId xmlns:a16="http://schemas.microsoft.com/office/drawing/2014/main" id="{868C1AA4-3280-72CC-FC32-FBCA88053E80}"/>
              </a:ext>
            </a:extLst>
          </p:cNvPr>
          <p:cNvPicPr>
            <a:picLocks noChangeAspect="1"/>
          </p:cNvPicPr>
          <p:nvPr/>
        </p:nvPicPr>
        <p:blipFill>
          <a:blip r:embed="rId4"/>
          <a:stretch>
            <a:fillRect/>
          </a:stretch>
        </p:blipFill>
        <p:spPr>
          <a:xfrm>
            <a:off x="2519239" y="940653"/>
            <a:ext cx="8472803" cy="5401973"/>
          </a:xfrm>
          <a:prstGeom prst="rect">
            <a:avLst/>
          </a:prstGeom>
          <a:effectLst>
            <a:outerShdw blurRad="50800" dist="50800" dir="7920000" algn="ctr" rotWithShape="0">
              <a:srgbClr val="000000">
                <a:alpha val="43137"/>
              </a:srgbClr>
            </a:outerShdw>
          </a:effectLst>
        </p:spPr>
      </p:pic>
    </p:spTree>
    <p:extLst>
      <p:ext uri="{BB962C8B-B14F-4D97-AF65-F5344CB8AC3E}">
        <p14:creationId xmlns:p14="http://schemas.microsoft.com/office/powerpoint/2010/main" val="2388444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EDD8187-FE91-44FD-1A3C-B691392E72DB}"/>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C898CED9-727D-1236-B9DF-53FFD1D7097F}"/>
              </a:ext>
            </a:extLst>
          </p:cNvPr>
          <p:cNvSpPr txBox="1">
            <a:spLocks noGrp="1"/>
          </p:cNvSpPr>
          <p:nvPr>
            <p:ph type="title" idx="4294967295"/>
          </p:nvPr>
        </p:nvSpPr>
        <p:spPr>
          <a:xfrm>
            <a:off x="1611086" y="13061"/>
            <a:ext cx="10472057" cy="9884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n-US" sz="5400" b="1" dirty="0">
                <a:latin typeface="Gotham book"/>
              </a:rPr>
              <a:t>2. The U.S. – Mexico War </a:t>
            </a:r>
            <a:r>
              <a:rPr lang="en-US" sz="4400" b="1" i="1" dirty="0">
                <a:solidFill>
                  <a:schemeClr val="tx1">
                    <a:lumMod val="65000"/>
                    <a:lumOff val="35000"/>
                  </a:schemeClr>
                </a:solidFill>
                <a:latin typeface="Gotham book"/>
              </a:rPr>
              <a:t>1846 – 1848</a:t>
            </a:r>
            <a:r>
              <a:rPr lang="en-US" sz="4400" b="1" dirty="0">
                <a:solidFill>
                  <a:schemeClr val="tx1">
                    <a:lumMod val="65000"/>
                    <a:lumOff val="35000"/>
                  </a:schemeClr>
                </a:solidFill>
                <a:latin typeface="Gotham book"/>
              </a:rPr>
              <a:t> </a:t>
            </a:r>
            <a:endParaRPr kumimoji="0" lang="en-US" sz="5400" b="0" i="0" u="none" strike="noStrike" kern="1200" cap="none" spc="0" normalizeH="0" baseline="0" noProof="0" dirty="0">
              <a:ln>
                <a:noFill/>
              </a:ln>
              <a:solidFill>
                <a:schemeClr val="tx1">
                  <a:lumMod val="65000"/>
                  <a:lumOff val="35000"/>
                </a:schemeClr>
              </a:solidFill>
              <a:effectLst/>
              <a:uLnTx/>
              <a:uFillTx/>
              <a:latin typeface="Gotham book"/>
            </a:endParaRPr>
          </a:p>
        </p:txBody>
      </p:sp>
      <p:pic>
        <p:nvPicPr>
          <p:cNvPr id="1026" name="Picture 2" descr="A map showing the political borders of the United States in 1848 after the Treaty of Guadalupe-Hidalgo. The United States extended fully west to the Pacific Ocean with the exception of a small part of land along the southern border of New Mexico which would later be added as part of the Gadsden Purchase. ">
            <a:extLst>
              <a:ext uri="{FF2B5EF4-FFF2-40B4-BE49-F238E27FC236}">
                <a16:creationId xmlns:a16="http://schemas.microsoft.com/office/drawing/2014/main" id="{A9B618FB-8AD6-1B66-7C67-7D4BF05D207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008" r="-452" b="-237"/>
          <a:stretch>
            <a:fillRect/>
          </a:stretch>
        </p:blipFill>
        <p:spPr bwMode="auto">
          <a:xfrm>
            <a:off x="2572294" y="921477"/>
            <a:ext cx="8343356" cy="5467894"/>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954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E805F4A-51B4-7904-72B0-92729025EC00}"/>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5DD54FAA-0D2A-0873-562D-14B23E73D16D}"/>
              </a:ext>
            </a:extLst>
          </p:cNvPr>
          <p:cNvSpPr txBox="1">
            <a:spLocks noGrp="1"/>
          </p:cNvSpPr>
          <p:nvPr>
            <p:ph type="title" idx="4294967295"/>
          </p:nvPr>
        </p:nvSpPr>
        <p:spPr>
          <a:xfrm>
            <a:off x="1902041" y="97818"/>
            <a:ext cx="8240486" cy="13694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n-US" sz="4400" b="1" dirty="0">
                <a:solidFill>
                  <a:schemeClr val="bg1"/>
                </a:solidFill>
                <a:latin typeface="Gotham book"/>
              </a:rPr>
              <a:t>3. The Gold Rush &amp;</a:t>
            </a:r>
            <a:br>
              <a:rPr lang="en-US" sz="4400" b="1" dirty="0">
                <a:solidFill>
                  <a:schemeClr val="bg1"/>
                </a:solidFill>
                <a:latin typeface="Gotham book"/>
              </a:rPr>
            </a:br>
            <a:r>
              <a:rPr lang="en-US" sz="4400" b="1" dirty="0">
                <a:solidFill>
                  <a:schemeClr val="bg1"/>
                </a:solidFill>
                <a:latin typeface="Gotham book"/>
              </a:rPr>
              <a:t> the Compromise of 1850</a:t>
            </a:r>
            <a:endParaRPr kumimoji="0" lang="en-US" sz="4400" b="0" i="0" u="none" strike="noStrike" kern="1200" cap="none" spc="0" normalizeH="0" baseline="0" noProof="0" dirty="0">
              <a:ln>
                <a:noFill/>
              </a:ln>
              <a:solidFill>
                <a:schemeClr val="bg1"/>
              </a:solidFill>
              <a:effectLst/>
              <a:uLnTx/>
              <a:uFillTx/>
              <a:latin typeface="Gotham Medium"/>
              <a:ea typeface="+mj-ea"/>
              <a:cs typeface="+mj-cs"/>
            </a:endParaRPr>
          </a:p>
        </p:txBody>
      </p:sp>
      <p:pic>
        <p:nvPicPr>
          <p:cNvPr id="3" name="Picture 2" descr="Artwork depicting pioneers traveling west across difficult terrain during the Gold Rush. There are several covered wagons labeled &quot;1859 Pikes Peak&quot; attempting to cross a large river with mountains in the background.">
            <a:extLst>
              <a:ext uri="{FF2B5EF4-FFF2-40B4-BE49-F238E27FC236}">
                <a16:creationId xmlns:a16="http://schemas.microsoft.com/office/drawing/2014/main" id="{9124FDBB-6B2C-094A-5115-E290EF32AC8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59" t="2857" r="1859" b="3968"/>
          <a:stretch>
            <a:fillRect/>
          </a:stretch>
        </p:blipFill>
        <p:spPr bwMode="auto">
          <a:xfrm>
            <a:off x="348342" y="1467243"/>
            <a:ext cx="7286211" cy="5116039"/>
          </a:xfrm>
          <a:prstGeom prst="rect">
            <a:avLst/>
          </a:prstGeom>
          <a:noFill/>
          <a:effectLst>
            <a:outerShdw blurRad="50800" dist="50800" dir="792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2326976-55C8-429B-C9F6-B3D7DCF61938}"/>
              </a:ext>
            </a:extLst>
          </p:cNvPr>
          <p:cNvSpPr txBox="1"/>
          <p:nvPr/>
        </p:nvSpPr>
        <p:spPr>
          <a:xfrm>
            <a:off x="7946571" y="1981200"/>
            <a:ext cx="3918858" cy="3046988"/>
          </a:xfrm>
          <a:prstGeom prst="rect">
            <a:avLst/>
          </a:prstGeom>
          <a:noFill/>
        </p:spPr>
        <p:txBody>
          <a:bodyPr wrap="square" rtlCol="0">
            <a:spAutoFit/>
          </a:bodyPr>
          <a:lstStyle/>
          <a:p>
            <a:pPr algn="ctr"/>
            <a:r>
              <a:rPr lang="en-US" sz="3600" dirty="0">
                <a:latin typeface="Gotham book"/>
              </a:rPr>
              <a:t>Pioneers traveling west during the California Gold Rush.</a:t>
            </a:r>
          </a:p>
          <a:p>
            <a:pPr algn="ctr"/>
            <a:endParaRPr lang="en-US" sz="2000" dirty="0">
              <a:latin typeface="Gotham book"/>
            </a:endParaRPr>
          </a:p>
          <a:p>
            <a:pPr algn="ctr"/>
            <a:r>
              <a:rPr lang="en-US" sz="2800" i="1" dirty="0">
                <a:latin typeface="Gotham book"/>
              </a:rPr>
              <a:t>The Library of Congress</a:t>
            </a:r>
          </a:p>
        </p:txBody>
      </p:sp>
    </p:spTree>
    <p:extLst>
      <p:ext uri="{BB962C8B-B14F-4D97-AF65-F5344CB8AC3E}">
        <p14:creationId xmlns:p14="http://schemas.microsoft.com/office/powerpoint/2010/main" val="3026430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0D4560D-E5C5-1D7F-4883-DB1AFFF74129}"/>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92C054C6-E2A2-38AE-2B6E-68ED0304E41F}"/>
              </a:ext>
            </a:extLst>
          </p:cNvPr>
          <p:cNvSpPr txBox="1">
            <a:spLocks noGrp="1"/>
          </p:cNvSpPr>
          <p:nvPr>
            <p:ph type="title" idx="4294967295"/>
          </p:nvPr>
        </p:nvSpPr>
        <p:spPr>
          <a:xfrm>
            <a:off x="1545774" y="13061"/>
            <a:ext cx="10591800" cy="8251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n-US" sz="5400" b="1" dirty="0">
                <a:latin typeface="Gotham book"/>
              </a:rPr>
              <a:t>4. The Kansas-Nebraska Act </a:t>
            </a:r>
            <a:r>
              <a:rPr lang="en-US" sz="4400" b="1" i="1" dirty="0">
                <a:solidFill>
                  <a:schemeClr val="tx1">
                    <a:lumMod val="65000"/>
                    <a:lumOff val="35000"/>
                  </a:schemeClr>
                </a:solidFill>
                <a:latin typeface="Gotham book"/>
              </a:rPr>
              <a:t>1854</a:t>
            </a:r>
            <a:endParaRPr kumimoji="0" lang="en-US" sz="4400" b="0" i="0" u="none" strike="noStrike" kern="1200" cap="none" spc="0" normalizeH="0" baseline="0" noProof="0" dirty="0">
              <a:ln>
                <a:noFill/>
              </a:ln>
              <a:solidFill>
                <a:schemeClr val="tx1">
                  <a:lumMod val="65000"/>
                  <a:lumOff val="35000"/>
                </a:schemeClr>
              </a:solidFill>
              <a:effectLst/>
              <a:uLnTx/>
              <a:uFillTx/>
              <a:latin typeface="Gotham book"/>
            </a:endParaRPr>
          </a:p>
        </p:txBody>
      </p:sp>
      <p:pic>
        <p:nvPicPr>
          <p:cNvPr id="4" name="Picture 3" descr="Artwork depicting John Brown and his sons attacking and killing the pro-slavery supporters during the troubles in Kansas.">
            <a:extLst>
              <a:ext uri="{FF2B5EF4-FFF2-40B4-BE49-F238E27FC236}">
                <a16:creationId xmlns:a16="http://schemas.microsoft.com/office/drawing/2014/main" id="{729C427D-CCB9-E8A1-1CA1-B829228535F1}"/>
              </a:ext>
            </a:extLst>
          </p:cNvPr>
          <p:cNvPicPr>
            <a:picLocks noChangeAspect="1"/>
          </p:cNvPicPr>
          <p:nvPr/>
        </p:nvPicPr>
        <p:blipFill>
          <a:blip r:embed="rId4"/>
          <a:srcRect l="11454" t="16153" r="8945" b="12428"/>
          <a:stretch>
            <a:fillRect/>
          </a:stretch>
        </p:blipFill>
        <p:spPr>
          <a:xfrm>
            <a:off x="3657602" y="838200"/>
            <a:ext cx="6368143" cy="4196771"/>
          </a:xfrm>
          <a:prstGeom prst="rect">
            <a:avLst/>
          </a:prstGeom>
          <a:effectLst>
            <a:outerShdw blurRad="50800" dist="50800" dir="7920000" algn="ctr" rotWithShape="0">
              <a:srgbClr val="000000">
                <a:alpha val="43137"/>
              </a:srgbClr>
            </a:outerShdw>
          </a:effectLst>
        </p:spPr>
      </p:pic>
      <p:sp>
        <p:nvSpPr>
          <p:cNvPr id="5" name="TextBox 4">
            <a:extLst>
              <a:ext uri="{FF2B5EF4-FFF2-40B4-BE49-F238E27FC236}">
                <a16:creationId xmlns:a16="http://schemas.microsoft.com/office/drawing/2014/main" id="{0475495D-A953-17CC-1E52-66174CD38306}"/>
              </a:ext>
            </a:extLst>
          </p:cNvPr>
          <p:cNvSpPr txBox="1"/>
          <p:nvPr/>
        </p:nvSpPr>
        <p:spPr>
          <a:xfrm>
            <a:off x="1719942" y="5148943"/>
            <a:ext cx="10232571" cy="1200329"/>
          </a:xfrm>
          <a:prstGeom prst="rect">
            <a:avLst/>
          </a:prstGeom>
          <a:noFill/>
        </p:spPr>
        <p:txBody>
          <a:bodyPr wrap="square" rtlCol="0">
            <a:spAutoFit/>
          </a:bodyPr>
          <a:lstStyle/>
          <a:p>
            <a:pPr algn="ctr"/>
            <a:r>
              <a:rPr lang="en-US" sz="2400" dirty="0">
                <a:latin typeface="Gotham book"/>
              </a:rPr>
              <a:t>An image titled, “Old John Brown’s Career.” The caption for this image (not pictured here) states: “Doing his Kansas work murdering Doyle and his 2 sons.” </a:t>
            </a:r>
            <a:r>
              <a:rPr lang="en-US" sz="2400" i="1" dirty="0">
                <a:latin typeface="Gotham book"/>
              </a:rPr>
              <a:t>The Library of Congress</a:t>
            </a:r>
          </a:p>
        </p:txBody>
      </p:sp>
    </p:spTree>
    <p:extLst>
      <p:ext uri="{BB962C8B-B14F-4D97-AF65-F5344CB8AC3E}">
        <p14:creationId xmlns:p14="http://schemas.microsoft.com/office/powerpoint/2010/main" val="2374733501"/>
      </p:ext>
    </p:extLst>
  </p:cSld>
  <p:clrMapOvr>
    <a:masterClrMapping/>
  </p:clrMapOvr>
</p:sld>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f4b8a2-ad4f-41b5-9a91-284d2cc38f56}" enabled="1" method="Standard" siteId="{70de1992-07c6-480f-a318-a1afcba03983}" contentBits="0" removed="0"/>
</clbl:labelList>
</file>

<file path=docProps/app.xml><?xml version="1.0" encoding="utf-8"?>
<Properties xmlns="http://schemas.openxmlformats.org/officeDocument/2006/extended-properties" xmlns:vt="http://schemas.openxmlformats.org/officeDocument/2006/docPropsVTypes">
  <TotalTime>430</TotalTime>
  <Words>1144</Words>
  <Application>Microsoft Office PowerPoint</Application>
  <PresentationFormat>Widescreen</PresentationFormat>
  <Paragraphs>61</Paragraphs>
  <Slides>13</Slides>
  <Notes>9</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13</vt:i4>
      </vt:variant>
    </vt:vector>
  </HeadingPairs>
  <TitlesOfParts>
    <vt:vector size="23" baseType="lpstr">
      <vt:lpstr>Aptos</vt:lpstr>
      <vt:lpstr>Aptos Display</vt:lpstr>
      <vt:lpstr>Arial</vt:lpstr>
      <vt:lpstr>Calibri</vt:lpstr>
      <vt:lpstr>Gotham book</vt:lpstr>
      <vt:lpstr>Gotham Medium</vt:lpstr>
      <vt:lpstr>Neue Haas Grotesk Text Pro</vt:lpstr>
      <vt:lpstr>VanillaVTI</vt:lpstr>
      <vt:lpstr>Office Theme</vt:lpstr>
      <vt:lpstr>1_Office Theme</vt:lpstr>
      <vt:lpstr>Unit 7:  Early Statehood</vt:lpstr>
      <vt:lpstr>Warm-up Use the map to complete your warm-up</vt:lpstr>
      <vt:lpstr>Share with the class:</vt:lpstr>
      <vt:lpstr>Essential Question</vt:lpstr>
      <vt:lpstr>In Today’s Lesson</vt:lpstr>
      <vt:lpstr>1. The North, the South, and Slavery in America</vt:lpstr>
      <vt:lpstr>2. The U.S. – Mexico War 1846 – 1848 </vt:lpstr>
      <vt:lpstr>3. The Gold Rush &amp;  the Compromise of 1850</vt:lpstr>
      <vt:lpstr>4. The Kansas-Nebraska Act 1854</vt:lpstr>
      <vt:lpstr>5. Conflicts Over Slavery Continued to Grow</vt:lpstr>
      <vt:lpstr>The Election of 1860</vt:lpstr>
      <vt:lpstr>Exit Ticket Follow the directions to complete your exit ticket</vt:lpstr>
      <vt:lpstr>Share with the class: 2</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Abubakar, Courtney</dc:creator>
  <cp:lastModifiedBy>Belden, Dreanna</cp:lastModifiedBy>
  <cp:revision>5</cp:revision>
  <dcterms:created xsi:type="dcterms:W3CDTF">2025-07-08T15:45:15Z</dcterms:created>
  <dcterms:modified xsi:type="dcterms:W3CDTF">2025-07-16T16:30:48Z</dcterms:modified>
</cp:coreProperties>
</file>