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13" r:id="rId4"/>
    <p:sldId id="315" r:id="rId5"/>
    <p:sldId id="316" r:id="rId6"/>
    <p:sldId id="317" r:id="rId7"/>
    <p:sldId id="318" r:id="rId8"/>
    <p:sldId id="322" r:id="rId9"/>
    <p:sldId id="319" r:id="rId10"/>
    <p:sldId id="320" r:id="rId11"/>
    <p:sldId id="321" r:id="rId12"/>
    <p:sldId id="323" r:id="rId13"/>
    <p:sldId id="324" r:id="rId14"/>
    <p:sldId id="325" r:id="rId15"/>
    <p:sldId id="326" r:id="rId16"/>
    <p:sldId id="327" r:id="rId17"/>
    <p:sldId id="328" r:id="rId18"/>
    <p:sldId id="329" r:id="rId19"/>
    <p:sldId id="330" r:id="rId20"/>
    <p:sldId id="332" r:id="rId21"/>
    <p:sldId id="33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E34F5-7FCC-4989-8037-D700AC1172FA}"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BBF33-1D75-4159-8865-CEC37C17DE6B}" type="slidenum">
              <a:rPr lang="en-US" smtClean="0"/>
              <a:t>‹#›</a:t>
            </a:fld>
            <a:endParaRPr lang="en-US"/>
          </a:p>
        </p:txBody>
      </p:sp>
    </p:spTree>
    <p:extLst>
      <p:ext uri="{BB962C8B-B14F-4D97-AF65-F5344CB8AC3E}">
        <p14:creationId xmlns:p14="http://schemas.microsoft.com/office/powerpoint/2010/main" val="250164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1013946/"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exashistory.unt.edu/ark:/67531/metapth866320/"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ioguide.congress.gov/search/bio/R000518"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texashistory.unt.edu/" TargetMode="External"/><Relationship Id="rId4" Type="http://schemas.openxmlformats.org/officeDocument/2006/relationships/hyperlink" Target="https://texashistory.unt.edu/ark:/67531/metapth497607/"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exashistory.unt.edu/ark:/67531/metapth101394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oc.gov/item/00650194/"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texashistory.unt.edu/" TargetMode="External"/><Relationship Id="rId4" Type="http://schemas.openxmlformats.org/officeDocument/2006/relationships/hyperlink" Target="https://texashistory.unt.edu/ark:/67531/metapth48467/"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exashistory.unt.edu/ark:/67531/metapth1252601/"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texashistory.unt.edu/ark:/67531/metapth805655/" TargetMode="Externa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item/2002712549/"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texashistory.unt.edu/" TargetMode="External"/><Relationship Id="rId4" Type="http://schemas.openxmlformats.org/officeDocument/2006/relationships/hyperlink" Target="https://texashistory.unt.edu/ark:/67531/metapth38096/"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sl.texas.gov/governors/earlystate/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emetery.texas.gov/locate-a-plot/plotholder/benjamin-mcculloch"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texashistory.unt.edu/" TargetMode="External"/><Relationship Id="rId4" Type="http://schemas.openxmlformats.org/officeDocument/2006/relationships/hyperlink" Target="https://texashistory.unt.edu/ark:/67531/metapth38096/"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876486/"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texashistory.unt.edu/ark:/67531/metapth2484/" TargetMode="Externa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46005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460098/"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texashistory.unt.edu/ark:/67531/metapth460060/" TargetMode="External"/><Relationship Id="rId4" Type="http://schemas.openxmlformats.org/officeDocument/2006/relationships/hyperlink" Target="https://texashistory.unt.edu/"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stor.org/stable/41695729?seq=5#page_scan_tab_content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tshaonline.org/handbook/entries/bowman-sarah" TargetMode="External"/><Relationship Id="rId4" Type="http://schemas.openxmlformats.org/officeDocument/2006/relationships/hyperlink" Target="https://www.law.cornell.edu/uscode/text/17/10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Jackson, Grace. Cynthia Ann Parker, book, 1959; San Antonio, Texas. (</a:t>
            </a:r>
            <a:r>
              <a:rPr lang="en-US" sz="1200" b="0" i="0" u="none" strike="noStrike" kern="1200" dirty="0">
                <a:solidFill>
                  <a:schemeClr val="tx1"/>
                </a:solidFill>
                <a:effectLst/>
                <a:latin typeface="+mn-lt"/>
                <a:ea typeface="+mn-ea"/>
                <a:cs typeface="+mn-cs"/>
                <a:hlinkClick r:id="rId3"/>
              </a:rPr>
              <a:t>https://texashistory.unt.edu/ark:/67531/metapth1013946/</a:t>
            </a:r>
            <a:r>
              <a:rPr lang="en-US" sz="1200" b="0" i="0" kern="1200" dirty="0">
                <a:solidFill>
                  <a:schemeClr val="tx1"/>
                </a:solidFill>
                <a:effectLst/>
                <a:latin typeface="+mn-lt"/>
                <a:ea typeface="+mn-ea"/>
                <a:cs typeface="+mn-cs"/>
              </a:rPr>
              <a:t>: accessed July 18,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Houston, Sam, 1793-1863. [Letter from Sam Houston to the Chickasaw Nation, October 1860], letter, October 15, 1860; (</a:t>
            </a:r>
            <a:r>
              <a:rPr lang="en-US" sz="1200" b="0" i="0" u="none" strike="noStrike" kern="1200" dirty="0">
                <a:solidFill>
                  <a:schemeClr val="tx1"/>
                </a:solidFill>
                <a:effectLst/>
                <a:latin typeface="+mn-lt"/>
                <a:ea typeface="+mn-ea"/>
                <a:cs typeface="+mn-cs"/>
                <a:hlinkClick r:id="rId3"/>
              </a:rPr>
              <a:t>https://texashistory.unt.edu/ark:/67531/metapth866320/</a:t>
            </a:r>
            <a:r>
              <a:rPr lang="en-US" sz="1200" b="0" i="0" kern="1200" dirty="0">
                <a:solidFill>
                  <a:schemeClr val="tx1"/>
                </a:solidFill>
                <a:effectLst/>
                <a:latin typeface="+mn-lt"/>
                <a:ea typeface="+mn-ea"/>
                <a:cs typeface="+mn-cs"/>
              </a:rPr>
              <a:t>: accessed July 28,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Hardin-Simmons University Library.</a:t>
            </a:r>
            <a:endParaRPr lang="en-US" dirty="0"/>
          </a:p>
        </p:txBody>
      </p:sp>
      <p:sp>
        <p:nvSpPr>
          <p:cNvPr id="4" name="Slide Number Placeholder 3"/>
          <p:cNvSpPr>
            <a:spLocks noGrp="1"/>
          </p:cNvSpPr>
          <p:nvPr>
            <p:ph type="sldNum" sz="quarter" idx="5"/>
          </p:nvPr>
        </p:nvSpPr>
        <p:spPr/>
        <p:txBody>
          <a:bodyPr/>
          <a:lstStyle/>
          <a:p>
            <a:fld id="{50DBBF33-1D75-4159-8865-CEC37C17DE6B}" type="slidenum">
              <a:rPr lang="en-US" smtClean="0"/>
              <a:t>14</a:t>
            </a:fld>
            <a:endParaRPr lang="en-US"/>
          </a:p>
        </p:txBody>
      </p:sp>
    </p:spTree>
    <p:extLst>
      <p:ext uri="{BB962C8B-B14F-4D97-AF65-F5344CB8AC3E}">
        <p14:creationId xmlns:p14="http://schemas.microsoft.com/office/powerpoint/2010/main" val="405583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Thomas Jefferson Rusk, Biographical Directory of the United States Congress. U.S. Senate Historical Office. Accessed July 21, 2025. </a:t>
            </a:r>
            <a:r>
              <a:rPr lang="en-US" dirty="0" err="1">
                <a:hlinkClick r:id="rId3"/>
              </a:rPr>
              <a:t>Bioguide</a:t>
            </a:r>
            <a:r>
              <a:rPr lang="en-US" dirty="0">
                <a:hlinkClick r:id="rId3"/>
              </a:rPr>
              <a:t> Search</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Rusk, Thomas J. (Thomas Jefferson), 1803-1857. Speech of Hon. Thomas J. Rusk, of Texas, on the boundaries of Texas. Delivered in Senate of the United States, February 27 and 28, 1850., pamphlet, 1850; (</a:t>
            </a:r>
            <a:r>
              <a:rPr lang="en-US" sz="1200" b="0" i="0" u="none" strike="noStrike" kern="1200" dirty="0">
                <a:solidFill>
                  <a:schemeClr val="tx1"/>
                </a:solidFill>
                <a:effectLst/>
                <a:latin typeface="+mn-lt"/>
                <a:ea typeface="+mn-ea"/>
                <a:cs typeface="+mn-cs"/>
                <a:hlinkClick r:id="rId4"/>
              </a:rPr>
              <a:t>https://texashistory.unt.edu/ark:/67531/metapth497607/</a:t>
            </a:r>
            <a:r>
              <a:rPr lang="en-US" sz="1200" b="0" i="0" kern="1200" dirty="0">
                <a:solidFill>
                  <a:schemeClr val="tx1"/>
                </a:solidFill>
                <a:effectLst/>
                <a:latin typeface="+mn-lt"/>
                <a:ea typeface="+mn-ea"/>
                <a:cs typeface="+mn-cs"/>
              </a:rPr>
              <a:t>: accessed July 21, 2025), University of North Texas Libraries, The Portal to Texas History, </a:t>
            </a:r>
            <a:r>
              <a:rPr lang="en-US" sz="1200" b="0" i="0" u="none" strike="noStrike" kern="1200" dirty="0">
                <a:solidFill>
                  <a:schemeClr val="tx1"/>
                </a:solidFill>
                <a:effectLst/>
                <a:latin typeface="+mn-lt"/>
                <a:ea typeface="+mn-ea"/>
                <a:cs typeface="+mn-cs"/>
                <a:hlinkClick r:id="rId5"/>
              </a:rPr>
              <a:t>https://texashistory.unt.edu</a:t>
            </a:r>
            <a:r>
              <a:rPr lang="en-US" sz="1200" b="0" i="0" kern="1200" dirty="0">
                <a:solidFill>
                  <a:schemeClr val="tx1"/>
                </a:solidFill>
                <a:effectLst/>
                <a:latin typeface="+mn-lt"/>
                <a:ea typeface="+mn-ea"/>
                <a:cs typeface="+mn-cs"/>
              </a:rPr>
              <a:t>; crediting Schreiner University.</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50DBBF33-1D75-4159-8865-CEC37C17DE6B}" type="slidenum">
              <a:rPr lang="en-US" smtClean="0"/>
              <a:t>15</a:t>
            </a:fld>
            <a:endParaRPr lang="en-US"/>
          </a:p>
        </p:txBody>
      </p:sp>
    </p:spTree>
    <p:extLst>
      <p:ext uri="{BB962C8B-B14F-4D97-AF65-F5344CB8AC3E}">
        <p14:creationId xmlns:p14="http://schemas.microsoft.com/office/powerpoint/2010/main" val="563033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Jackson, Grace. Cynthia Ann Parker, book, 1959; San Antonio, Texas. (</a:t>
            </a:r>
            <a:r>
              <a:rPr lang="en-US" sz="1200" b="0" i="0" u="none" strike="noStrike" kern="1200" dirty="0">
                <a:solidFill>
                  <a:schemeClr val="tx1"/>
                </a:solidFill>
                <a:effectLst/>
                <a:latin typeface="+mn-lt"/>
                <a:ea typeface="+mn-ea"/>
                <a:cs typeface="+mn-cs"/>
                <a:hlinkClick r:id="rId3"/>
              </a:rPr>
              <a:t>https://texashistory.unt.edu/ark:/67531/metapth1013946/</a:t>
            </a:r>
            <a:r>
              <a:rPr lang="en-US" sz="1200" b="0" i="0" kern="1200" dirty="0">
                <a:solidFill>
                  <a:schemeClr val="tx1"/>
                </a:solidFill>
                <a:effectLst/>
                <a:latin typeface="+mn-lt"/>
                <a:ea typeface="+mn-ea"/>
                <a:cs typeface="+mn-cs"/>
              </a:rPr>
              <a:t>: accessed July 18,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50DBBF33-1D75-4159-8865-CEC37C17DE6B}" type="slidenum">
              <a:rPr lang="en-US" smtClean="0"/>
              <a:t>16</a:t>
            </a:fld>
            <a:endParaRPr lang="en-US"/>
          </a:p>
        </p:txBody>
      </p:sp>
    </p:spTree>
    <p:extLst>
      <p:ext uri="{BB962C8B-B14F-4D97-AF65-F5344CB8AC3E}">
        <p14:creationId xmlns:p14="http://schemas.microsoft.com/office/powerpoint/2010/main" val="19901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Soule, William S. </a:t>
            </a:r>
            <a:r>
              <a:rPr lang="en-US" sz="1200" b="0" i="1" u="none" strike="noStrike" kern="1200" dirty="0">
                <a:solidFill>
                  <a:schemeClr val="tx1"/>
                </a:solidFill>
                <a:effectLst/>
                <a:latin typeface="+mn-lt"/>
                <a:ea typeface="+mn-ea"/>
                <a:cs typeface="+mn-cs"/>
              </a:rPr>
              <a:t>Comanche Indian camp</a:t>
            </a:r>
            <a:r>
              <a:rPr lang="en-US" sz="1200" b="0" i="0" u="none" strike="noStrike" kern="1200" dirty="0">
                <a:solidFill>
                  <a:schemeClr val="tx1"/>
                </a:solidFill>
                <a:effectLst/>
                <a:latin typeface="+mn-lt"/>
                <a:ea typeface="+mn-ea"/>
                <a:cs typeface="+mn-cs"/>
              </a:rPr>
              <a:t>. ca. 1890. Photograph. Library of Congress Prints and Photographs Division. Accessed July 28, 2025.  </a:t>
            </a:r>
            <a:r>
              <a:rPr lang="en-US" sz="1200" b="0" i="0" u="sng" strike="noStrike" kern="1200" dirty="0">
                <a:solidFill>
                  <a:schemeClr val="tx1"/>
                </a:solidFill>
                <a:effectLst/>
                <a:latin typeface="+mn-lt"/>
                <a:ea typeface="+mn-ea"/>
                <a:cs typeface="+mn-cs"/>
                <a:hlinkClick r:id="rId3"/>
              </a:rPr>
              <a:t>https://www.loc.gov/item/00650194/</a:t>
            </a:r>
            <a:endParaRPr lang="en-US" sz="1200" b="0" i="0" u="sng" strike="noStrike" kern="1200" dirty="0">
              <a:solidFill>
                <a:schemeClr val="tx1"/>
              </a:solidFill>
              <a:effectLst/>
              <a:latin typeface="+mn-lt"/>
              <a:ea typeface="+mn-ea"/>
              <a:cs typeface="+mn-cs"/>
            </a:endParaRPr>
          </a:p>
          <a:p>
            <a:endParaRPr lang="en-US" sz="1200" b="0" i="0" u="sng"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Moore, Francis, Jr. Democratic Telegraph and Texas Register (Houston, Tex.), Vol. 12, No. 36, Ed. 1, Monday, September 6, 1847, newspaper, September 6, 1847; Houston, Texas. (</a:t>
            </a:r>
            <a:r>
              <a:rPr lang="en-US" sz="1200" b="0" i="0" u="none" strike="noStrike" kern="1200" dirty="0">
                <a:solidFill>
                  <a:schemeClr val="tx1"/>
                </a:solidFill>
                <a:effectLst/>
                <a:latin typeface="+mn-lt"/>
                <a:ea typeface="+mn-ea"/>
                <a:cs typeface="+mn-cs"/>
                <a:hlinkClick r:id="rId4"/>
              </a:rPr>
              <a:t>https://texashistory.unt.edu/ark:/67531/metapth48467/</a:t>
            </a:r>
            <a:r>
              <a:rPr lang="en-US" sz="1200" b="0" i="0" kern="1200" dirty="0">
                <a:solidFill>
                  <a:schemeClr val="tx1"/>
                </a:solidFill>
                <a:effectLst/>
                <a:latin typeface="+mn-lt"/>
                <a:ea typeface="+mn-ea"/>
                <a:cs typeface="+mn-cs"/>
              </a:rPr>
              <a:t>: accessed July 28, 2025), University of North Texas Libraries, The Portal to Texas History, </a:t>
            </a:r>
            <a:r>
              <a:rPr lang="en-US" sz="1200" b="0" i="0" u="none" strike="noStrike" kern="1200" dirty="0">
                <a:solidFill>
                  <a:schemeClr val="tx1"/>
                </a:solidFill>
                <a:effectLst/>
                <a:latin typeface="+mn-lt"/>
                <a:ea typeface="+mn-ea"/>
                <a:cs typeface="+mn-cs"/>
                <a:hlinkClick r:id="rId5"/>
              </a:rPr>
              <a:t>https://texashistory.unt.edu</a:t>
            </a:r>
            <a:r>
              <a:rPr lang="en-US" sz="1200" b="0" i="0" kern="1200" dirty="0">
                <a:solidFill>
                  <a:schemeClr val="tx1"/>
                </a:solidFill>
                <a:effectLst/>
                <a:latin typeface="+mn-lt"/>
                <a:ea typeface="+mn-ea"/>
                <a:cs typeface="+mn-cs"/>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fld id="{50DBBF33-1D75-4159-8865-CEC37C17DE6B}" type="slidenum">
              <a:rPr lang="en-US" smtClean="0"/>
              <a:t>17</a:t>
            </a:fld>
            <a:endParaRPr lang="en-US"/>
          </a:p>
        </p:txBody>
      </p:sp>
    </p:spTree>
    <p:extLst>
      <p:ext uri="{BB962C8B-B14F-4D97-AF65-F5344CB8AC3E}">
        <p14:creationId xmlns:p14="http://schemas.microsoft.com/office/powerpoint/2010/main" val="3244763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[Juan N. Cortina], photograph, 1874~; (</a:t>
            </a:r>
            <a:r>
              <a:rPr lang="en-US" sz="1200" b="0" i="0" u="none" strike="noStrike" kern="1200" dirty="0">
                <a:solidFill>
                  <a:schemeClr val="tx1"/>
                </a:solidFill>
                <a:effectLst/>
                <a:latin typeface="+mn-lt"/>
                <a:ea typeface="+mn-ea"/>
                <a:cs typeface="+mn-cs"/>
                <a:hlinkClick r:id="rId3"/>
              </a:rPr>
              <a:t>https://texashistory.unt.edu/ark:/67531/metapth1252601/</a:t>
            </a:r>
            <a:r>
              <a:rPr lang="en-US" sz="1200" b="0" i="0" kern="1200" dirty="0">
                <a:solidFill>
                  <a:schemeClr val="tx1"/>
                </a:solidFill>
                <a:effectLst/>
                <a:latin typeface="+mn-lt"/>
                <a:ea typeface="+mn-ea"/>
                <a:cs typeface="+mn-cs"/>
              </a:rPr>
              <a:t>: accessed July 28,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The University of Texas – Rio Grande Valley.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Baker, James D.; Baker, Ben M. &amp; Baker, A. Hicks. The Colorado Citizen. (Columbus, Tex.), Vol. 3, No. 16, Ed. 1 Thursday, December 15, 1859, newspaper, December 15, 1859; Columbus, Texas. (</a:t>
            </a:r>
            <a:r>
              <a:rPr lang="en-US" sz="1200" b="0" i="0" u="none" strike="noStrike" kern="1200" dirty="0">
                <a:solidFill>
                  <a:schemeClr val="tx1"/>
                </a:solidFill>
                <a:effectLst/>
                <a:latin typeface="+mn-lt"/>
                <a:ea typeface="+mn-ea"/>
                <a:cs typeface="+mn-cs"/>
                <a:hlinkClick r:id="rId5"/>
              </a:rPr>
              <a:t>https://texashistory.unt.edu/ark:/67531/metapth805655/</a:t>
            </a:r>
            <a:r>
              <a:rPr lang="en-US" sz="1200" b="0" i="0" kern="1200" dirty="0">
                <a:solidFill>
                  <a:schemeClr val="tx1"/>
                </a:solidFill>
                <a:effectLst/>
                <a:latin typeface="+mn-lt"/>
                <a:ea typeface="+mn-ea"/>
                <a:cs typeface="+mn-cs"/>
              </a:rPr>
              <a:t>: accessed July 28,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Nesbitt Memorial Library.</a:t>
            </a:r>
            <a:endParaRPr lang="en-US" dirty="0"/>
          </a:p>
        </p:txBody>
      </p:sp>
      <p:sp>
        <p:nvSpPr>
          <p:cNvPr id="4" name="Slide Number Placeholder 3"/>
          <p:cNvSpPr>
            <a:spLocks noGrp="1"/>
          </p:cNvSpPr>
          <p:nvPr>
            <p:ph type="sldNum" sz="quarter" idx="5"/>
          </p:nvPr>
        </p:nvSpPr>
        <p:spPr/>
        <p:txBody>
          <a:bodyPr/>
          <a:lstStyle/>
          <a:p>
            <a:fld id="{50DBBF33-1D75-4159-8865-CEC37C17DE6B}" type="slidenum">
              <a:rPr lang="en-US" smtClean="0"/>
              <a:t>18</a:t>
            </a:fld>
            <a:endParaRPr lang="en-US"/>
          </a:p>
        </p:txBody>
      </p:sp>
    </p:spTree>
    <p:extLst>
      <p:ext uri="{BB962C8B-B14F-4D97-AF65-F5344CB8AC3E}">
        <p14:creationId xmlns:p14="http://schemas.microsoft.com/office/powerpoint/2010/main" val="364572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Brady, Mathew B. </a:t>
            </a:r>
            <a:r>
              <a:rPr lang="en-US" sz="1200" b="0" i="1" u="none" strike="noStrike" kern="1200" dirty="0">
                <a:solidFill>
                  <a:schemeClr val="tx1"/>
                </a:solidFill>
                <a:effectLst/>
                <a:latin typeface="+mn-lt"/>
                <a:ea typeface="+mn-ea"/>
                <a:cs typeface="+mn-cs"/>
              </a:rPr>
              <a:t>John Coffee Hays, 3/4-length portrait, seated in chair and facing left</a:t>
            </a:r>
            <a:r>
              <a:rPr lang="en-US" sz="1200" b="0" i="0" u="none" strike="noStrike" kern="1200" dirty="0">
                <a:solidFill>
                  <a:schemeClr val="tx1"/>
                </a:solidFill>
                <a:effectLst/>
                <a:latin typeface="+mn-lt"/>
                <a:ea typeface="+mn-ea"/>
                <a:cs typeface="+mn-cs"/>
              </a:rPr>
              <a:t>. ca. 1857. Photograph. Library of Congress Prints and Photographs Division. </a:t>
            </a:r>
            <a:r>
              <a:rPr lang="en-US" sz="1200" b="0" i="0" u="sng" strike="noStrike" kern="1200" dirty="0">
                <a:solidFill>
                  <a:schemeClr val="tx1"/>
                </a:solidFill>
                <a:effectLst/>
                <a:latin typeface="+mn-lt"/>
                <a:ea typeface="+mn-ea"/>
                <a:cs typeface="+mn-cs"/>
                <a:hlinkClick r:id="rId3"/>
              </a:rPr>
              <a:t>https://www.loc.gov/item/2002712549/</a:t>
            </a:r>
            <a:endParaRPr lang="en-US" sz="1200" b="0" i="0" u="sng" strike="noStrike" kern="1200" dirty="0">
              <a:solidFill>
                <a:schemeClr val="tx1"/>
              </a:solidFill>
              <a:effectLst/>
              <a:latin typeface="+mn-lt"/>
              <a:ea typeface="+mn-ea"/>
              <a:cs typeface="+mn-cs"/>
            </a:endParaRPr>
          </a:p>
          <a:p>
            <a:endParaRPr lang="en-US" sz="1200" b="0" i="0" u="sng"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Reid, Samuel C., Jr. The Scouting Expeditions of McCulloch's Texas Rangers; or, the Summer and Fall Campaign of the Army of the United States in Mexico--1846; including Skirmishes with the Mexicans, and an accurate detail of the Storming of Monterey; also the Daring Scouts at Buena Vista together with anecdotes, incidents, descriptions of country, and sketches of the lives of the celebrated partisan chiefs, Hays, McCulloch, and Walker., book, 1859; Philadelphia, Pennsylvania. (</a:t>
            </a:r>
            <a:r>
              <a:rPr lang="en-US" sz="1200" b="0" i="0" u="none" strike="noStrike" kern="1200" dirty="0">
                <a:solidFill>
                  <a:schemeClr val="tx1"/>
                </a:solidFill>
                <a:effectLst/>
                <a:latin typeface="+mn-lt"/>
                <a:ea typeface="+mn-ea"/>
                <a:cs typeface="+mn-cs"/>
                <a:hlinkClick r:id="rId4"/>
              </a:rPr>
              <a:t>https://texashistory.unt.edu/ark:/67531/metapth38096/</a:t>
            </a:r>
            <a:r>
              <a:rPr lang="en-US" sz="1200" b="0" i="0" kern="1200" dirty="0">
                <a:solidFill>
                  <a:schemeClr val="tx1"/>
                </a:solidFill>
                <a:effectLst/>
                <a:latin typeface="+mn-lt"/>
                <a:ea typeface="+mn-ea"/>
                <a:cs typeface="+mn-cs"/>
              </a:rPr>
              <a:t>: accessed July 18, 2025), University of North Texas Libraries, The Portal to Texas History, </a:t>
            </a:r>
            <a:r>
              <a:rPr lang="en-US" sz="1200" b="0" i="0" u="none" strike="noStrike" kern="1200" dirty="0">
                <a:solidFill>
                  <a:schemeClr val="tx1"/>
                </a:solidFill>
                <a:effectLst/>
                <a:latin typeface="+mn-lt"/>
                <a:ea typeface="+mn-ea"/>
                <a:cs typeface="+mn-cs"/>
                <a:hlinkClick r:id="rId5"/>
              </a:rPr>
              <a:t>https://texashistory.unt.edu</a:t>
            </a:r>
            <a:r>
              <a:rPr lang="en-US" sz="1200" b="0" i="0" kern="1200" dirty="0">
                <a:solidFill>
                  <a:schemeClr val="tx1"/>
                </a:solidFill>
                <a:effectLst/>
                <a:latin typeface="+mn-lt"/>
                <a:ea typeface="+mn-ea"/>
                <a:cs typeface="+mn-cs"/>
              </a:rPr>
              <a:t>; crediting Austin History Center, Austin Public Library.</a:t>
            </a:r>
            <a:endParaRPr lang="en-US" sz="1200" b="0" i="0" u="sng"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0DBBF33-1D75-4159-8865-CEC37C17DE6B}" type="slidenum">
              <a:rPr lang="en-US" smtClean="0"/>
              <a:t>6</a:t>
            </a:fld>
            <a:endParaRPr lang="en-US"/>
          </a:p>
        </p:txBody>
      </p:sp>
    </p:spTree>
    <p:extLst>
      <p:ext uri="{BB962C8B-B14F-4D97-AF65-F5344CB8AC3E}">
        <p14:creationId xmlns:p14="http://schemas.microsoft.com/office/powerpoint/2010/main" val="307748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Pinckney Henderson. Portraits of Texas Governors. Texas State Library and Archives Commission. Accessed July 18, 2025. </a:t>
            </a:r>
            <a:r>
              <a:rPr lang="en-US" dirty="0">
                <a:hlinkClick r:id="rId3"/>
              </a:rPr>
              <a:t>Portraits of Texas Governors - Early Statehood - Part 1, 1846-1853 | Texas State Library</a:t>
            </a:r>
            <a:r>
              <a:rPr lang="en-US" dirty="0"/>
              <a:t> </a:t>
            </a:r>
          </a:p>
        </p:txBody>
      </p:sp>
      <p:sp>
        <p:nvSpPr>
          <p:cNvPr id="4" name="Slide Number Placeholder 3"/>
          <p:cNvSpPr>
            <a:spLocks noGrp="1"/>
          </p:cNvSpPr>
          <p:nvPr>
            <p:ph type="sldNum" sz="quarter" idx="5"/>
          </p:nvPr>
        </p:nvSpPr>
        <p:spPr/>
        <p:txBody>
          <a:bodyPr/>
          <a:lstStyle/>
          <a:p>
            <a:fld id="{50DBBF33-1D75-4159-8865-CEC37C17DE6B}" type="slidenum">
              <a:rPr lang="en-US" smtClean="0"/>
              <a:t>7</a:t>
            </a:fld>
            <a:endParaRPr lang="en-US"/>
          </a:p>
        </p:txBody>
      </p:sp>
    </p:spTree>
    <p:extLst>
      <p:ext uri="{BB962C8B-B14F-4D97-AF65-F5344CB8AC3E}">
        <p14:creationId xmlns:p14="http://schemas.microsoft.com/office/powerpoint/2010/main" val="170637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Benjamin McCulloch. Texas State Cemetery. Accessed on July 18, 2025. </a:t>
            </a:r>
            <a:r>
              <a:rPr lang="en-US" dirty="0">
                <a:hlinkClick r:id="rId3"/>
              </a:rPr>
              <a:t>Benjamin </a:t>
            </a:r>
            <a:r>
              <a:rPr lang="en-US" dirty="0" err="1">
                <a:hlinkClick r:id="rId3"/>
              </a:rPr>
              <a:t>Mcculloch</a:t>
            </a:r>
            <a:r>
              <a:rPr lang="en-US" dirty="0">
                <a:hlinkClick r:id="rId3"/>
              </a:rPr>
              <a:t> | Texas State Cemetery</a:t>
            </a:r>
            <a:endParaRPr lang="en-US" dirty="0"/>
          </a:p>
          <a:p>
            <a:endParaRPr lang="en-US" dirty="0"/>
          </a:p>
          <a:p>
            <a:r>
              <a:rPr lang="en-US" sz="1200" b="0" i="0" kern="1200" dirty="0">
                <a:solidFill>
                  <a:schemeClr val="tx1"/>
                </a:solidFill>
                <a:effectLst/>
                <a:latin typeface="+mn-lt"/>
                <a:ea typeface="+mn-ea"/>
                <a:cs typeface="+mn-cs"/>
              </a:rPr>
              <a:t>Reid, Samuel C., Jr. The Scouting Expeditions of McCulloch's Texas Rangers; or, the Summer and Fall Campaign of the Army of the United States in Mexico--1846; including Skirmishes with the Mexicans, and an accurate detail of the Storming of Monterey; also the Daring Scouts at Buena Vista together with anecdotes, incidents, descriptions of country, and sketches of the lives of the celebrated partisan chiefs, Hays, McCulloch, and Walker., book, 1859; Philadelphia, Pennsylvania. (</a:t>
            </a:r>
            <a:r>
              <a:rPr lang="en-US" sz="1200" b="0" i="0" u="none" strike="noStrike" kern="1200" dirty="0">
                <a:solidFill>
                  <a:schemeClr val="tx1"/>
                </a:solidFill>
                <a:effectLst/>
                <a:latin typeface="+mn-lt"/>
                <a:ea typeface="+mn-ea"/>
                <a:cs typeface="+mn-cs"/>
                <a:hlinkClick r:id="rId4"/>
              </a:rPr>
              <a:t>https://texashistory.unt.edu/ark:/67531/metapth38096/</a:t>
            </a:r>
            <a:r>
              <a:rPr lang="en-US" sz="1200" b="0" i="0" kern="1200" dirty="0">
                <a:solidFill>
                  <a:schemeClr val="tx1"/>
                </a:solidFill>
                <a:effectLst/>
                <a:latin typeface="+mn-lt"/>
                <a:ea typeface="+mn-ea"/>
                <a:cs typeface="+mn-cs"/>
              </a:rPr>
              <a:t>: accessed July 18, 2025), University of North Texas Libraries, The Portal to Texas History, </a:t>
            </a:r>
            <a:r>
              <a:rPr lang="en-US" sz="1200" b="0" i="0" u="none" strike="noStrike" kern="1200" dirty="0">
                <a:solidFill>
                  <a:schemeClr val="tx1"/>
                </a:solidFill>
                <a:effectLst/>
                <a:latin typeface="+mn-lt"/>
                <a:ea typeface="+mn-ea"/>
                <a:cs typeface="+mn-cs"/>
                <a:hlinkClick r:id="rId5"/>
              </a:rPr>
              <a:t>https://texashistory.unt.edu</a:t>
            </a:r>
            <a:r>
              <a:rPr lang="en-US" sz="1200" b="0" i="0" kern="1200" dirty="0">
                <a:solidFill>
                  <a:schemeClr val="tx1"/>
                </a:solidFill>
                <a:effectLst/>
                <a:latin typeface="+mn-lt"/>
                <a:ea typeface="+mn-ea"/>
                <a:cs typeface="+mn-cs"/>
              </a:rPr>
              <a:t>; crediting Austin History Center, Austin Public Library.</a:t>
            </a:r>
            <a:endParaRPr lang="en-US" dirty="0"/>
          </a:p>
        </p:txBody>
      </p:sp>
      <p:sp>
        <p:nvSpPr>
          <p:cNvPr id="4" name="Slide Number Placeholder 3"/>
          <p:cNvSpPr>
            <a:spLocks noGrp="1"/>
          </p:cNvSpPr>
          <p:nvPr>
            <p:ph type="sldNum" sz="quarter" idx="5"/>
          </p:nvPr>
        </p:nvSpPr>
        <p:spPr/>
        <p:txBody>
          <a:bodyPr/>
          <a:lstStyle/>
          <a:p>
            <a:fld id="{50DBBF33-1D75-4159-8865-CEC37C17DE6B}" type="slidenum">
              <a:rPr lang="en-US" smtClean="0"/>
              <a:t>8</a:t>
            </a:fld>
            <a:endParaRPr lang="en-US"/>
          </a:p>
        </p:txBody>
      </p:sp>
    </p:spTree>
    <p:extLst>
      <p:ext uri="{BB962C8B-B14F-4D97-AF65-F5344CB8AC3E}">
        <p14:creationId xmlns:p14="http://schemas.microsoft.com/office/powerpoint/2010/main" val="348268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Benavides, Santos. [Letter from Santos Benavides to the Laredo Mayor, October 14, 1859], letter, October 14, 1859; (</a:t>
            </a:r>
            <a:r>
              <a:rPr lang="en-US" sz="1200" b="0" i="0" u="none" strike="noStrike" kern="1200" dirty="0">
                <a:solidFill>
                  <a:schemeClr val="tx1"/>
                </a:solidFill>
                <a:effectLst/>
                <a:latin typeface="+mn-lt"/>
                <a:ea typeface="+mn-ea"/>
                <a:cs typeface="+mn-cs"/>
                <a:hlinkClick r:id="rId3"/>
              </a:rPr>
              <a:t>https://texashistory.unt.edu/ark:/67531/metapth876486/</a:t>
            </a:r>
            <a:r>
              <a:rPr lang="en-US" sz="1200" b="0" i="0" kern="1200" dirty="0">
                <a:solidFill>
                  <a:schemeClr val="tx1"/>
                </a:solidFill>
                <a:effectLst/>
                <a:latin typeface="+mn-lt"/>
                <a:ea typeface="+mn-ea"/>
                <a:cs typeface="+mn-cs"/>
              </a:rPr>
              <a:t>: accessed July 18,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St. Mary's University Louis J. Blume Library.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Mitchell, S. Augustus (Samuel Augustus), 1792-1868. Map of the state of Texas., map, 1846; (</a:t>
            </a:r>
            <a:r>
              <a:rPr lang="en-US" sz="1200" b="0" i="0" u="none" strike="noStrike" kern="1200" dirty="0">
                <a:solidFill>
                  <a:schemeClr val="tx1"/>
                </a:solidFill>
                <a:effectLst/>
                <a:latin typeface="+mn-lt"/>
                <a:ea typeface="+mn-ea"/>
                <a:cs typeface="+mn-cs"/>
                <a:hlinkClick r:id="rId5"/>
              </a:rPr>
              <a:t>https://texashistory.unt.edu/ark:/67531/metapth2484/</a:t>
            </a:r>
            <a:r>
              <a:rPr lang="en-US" sz="1200" b="0" i="0" kern="1200" dirty="0">
                <a:solidFill>
                  <a:schemeClr val="tx1"/>
                </a:solidFill>
                <a:effectLst/>
                <a:latin typeface="+mn-lt"/>
                <a:ea typeface="+mn-ea"/>
                <a:cs typeface="+mn-cs"/>
              </a:rPr>
              <a:t>: accessed July 18,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50DBBF33-1D75-4159-8865-CEC37C17DE6B}" type="slidenum">
              <a:rPr lang="en-US" smtClean="0"/>
              <a:t>9</a:t>
            </a:fld>
            <a:endParaRPr lang="en-US"/>
          </a:p>
        </p:txBody>
      </p:sp>
    </p:spTree>
    <p:extLst>
      <p:ext uri="{BB962C8B-B14F-4D97-AF65-F5344CB8AC3E}">
        <p14:creationId xmlns:p14="http://schemas.microsoft.com/office/powerpoint/2010/main" val="360519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Raba, Ernst Wilhelm, 1874-1951. [The Meusebach-Comanche Treaty], photograph, Date Unknown; (</a:t>
            </a:r>
            <a:r>
              <a:rPr lang="en-US" sz="1200" b="0" i="0" u="none" strike="noStrike" kern="1200" dirty="0">
                <a:solidFill>
                  <a:schemeClr val="tx1"/>
                </a:solidFill>
                <a:effectLst/>
                <a:latin typeface="+mn-lt"/>
                <a:ea typeface="+mn-ea"/>
                <a:cs typeface="+mn-cs"/>
                <a:hlinkClick r:id="rId3"/>
              </a:rPr>
              <a:t>https://texashistory.unt.edu/ark:/67531/metapth460058/</a:t>
            </a:r>
            <a:r>
              <a:rPr lang="en-US" sz="1200" b="0" i="0" u="none" strike="noStrike" kern="1200" dirty="0">
                <a:solidFill>
                  <a:schemeClr val="tx1"/>
                </a:solidFill>
                <a:effectLst/>
                <a:latin typeface="+mn-lt"/>
                <a:ea typeface="+mn-ea"/>
                <a:cs typeface="+mn-cs"/>
              </a:rPr>
              <a:t>: accessed June 27,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San Antonio Conservation Society.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50DBBF33-1D75-4159-8865-CEC37C17DE6B}" type="slidenum">
              <a:rPr lang="en-US" smtClean="0"/>
              <a:t>10</a:t>
            </a:fld>
            <a:endParaRPr lang="en-US"/>
          </a:p>
        </p:txBody>
      </p:sp>
    </p:spTree>
    <p:extLst>
      <p:ext uri="{BB962C8B-B14F-4D97-AF65-F5344CB8AC3E}">
        <p14:creationId xmlns:p14="http://schemas.microsoft.com/office/powerpoint/2010/main" val="512522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Raba, Ernst Wilhelm, 1874-1951. [Jose Antonio Navarro Portrait], photograph, Date Unknown; (</a:t>
            </a:r>
            <a:r>
              <a:rPr lang="en-US" sz="1200" b="0" i="0" u="none" strike="noStrike" kern="1200" dirty="0">
                <a:solidFill>
                  <a:schemeClr val="tx1"/>
                </a:solidFill>
                <a:effectLst/>
                <a:latin typeface="+mn-lt"/>
                <a:ea typeface="+mn-ea"/>
                <a:cs typeface="+mn-cs"/>
                <a:hlinkClick r:id="rId3"/>
              </a:rPr>
              <a:t>https://texashistory.unt.edu/ark:/67531/metapth460098/</a:t>
            </a:r>
            <a:r>
              <a:rPr lang="en-US" sz="1200" b="0" i="0" kern="1200" dirty="0">
                <a:solidFill>
                  <a:schemeClr val="tx1"/>
                </a:solidFill>
                <a:effectLst/>
                <a:latin typeface="+mn-lt"/>
                <a:ea typeface="+mn-ea"/>
                <a:cs typeface="+mn-cs"/>
              </a:rPr>
              <a:t>: accessed July 18,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San Antonio Conservation Society.</a:t>
            </a:r>
          </a:p>
          <a:p>
            <a:r>
              <a:rPr lang="en-US" sz="1200" b="0" i="0" kern="1200" dirty="0">
                <a:solidFill>
                  <a:schemeClr val="tx1"/>
                </a:solidFill>
                <a:effectLst/>
                <a:latin typeface="+mn-lt"/>
                <a:ea typeface="+mn-ea"/>
                <a:cs typeface="+mn-cs"/>
              </a:rPr>
              <a:t>Raba, Ernst Wilhelm, 1874-1951. [Navarro House Complex], photograph, Date Unknown; (</a:t>
            </a:r>
            <a:r>
              <a:rPr lang="en-US" sz="1200" b="0" i="0" u="none" strike="noStrike" kern="1200" dirty="0">
                <a:solidFill>
                  <a:schemeClr val="tx1"/>
                </a:solidFill>
                <a:effectLst/>
                <a:latin typeface="+mn-lt"/>
                <a:ea typeface="+mn-ea"/>
                <a:cs typeface="+mn-cs"/>
                <a:hlinkClick r:id="rId5"/>
              </a:rPr>
              <a:t>https://texashistory.unt.edu/ark:/67531/metapth460060/</a:t>
            </a:r>
            <a:r>
              <a:rPr lang="en-US" sz="1200" b="0" i="0" kern="1200" dirty="0">
                <a:solidFill>
                  <a:schemeClr val="tx1"/>
                </a:solidFill>
                <a:effectLst/>
                <a:latin typeface="+mn-lt"/>
                <a:ea typeface="+mn-ea"/>
                <a:cs typeface="+mn-cs"/>
              </a:rPr>
              <a:t>: accessed July 18,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San Antonio Conservation Society.</a:t>
            </a:r>
            <a:endParaRPr lang="en-US" dirty="0"/>
          </a:p>
        </p:txBody>
      </p:sp>
      <p:sp>
        <p:nvSpPr>
          <p:cNvPr id="4" name="Slide Number Placeholder 3"/>
          <p:cNvSpPr>
            <a:spLocks noGrp="1"/>
          </p:cNvSpPr>
          <p:nvPr>
            <p:ph type="sldNum" sz="quarter" idx="5"/>
          </p:nvPr>
        </p:nvSpPr>
        <p:spPr/>
        <p:txBody>
          <a:bodyPr/>
          <a:lstStyle/>
          <a:p>
            <a:fld id="{50DBBF33-1D75-4159-8865-CEC37C17DE6B}" type="slidenum">
              <a:rPr lang="en-US" smtClean="0"/>
              <a:t>11</a:t>
            </a:fld>
            <a:endParaRPr lang="en-US"/>
          </a:p>
        </p:txBody>
      </p:sp>
    </p:spTree>
    <p:extLst>
      <p:ext uri="{BB962C8B-B14F-4D97-AF65-F5344CB8AC3E}">
        <p14:creationId xmlns:p14="http://schemas.microsoft.com/office/powerpoint/2010/main" val="194100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Drawing of Sarah Bowman at Fort Brown. Image available on the</a:t>
            </a:r>
            <a:r>
              <a:rPr lang="en-US" sz="1200" b="0" i="0" u="sng" kern="1200" dirty="0">
                <a:solidFill>
                  <a:schemeClr val="tx1"/>
                </a:solidFill>
                <a:effectLst/>
                <a:latin typeface="+mn-lt"/>
                <a:ea typeface="+mn-ea"/>
                <a:cs typeface="+mn-cs"/>
                <a:hlinkClick r:id="rId3"/>
              </a:rPr>
              <a:t> Internet</a:t>
            </a:r>
            <a:r>
              <a:rPr lang="en-US" sz="1200" b="0" i="0" kern="1200" dirty="0">
                <a:solidFill>
                  <a:schemeClr val="tx1"/>
                </a:solidFill>
                <a:effectLst/>
                <a:latin typeface="+mn-lt"/>
                <a:ea typeface="+mn-ea"/>
                <a:cs typeface="+mn-cs"/>
              </a:rPr>
              <a:t> and included in accordance with </a:t>
            </a:r>
            <a:r>
              <a:rPr lang="en-US" sz="1200" b="0" i="0" u="sng" kern="1200" dirty="0">
                <a:solidFill>
                  <a:schemeClr val="tx1"/>
                </a:solidFill>
                <a:effectLst/>
                <a:latin typeface="+mn-lt"/>
                <a:ea typeface="+mn-ea"/>
                <a:cs typeface="+mn-cs"/>
                <a:hlinkClick r:id="rId4"/>
              </a:rPr>
              <a:t>Title 17 U.S.C. Section 107</a:t>
            </a:r>
            <a:r>
              <a:rPr lang="en-US" sz="1200" b="0" i="0" kern="1200" dirty="0">
                <a:solidFill>
                  <a:schemeClr val="tx1"/>
                </a:solidFill>
                <a:effectLst/>
                <a:latin typeface="+mn-lt"/>
                <a:ea typeface="+mn-ea"/>
                <a:cs typeface="+mn-cs"/>
              </a:rPr>
              <a:t>. The Handbook of Texas, Texas State Historical Association. </a:t>
            </a:r>
            <a:r>
              <a:rPr lang="en-US" dirty="0">
                <a:hlinkClick r:id="rId5"/>
              </a:rPr>
              <a:t>Bowman, Sarah</a:t>
            </a:r>
            <a:endParaRPr lang="en-US" dirty="0"/>
          </a:p>
        </p:txBody>
      </p:sp>
      <p:sp>
        <p:nvSpPr>
          <p:cNvPr id="4" name="Slide Number Placeholder 3"/>
          <p:cNvSpPr>
            <a:spLocks noGrp="1"/>
          </p:cNvSpPr>
          <p:nvPr>
            <p:ph type="sldNum" sz="quarter" idx="5"/>
          </p:nvPr>
        </p:nvSpPr>
        <p:spPr/>
        <p:txBody>
          <a:bodyPr/>
          <a:lstStyle/>
          <a:p>
            <a:fld id="{50DBBF33-1D75-4159-8865-CEC37C17DE6B}" type="slidenum">
              <a:rPr lang="en-US" smtClean="0"/>
              <a:t>12</a:t>
            </a:fld>
            <a:endParaRPr lang="en-US"/>
          </a:p>
        </p:txBody>
      </p:sp>
    </p:spTree>
    <p:extLst>
      <p:ext uri="{BB962C8B-B14F-4D97-AF65-F5344CB8AC3E}">
        <p14:creationId xmlns:p14="http://schemas.microsoft.com/office/powerpoint/2010/main" val="297987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“Cinto Lewis, Brazoria County, Texas.” The Library of Congress. Accessed November 17, 2021. https://www.loc.gov/resource/mesn.163/?sp=6</a:t>
            </a:r>
            <a:endParaRPr lang="en-US" dirty="0"/>
          </a:p>
        </p:txBody>
      </p:sp>
      <p:sp>
        <p:nvSpPr>
          <p:cNvPr id="4" name="Slide Number Placeholder 3"/>
          <p:cNvSpPr>
            <a:spLocks noGrp="1"/>
          </p:cNvSpPr>
          <p:nvPr>
            <p:ph type="sldNum" sz="quarter" idx="5"/>
          </p:nvPr>
        </p:nvSpPr>
        <p:spPr/>
        <p:txBody>
          <a:bodyPr/>
          <a:lstStyle/>
          <a:p>
            <a:fld id="{50DBBF33-1D75-4159-8865-CEC37C17DE6B}" type="slidenum">
              <a:rPr lang="en-US" smtClean="0"/>
              <a:t>13</a:t>
            </a:fld>
            <a:endParaRPr lang="en-US"/>
          </a:p>
        </p:txBody>
      </p:sp>
    </p:spTree>
    <p:extLst>
      <p:ext uri="{BB962C8B-B14F-4D97-AF65-F5344CB8AC3E}">
        <p14:creationId xmlns:p14="http://schemas.microsoft.com/office/powerpoint/2010/main" val="291029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0D2E-39BD-231C-36DD-29DA9B6C29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0EC516-2FE3-D334-FBAD-52640E8F3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4768EC-F843-7CCA-D45B-CDC875384C48}"/>
              </a:ext>
            </a:extLst>
          </p:cNvPr>
          <p:cNvSpPr>
            <a:spLocks noGrp="1"/>
          </p:cNvSpPr>
          <p:nvPr>
            <p:ph type="dt" sz="half" idx="10"/>
          </p:nvPr>
        </p:nvSpPr>
        <p:spPr/>
        <p:txBody>
          <a:bodyPr/>
          <a:lstStyle/>
          <a:p>
            <a:fld id="{BBE79292-ACCE-4FDE-86E4-797595A6CF7D}" type="datetimeFigureOut">
              <a:rPr lang="en-US" smtClean="0"/>
              <a:t>8/8/2025</a:t>
            </a:fld>
            <a:endParaRPr lang="en-US"/>
          </a:p>
        </p:txBody>
      </p:sp>
      <p:sp>
        <p:nvSpPr>
          <p:cNvPr id="5" name="Footer Placeholder 4">
            <a:extLst>
              <a:ext uri="{FF2B5EF4-FFF2-40B4-BE49-F238E27FC236}">
                <a16:creationId xmlns:a16="http://schemas.microsoft.com/office/drawing/2014/main" id="{8E7608EE-2FDB-8B8C-9BE0-F163D1CE8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47933-6622-DFFE-C118-2880566A1EDD}"/>
              </a:ext>
            </a:extLst>
          </p:cNvPr>
          <p:cNvSpPr>
            <a:spLocks noGrp="1"/>
          </p:cNvSpPr>
          <p:nvPr>
            <p:ph type="sldNum" sz="quarter" idx="12"/>
          </p:nvPr>
        </p:nvSpPr>
        <p:spPr/>
        <p:txBody>
          <a:bodyPr/>
          <a:lstStyle/>
          <a:p>
            <a:fld id="{D130622F-4C03-4C4E-A403-F37AF05EA245}" type="slidenum">
              <a:rPr lang="en-US" smtClean="0"/>
              <a:t>‹#›</a:t>
            </a:fld>
            <a:endParaRPr lang="en-US"/>
          </a:p>
        </p:txBody>
      </p:sp>
    </p:spTree>
    <p:extLst>
      <p:ext uri="{BB962C8B-B14F-4D97-AF65-F5344CB8AC3E}">
        <p14:creationId xmlns:p14="http://schemas.microsoft.com/office/powerpoint/2010/main" val="227489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28DB-BFAD-44D0-6293-36A3697572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C449DF-D220-B95D-F9CA-857EEB5351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8E42-5308-DEF0-D3D3-DA59DEAFEE43}"/>
              </a:ext>
            </a:extLst>
          </p:cNvPr>
          <p:cNvSpPr>
            <a:spLocks noGrp="1"/>
          </p:cNvSpPr>
          <p:nvPr>
            <p:ph type="dt" sz="half" idx="10"/>
          </p:nvPr>
        </p:nvSpPr>
        <p:spPr/>
        <p:txBody>
          <a:bodyPr/>
          <a:lstStyle/>
          <a:p>
            <a:fld id="{BBE79292-ACCE-4FDE-86E4-797595A6CF7D}" type="datetimeFigureOut">
              <a:rPr lang="en-US" smtClean="0"/>
              <a:t>8/8/2025</a:t>
            </a:fld>
            <a:endParaRPr lang="en-US"/>
          </a:p>
        </p:txBody>
      </p:sp>
      <p:sp>
        <p:nvSpPr>
          <p:cNvPr id="5" name="Footer Placeholder 4">
            <a:extLst>
              <a:ext uri="{FF2B5EF4-FFF2-40B4-BE49-F238E27FC236}">
                <a16:creationId xmlns:a16="http://schemas.microsoft.com/office/drawing/2014/main" id="{243E5DEF-5D17-BC76-1ED2-3B4432520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8261F-8747-FA68-ED21-C2C568203EB8}"/>
              </a:ext>
            </a:extLst>
          </p:cNvPr>
          <p:cNvSpPr>
            <a:spLocks noGrp="1"/>
          </p:cNvSpPr>
          <p:nvPr>
            <p:ph type="sldNum" sz="quarter" idx="12"/>
          </p:nvPr>
        </p:nvSpPr>
        <p:spPr/>
        <p:txBody>
          <a:bodyPr/>
          <a:lstStyle/>
          <a:p>
            <a:fld id="{D130622F-4C03-4C4E-A403-F37AF05EA245}" type="slidenum">
              <a:rPr lang="en-US" smtClean="0"/>
              <a:t>‹#›</a:t>
            </a:fld>
            <a:endParaRPr lang="en-US"/>
          </a:p>
        </p:txBody>
      </p:sp>
    </p:spTree>
    <p:extLst>
      <p:ext uri="{BB962C8B-B14F-4D97-AF65-F5344CB8AC3E}">
        <p14:creationId xmlns:p14="http://schemas.microsoft.com/office/powerpoint/2010/main" val="387311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4A02E-64E4-B521-1EB3-9B9B158F46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FD8644-880F-46FE-7AD0-3D5CDC97DC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A4469-99FB-4FDB-CF40-7A59174DAA85}"/>
              </a:ext>
            </a:extLst>
          </p:cNvPr>
          <p:cNvSpPr>
            <a:spLocks noGrp="1"/>
          </p:cNvSpPr>
          <p:nvPr>
            <p:ph type="dt" sz="half" idx="10"/>
          </p:nvPr>
        </p:nvSpPr>
        <p:spPr/>
        <p:txBody>
          <a:bodyPr/>
          <a:lstStyle/>
          <a:p>
            <a:fld id="{BBE79292-ACCE-4FDE-86E4-797595A6CF7D}" type="datetimeFigureOut">
              <a:rPr lang="en-US" smtClean="0"/>
              <a:t>8/8/2025</a:t>
            </a:fld>
            <a:endParaRPr lang="en-US"/>
          </a:p>
        </p:txBody>
      </p:sp>
      <p:sp>
        <p:nvSpPr>
          <p:cNvPr id="5" name="Footer Placeholder 4">
            <a:extLst>
              <a:ext uri="{FF2B5EF4-FFF2-40B4-BE49-F238E27FC236}">
                <a16:creationId xmlns:a16="http://schemas.microsoft.com/office/drawing/2014/main" id="{7023ABD4-46EC-C4B5-39F9-D2B9FDED1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49850-F3A1-BD7D-A10D-17175ABA5204}"/>
              </a:ext>
            </a:extLst>
          </p:cNvPr>
          <p:cNvSpPr>
            <a:spLocks noGrp="1"/>
          </p:cNvSpPr>
          <p:nvPr>
            <p:ph type="sldNum" sz="quarter" idx="12"/>
          </p:nvPr>
        </p:nvSpPr>
        <p:spPr/>
        <p:txBody>
          <a:bodyPr/>
          <a:lstStyle/>
          <a:p>
            <a:fld id="{D130622F-4C03-4C4E-A403-F37AF05EA245}" type="slidenum">
              <a:rPr lang="en-US" smtClean="0"/>
              <a:t>‹#›</a:t>
            </a:fld>
            <a:endParaRPr lang="en-US"/>
          </a:p>
        </p:txBody>
      </p:sp>
    </p:spTree>
    <p:extLst>
      <p:ext uri="{BB962C8B-B14F-4D97-AF65-F5344CB8AC3E}">
        <p14:creationId xmlns:p14="http://schemas.microsoft.com/office/powerpoint/2010/main" val="3504573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63478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21997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311326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940109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214108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31238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25102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13892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4087-C9B5-9D6D-EE96-34B2644B3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1E4AC-6842-6013-97C0-B9C1B6318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2EF2B-DD9A-6916-2839-343D4E111ECA}"/>
              </a:ext>
            </a:extLst>
          </p:cNvPr>
          <p:cNvSpPr>
            <a:spLocks noGrp="1"/>
          </p:cNvSpPr>
          <p:nvPr>
            <p:ph type="dt" sz="half" idx="10"/>
          </p:nvPr>
        </p:nvSpPr>
        <p:spPr/>
        <p:txBody>
          <a:bodyPr/>
          <a:lstStyle/>
          <a:p>
            <a:fld id="{BBE79292-ACCE-4FDE-86E4-797595A6CF7D}" type="datetimeFigureOut">
              <a:rPr lang="en-US" smtClean="0"/>
              <a:t>8/8/2025</a:t>
            </a:fld>
            <a:endParaRPr lang="en-US"/>
          </a:p>
        </p:txBody>
      </p:sp>
      <p:sp>
        <p:nvSpPr>
          <p:cNvPr id="5" name="Footer Placeholder 4">
            <a:extLst>
              <a:ext uri="{FF2B5EF4-FFF2-40B4-BE49-F238E27FC236}">
                <a16:creationId xmlns:a16="http://schemas.microsoft.com/office/drawing/2014/main" id="{8218FC08-3508-2B7D-BCE9-490F496EB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FA0F8-BD0B-E2E4-A205-1EE8A0C0518C}"/>
              </a:ext>
            </a:extLst>
          </p:cNvPr>
          <p:cNvSpPr>
            <a:spLocks noGrp="1"/>
          </p:cNvSpPr>
          <p:nvPr>
            <p:ph type="sldNum" sz="quarter" idx="12"/>
          </p:nvPr>
        </p:nvSpPr>
        <p:spPr/>
        <p:txBody>
          <a:bodyPr/>
          <a:lstStyle/>
          <a:p>
            <a:fld id="{D130622F-4C03-4C4E-A403-F37AF05EA245}" type="slidenum">
              <a:rPr lang="en-US" smtClean="0"/>
              <a:t>‹#›</a:t>
            </a:fld>
            <a:endParaRPr lang="en-US"/>
          </a:p>
        </p:txBody>
      </p:sp>
    </p:spTree>
    <p:extLst>
      <p:ext uri="{BB962C8B-B14F-4D97-AF65-F5344CB8AC3E}">
        <p14:creationId xmlns:p14="http://schemas.microsoft.com/office/powerpoint/2010/main" val="4238776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250475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34612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6904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A887-1016-5ADA-1A42-3F8AD027DD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87798D-4DFC-160F-AE91-FBD37C3C28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D23915-9278-FC4C-CEDC-5366474812A5}"/>
              </a:ext>
            </a:extLst>
          </p:cNvPr>
          <p:cNvSpPr>
            <a:spLocks noGrp="1"/>
          </p:cNvSpPr>
          <p:nvPr>
            <p:ph type="dt" sz="half" idx="10"/>
          </p:nvPr>
        </p:nvSpPr>
        <p:spPr/>
        <p:txBody>
          <a:bodyPr/>
          <a:lstStyle/>
          <a:p>
            <a:fld id="{BBE79292-ACCE-4FDE-86E4-797595A6CF7D}" type="datetimeFigureOut">
              <a:rPr lang="en-US" smtClean="0"/>
              <a:t>8/8/2025</a:t>
            </a:fld>
            <a:endParaRPr lang="en-US"/>
          </a:p>
        </p:txBody>
      </p:sp>
      <p:sp>
        <p:nvSpPr>
          <p:cNvPr id="5" name="Footer Placeholder 4">
            <a:extLst>
              <a:ext uri="{FF2B5EF4-FFF2-40B4-BE49-F238E27FC236}">
                <a16:creationId xmlns:a16="http://schemas.microsoft.com/office/drawing/2014/main" id="{D5598280-79DF-496D-7FFA-614F9C843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DDA88-06BC-F6AE-2149-004632FEE935}"/>
              </a:ext>
            </a:extLst>
          </p:cNvPr>
          <p:cNvSpPr>
            <a:spLocks noGrp="1"/>
          </p:cNvSpPr>
          <p:nvPr>
            <p:ph type="sldNum" sz="quarter" idx="12"/>
          </p:nvPr>
        </p:nvSpPr>
        <p:spPr/>
        <p:txBody>
          <a:bodyPr/>
          <a:lstStyle/>
          <a:p>
            <a:fld id="{D130622F-4C03-4C4E-A403-F37AF05EA245}" type="slidenum">
              <a:rPr lang="en-US" smtClean="0"/>
              <a:t>‹#›</a:t>
            </a:fld>
            <a:endParaRPr lang="en-US"/>
          </a:p>
        </p:txBody>
      </p:sp>
    </p:spTree>
    <p:extLst>
      <p:ext uri="{BB962C8B-B14F-4D97-AF65-F5344CB8AC3E}">
        <p14:creationId xmlns:p14="http://schemas.microsoft.com/office/powerpoint/2010/main" val="396445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2D27-33E5-7CF3-0C6A-BACD7E571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01A2A-F6EB-F078-65AE-F78CD66B62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79C189-4F71-8C3C-3BAF-7BC3EBBE80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BE3582-78D6-6D5C-5E4B-2FB9A3C7AA01}"/>
              </a:ext>
            </a:extLst>
          </p:cNvPr>
          <p:cNvSpPr>
            <a:spLocks noGrp="1"/>
          </p:cNvSpPr>
          <p:nvPr>
            <p:ph type="dt" sz="half" idx="10"/>
          </p:nvPr>
        </p:nvSpPr>
        <p:spPr/>
        <p:txBody>
          <a:bodyPr/>
          <a:lstStyle/>
          <a:p>
            <a:fld id="{BBE79292-ACCE-4FDE-86E4-797595A6CF7D}" type="datetimeFigureOut">
              <a:rPr lang="en-US" smtClean="0"/>
              <a:t>8/8/2025</a:t>
            </a:fld>
            <a:endParaRPr lang="en-US"/>
          </a:p>
        </p:txBody>
      </p:sp>
      <p:sp>
        <p:nvSpPr>
          <p:cNvPr id="6" name="Footer Placeholder 5">
            <a:extLst>
              <a:ext uri="{FF2B5EF4-FFF2-40B4-BE49-F238E27FC236}">
                <a16:creationId xmlns:a16="http://schemas.microsoft.com/office/drawing/2014/main" id="{543FFE4F-EFD5-40A4-94BB-7BB5F045E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F20A5-DFED-6269-51CC-AAD59696ACF2}"/>
              </a:ext>
            </a:extLst>
          </p:cNvPr>
          <p:cNvSpPr>
            <a:spLocks noGrp="1"/>
          </p:cNvSpPr>
          <p:nvPr>
            <p:ph type="sldNum" sz="quarter" idx="12"/>
          </p:nvPr>
        </p:nvSpPr>
        <p:spPr/>
        <p:txBody>
          <a:bodyPr/>
          <a:lstStyle/>
          <a:p>
            <a:fld id="{D130622F-4C03-4C4E-A403-F37AF05EA245}" type="slidenum">
              <a:rPr lang="en-US" smtClean="0"/>
              <a:t>‹#›</a:t>
            </a:fld>
            <a:endParaRPr lang="en-US"/>
          </a:p>
        </p:txBody>
      </p:sp>
    </p:spTree>
    <p:extLst>
      <p:ext uri="{BB962C8B-B14F-4D97-AF65-F5344CB8AC3E}">
        <p14:creationId xmlns:p14="http://schemas.microsoft.com/office/powerpoint/2010/main" val="9409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C635-E290-852F-1C2C-9B74A631C2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693BB2-E134-65F7-1166-2B49DE256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B370C0-1C70-8EAF-F6C1-44FF8AEEEB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56354B-B50D-0867-62C3-9BE3063C6C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62B71-6D21-FE02-6B52-3B721B2036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E2FD0C-D61E-B86F-768E-9CADB7788565}"/>
              </a:ext>
            </a:extLst>
          </p:cNvPr>
          <p:cNvSpPr>
            <a:spLocks noGrp="1"/>
          </p:cNvSpPr>
          <p:nvPr>
            <p:ph type="dt" sz="half" idx="10"/>
          </p:nvPr>
        </p:nvSpPr>
        <p:spPr/>
        <p:txBody>
          <a:bodyPr/>
          <a:lstStyle/>
          <a:p>
            <a:fld id="{BBE79292-ACCE-4FDE-86E4-797595A6CF7D}" type="datetimeFigureOut">
              <a:rPr lang="en-US" smtClean="0"/>
              <a:t>8/8/2025</a:t>
            </a:fld>
            <a:endParaRPr lang="en-US"/>
          </a:p>
        </p:txBody>
      </p:sp>
      <p:sp>
        <p:nvSpPr>
          <p:cNvPr id="8" name="Footer Placeholder 7">
            <a:extLst>
              <a:ext uri="{FF2B5EF4-FFF2-40B4-BE49-F238E27FC236}">
                <a16:creationId xmlns:a16="http://schemas.microsoft.com/office/drawing/2014/main" id="{852BCDC4-3957-08CC-D13F-41AE919587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F1134-11E4-CD42-228D-F81176FD3DD7}"/>
              </a:ext>
            </a:extLst>
          </p:cNvPr>
          <p:cNvSpPr>
            <a:spLocks noGrp="1"/>
          </p:cNvSpPr>
          <p:nvPr>
            <p:ph type="sldNum" sz="quarter" idx="12"/>
          </p:nvPr>
        </p:nvSpPr>
        <p:spPr/>
        <p:txBody>
          <a:bodyPr/>
          <a:lstStyle/>
          <a:p>
            <a:fld id="{D130622F-4C03-4C4E-A403-F37AF05EA245}" type="slidenum">
              <a:rPr lang="en-US" smtClean="0"/>
              <a:t>‹#›</a:t>
            </a:fld>
            <a:endParaRPr lang="en-US"/>
          </a:p>
        </p:txBody>
      </p:sp>
    </p:spTree>
    <p:extLst>
      <p:ext uri="{BB962C8B-B14F-4D97-AF65-F5344CB8AC3E}">
        <p14:creationId xmlns:p14="http://schemas.microsoft.com/office/powerpoint/2010/main" val="4775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49B57-9474-1752-94F3-2F066F691A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01F280-D452-1CD1-273A-D390E122064B}"/>
              </a:ext>
            </a:extLst>
          </p:cNvPr>
          <p:cNvSpPr>
            <a:spLocks noGrp="1"/>
          </p:cNvSpPr>
          <p:nvPr>
            <p:ph type="dt" sz="half" idx="10"/>
          </p:nvPr>
        </p:nvSpPr>
        <p:spPr/>
        <p:txBody>
          <a:bodyPr/>
          <a:lstStyle/>
          <a:p>
            <a:fld id="{BBE79292-ACCE-4FDE-86E4-797595A6CF7D}" type="datetimeFigureOut">
              <a:rPr lang="en-US" smtClean="0"/>
              <a:t>8/8/2025</a:t>
            </a:fld>
            <a:endParaRPr lang="en-US"/>
          </a:p>
        </p:txBody>
      </p:sp>
      <p:sp>
        <p:nvSpPr>
          <p:cNvPr id="4" name="Footer Placeholder 3">
            <a:extLst>
              <a:ext uri="{FF2B5EF4-FFF2-40B4-BE49-F238E27FC236}">
                <a16:creationId xmlns:a16="http://schemas.microsoft.com/office/drawing/2014/main" id="{4C1E4BC2-D8B4-C1B4-5F2C-385CA56D49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B4F54-125D-0749-E248-12E66CC28A21}"/>
              </a:ext>
            </a:extLst>
          </p:cNvPr>
          <p:cNvSpPr>
            <a:spLocks noGrp="1"/>
          </p:cNvSpPr>
          <p:nvPr>
            <p:ph type="sldNum" sz="quarter" idx="12"/>
          </p:nvPr>
        </p:nvSpPr>
        <p:spPr/>
        <p:txBody>
          <a:bodyPr/>
          <a:lstStyle/>
          <a:p>
            <a:fld id="{D130622F-4C03-4C4E-A403-F37AF05EA245}" type="slidenum">
              <a:rPr lang="en-US" smtClean="0"/>
              <a:t>‹#›</a:t>
            </a:fld>
            <a:endParaRPr lang="en-US"/>
          </a:p>
        </p:txBody>
      </p:sp>
    </p:spTree>
    <p:extLst>
      <p:ext uri="{BB962C8B-B14F-4D97-AF65-F5344CB8AC3E}">
        <p14:creationId xmlns:p14="http://schemas.microsoft.com/office/powerpoint/2010/main" val="252192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1F3F15-E691-99DA-B1F4-816630C68EB3}"/>
              </a:ext>
            </a:extLst>
          </p:cNvPr>
          <p:cNvSpPr>
            <a:spLocks noGrp="1"/>
          </p:cNvSpPr>
          <p:nvPr>
            <p:ph type="dt" sz="half" idx="10"/>
          </p:nvPr>
        </p:nvSpPr>
        <p:spPr/>
        <p:txBody>
          <a:bodyPr/>
          <a:lstStyle/>
          <a:p>
            <a:fld id="{BBE79292-ACCE-4FDE-86E4-797595A6CF7D}" type="datetimeFigureOut">
              <a:rPr lang="en-US" smtClean="0"/>
              <a:t>8/8/2025</a:t>
            </a:fld>
            <a:endParaRPr lang="en-US"/>
          </a:p>
        </p:txBody>
      </p:sp>
      <p:sp>
        <p:nvSpPr>
          <p:cNvPr id="3" name="Footer Placeholder 2">
            <a:extLst>
              <a:ext uri="{FF2B5EF4-FFF2-40B4-BE49-F238E27FC236}">
                <a16:creationId xmlns:a16="http://schemas.microsoft.com/office/drawing/2014/main" id="{C820026E-5C56-010A-B641-1CFD2EB719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394D0C-F3EC-ADB1-9604-461DAAEFD0E6}"/>
              </a:ext>
            </a:extLst>
          </p:cNvPr>
          <p:cNvSpPr>
            <a:spLocks noGrp="1"/>
          </p:cNvSpPr>
          <p:nvPr>
            <p:ph type="sldNum" sz="quarter" idx="12"/>
          </p:nvPr>
        </p:nvSpPr>
        <p:spPr/>
        <p:txBody>
          <a:bodyPr/>
          <a:lstStyle/>
          <a:p>
            <a:fld id="{D130622F-4C03-4C4E-A403-F37AF05EA245}" type="slidenum">
              <a:rPr lang="en-US" smtClean="0"/>
              <a:t>‹#›</a:t>
            </a:fld>
            <a:endParaRPr lang="en-US"/>
          </a:p>
        </p:txBody>
      </p:sp>
    </p:spTree>
    <p:extLst>
      <p:ext uri="{BB962C8B-B14F-4D97-AF65-F5344CB8AC3E}">
        <p14:creationId xmlns:p14="http://schemas.microsoft.com/office/powerpoint/2010/main" val="175655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404E-760C-7675-1AB1-FF1897523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B7F04D-0E62-F9A4-540E-5FA52D1667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6790D4-9C04-4A0B-686D-A429B4986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C9340-7F17-460D-DC31-5EDD171E0C5E}"/>
              </a:ext>
            </a:extLst>
          </p:cNvPr>
          <p:cNvSpPr>
            <a:spLocks noGrp="1"/>
          </p:cNvSpPr>
          <p:nvPr>
            <p:ph type="dt" sz="half" idx="10"/>
          </p:nvPr>
        </p:nvSpPr>
        <p:spPr/>
        <p:txBody>
          <a:bodyPr/>
          <a:lstStyle/>
          <a:p>
            <a:fld id="{BBE79292-ACCE-4FDE-86E4-797595A6CF7D}" type="datetimeFigureOut">
              <a:rPr lang="en-US" smtClean="0"/>
              <a:t>8/8/2025</a:t>
            </a:fld>
            <a:endParaRPr lang="en-US"/>
          </a:p>
        </p:txBody>
      </p:sp>
      <p:sp>
        <p:nvSpPr>
          <p:cNvPr id="6" name="Footer Placeholder 5">
            <a:extLst>
              <a:ext uri="{FF2B5EF4-FFF2-40B4-BE49-F238E27FC236}">
                <a16:creationId xmlns:a16="http://schemas.microsoft.com/office/drawing/2014/main" id="{06A99B80-EA9D-B812-7817-09DC9E927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DDD9B1-0D88-F3F9-107A-D1B9A33CFA20}"/>
              </a:ext>
            </a:extLst>
          </p:cNvPr>
          <p:cNvSpPr>
            <a:spLocks noGrp="1"/>
          </p:cNvSpPr>
          <p:nvPr>
            <p:ph type="sldNum" sz="quarter" idx="12"/>
          </p:nvPr>
        </p:nvSpPr>
        <p:spPr/>
        <p:txBody>
          <a:bodyPr/>
          <a:lstStyle/>
          <a:p>
            <a:fld id="{D130622F-4C03-4C4E-A403-F37AF05EA245}" type="slidenum">
              <a:rPr lang="en-US" smtClean="0"/>
              <a:t>‹#›</a:t>
            </a:fld>
            <a:endParaRPr lang="en-US"/>
          </a:p>
        </p:txBody>
      </p:sp>
    </p:spTree>
    <p:extLst>
      <p:ext uri="{BB962C8B-B14F-4D97-AF65-F5344CB8AC3E}">
        <p14:creationId xmlns:p14="http://schemas.microsoft.com/office/powerpoint/2010/main" val="386921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B757-0780-1DB0-61F8-397CD303B6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62AAC4-461D-C709-F8D7-41462D2A75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B085FD-6D8C-3BBE-DBFF-534FC843C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972E04-1DD5-A66F-81FA-615C1EE3A26F}"/>
              </a:ext>
            </a:extLst>
          </p:cNvPr>
          <p:cNvSpPr>
            <a:spLocks noGrp="1"/>
          </p:cNvSpPr>
          <p:nvPr>
            <p:ph type="dt" sz="half" idx="10"/>
          </p:nvPr>
        </p:nvSpPr>
        <p:spPr/>
        <p:txBody>
          <a:bodyPr/>
          <a:lstStyle/>
          <a:p>
            <a:fld id="{BBE79292-ACCE-4FDE-86E4-797595A6CF7D}" type="datetimeFigureOut">
              <a:rPr lang="en-US" smtClean="0"/>
              <a:t>8/8/2025</a:t>
            </a:fld>
            <a:endParaRPr lang="en-US"/>
          </a:p>
        </p:txBody>
      </p:sp>
      <p:sp>
        <p:nvSpPr>
          <p:cNvPr id="6" name="Footer Placeholder 5">
            <a:extLst>
              <a:ext uri="{FF2B5EF4-FFF2-40B4-BE49-F238E27FC236}">
                <a16:creationId xmlns:a16="http://schemas.microsoft.com/office/drawing/2014/main" id="{2D6C73A0-B794-2944-67A5-9ECF23349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17EE4-5805-0806-E30E-C0721FD7915B}"/>
              </a:ext>
            </a:extLst>
          </p:cNvPr>
          <p:cNvSpPr>
            <a:spLocks noGrp="1"/>
          </p:cNvSpPr>
          <p:nvPr>
            <p:ph type="sldNum" sz="quarter" idx="12"/>
          </p:nvPr>
        </p:nvSpPr>
        <p:spPr/>
        <p:txBody>
          <a:bodyPr/>
          <a:lstStyle/>
          <a:p>
            <a:fld id="{D130622F-4C03-4C4E-A403-F37AF05EA245}" type="slidenum">
              <a:rPr lang="en-US" smtClean="0"/>
              <a:t>‹#›</a:t>
            </a:fld>
            <a:endParaRPr lang="en-US"/>
          </a:p>
        </p:txBody>
      </p:sp>
    </p:spTree>
    <p:extLst>
      <p:ext uri="{BB962C8B-B14F-4D97-AF65-F5344CB8AC3E}">
        <p14:creationId xmlns:p14="http://schemas.microsoft.com/office/powerpoint/2010/main" val="26393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D8709-9EAA-38CF-7196-4B5EF142A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C2BB5-932F-7AD0-6017-A4233F7A6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CD880-D9B3-13B6-BAF6-47B2537758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E79292-ACCE-4FDE-86E4-797595A6CF7D}" type="datetimeFigureOut">
              <a:rPr lang="en-US" smtClean="0"/>
              <a:t>8/8/2025</a:t>
            </a:fld>
            <a:endParaRPr lang="en-US"/>
          </a:p>
        </p:txBody>
      </p:sp>
      <p:sp>
        <p:nvSpPr>
          <p:cNvPr id="5" name="Footer Placeholder 4">
            <a:extLst>
              <a:ext uri="{FF2B5EF4-FFF2-40B4-BE49-F238E27FC236}">
                <a16:creationId xmlns:a16="http://schemas.microsoft.com/office/drawing/2014/main" id="{CF807D99-0221-AD63-8A8E-F7ACE06D7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E7FC183-F5E9-958F-A95D-196962AB3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30622F-4C03-4C4E-A403-F37AF05EA245}" type="slidenum">
              <a:rPr lang="en-US" smtClean="0"/>
              <a:t>‹#›</a:t>
            </a:fld>
            <a:endParaRPr lang="en-US"/>
          </a:p>
        </p:txBody>
      </p:sp>
    </p:spTree>
    <p:extLst>
      <p:ext uri="{BB962C8B-B14F-4D97-AF65-F5344CB8AC3E}">
        <p14:creationId xmlns:p14="http://schemas.microsoft.com/office/powerpoint/2010/main" val="511744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8/8/2025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2624498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1.gif"/><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042">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357932" y="-607001"/>
            <a:ext cx="5620291" cy="2665509"/>
          </a:xfrm>
        </p:spPr>
        <p:txBody>
          <a:bodyPr>
            <a:normAutofit/>
          </a:bodyPr>
          <a:lstStyle/>
          <a:p>
            <a:pPr algn="r"/>
            <a:r>
              <a:rPr lang="en-US" sz="6100" b="1" i="1" dirty="0">
                <a:solidFill>
                  <a:schemeClr val="bg1">
                    <a:lumMod val="85000"/>
                  </a:schemeClr>
                </a:solidFill>
              </a:rPr>
              <a:t>Unit 7:</a:t>
            </a:r>
            <a:br>
              <a:rPr lang="en-US" sz="6100" b="1" i="1" dirty="0">
                <a:solidFill>
                  <a:schemeClr val="bg1"/>
                </a:solidFill>
              </a:rPr>
            </a:br>
            <a:r>
              <a:rPr lang="en-US" sz="6100" b="1" dirty="0">
                <a:solidFill>
                  <a:schemeClr val="bg1"/>
                </a:solidFill>
              </a:rPr>
              <a:t>Early Statehood</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534356" y="2796089"/>
            <a:ext cx="4377793" cy="884538"/>
          </a:xfrm>
        </p:spPr>
        <p:txBody>
          <a:bodyPr>
            <a:noAutofit/>
          </a:bodyPr>
          <a:lstStyle/>
          <a:p>
            <a:pPr algn="r"/>
            <a:r>
              <a:rPr lang="en-US" sz="3600" b="1" i="1" dirty="0">
                <a:solidFill>
                  <a:schemeClr val="bg1">
                    <a:lumMod val="85000"/>
                  </a:schemeClr>
                </a:solidFill>
                <a:latin typeface="Gotham Medium"/>
              </a:rPr>
              <a:t>Lesson 5: </a:t>
            </a:r>
          </a:p>
          <a:p>
            <a:pPr algn="r"/>
            <a:r>
              <a:rPr lang="en-US" sz="3600" b="1" dirty="0">
                <a:solidFill>
                  <a:schemeClr val="bg1"/>
                </a:solidFill>
                <a:latin typeface="Gotham Medium"/>
              </a:rPr>
              <a:t>Who’s Who of Early Statehood</a:t>
            </a:r>
          </a:p>
        </p:txBody>
      </p:sp>
      <p:pic>
        <p:nvPicPr>
          <p:cNvPr id="11" name="Picture 10" descr="A black and white photograph of an Indian man named Quanah Parker standing in a room beside a portrait of his mother, Cynthia Ann Parker. In the portrait, his mother is shown holding her daughter, Topsannah, as a baby. Topsannah was Quanah's little sister. ">
            <a:extLst>
              <a:ext uri="{FF2B5EF4-FFF2-40B4-BE49-F238E27FC236}">
                <a16:creationId xmlns:a16="http://schemas.microsoft.com/office/drawing/2014/main" id="{9B899859-8F9C-9006-252A-5AFB38FBCD31}"/>
              </a:ext>
            </a:extLst>
          </p:cNvPr>
          <p:cNvPicPr>
            <a:picLocks noChangeAspect="1"/>
          </p:cNvPicPr>
          <p:nvPr/>
        </p:nvPicPr>
        <p:blipFill>
          <a:blip r:embed="rId3"/>
          <a:srcRect t="9259" r="-2" b="9257"/>
          <a:stretch>
            <a:fillRect/>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045" name="Freeform: Shape 1044">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7" name="Freeform: Shape 1046">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a:extLst>
              <a:ext uri="{FF2B5EF4-FFF2-40B4-BE49-F238E27FC236}">
                <a16:creationId xmlns:a16="http://schemas.microsoft.com/office/drawing/2014/main" id="{287FBC9D-5F17-FC10-29A9-70D1B443DCF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6394" y="2822949"/>
            <a:ext cx="1071092" cy="1071092"/>
          </a:xfrm>
          <a:prstGeom prst="rect">
            <a:avLst/>
          </a:prstGeom>
        </p:spPr>
      </p:pic>
      <p:pic>
        <p:nvPicPr>
          <p:cNvPr id="5" name="Graphic 4">
            <a:extLst>
              <a:ext uri="{FF2B5EF4-FFF2-40B4-BE49-F238E27FC236}">
                <a16:creationId xmlns:a16="http://schemas.microsoft.com/office/drawing/2014/main" id="{3CED627F-5C71-E4DD-11DC-12261F8B700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2452" y="3985428"/>
            <a:ext cx="925793" cy="925793"/>
          </a:xfrm>
          <a:prstGeom prst="rect">
            <a:avLst/>
          </a:prstGeom>
        </p:spPr>
      </p:pic>
      <p:pic>
        <p:nvPicPr>
          <p:cNvPr id="6" name="Graphic 5">
            <a:extLst>
              <a:ext uri="{FF2B5EF4-FFF2-40B4-BE49-F238E27FC236}">
                <a16:creationId xmlns:a16="http://schemas.microsoft.com/office/drawing/2014/main" id="{F1B6777F-2F07-AAA6-6591-74FEC47DBE3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96086" y="5090230"/>
            <a:ext cx="842453" cy="842453"/>
          </a:xfrm>
          <a:prstGeom prst="rect">
            <a:avLst/>
          </a:prstGeom>
        </p:spPr>
      </p:pic>
      <p:pic>
        <p:nvPicPr>
          <p:cNvPr id="7" name="Graphic 6">
            <a:extLst>
              <a:ext uri="{FF2B5EF4-FFF2-40B4-BE49-F238E27FC236}">
                <a16:creationId xmlns:a16="http://schemas.microsoft.com/office/drawing/2014/main" id="{3FB1DB35-7BDC-BD4E-7513-6ED7AB3D1A98}"/>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13156" y="1574845"/>
            <a:ext cx="1208326" cy="1208326"/>
          </a:xfrm>
          <a:prstGeom prst="rect">
            <a:avLst/>
          </a:prstGeom>
        </p:spPr>
      </p:pic>
      <p:sp>
        <p:nvSpPr>
          <p:cNvPr id="12" name="TextBox 11">
            <a:extLst>
              <a:ext uri="{FF2B5EF4-FFF2-40B4-BE49-F238E27FC236}">
                <a16:creationId xmlns:a16="http://schemas.microsoft.com/office/drawing/2014/main" id="{9D0534EA-5658-DC49-EBE8-7D094208E90F}"/>
              </a:ext>
            </a:extLst>
          </p:cNvPr>
          <p:cNvSpPr txBox="1"/>
          <p:nvPr/>
        </p:nvSpPr>
        <p:spPr>
          <a:xfrm>
            <a:off x="6226540" y="5550852"/>
            <a:ext cx="5112336" cy="1323439"/>
          </a:xfrm>
          <a:prstGeom prst="rect">
            <a:avLst/>
          </a:prstGeom>
          <a:noFill/>
        </p:spPr>
        <p:txBody>
          <a:bodyPr wrap="square" rtlCol="0">
            <a:spAutoFit/>
          </a:bodyPr>
          <a:lstStyle/>
          <a:p>
            <a:r>
              <a:rPr lang="en-US" sz="2000" i="1" dirty="0">
                <a:solidFill>
                  <a:schemeClr val="bg1"/>
                </a:solidFill>
                <a:latin typeface="Gotham book"/>
              </a:rPr>
              <a:t>Comanche chief, Quanah Parker, beside a portrait of his mother, Cynthia Ann Parker holding his little sister, Topsannah.</a:t>
            </a:r>
          </a:p>
          <a:p>
            <a:r>
              <a:rPr lang="en-US" sz="2000" i="1" dirty="0">
                <a:solidFill>
                  <a:schemeClr val="bg1"/>
                </a:solidFill>
                <a:latin typeface="Gotham book"/>
              </a:rPr>
              <a:t>The Portal to Texas History</a:t>
            </a:r>
          </a:p>
        </p:txBody>
      </p:sp>
    </p:spTree>
    <p:extLst>
      <p:ext uri="{BB962C8B-B14F-4D97-AF65-F5344CB8AC3E}">
        <p14:creationId xmlns:p14="http://schemas.microsoft.com/office/powerpoint/2010/main" val="21262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67F0896-15B5-5128-5908-4F706AA7FB0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EEB9242-1781-1C77-5E5F-3DEA8B01B470}"/>
              </a:ext>
            </a:extLst>
          </p:cNvPr>
          <p:cNvSpPr txBox="1">
            <a:spLocks noGrp="1"/>
          </p:cNvSpPr>
          <p:nvPr>
            <p:ph type="title" idx="4294967295"/>
          </p:nvPr>
        </p:nvSpPr>
        <p:spPr>
          <a:xfrm>
            <a:off x="1719943" y="-79957"/>
            <a:ext cx="10472057" cy="10052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kumimoji="0" lang="en-US" sz="4800" b="0" i="0" u="none" strike="noStrike" kern="1200" cap="none" spc="0" normalizeH="0" baseline="0" noProof="0" dirty="0">
                <a:ln>
                  <a:noFill/>
                </a:ln>
                <a:solidFill>
                  <a:srgbClr val="322E50"/>
                </a:solidFill>
                <a:effectLst/>
                <a:uLnTx/>
                <a:uFillTx/>
                <a:latin typeface="Gotham book"/>
                <a:cs typeface="Gotham Medium" pitchFamily="2" charset="0"/>
              </a:rPr>
              <a:t>Chief </a:t>
            </a:r>
            <a:r>
              <a:rPr lang="en-US" sz="4800" dirty="0">
                <a:latin typeface="Gotham book"/>
              </a:rPr>
              <a:t>Potsanaquahip or “Buffalo Hump”</a:t>
            </a:r>
            <a:endParaRPr kumimoji="0" lang="en-US" sz="4800" b="0" i="0" u="none" strike="noStrike" kern="1200" cap="none" spc="0" normalizeH="0" baseline="0" noProof="0" dirty="0">
              <a:ln>
                <a:noFill/>
              </a:ln>
              <a:solidFill>
                <a:schemeClr val="tx1"/>
              </a:solidFill>
              <a:effectLst/>
              <a:uLnTx/>
              <a:uFillTx/>
              <a:latin typeface="Gotham book"/>
            </a:endParaRPr>
          </a:p>
        </p:txBody>
      </p:sp>
      <p:pic>
        <p:nvPicPr>
          <p:cNvPr id="6146" name="Picture 2" descr="Artwork depicting the meeting of German immigrants and Buffalo Hump's Comanches to establish peace with the Meusebach-Comanche treaty. Dozens of people are seating in a circle in a clearing, with more people watching from a distance.">
            <a:extLst>
              <a:ext uri="{FF2B5EF4-FFF2-40B4-BE49-F238E27FC236}">
                <a16:creationId xmlns:a16="http://schemas.microsoft.com/office/drawing/2014/main" id="{6000970C-43B7-0CF5-1B5C-8A74B74B93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 t="13160" r="399"/>
          <a:stretch>
            <a:fillRect/>
          </a:stretch>
        </p:blipFill>
        <p:spPr bwMode="auto">
          <a:xfrm>
            <a:off x="2427515" y="1062990"/>
            <a:ext cx="8583930" cy="444730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CA3F02-A3DA-B694-1037-65DAE0179DD9}"/>
              </a:ext>
            </a:extLst>
          </p:cNvPr>
          <p:cNvSpPr txBox="1"/>
          <p:nvPr/>
        </p:nvSpPr>
        <p:spPr>
          <a:xfrm>
            <a:off x="2579913" y="5606143"/>
            <a:ext cx="8284028" cy="769441"/>
          </a:xfrm>
          <a:prstGeom prst="rect">
            <a:avLst/>
          </a:prstGeom>
          <a:noFill/>
        </p:spPr>
        <p:txBody>
          <a:bodyPr wrap="square" rtlCol="0">
            <a:spAutoFit/>
          </a:bodyPr>
          <a:lstStyle/>
          <a:p>
            <a:pPr algn="ctr"/>
            <a:r>
              <a:rPr lang="en-US" sz="2200" i="1" dirty="0">
                <a:latin typeface="Gotham book"/>
              </a:rPr>
              <a:t>The Meusebach-Comanche Treaty, 1847</a:t>
            </a:r>
          </a:p>
          <a:p>
            <a:pPr algn="ctr"/>
            <a:r>
              <a:rPr lang="en-US" sz="2200" i="1" dirty="0">
                <a:latin typeface="Gotham book"/>
              </a:rPr>
              <a:t>The Portal to Texas History</a:t>
            </a:r>
          </a:p>
        </p:txBody>
      </p:sp>
    </p:spTree>
    <p:extLst>
      <p:ext uri="{BB962C8B-B14F-4D97-AF65-F5344CB8AC3E}">
        <p14:creationId xmlns:p14="http://schemas.microsoft.com/office/powerpoint/2010/main" val="165766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B3B3177-2C96-3812-FC12-A0FA23A2D13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0DF3202-BE3F-FAE2-6D07-7343C669758D}"/>
              </a:ext>
            </a:extLst>
          </p:cNvPr>
          <p:cNvSpPr txBox="1">
            <a:spLocks noGrp="1"/>
          </p:cNvSpPr>
          <p:nvPr>
            <p:ph type="title" idx="4294967295"/>
          </p:nvPr>
        </p:nvSpPr>
        <p:spPr>
          <a:xfrm>
            <a:off x="1360170" y="-79958"/>
            <a:ext cx="6332219" cy="1107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5200" dirty="0">
                <a:latin typeface="Gotham book"/>
              </a:rPr>
              <a:t>José </a:t>
            </a:r>
            <a:r>
              <a:rPr lang="en-US" sz="5200" dirty="0">
                <a:solidFill>
                  <a:srgbClr val="322E50"/>
                </a:solidFill>
                <a:latin typeface="Gotham book"/>
              </a:rPr>
              <a:t>Antonio Navarro</a:t>
            </a:r>
            <a:endParaRPr kumimoji="0" lang="en-US" sz="5200" b="0" i="0" u="none" strike="noStrike" kern="1200" cap="none" spc="0" normalizeH="0" baseline="0" noProof="0" dirty="0">
              <a:ln>
                <a:noFill/>
              </a:ln>
              <a:solidFill>
                <a:schemeClr val="tx1"/>
              </a:solidFill>
              <a:effectLst/>
              <a:uLnTx/>
              <a:uFillTx/>
              <a:latin typeface="Gotham book"/>
            </a:endParaRPr>
          </a:p>
        </p:txBody>
      </p:sp>
      <p:pic>
        <p:nvPicPr>
          <p:cNvPr id="7172" name="Picture 4" descr="A photocopy of a black and white photograph of Jose Antonio Navarro as an older gentleman. He is standing behind and holding onto a chair. The photo has been damaged and discolored. ">
            <a:extLst>
              <a:ext uri="{FF2B5EF4-FFF2-40B4-BE49-F238E27FC236}">
                <a16:creationId xmlns:a16="http://schemas.microsoft.com/office/drawing/2014/main" id="{FA52DB88-7D00-804B-9122-38F8E2544F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42" t="18000" r="21223" b="16500"/>
          <a:stretch>
            <a:fillRect/>
          </a:stretch>
        </p:blipFill>
        <p:spPr bwMode="auto">
          <a:xfrm>
            <a:off x="2623206" y="1028039"/>
            <a:ext cx="3472794" cy="503619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AA6C1B-9316-DF7C-8764-88225AB6A5EC}"/>
              </a:ext>
            </a:extLst>
          </p:cNvPr>
          <p:cNvSpPr txBox="1"/>
          <p:nvPr/>
        </p:nvSpPr>
        <p:spPr>
          <a:xfrm>
            <a:off x="2394857" y="6074229"/>
            <a:ext cx="3831772" cy="430887"/>
          </a:xfrm>
          <a:prstGeom prst="rect">
            <a:avLst/>
          </a:prstGeom>
          <a:noFill/>
        </p:spPr>
        <p:txBody>
          <a:bodyPr wrap="square" rtlCol="0">
            <a:spAutoFit/>
          </a:bodyPr>
          <a:lstStyle/>
          <a:p>
            <a:pPr algn="ctr"/>
            <a:r>
              <a:rPr lang="en-US" sz="2200" i="1" dirty="0">
                <a:latin typeface="Gotham book"/>
              </a:rPr>
              <a:t>The Portal to Texas History</a:t>
            </a:r>
          </a:p>
        </p:txBody>
      </p:sp>
      <p:pic>
        <p:nvPicPr>
          <p:cNvPr id="7170" name="Picture 2" descr="A black and white photograph of a small two story building that Jose Antonio Navarro once used as a law office. The photo appears to be from the mid 1900s and the building has the writing &quot;La Blanca&quot; on it and a sign for Coca Cola.">
            <a:extLst>
              <a:ext uri="{FF2B5EF4-FFF2-40B4-BE49-F238E27FC236}">
                <a16:creationId xmlns:a16="http://schemas.microsoft.com/office/drawing/2014/main" id="{64DB7455-8B20-65A4-89C5-552E92438624}"/>
              </a:ext>
              <a:ext uri="{C183D7F6-B498-43B3-948B-1728B52AA6E4}">
                <adec:decorative xmlns:adec="http://schemas.microsoft.com/office/drawing/2017/decorative" val="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63" t="8417" r="5730" b="9167"/>
          <a:stretch>
            <a:fillRect/>
          </a:stretch>
        </p:blipFill>
        <p:spPr bwMode="auto">
          <a:xfrm>
            <a:off x="7539989" y="154538"/>
            <a:ext cx="4353742" cy="497706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78869A-8C1C-BA38-3D4D-DD8782C40BAC}"/>
              </a:ext>
              <a:ext uri="{C183D7F6-B498-43B3-948B-1728B52AA6E4}">
                <adec:decorative xmlns:adec="http://schemas.microsoft.com/office/drawing/2017/decorative" val="0"/>
              </a:ext>
            </a:extLst>
          </p:cNvPr>
          <p:cNvSpPr txBox="1"/>
          <p:nvPr/>
        </p:nvSpPr>
        <p:spPr>
          <a:xfrm>
            <a:off x="7157357" y="5181676"/>
            <a:ext cx="5119006" cy="1107996"/>
          </a:xfrm>
          <a:prstGeom prst="rect">
            <a:avLst/>
          </a:prstGeom>
          <a:noFill/>
        </p:spPr>
        <p:txBody>
          <a:bodyPr wrap="square" rtlCol="0">
            <a:spAutoFit/>
          </a:bodyPr>
          <a:lstStyle/>
          <a:p>
            <a:pPr algn="ctr"/>
            <a:r>
              <a:rPr lang="en-US" sz="2200" i="1" dirty="0">
                <a:latin typeface="Gotham book"/>
              </a:rPr>
              <a:t>A building in San Antonio that was once used as Navarro’s law office. </a:t>
            </a:r>
          </a:p>
          <a:p>
            <a:pPr algn="ctr"/>
            <a:r>
              <a:rPr lang="en-US" sz="2200" i="1" dirty="0">
                <a:latin typeface="Gotham book"/>
              </a:rPr>
              <a:t>The Portal to Texas History.</a:t>
            </a:r>
          </a:p>
        </p:txBody>
      </p:sp>
    </p:spTree>
    <p:extLst>
      <p:ext uri="{BB962C8B-B14F-4D97-AF65-F5344CB8AC3E}">
        <p14:creationId xmlns:p14="http://schemas.microsoft.com/office/powerpoint/2010/main" val="75448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415A666-5220-7F43-918F-470F5E54191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76879D8-9DF8-11D8-36CE-61420C71730B}"/>
              </a:ext>
            </a:extLst>
          </p:cNvPr>
          <p:cNvSpPr txBox="1">
            <a:spLocks noGrp="1"/>
          </p:cNvSpPr>
          <p:nvPr>
            <p:ph type="title" idx="4294967295"/>
          </p:nvPr>
        </p:nvSpPr>
        <p:spPr>
          <a:xfrm>
            <a:off x="1784196" y="-79957"/>
            <a:ext cx="9345759" cy="10330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Sarah A. Bowman</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drawing depicting Sarah Bowman holding a bucket of some kind of liquid and a ladle. She is scooping out some contents of the bucket and giving it to soldiers. It appears a battle may be taking place in the background as there is smoke, injured men, and waving flags. ">
            <a:extLst>
              <a:ext uri="{FF2B5EF4-FFF2-40B4-BE49-F238E27FC236}">
                <a16:creationId xmlns:a16="http://schemas.microsoft.com/office/drawing/2014/main" id="{D6662DB3-7515-A8CC-79B1-6EA7E2E94671}"/>
              </a:ext>
            </a:extLst>
          </p:cNvPr>
          <p:cNvPicPr>
            <a:picLocks noChangeAspect="1"/>
          </p:cNvPicPr>
          <p:nvPr/>
        </p:nvPicPr>
        <p:blipFill>
          <a:blip r:embed="rId4"/>
          <a:stretch>
            <a:fillRect/>
          </a:stretch>
        </p:blipFill>
        <p:spPr>
          <a:xfrm>
            <a:off x="1784196" y="953094"/>
            <a:ext cx="6554115" cy="5134692"/>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CF714D8C-E320-B96D-7D55-7614B2BCD35F}"/>
              </a:ext>
            </a:extLst>
          </p:cNvPr>
          <p:cNvSpPr txBox="1"/>
          <p:nvPr/>
        </p:nvSpPr>
        <p:spPr>
          <a:xfrm>
            <a:off x="8512629" y="1839686"/>
            <a:ext cx="3439885" cy="2585323"/>
          </a:xfrm>
          <a:prstGeom prst="rect">
            <a:avLst/>
          </a:prstGeom>
          <a:noFill/>
        </p:spPr>
        <p:txBody>
          <a:bodyPr wrap="square" rtlCol="0">
            <a:spAutoFit/>
          </a:bodyPr>
          <a:lstStyle/>
          <a:p>
            <a:pPr algn="ctr"/>
            <a:r>
              <a:rPr lang="en-US" sz="3200" dirty="0">
                <a:latin typeface="Gotham book"/>
              </a:rPr>
              <a:t>Sarah A. Bowman, feeding soldiers at Fort Brown</a:t>
            </a:r>
          </a:p>
          <a:p>
            <a:pPr algn="ctr"/>
            <a:endParaRPr lang="en-US" sz="2200" dirty="0">
              <a:latin typeface="Gotham book"/>
            </a:endParaRPr>
          </a:p>
          <a:p>
            <a:pPr algn="ctr"/>
            <a:r>
              <a:rPr lang="en-US" sz="2200" i="1" dirty="0">
                <a:latin typeface="Gotham book"/>
              </a:rPr>
              <a:t>The Texas State Historical Association</a:t>
            </a:r>
          </a:p>
        </p:txBody>
      </p:sp>
    </p:spTree>
    <p:extLst>
      <p:ext uri="{BB962C8B-B14F-4D97-AF65-F5344CB8AC3E}">
        <p14:creationId xmlns:p14="http://schemas.microsoft.com/office/powerpoint/2010/main" val="189226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6471073-FC08-0C92-820D-27913ACCDD8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24B02FE-09A7-78A1-9294-78D3BBF10D65}"/>
              </a:ext>
            </a:extLst>
          </p:cNvPr>
          <p:cNvSpPr txBox="1">
            <a:spLocks noGrp="1"/>
          </p:cNvSpPr>
          <p:nvPr>
            <p:ph type="title" idx="4294967295"/>
          </p:nvPr>
        </p:nvSpPr>
        <p:spPr>
          <a:xfrm>
            <a:off x="1784196" y="-79957"/>
            <a:ext cx="9345759" cy="1037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San Jacinto “Cinte” Lewis</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photocopy of the transcript of Cinte Lewis' interview. The portion shown here states, &quot;Uncle Cinte Lewis, ex-slave, claims to be 111 years old. He lived in a brick cbin with his wife, Aunt Lucy, on the Huntington Plantation, in Brazoria Co., Texas. Miss Kate Huntingon says the cabin occupied by the old couple is part of the old slave quarters built by J. Greenville McNeel, who owned the plantation before Marion Huntington, Miss Kate's father, bought it. Although Uncle Cinte claims to be 111, he says he was named San Jacinto because he was born during the &quot;San Jacinto War,&quot; which would make his age 101.&quot;">
            <a:extLst>
              <a:ext uri="{FF2B5EF4-FFF2-40B4-BE49-F238E27FC236}">
                <a16:creationId xmlns:a16="http://schemas.microsoft.com/office/drawing/2014/main" id="{F23251F1-0E97-C152-2463-B86D9ECFBFC4}"/>
              </a:ext>
            </a:extLst>
          </p:cNvPr>
          <p:cNvPicPr>
            <a:picLocks noChangeAspect="1"/>
          </p:cNvPicPr>
          <p:nvPr/>
        </p:nvPicPr>
        <p:blipFill>
          <a:blip r:embed="rId4"/>
          <a:srcRect r="19103"/>
          <a:stretch>
            <a:fillRect/>
          </a:stretch>
        </p:blipFill>
        <p:spPr>
          <a:xfrm>
            <a:off x="1784196" y="1055914"/>
            <a:ext cx="6550547" cy="5163271"/>
          </a:xfrm>
          <a:prstGeom prst="rect">
            <a:avLst/>
          </a:prstGeom>
          <a:effectLst>
            <a:outerShdw blurRad="50800" dist="50800" dir="3120000" algn="ctr" rotWithShape="0">
              <a:srgbClr val="000000">
                <a:alpha val="43137"/>
              </a:srgbClr>
            </a:outerShdw>
          </a:effectLst>
        </p:spPr>
      </p:pic>
      <p:sp>
        <p:nvSpPr>
          <p:cNvPr id="5" name="TextBox 4">
            <a:extLst>
              <a:ext uri="{FF2B5EF4-FFF2-40B4-BE49-F238E27FC236}">
                <a16:creationId xmlns:a16="http://schemas.microsoft.com/office/drawing/2014/main" id="{10B142BD-FD24-EF3F-C29B-97D676A72E8C}"/>
              </a:ext>
            </a:extLst>
          </p:cNvPr>
          <p:cNvSpPr txBox="1"/>
          <p:nvPr/>
        </p:nvSpPr>
        <p:spPr>
          <a:xfrm>
            <a:off x="8686800" y="2329543"/>
            <a:ext cx="2993571" cy="2769989"/>
          </a:xfrm>
          <a:prstGeom prst="rect">
            <a:avLst/>
          </a:prstGeom>
          <a:noFill/>
        </p:spPr>
        <p:txBody>
          <a:bodyPr wrap="square" rtlCol="0">
            <a:spAutoFit/>
          </a:bodyPr>
          <a:lstStyle/>
          <a:p>
            <a:pPr algn="ctr"/>
            <a:r>
              <a:rPr lang="en-US" sz="2600" dirty="0">
                <a:latin typeface="Gotham book"/>
              </a:rPr>
              <a:t>The first page of the transcript of Cinte Lewis’ interview for the Slave Narrative Project with the Library of Congress.</a:t>
            </a:r>
          </a:p>
          <a:p>
            <a:endParaRPr lang="en-US" dirty="0"/>
          </a:p>
        </p:txBody>
      </p:sp>
    </p:spTree>
    <p:extLst>
      <p:ext uri="{BB962C8B-B14F-4D97-AF65-F5344CB8AC3E}">
        <p14:creationId xmlns:p14="http://schemas.microsoft.com/office/powerpoint/2010/main" val="291303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392D0F1-3C70-5C38-56F9-0D3F95BEC2F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3F2E51E-70A6-BA9B-D7A0-AB75E3F8A493}"/>
              </a:ext>
            </a:extLst>
          </p:cNvPr>
          <p:cNvSpPr txBox="1">
            <a:spLocks noGrp="1"/>
          </p:cNvSpPr>
          <p:nvPr>
            <p:ph type="title" idx="4294967295"/>
          </p:nvPr>
        </p:nvSpPr>
        <p:spPr>
          <a:xfrm>
            <a:off x="1860397" y="-79957"/>
            <a:ext cx="5814031" cy="13644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Sam Houston</a:t>
            </a:r>
            <a:endParaRPr kumimoji="0" lang="en-US"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3C777BC0-5E8A-4E3D-1B9B-62834F4FE9B8}"/>
              </a:ext>
            </a:extLst>
          </p:cNvPr>
          <p:cNvSpPr txBox="1"/>
          <p:nvPr/>
        </p:nvSpPr>
        <p:spPr>
          <a:xfrm>
            <a:off x="1784197" y="2144483"/>
            <a:ext cx="5814032" cy="3970318"/>
          </a:xfrm>
          <a:prstGeom prst="rect">
            <a:avLst/>
          </a:prstGeom>
          <a:noFill/>
        </p:spPr>
        <p:txBody>
          <a:bodyPr wrap="square" rtlCol="0">
            <a:spAutoFit/>
          </a:bodyPr>
          <a:lstStyle/>
          <a:p>
            <a:pPr algn="ctr"/>
            <a:r>
              <a:rPr lang="en-US" sz="2800" dirty="0">
                <a:latin typeface="Gotham book"/>
              </a:rPr>
              <a:t>Letter from Governor Sam Houston to the Chickasaw Nation on </a:t>
            </a:r>
            <a:r>
              <a:rPr lang="en-US" sz="2800" dirty="0"/>
              <a:t>October 15, 1860, </a:t>
            </a:r>
            <a:r>
              <a:rPr lang="en-US" sz="2800" dirty="0">
                <a:latin typeface="Gotham book"/>
              </a:rPr>
              <a:t>discussing the extradition of a fugitive named Walker Martin. Included in the letter are indictment charges and documents proving Walker Martin's charges.</a:t>
            </a:r>
          </a:p>
          <a:p>
            <a:pPr algn="ctr"/>
            <a:endParaRPr lang="en-US" sz="2800" dirty="0">
              <a:latin typeface="Gotham book"/>
            </a:endParaRPr>
          </a:p>
          <a:p>
            <a:pPr algn="ctr"/>
            <a:r>
              <a:rPr lang="en-US" sz="2800" i="1" dirty="0">
                <a:latin typeface="Gotham book"/>
              </a:rPr>
              <a:t>The Portal to Texas History</a:t>
            </a:r>
          </a:p>
        </p:txBody>
      </p:sp>
      <p:pic>
        <p:nvPicPr>
          <p:cNvPr id="8194" name="Picture 2" descr="Primary view of object titled '[Letter from Sam Houston to the Chickasaw Nation, October 1860]'.">
            <a:extLst>
              <a:ext uri="{FF2B5EF4-FFF2-40B4-BE49-F238E27FC236}">
                <a16:creationId xmlns:a16="http://schemas.microsoft.com/office/drawing/2014/main" id="{95E55E64-EA5A-A835-8987-B2A197A2C3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55" t="1498" r="3239" b="2907"/>
          <a:stretch>
            <a:fillRect/>
          </a:stretch>
        </p:blipFill>
        <p:spPr bwMode="auto">
          <a:xfrm>
            <a:off x="8001009" y="217715"/>
            <a:ext cx="3712029" cy="583474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C932F69-A91B-3C38-D584-659FC465551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4CFB0AE-CC80-F521-FD97-F571732D558C}"/>
              </a:ext>
            </a:extLst>
          </p:cNvPr>
          <p:cNvSpPr txBox="1">
            <a:spLocks noGrp="1"/>
          </p:cNvSpPr>
          <p:nvPr>
            <p:ph type="title" idx="4294967295"/>
          </p:nvPr>
        </p:nvSpPr>
        <p:spPr>
          <a:xfrm>
            <a:off x="1849511" y="115987"/>
            <a:ext cx="4856090" cy="1473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2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Thomas Jefferson Rusk</a:t>
            </a:r>
            <a:endParaRPr kumimoji="0" lang="en-US" sz="52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1028" name="Picture 4" descr="A black and white portrait of Thomas Jefferson Rusk dressed in a large black jacket and tie. He is looking directly at the camera.">
            <a:extLst>
              <a:ext uri="{FF2B5EF4-FFF2-40B4-BE49-F238E27FC236}">
                <a16:creationId xmlns:a16="http://schemas.microsoft.com/office/drawing/2014/main" id="{56316D62-D929-AA45-1B3B-D03F8D04D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0623" y="1672850"/>
            <a:ext cx="3173866" cy="43116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6209F3-4C1E-D9D5-8ACA-4A56907C7FC5}"/>
              </a:ext>
            </a:extLst>
          </p:cNvPr>
          <p:cNvSpPr txBox="1"/>
          <p:nvPr/>
        </p:nvSpPr>
        <p:spPr>
          <a:xfrm>
            <a:off x="2246445" y="6068052"/>
            <a:ext cx="4103914" cy="430887"/>
          </a:xfrm>
          <a:prstGeom prst="rect">
            <a:avLst/>
          </a:prstGeom>
          <a:noFill/>
        </p:spPr>
        <p:txBody>
          <a:bodyPr wrap="square" rtlCol="0">
            <a:spAutoFit/>
          </a:bodyPr>
          <a:lstStyle/>
          <a:p>
            <a:pPr algn="ctr"/>
            <a:r>
              <a:rPr lang="en-US" sz="2200" i="1" dirty="0">
                <a:latin typeface="Gotham book"/>
              </a:rPr>
              <a:t>U.S. Senate Historical Office</a:t>
            </a:r>
          </a:p>
        </p:txBody>
      </p:sp>
      <p:pic>
        <p:nvPicPr>
          <p:cNvPr id="1026" name="Picture 2" descr="Primary view of object titled 'Speech of Hon. Thomas J. Rusk, of Texas, on the boundaries of Texas. Delivered in Senate of the United States, February 27 and 28, 1850.'">
            <a:extLst>
              <a:ext uri="{FF2B5EF4-FFF2-40B4-BE49-F238E27FC236}">
                <a16:creationId xmlns:a16="http://schemas.microsoft.com/office/drawing/2014/main" id="{51FD931A-CEE3-9E34-CC64-74C13A10F6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52" t="2127" r="2845" b="4941"/>
          <a:stretch>
            <a:fillRect/>
          </a:stretch>
        </p:blipFill>
        <p:spPr bwMode="auto">
          <a:xfrm>
            <a:off x="7589520" y="239486"/>
            <a:ext cx="3499866" cy="531222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3A532F-DC94-6346-2F7F-007BAB266122}"/>
              </a:ext>
            </a:extLst>
          </p:cNvPr>
          <p:cNvSpPr txBox="1"/>
          <p:nvPr/>
        </p:nvSpPr>
        <p:spPr>
          <a:xfrm>
            <a:off x="6836228" y="5599797"/>
            <a:ext cx="5061857" cy="769441"/>
          </a:xfrm>
          <a:prstGeom prst="rect">
            <a:avLst/>
          </a:prstGeom>
          <a:noFill/>
        </p:spPr>
        <p:txBody>
          <a:bodyPr wrap="square" rtlCol="0">
            <a:spAutoFit/>
          </a:bodyPr>
          <a:lstStyle/>
          <a:p>
            <a:pPr algn="ctr"/>
            <a:r>
              <a:rPr lang="en-US" sz="2200" i="1" dirty="0">
                <a:latin typeface="Gotham book"/>
              </a:rPr>
              <a:t>Rusk’s 1850 Speech on the borders of Texas The Portal to Texas History</a:t>
            </a:r>
          </a:p>
        </p:txBody>
      </p:sp>
    </p:spTree>
    <p:extLst>
      <p:ext uri="{BB962C8B-B14F-4D97-AF65-F5344CB8AC3E}">
        <p14:creationId xmlns:p14="http://schemas.microsoft.com/office/powerpoint/2010/main" val="1524174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DB6B0E5-74A4-6ACB-3D00-7FE789769CA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DC8D44A-48C5-9126-B986-ECB6CAA69F28}"/>
              </a:ext>
            </a:extLst>
          </p:cNvPr>
          <p:cNvSpPr txBox="1">
            <a:spLocks noGrp="1"/>
          </p:cNvSpPr>
          <p:nvPr>
            <p:ph type="title" idx="4294967295"/>
          </p:nvPr>
        </p:nvSpPr>
        <p:spPr>
          <a:xfrm>
            <a:off x="6270170" y="0"/>
            <a:ext cx="5921829" cy="1571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sz="52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Cynthia Ann Parker </a:t>
            </a:r>
            <a:br>
              <a:rPr kumimoji="0" lang="en-US" sz="52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0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a:t>
            </a:r>
            <a:r>
              <a:rPr lang="en-US" sz="4000" i="1" dirty="0"/>
              <a:t>Nautdah”</a:t>
            </a:r>
            <a:endParaRPr kumimoji="0" lang="en-US" sz="52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6" name="Picture 5" descr="A black and white photograph of an Indian man named Quanah Parker standing in a room beside a portrait of his mother, Cynthia Ann Parker. In the portrait, his mother is shown holding her daughter, Topsannah, as a baby. Topsannah was Quanah's little sister. ">
            <a:extLst>
              <a:ext uri="{FF2B5EF4-FFF2-40B4-BE49-F238E27FC236}">
                <a16:creationId xmlns:a16="http://schemas.microsoft.com/office/drawing/2014/main" id="{A60DB8F7-1607-4C50-3D39-4AAE0BDC2A6B}"/>
              </a:ext>
            </a:extLst>
          </p:cNvPr>
          <p:cNvPicPr>
            <a:picLocks noChangeAspect="1"/>
          </p:cNvPicPr>
          <p:nvPr/>
        </p:nvPicPr>
        <p:blipFill>
          <a:blip r:embed="rId4"/>
          <a:stretch>
            <a:fillRect/>
          </a:stretch>
        </p:blipFill>
        <p:spPr>
          <a:xfrm>
            <a:off x="1788320" y="403701"/>
            <a:ext cx="4704150" cy="6050598"/>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8FBABBFD-FA8C-E4CE-7496-407ED966F52C}"/>
              </a:ext>
            </a:extLst>
          </p:cNvPr>
          <p:cNvSpPr txBox="1"/>
          <p:nvPr/>
        </p:nvSpPr>
        <p:spPr>
          <a:xfrm>
            <a:off x="6791093" y="1884562"/>
            <a:ext cx="5196468" cy="4216539"/>
          </a:xfrm>
          <a:prstGeom prst="rect">
            <a:avLst/>
          </a:prstGeom>
          <a:noFill/>
        </p:spPr>
        <p:txBody>
          <a:bodyPr wrap="square" rtlCol="0">
            <a:spAutoFit/>
          </a:bodyPr>
          <a:lstStyle/>
          <a:p>
            <a:pPr algn="ctr"/>
            <a:r>
              <a:rPr lang="en-US" sz="2800" dirty="0">
                <a:solidFill>
                  <a:schemeClr val="accent5"/>
                </a:solidFill>
                <a:latin typeface="Gotham book"/>
              </a:rPr>
              <a:t>Quanah Parker with the only known photograph of his mother, Cynthia Ann Parker, or </a:t>
            </a:r>
            <a:r>
              <a:rPr lang="en-US" sz="2800" i="1" dirty="0">
                <a:solidFill>
                  <a:schemeClr val="accent5"/>
                </a:solidFill>
                <a:latin typeface="Gotham book"/>
              </a:rPr>
              <a:t>Nautdah, </a:t>
            </a:r>
            <a:r>
              <a:rPr lang="en-US" sz="2800" dirty="0">
                <a:solidFill>
                  <a:schemeClr val="accent5"/>
                </a:solidFill>
                <a:latin typeface="Gotham book"/>
              </a:rPr>
              <a:t>holding her daughter, Topsannah – Quanah’s little sister. </a:t>
            </a:r>
            <a:r>
              <a:rPr lang="en-US" sz="2800" dirty="0">
                <a:solidFill>
                  <a:srgbClr val="0070C0"/>
                </a:solidFill>
                <a:latin typeface="Gotham book"/>
              </a:rPr>
              <a:t>After Cynthia was taken back to her Anglo family, Quanah never saw his mother or sister again. </a:t>
            </a:r>
          </a:p>
          <a:p>
            <a:pPr algn="ctr"/>
            <a:endParaRPr lang="en-US" sz="1600" dirty="0">
              <a:latin typeface="Gotham book"/>
            </a:endParaRPr>
          </a:p>
          <a:p>
            <a:pPr algn="ctr"/>
            <a:r>
              <a:rPr lang="en-US" sz="2800" i="1" dirty="0">
                <a:latin typeface="Gotham book"/>
              </a:rPr>
              <a:t>The Portal to Texas History</a:t>
            </a:r>
          </a:p>
        </p:txBody>
      </p:sp>
    </p:spTree>
    <p:extLst>
      <p:ext uri="{BB962C8B-B14F-4D97-AF65-F5344CB8AC3E}">
        <p14:creationId xmlns:p14="http://schemas.microsoft.com/office/powerpoint/2010/main" val="2319244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0AB6842-6818-135A-733C-60FA7FD16BB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BBAB55F-C832-4857-987A-778335BB104E}"/>
              </a:ext>
            </a:extLst>
          </p:cNvPr>
          <p:cNvSpPr txBox="1">
            <a:spLocks noGrp="1"/>
          </p:cNvSpPr>
          <p:nvPr>
            <p:ph type="title" idx="4294967295"/>
          </p:nvPr>
        </p:nvSpPr>
        <p:spPr>
          <a:xfrm>
            <a:off x="1784196" y="-79957"/>
            <a:ext cx="9345759" cy="10161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Robert S. Neighbors</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1026" name="Picture 2" descr="A photograph from 1890 of 4 Comanches sitting in front of a large tipi with 2 more tipis in the distance. The landscape is flat and barren. The Comanches are dressed in heavy clothes for cold weather. ">
            <a:extLst>
              <a:ext uri="{FF2B5EF4-FFF2-40B4-BE49-F238E27FC236}">
                <a16:creationId xmlns:a16="http://schemas.microsoft.com/office/drawing/2014/main" id="{F3D138B3-924E-800A-C1B1-1C0F7BFE8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204" y="1366837"/>
            <a:ext cx="5276850" cy="412432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4" name="Picture 3" descr="An image of a portion of a newspaper article that reads, &quot;The Telegraph, edited by Francis Moore, Jr. Houston: Monday, Sept. 6, 1847. Indian Boundary Line - We notice that Major Neighbors, the Indian Agent, in his very interesting report to the Superintendent of Indian Affairs, confirms the report that we have previously published respecting the anxiety manifested by the Comanches for the establishment of a permanent boundary line, to check the encroachments of our settlers. &#10;">
            <a:extLst>
              <a:ext uri="{FF2B5EF4-FFF2-40B4-BE49-F238E27FC236}">
                <a16:creationId xmlns:a16="http://schemas.microsoft.com/office/drawing/2014/main" id="{8B0C3153-1C23-DF8A-79FD-989041E0B128}"/>
              </a:ext>
            </a:extLst>
          </p:cNvPr>
          <p:cNvPicPr>
            <a:picLocks noChangeAspect="1"/>
          </p:cNvPicPr>
          <p:nvPr/>
        </p:nvPicPr>
        <p:blipFill>
          <a:blip r:embed="rId5"/>
          <a:stretch>
            <a:fillRect/>
          </a:stretch>
        </p:blipFill>
        <p:spPr>
          <a:xfrm>
            <a:off x="6796767" y="1080162"/>
            <a:ext cx="5017922" cy="4530745"/>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649804AD-10F0-1EE3-C332-19BEB747B6E7}"/>
              </a:ext>
            </a:extLst>
          </p:cNvPr>
          <p:cNvSpPr txBox="1"/>
          <p:nvPr/>
        </p:nvSpPr>
        <p:spPr>
          <a:xfrm>
            <a:off x="1621971" y="5491162"/>
            <a:ext cx="4474029" cy="1107996"/>
          </a:xfrm>
          <a:prstGeom prst="rect">
            <a:avLst/>
          </a:prstGeom>
          <a:noFill/>
        </p:spPr>
        <p:txBody>
          <a:bodyPr wrap="square" rtlCol="0">
            <a:spAutoFit/>
          </a:bodyPr>
          <a:lstStyle/>
          <a:p>
            <a:pPr algn="ctr"/>
            <a:r>
              <a:rPr lang="en-US" sz="2200" dirty="0">
                <a:latin typeface="Gotham book"/>
              </a:rPr>
              <a:t>A photograph from the 1890s of four Comanches in front of a tipi.</a:t>
            </a:r>
          </a:p>
          <a:p>
            <a:pPr algn="ctr"/>
            <a:r>
              <a:rPr lang="en-US" sz="2200" i="1" dirty="0">
                <a:latin typeface="Gotham book"/>
              </a:rPr>
              <a:t>The Library of Congress</a:t>
            </a:r>
          </a:p>
        </p:txBody>
      </p:sp>
      <p:sp>
        <p:nvSpPr>
          <p:cNvPr id="6" name="TextBox 5">
            <a:extLst>
              <a:ext uri="{FF2B5EF4-FFF2-40B4-BE49-F238E27FC236}">
                <a16:creationId xmlns:a16="http://schemas.microsoft.com/office/drawing/2014/main" id="{9A1774D4-48FB-9CC9-8061-D198664D691C}"/>
              </a:ext>
            </a:extLst>
          </p:cNvPr>
          <p:cNvSpPr txBox="1"/>
          <p:nvPr/>
        </p:nvSpPr>
        <p:spPr>
          <a:xfrm>
            <a:off x="7050750" y="5610907"/>
            <a:ext cx="4474029" cy="430887"/>
          </a:xfrm>
          <a:prstGeom prst="rect">
            <a:avLst/>
          </a:prstGeom>
          <a:noFill/>
        </p:spPr>
        <p:txBody>
          <a:bodyPr wrap="square" rtlCol="0">
            <a:spAutoFit/>
          </a:bodyPr>
          <a:lstStyle/>
          <a:p>
            <a:pPr algn="ctr"/>
            <a:r>
              <a:rPr lang="en-US" sz="2200" i="1" dirty="0">
                <a:latin typeface="Gotham book"/>
              </a:rPr>
              <a:t>The Portal to Texas History</a:t>
            </a:r>
          </a:p>
        </p:txBody>
      </p:sp>
    </p:spTree>
    <p:extLst>
      <p:ext uri="{BB962C8B-B14F-4D97-AF65-F5344CB8AC3E}">
        <p14:creationId xmlns:p14="http://schemas.microsoft.com/office/powerpoint/2010/main" val="1625915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F786E82-6C5F-FC81-DD97-3BFD0F70F17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B84686B-8B35-66CF-4E3A-C2BD127A051A}"/>
              </a:ext>
            </a:extLst>
          </p:cNvPr>
          <p:cNvSpPr txBox="1">
            <a:spLocks noGrp="1"/>
          </p:cNvSpPr>
          <p:nvPr>
            <p:ph type="title" idx="4294967295"/>
          </p:nvPr>
        </p:nvSpPr>
        <p:spPr>
          <a:xfrm>
            <a:off x="4702628" y="61374"/>
            <a:ext cx="7380514" cy="1037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Juan Cortina</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photograph of Juan Cortina wearing what appears to be a Civil War Union soldier or officer's uniform. ">
            <a:extLst>
              <a:ext uri="{FF2B5EF4-FFF2-40B4-BE49-F238E27FC236}">
                <a16:creationId xmlns:a16="http://schemas.microsoft.com/office/drawing/2014/main" id="{D8E762B8-68F2-B634-4E91-FB9AE84F99D8}"/>
              </a:ext>
            </a:extLst>
          </p:cNvPr>
          <p:cNvPicPr>
            <a:picLocks noChangeAspect="1"/>
          </p:cNvPicPr>
          <p:nvPr/>
        </p:nvPicPr>
        <p:blipFill>
          <a:blip r:embed="rId4"/>
          <a:srcRect l="3082" b="357"/>
          <a:stretch>
            <a:fillRect/>
          </a:stretch>
        </p:blipFill>
        <p:spPr>
          <a:xfrm>
            <a:off x="2068285" y="207088"/>
            <a:ext cx="2788304" cy="6008655"/>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46842242-B98C-64A3-8397-706E54451E96}"/>
              </a:ext>
            </a:extLst>
          </p:cNvPr>
          <p:cNvSpPr txBox="1"/>
          <p:nvPr/>
        </p:nvSpPr>
        <p:spPr>
          <a:xfrm>
            <a:off x="1710616" y="6250802"/>
            <a:ext cx="3407229" cy="430887"/>
          </a:xfrm>
          <a:prstGeom prst="rect">
            <a:avLst/>
          </a:prstGeom>
          <a:noFill/>
        </p:spPr>
        <p:txBody>
          <a:bodyPr wrap="square" rtlCol="0">
            <a:spAutoFit/>
          </a:bodyPr>
          <a:lstStyle/>
          <a:p>
            <a:pPr algn="ctr"/>
            <a:r>
              <a:rPr lang="en-US" sz="2200" i="1" dirty="0">
                <a:latin typeface="Gotham book"/>
              </a:rPr>
              <a:t>The Portal to Texas History</a:t>
            </a:r>
          </a:p>
        </p:txBody>
      </p:sp>
      <p:pic>
        <p:nvPicPr>
          <p:cNvPr id="7" name="Picture 6" descr="A newspaper article from 1859 during the Cortina War which states, &quot;Mexicans! Peace be with you! Good inhabitants of the State of Texas, look on them as brothers, and keep in mind that which the Holy Spirit saith, &quot;Thou shalt not be the friend of the passionate man, nor join thyself to the madman, lest thou learn his mode of work and scandalize thy soul.&quot; Juan N. Cortinas.">
            <a:extLst>
              <a:ext uri="{FF2B5EF4-FFF2-40B4-BE49-F238E27FC236}">
                <a16:creationId xmlns:a16="http://schemas.microsoft.com/office/drawing/2014/main" id="{1307234A-EA22-8153-78F9-F0BAE1951BFF}"/>
              </a:ext>
            </a:extLst>
          </p:cNvPr>
          <p:cNvPicPr>
            <a:picLocks noChangeAspect="1"/>
          </p:cNvPicPr>
          <p:nvPr/>
        </p:nvPicPr>
        <p:blipFill>
          <a:blip r:embed="rId5"/>
          <a:stretch>
            <a:fillRect/>
          </a:stretch>
        </p:blipFill>
        <p:spPr>
          <a:xfrm>
            <a:off x="5094513" y="1472860"/>
            <a:ext cx="6858957" cy="3477110"/>
          </a:xfrm>
          <a:prstGeom prst="rect">
            <a:avLst/>
          </a:prstGeom>
          <a:effectLst>
            <a:outerShdw blurRad="50800" dist="50800" dir="7920000" algn="ctr" rotWithShape="0">
              <a:srgbClr val="000000">
                <a:alpha val="43137"/>
              </a:srgbClr>
            </a:outerShdw>
          </a:effectLst>
        </p:spPr>
      </p:pic>
      <p:sp>
        <p:nvSpPr>
          <p:cNvPr id="8" name="TextBox 7">
            <a:extLst>
              <a:ext uri="{FF2B5EF4-FFF2-40B4-BE49-F238E27FC236}">
                <a16:creationId xmlns:a16="http://schemas.microsoft.com/office/drawing/2014/main" id="{91DFDA49-19CC-BFCD-012D-9A7E8AC18DCE}"/>
              </a:ext>
            </a:extLst>
          </p:cNvPr>
          <p:cNvSpPr txBox="1"/>
          <p:nvPr/>
        </p:nvSpPr>
        <p:spPr>
          <a:xfrm>
            <a:off x="5094513" y="5072743"/>
            <a:ext cx="6770916" cy="430887"/>
          </a:xfrm>
          <a:prstGeom prst="rect">
            <a:avLst/>
          </a:prstGeom>
          <a:noFill/>
        </p:spPr>
        <p:txBody>
          <a:bodyPr wrap="square" rtlCol="0">
            <a:spAutoFit/>
          </a:bodyPr>
          <a:lstStyle/>
          <a:p>
            <a:pPr algn="ctr"/>
            <a:r>
              <a:rPr lang="en-US" sz="2200" i="1" dirty="0">
                <a:latin typeface="Gotham book"/>
              </a:rPr>
              <a:t>The Portal to Texas History</a:t>
            </a:r>
          </a:p>
        </p:txBody>
      </p:sp>
    </p:spTree>
    <p:extLst>
      <p:ext uri="{BB962C8B-B14F-4D97-AF65-F5344CB8AC3E}">
        <p14:creationId xmlns:p14="http://schemas.microsoft.com/office/powerpoint/2010/main" val="2180487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EDDE82C-5F04-C843-47CF-FECAC242F47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39CE8D8-7BFF-663A-21AD-FD4F0DCD4E94}"/>
              </a:ext>
            </a:extLst>
          </p:cNvPr>
          <p:cNvSpPr txBox="1">
            <a:spLocks noGrp="1"/>
          </p:cNvSpPr>
          <p:nvPr>
            <p:ph type="title" idx="4294967295"/>
          </p:nvPr>
        </p:nvSpPr>
        <p:spPr>
          <a:xfrm>
            <a:off x="1685774" y="-39979"/>
            <a:ext cx="10593311"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FC7D6522-B1D9-7683-50B0-69CCBA846F5E}"/>
              </a:ext>
            </a:extLst>
          </p:cNvPr>
          <p:cNvSpPr txBox="1"/>
          <p:nvPr/>
        </p:nvSpPr>
        <p:spPr>
          <a:xfrm>
            <a:off x="3028982" y="1576794"/>
            <a:ext cx="5646932" cy="507831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chemeClr val="accent5">
                    <a:lumMod val="75000"/>
                  </a:schemeClr>
                </a:solidFill>
                <a:latin typeface="Gotham book"/>
              </a:rPr>
              <a:t>Choose any </a:t>
            </a:r>
            <a:r>
              <a:rPr lang="en-US" sz="3600" b="1" dirty="0">
                <a:solidFill>
                  <a:schemeClr val="accent5">
                    <a:lumMod val="75000"/>
                  </a:schemeClr>
                </a:solidFill>
                <a:latin typeface="Gotham book"/>
              </a:rPr>
              <a:t>TWO </a:t>
            </a:r>
            <a:r>
              <a:rPr lang="en-US" sz="3600" dirty="0">
                <a:solidFill>
                  <a:schemeClr val="accent5">
                    <a:lumMod val="75000"/>
                  </a:schemeClr>
                </a:solidFill>
                <a:latin typeface="Gotham book"/>
              </a:rPr>
              <a:t>people from today’s lesson.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Gotham book"/>
              </a:rPr>
              <a:t>Determine if these two people</a:t>
            </a:r>
            <a:r>
              <a:rPr lang="en-US" sz="3600" dirty="0">
                <a:solidFill>
                  <a:srgbClr val="00B050"/>
                </a:solidFill>
                <a:latin typeface="Gotham book"/>
              </a:rPr>
              <a:t> would have likely been ALLIES or OPPONENTS.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chemeClr val="accent2">
                    <a:lumMod val="75000"/>
                  </a:schemeClr>
                </a:solidFill>
                <a:effectLst/>
                <a:uLnTx/>
                <a:uFillTx/>
                <a:latin typeface="Gotham book"/>
              </a:rPr>
              <a:t>Write and explain your answer.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70C0"/>
                </a:solidFill>
                <a:latin typeface="Gotham book"/>
              </a:rPr>
              <a:t>Share with a partner.</a:t>
            </a:r>
            <a:endParaRPr kumimoji="0" lang="en-US" sz="3600" b="0" i="0" u="none" strike="noStrike" kern="1200" cap="none" spc="0" normalizeH="0" baseline="0" noProof="0" dirty="0">
              <a:ln>
                <a:noFill/>
              </a:ln>
              <a:solidFill>
                <a:srgbClr val="0070C0"/>
              </a:solidFill>
              <a:effectLst/>
              <a:uLnTx/>
              <a:uFillTx/>
              <a:latin typeface="Gotham book"/>
            </a:endParaRPr>
          </a:p>
        </p:txBody>
      </p:sp>
      <p:pic>
        <p:nvPicPr>
          <p:cNvPr id="4" name="Graphic 3">
            <a:extLst>
              <a:ext uri="{FF2B5EF4-FFF2-40B4-BE49-F238E27FC236}">
                <a16:creationId xmlns:a16="http://schemas.microsoft.com/office/drawing/2014/main" id="{66F62E1F-8061-DC2F-A19B-25E613C36B9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8496" y="1433823"/>
            <a:ext cx="1208326" cy="1208326"/>
          </a:xfrm>
          <a:prstGeom prst="rect">
            <a:avLst/>
          </a:prstGeom>
        </p:spPr>
      </p:pic>
      <p:pic>
        <p:nvPicPr>
          <p:cNvPr id="5" name="Graphic 4">
            <a:extLst>
              <a:ext uri="{FF2B5EF4-FFF2-40B4-BE49-F238E27FC236}">
                <a16:creationId xmlns:a16="http://schemas.microsoft.com/office/drawing/2014/main" id="{1E4DB887-6541-FE31-7949-1C8F405078B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4017" y="2737952"/>
            <a:ext cx="1071092" cy="1071092"/>
          </a:xfrm>
          <a:prstGeom prst="rect">
            <a:avLst/>
          </a:prstGeom>
        </p:spPr>
      </p:pic>
      <p:pic>
        <p:nvPicPr>
          <p:cNvPr id="6" name="Graphic 5">
            <a:extLst>
              <a:ext uri="{FF2B5EF4-FFF2-40B4-BE49-F238E27FC236}">
                <a16:creationId xmlns:a16="http://schemas.microsoft.com/office/drawing/2014/main" id="{BA2970B6-0649-3740-CED8-59BBB4CB316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06969" y="4513045"/>
            <a:ext cx="925793" cy="925793"/>
          </a:xfrm>
          <a:prstGeom prst="rect">
            <a:avLst/>
          </a:prstGeom>
        </p:spPr>
      </p:pic>
      <p:pic>
        <p:nvPicPr>
          <p:cNvPr id="7" name="Graphic 6">
            <a:extLst>
              <a:ext uri="{FF2B5EF4-FFF2-40B4-BE49-F238E27FC236}">
                <a16:creationId xmlns:a16="http://schemas.microsoft.com/office/drawing/2014/main" id="{BB8D8470-EBE6-9E04-DF47-85F44F0FECD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2101" y="5721612"/>
            <a:ext cx="842453" cy="842453"/>
          </a:xfrm>
          <a:prstGeom prst="rect">
            <a:avLst/>
          </a:prstGeom>
        </p:spPr>
      </p:pic>
    </p:spTree>
    <p:extLst>
      <p:ext uri="{BB962C8B-B14F-4D97-AF65-F5344CB8AC3E}">
        <p14:creationId xmlns:p14="http://schemas.microsoft.com/office/powerpoint/2010/main" val="407010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2985439" y="1706749"/>
            <a:ext cx="5461875" cy="48013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400" dirty="0">
                <a:solidFill>
                  <a:schemeClr val="accent5">
                    <a:lumMod val="75000"/>
                  </a:schemeClr>
                </a:solidFill>
                <a:latin typeface="Gotham book"/>
              </a:rPr>
              <a:t>Read the options of different groups of people in Texas during this era.</a:t>
            </a:r>
            <a:endParaRPr kumimoji="0" lang="en-US" sz="3400" b="0" i="0" u="none" strike="noStrike" kern="1200" cap="none" spc="0" normalizeH="0" baseline="0" noProof="0" dirty="0">
              <a:ln>
                <a:noFill/>
              </a:ln>
              <a:solidFill>
                <a:schemeClr val="accent5">
                  <a:lumMod val="75000"/>
                </a:schemeClr>
              </a:solidFill>
              <a:effectLst/>
              <a:uLnTx/>
              <a:uFillTx/>
              <a:latin typeface="Gotham book"/>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C00000"/>
                </a:solidFill>
                <a:effectLst/>
                <a:uLnTx/>
                <a:uFillTx/>
                <a:latin typeface="Gotham book"/>
              </a:rPr>
              <a:t>Choose ONE point of view, circle or highlight it.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0B050"/>
                </a:solidFill>
                <a:effectLst/>
                <a:uLnTx/>
                <a:uFillTx/>
                <a:latin typeface="Gotham book"/>
              </a:rPr>
              <a:t>Write a short “day in the life” journal entry from that point of view.</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chemeClr val="accent2">
                    <a:lumMod val="75000"/>
                  </a:schemeClr>
                </a:solidFill>
                <a:effectLst/>
                <a:uLnTx/>
                <a:uFillTx/>
                <a:latin typeface="Gotham book"/>
              </a:rPr>
              <a:t>Discuss with a partner  </a:t>
            </a:r>
          </a:p>
        </p:txBody>
      </p:sp>
      <p:pic>
        <p:nvPicPr>
          <p:cNvPr id="4" name="Graphic 3">
            <a:extLst>
              <a:ext uri="{FF2B5EF4-FFF2-40B4-BE49-F238E27FC236}">
                <a16:creationId xmlns:a16="http://schemas.microsoft.com/office/drawing/2014/main" id="{7EE4F9D7-EB4E-D401-28FB-4BCEC2AE6C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8496" y="1433823"/>
            <a:ext cx="1208326" cy="1208326"/>
          </a:xfrm>
          <a:prstGeom prst="rect">
            <a:avLst/>
          </a:prstGeom>
        </p:spPr>
      </p:pic>
      <p:pic>
        <p:nvPicPr>
          <p:cNvPr id="5" name="Graphic 4">
            <a:extLst>
              <a:ext uri="{FF2B5EF4-FFF2-40B4-BE49-F238E27FC236}">
                <a16:creationId xmlns:a16="http://schemas.microsoft.com/office/drawing/2014/main" id="{8DA2ECC0-DB10-67AE-5D36-431147F5BE7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2245" y="2984608"/>
            <a:ext cx="1071092" cy="1071092"/>
          </a:xfrm>
          <a:prstGeom prst="rect">
            <a:avLst/>
          </a:prstGeom>
        </p:spPr>
      </p:pic>
      <p:pic>
        <p:nvPicPr>
          <p:cNvPr id="6" name="Graphic 5">
            <a:extLst>
              <a:ext uri="{FF2B5EF4-FFF2-40B4-BE49-F238E27FC236}">
                <a16:creationId xmlns:a16="http://schemas.microsoft.com/office/drawing/2014/main" id="{E4FE6674-08FF-4729-7859-CA6CE71F2A8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35442" y="4115951"/>
            <a:ext cx="925793" cy="925793"/>
          </a:xfrm>
          <a:prstGeom prst="rect">
            <a:avLst/>
          </a:prstGeom>
        </p:spPr>
      </p:pic>
      <p:pic>
        <p:nvPicPr>
          <p:cNvPr id="7" name="Graphic 6">
            <a:extLst>
              <a:ext uri="{FF2B5EF4-FFF2-40B4-BE49-F238E27FC236}">
                <a16:creationId xmlns:a16="http://schemas.microsoft.com/office/drawing/2014/main" id="{80D6DFDB-5F1B-A177-D97D-BCBE28E64CB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8782" y="5673093"/>
            <a:ext cx="842453" cy="842453"/>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3E3E4E4-D638-D74C-28E1-7D193839EF3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9DABB57-99AE-C8A6-78A4-CDBB32A54871}"/>
              </a:ext>
            </a:extLst>
          </p:cNvPr>
          <p:cNvSpPr txBox="1">
            <a:spLocks noGrp="1"/>
          </p:cNvSpPr>
          <p:nvPr>
            <p:ph type="title" idx="4294967295"/>
          </p:nvPr>
        </p:nvSpPr>
        <p:spPr>
          <a:xfrm>
            <a:off x="2159678" y="0"/>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9FC292ED-F31A-E4A6-ED01-814C3C6225D3}"/>
              </a:ext>
            </a:extLst>
          </p:cNvPr>
          <p:cNvSpPr/>
          <p:nvPr/>
        </p:nvSpPr>
        <p:spPr>
          <a:xfrm>
            <a:off x="2689039" y="1959427"/>
            <a:ext cx="9143731" cy="3646713"/>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I chose _________ and _________. I think these 2 people would have been </a:t>
            </a:r>
            <a:r>
              <a:rPr kumimoji="0" lang="en-US" sz="4400" b="1" i="1" u="sng"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allies</a:t>
            </a:r>
            <a:r>
              <a:rPr kumimoji="0" lang="en-US" sz="440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 / </a:t>
            </a:r>
            <a:r>
              <a:rPr kumimoji="0" lang="en-US" sz="4400" b="1" i="1" u="sng"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opponents</a:t>
            </a:r>
            <a:r>
              <a:rPr kumimoji="0" lang="en-US" sz="4400" b="1" i="1"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 </a:t>
            </a:r>
            <a:r>
              <a:rPr kumimoji="0" lang="en-US" sz="440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because ____________________________.</a:t>
            </a:r>
            <a:endParaRPr kumimoji="0" lang="en-US" sz="4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73D92A14-FD34-2F4E-83D2-6E84D4A683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286" y="3782784"/>
            <a:ext cx="1370657" cy="1370657"/>
          </a:xfrm>
          <a:prstGeom prst="rect">
            <a:avLst/>
          </a:prstGeom>
        </p:spPr>
      </p:pic>
    </p:spTree>
    <p:extLst>
      <p:ext uri="{BB962C8B-B14F-4D97-AF65-F5344CB8AC3E}">
        <p14:creationId xmlns:p14="http://schemas.microsoft.com/office/powerpoint/2010/main" val="177667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743468" y="1959427"/>
            <a:ext cx="8926018" cy="3646713"/>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I chose ____________________.    A journal entry from a day in the life of this person might sound like _________________________</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286" y="3782784"/>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598714" y="2133600"/>
            <a:ext cx="10828179" cy="2862322"/>
          </a:xfrm>
          <a:prstGeom prst="rect">
            <a:avLst/>
          </a:prstGeom>
          <a:noFill/>
        </p:spPr>
        <p:txBody>
          <a:bodyPr wrap="square" rtlCol="0">
            <a:spAutoFit/>
          </a:bodyPr>
          <a:lstStyle/>
          <a:p>
            <a:pPr algn="ctr">
              <a:defRPr/>
            </a:pPr>
            <a:r>
              <a:rPr lang="en-US" sz="6000" i="1" dirty="0">
                <a:solidFill>
                  <a:schemeClr val="tx2">
                    <a:lumMod val="75000"/>
                    <a:lumOff val="25000"/>
                  </a:schemeClr>
                </a:solidFill>
                <a:latin typeface="Calibri" panose="020F0502020204030204"/>
              </a:rPr>
              <a:t>Who were some of the key people of Early Texas Statehood, and why were they significant to the era?</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468086" y="1785257"/>
            <a:ext cx="11277600" cy="3785652"/>
          </a:xfrm>
          <a:prstGeom prst="rect">
            <a:avLst/>
          </a:prstGeom>
          <a:noFill/>
        </p:spPr>
        <p:txBody>
          <a:bodyPr wrap="square" rtlCol="0">
            <a:spAutoFit/>
          </a:bodyPr>
          <a:lstStyle/>
          <a:p>
            <a:pPr marL="914400" lvl="0" indent="-914400">
              <a:buFont typeface="+mj-lt"/>
              <a:buAutoNum type="arabicPeriod"/>
              <a:defRPr/>
            </a:pPr>
            <a:r>
              <a:rPr lang="en-US" sz="4000" b="1" i="1" u="sng" dirty="0">
                <a:solidFill>
                  <a:srgbClr val="C00000"/>
                </a:solidFill>
                <a:latin typeface="Calibri" panose="020F0502020204030204"/>
              </a:rPr>
              <a:t>We will</a:t>
            </a:r>
            <a:r>
              <a:rPr lang="en-US" sz="4000" dirty="0">
                <a:solidFill>
                  <a:srgbClr val="C00000"/>
                </a:solidFill>
                <a:latin typeface="Calibri" panose="020F0502020204030204"/>
              </a:rPr>
              <a:t> study key people of Early Texas Statehood, identifying important information about their lives and their significance to the era.</a:t>
            </a:r>
            <a:endParaRPr lang="en-US" sz="4000" i="1" dirty="0">
              <a:solidFill>
                <a:srgbClr val="C00000"/>
              </a:solidFill>
              <a:latin typeface="Calibri" panose="020F0502020204030204"/>
            </a:endParaRPr>
          </a:p>
          <a:p>
            <a:pPr marL="914400" lvl="0" indent="-914400">
              <a:buFont typeface="+mj-lt"/>
              <a:buAutoNum type="arabicPeriod"/>
              <a:defRPr/>
            </a:pPr>
            <a:r>
              <a:rPr lang="en-US" sz="4000" b="1" i="1" u="sng" dirty="0">
                <a:solidFill>
                  <a:srgbClr val="002060"/>
                </a:solidFill>
                <a:latin typeface="Calibri" panose="020F0502020204030204"/>
              </a:rPr>
              <a:t>I will</a:t>
            </a:r>
            <a:r>
              <a:rPr lang="en-US" sz="4000" dirty="0">
                <a:solidFill>
                  <a:srgbClr val="002060"/>
                </a:solidFill>
                <a:latin typeface="Calibri" panose="020F0502020204030204"/>
              </a:rPr>
              <a:t> use the reading or readings provided to record significant information about people from the Early Texas Statehood era.</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E137A0C-A125-4E47-4863-0752BB30A86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5E11C52-12C0-E96E-CE34-3258A83093CB}"/>
              </a:ext>
            </a:extLst>
          </p:cNvPr>
          <p:cNvSpPr txBox="1">
            <a:spLocks noGrp="1"/>
          </p:cNvSpPr>
          <p:nvPr>
            <p:ph type="title" idx="4294967295"/>
          </p:nvPr>
        </p:nvSpPr>
        <p:spPr>
          <a:xfrm>
            <a:off x="1632855" y="0"/>
            <a:ext cx="4887685" cy="20393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John “Jack” Coffee Hays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2052" name="Picture 4" descr="Artwork depicting the Texas rangers, both mounted and on foot, approaching the small Mexican town of Marin, with mountains in the background. ">
            <a:extLst>
              <a:ext uri="{FF2B5EF4-FFF2-40B4-BE49-F238E27FC236}">
                <a16:creationId xmlns:a16="http://schemas.microsoft.com/office/drawing/2014/main" id="{E1951E59-470B-7F6D-9761-89E301067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20" y="2185035"/>
            <a:ext cx="5943600" cy="338137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1DC6206-B844-6C59-6ABC-1BD55EC2D3D8}"/>
              </a:ext>
            </a:extLst>
          </p:cNvPr>
          <p:cNvSpPr txBox="1"/>
          <p:nvPr/>
        </p:nvSpPr>
        <p:spPr>
          <a:xfrm>
            <a:off x="1493520" y="5592814"/>
            <a:ext cx="4972594" cy="769441"/>
          </a:xfrm>
          <a:prstGeom prst="rect">
            <a:avLst/>
          </a:prstGeom>
          <a:noFill/>
        </p:spPr>
        <p:txBody>
          <a:bodyPr wrap="square" rtlCol="0">
            <a:spAutoFit/>
          </a:bodyPr>
          <a:lstStyle/>
          <a:p>
            <a:pPr algn="ctr"/>
            <a:r>
              <a:rPr lang="en-US" sz="2200" i="1" dirty="0">
                <a:latin typeface="Gotham book"/>
              </a:rPr>
              <a:t>Rangers approaching Marín, Mexico. </a:t>
            </a:r>
          </a:p>
          <a:p>
            <a:pPr algn="ctr"/>
            <a:r>
              <a:rPr lang="en-US" sz="2200" i="1" dirty="0">
                <a:latin typeface="Gotham book"/>
              </a:rPr>
              <a:t>The Portal to Texas History</a:t>
            </a:r>
          </a:p>
        </p:txBody>
      </p:sp>
      <p:pic>
        <p:nvPicPr>
          <p:cNvPr id="2050" name="Picture 2" descr="A photograph of John Coffee Hays, seated in a high-backed chair with one army resting on his leg.">
            <a:extLst>
              <a:ext uri="{FF2B5EF4-FFF2-40B4-BE49-F238E27FC236}">
                <a16:creationId xmlns:a16="http://schemas.microsoft.com/office/drawing/2014/main" id="{C9D239A9-D3F0-893B-79C9-7D8E9A9FFE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665" r="5102"/>
          <a:stretch>
            <a:fillRect/>
          </a:stretch>
        </p:blipFill>
        <p:spPr bwMode="auto">
          <a:xfrm>
            <a:off x="7168054" y="176442"/>
            <a:ext cx="4761925" cy="538996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6DD473-04E9-1858-BBFA-FAD72D3D99B9}"/>
              </a:ext>
            </a:extLst>
          </p:cNvPr>
          <p:cNvSpPr txBox="1"/>
          <p:nvPr/>
        </p:nvSpPr>
        <p:spPr>
          <a:xfrm>
            <a:off x="7242047" y="5647245"/>
            <a:ext cx="4539342" cy="430887"/>
          </a:xfrm>
          <a:prstGeom prst="rect">
            <a:avLst/>
          </a:prstGeom>
          <a:noFill/>
        </p:spPr>
        <p:txBody>
          <a:bodyPr wrap="square" rtlCol="0">
            <a:spAutoFit/>
          </a:bodyPr>
          <a:lstStyle/>
          <a:p>
            <a:pPr algn="ctr"/>
            <a:r>
              <a:rPr lang="en-US" sz="2200" i="1" dirty="0">
                <a:latin typeface="Gotham book"/>
              </a:rPr>
              <a:t>Library of Congress </a:t>
            </a:r>
          </a:p>
        </p:txBody>
      </p:sp>
    </p:spTree>
    <p:extLst>
      <p:ext uri="{BB962C8B-B14F-4D97-AF65-F5344CB8AC3E}">
        <p14:creationId xmlns:p14="http://schemas.microsoft.com/office/powerpoint/2010/main" val="67070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22690B5-07D7-784A-5BD6-A0B263A1AF5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7AACED0-2DCE-C595-89BC-49D1B8603A82}"/>
              </a:ext>
            </a:extLst>
          </p:cNvPr>
          <p:cNvSpPr txBox="1">
            <a:spLocks noGrp="1"/>
          </p:cNvSpPr>
          <p:nvPr>
            <p:ph type="title" idx="4294967295"/>
          </p:nvPr>
        </p:nvSpPr>
        <p:spPr>
          <a:xfrm>
            <a:off x="1784196" y="-79956"/>
            <a:ext cx="9907061" cy="1103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James Pinckney Henderson</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Picture 4" descr="The letter here is illegible. It is documented as informing Lieutenant Governor, Albert C. Horton, that Henderson would be leaving for Mexico to serve in the army during the U.S. - Mexico War, and that Horton would serve as the acting governor while Henderson was away. ">
            <a:extLst>
              <a:ext uri="{FF2B5EF4-FFF2-40B4-BE49-F238E27FC236}">
                <a16:creationId xmlns:a16="http://schemas.microsoft.com/office/drawing/2014/main" id="{F117C13E-3C55-0436-C4D3-158FA7479951}"/>
              </a:ext>
            </a:extLst>
          </p:cNvPr>
          <p:cNvPicPr>
            <a:picLocks noChangeAspect="1"/>
          </p:cNvPicPr>
          <p:nvPr/>
        </p:nvPicPr>
        <p:blipFill>
          <a:blip r:embed="rId4"/>
          <a:stretch>
            <a:fillRect/>
          </a:stretch>
        </p:blipFill>
        <p:spPr>
          <a:xfrm>
            <a:off x="2447108" y="1012373"/>
            <a:ext cx="3648892" cy="4561115"/>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21C719C0-E513-BF47-091A-82972B97A8CE}"/>
              </a:ext>
            </a:extLst>
          </p:cNvPr>
          <p:cNvSpPr txBox="1"/>
          <p:nvPr/>
        </p:nvSpPr>
        <p:spPr>
          <a:xfrm>
            <a:off x="1687287" y="5606147"/>
            <a:ext cx="5268684" cy="1107996"/>
          </a:xfrm>
          <a:prstGeom prst="rect">
            <a:avLst/>
          </a:prstGeom>
          <a:noFill/>
        </p:spPr>
        <p:txBody>
          <a:bodyPr wrap="square" rtlCol="0">
            <a:spAutoFit/>
          </a:bodyPr>
          <a:lstStyle/>
          <a:p>
            <a:pPr algn="ctr"/>
            <a:r>
              <a:rPr lang="en-US" sz="2200" i="1" dirty="0">
                <a:latin typeface="Gotham book"/>
              </a:rPr>
              <a:t>Henderson’s letter to his Lieutenant governor before serving in the U.S. – Mexico War.</a:t>
            </a:r>
          </a:p>
          <a:p>
            <a:pPr algn="ctr"/>
            <a:r>
              <a:rPr lang="en-US" sz="2200" i="1" dirty="0">
                <a:latin typeface="Gotham book"/>
              </a:rPr>
              <a:t>Texas State Library and Archives Commission</a:t>
            </a:r>
          </a:p>
        </p:txBody>
      </p:sp>
      <p:pic>
        <p:nvPicPr>
          <p:cNvPr id="3076" name="Picture 4" descr="A painted portrait of James Pinckney Henderson">
            <a:extLst>
              <a:ext uri="{FF2B5EF4-FFF2-40B4-BE49-F238E27FC236}">
                <a16:creationId xmlns:a16="http://schemas.microsoft.com/office/drawing/2014/main" id="{C32166E7-DA63-1CCD-112F-F809A02C33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24" t="3012" r="5398" b="5714"/>
          <a:stretch>
            <a:fillRect/>
          </a:stretch>
        </p:blipFill>
        <p:spPr bwMode="auto">
          <a:xfrm>
            <a:off x="7532913" y="903516"/>
            <a:ext cx="3534935" cy="470263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B13E0D6-8B6C-FA57-624F-902E2DC467A0}"/>
              </a:ext>
            </a:extLst>
          </p:cNvPr>
          <p:cNvSpPr txBox="1"/>
          <p:nvPr/>
        </p:nvSpPr>
        <p:spPr>
          <a:xfrm>
            <a:off x="7379051" y="5606147"/>
            <a:ext cx="3842657" cy="769441"/>
          </a:xfrm>
          <a:prstGeom prst="rect">
            <a:avLst/>
          </a:prstGeom>
          <a:noFill/>
        </p:spPr>
        <p:txBody>
          <a:bodyPr wrap="square" rtlCol="0">
            <a:spAutoFit/>
          </a:bodyPr>
          <a:lstStyle/>
          <a:p>
            <a:pPr algn="ctr"/>
            <a:r>
              <a:rPr lang="en-US" sz="2200" i="1" dirty="0">
                <a:latin typeface="Gotham book"/>
              </a:rPr>
              <a:t>Texas State Library and Archives Commission</a:t>
            </a:r>
          </a:p>
        </p:txBody>
      </p:sp>
    </p:spTree>
    <p:extLst>
      <p:ext uri="{BB962C8B-B14F-4D97-AF65-F5344CB8AC3E}">
        <p14:creationId xmlns:p14="http://schemas.microsoft.com/office/powerpoint/2010/main" val="275928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4B3E4F9-777A-C645-6850-1E205117569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166ADDE-4BEC-8354-C28F-BAF09834D141}"/>
              </a:ext>
            </a:extLst>
          </p:cNvPr>
          <p:cNvSpPr txBox="1">
            <a:spLocks noGrp="1"/>
          </p:cNvSpPr>
          <p:nvPr>
            <p:ph type="title" idx="4294967295"/>
          </p:nvPr>
        </p:nvSpPr>
        <p:spPr>
          <a:xfrm>
            <a:off x="1709056" y="0"/>
            <a:ext cx="6150429" cy="1055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400" dirty="0">
                <a:solidFill>
                  <a:srgbClr val="322E50"/>
                </a:solidFill>
                <a:latin typeface="Gotham Medium" pitchFamily="2" charset="0"/>
              </a:rPr>
              <a:t>Benjamin McCulloch</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Picture 4" descr="A drawing of the Battle of Monterrey during the U.S. - Mexico War, taken from the book written by one of McCulloch's soldiers about his experience in the war. It shows U.S. troops marching on the high position of the city of Monterrey, with a lot of smoke from rifle fire clouding the air. ">
            <a:extLst>
              <a:ext uri="{FF2B5EF4-FFF2-40B4-BE49-F238E27FC236}">
                <a16:creationId xmlns:a16="http://schemas.microsoft.com/office/drawing/2014/main" id="{1EF08D7B-04CD-5428-B186-C3CCCC330D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8" y="1045031"/>
            <a:ext cx="8004000" cy="4506757"/>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55075103-A82E-9894-D3C8-1B81A6AA6534}"/>
              </a:ext>
            </a:extLst>
          </p:cNvPr>
          <p:cNvSpPr txBox="1"/>
          <p:nvPr/>
        </p:nvSpPr>
        <p:spPr>
          <a:xfrm>
            <a:off x="1523999" y="5562674"/>
            <a:ext cx="5976257" cy="1061829"/>
          </a:xfrm>
          <a:prstGeom prst="rect">
            <a:avLst/>
          </a:prstGeom>
          <a:noFill/>
        </p:spPr>
        <p:txBody>
          <a:bodyPr wrap="square" rtlCol="0">
            <a:spAutoFit/>
          </a:bodyPr>
          <a:lstStyle/>
          <a:p>
            <a:pPr algn="ctr"/>
            <a:r>
              <a:rPr lang="en-US" sz="2100" dirty="0">
                <a:latin typeface="Gotham book"/>
              </a:rPr>
              <a:t>The Battle of Monterrey depicted in the book “The Scouting Expeditions of McCulloch’s Texas Rangers.”</a:t>
            </a:r>
          </a:p>
          <a:p>
            <a:pPr algn="ctr"/>
            <a:r>
              <a:rPr lang="en-US" sz="2100" dirty="0">
                <a:latin typeface="Gotham book"/>
              </a:rPr>
              <a:t>The Portal to Texas History</a:t>
            </a:r>
          </a:p>
        </p:txBody>
      </p:sp>
      <p:pic>
        <p:nvPicPr>
          <p:cNvPr id="4098" name="Picture 2" descr="A portrait of Benjamin McCulloch wearing a military uniform.">
            <a:extLst>
              <a:ext uri="{FF2B5EF4-FFF2-40B4-BE49-F238E27FC236}">
                <a16:creationId xmlns:a16="http://schemas.microsoft.com/office/drawing/2014/main" id="{53AB895B-28A7-5340-3090-88AB857F9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3587" y="175258"/>
            <a:ext cx="4036680" cy="568125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20DB64-FF7E-BCF8-0122-81D04749F08B}"/>
              </a:ext>
            </a:extLst>
          </p:cNvPr>
          <p:cNvSpPr txBox="1"/>
          <p:nvPr/>
        </p:nvSpPr>
        <p:spPr>
          <a:xfrm>
            <a:off x="8000999" y="5867396"/>
            <a:ext cx="3995058" cy="400110"/>
          </a:xfrm>
          <a:prstGeom prst="rect">
            <a:avLst/>
          </a:prstGeom>
          <a:noFill/>
        </p:spPr>
        <p:txBody>
          <a:bodyPr wrap="square" rtlCol="0">
            <a:spAutoFit/>
          </a:bodyPr>
          <a:lstStyle/>
          <a:p>
            <a:pPr algn="ctr"/>
            <a:r>
              <a:rPr lang="en-US" sz="2000" i="1" dirty="0">
                <a:latin typeface="Gotham book"/>
              </a:rPr>
              <a:t>Texas State Cemetery Records</a:t>
            </a:r>
          </a:p>
        </p:txBody>
      </p:sp>
    </p:spTree>
    <p:extLst>
      <p:ext uri="{BB962C8B-B14F-4D97-AF65-F5344CB8AC3E}">
        <p14:creationId xmlns:p14="http://schemas.microsoft.com/office/powerpoint/2010/main" val="30715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BE69FFE-C005-3460-1109-9D8412F5EFE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ACCF1B6-92BE-D3AA-3BB7-8D0A8B8391B8}"/>
              </a:ext>
            </a:extLst>
          </p:cNvPr>
          <p:cNvSpPr txBox="1">
            <a:spLocks noGrp="1"/>
          </p:cNvSpPr>
          <p:nvPr>
            <p:ph type="title" idx="4294967295"/>
          </p:nvPr>
        </p:nvSpPr>
        <p:spPr>
          <a:xfrm>
            <a:off x="1784196" y="-79957"/>
            <a:ext cx="9345759" cy="104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Santos Benavides</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122" name="Picture 2" descr="A photocopy of a letter written by Santos Benavides to the mayor of Laredo. The content of the letter is illegible in this view. &#10;">
            <a:extLst>
              <a:ext uri="{FF2B5EF4-FFF2-40B4-BE49-F238E27FC236}">
                <a16:creationId xmlns:a16="http://schemas.microsoft.com/office/drawing/2014/main" id="{A478C0C9-7A9A-312B-453D-893CC688FC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9" t="2166" r="2183" b="2166"/>
          <a:stretch>
            <a:fillRect/>
          </a:stretch>
        </p:blipFill>
        <p:spPr bwMode="auto">
          <a:xfrm>
            <a:off x="2314305" y="969484"/>
            <a:ext cx="3787861" cy="478905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4698D80-0C93-7148-ED3D-3E19D4AEF8B6}"/>
              </a:ext>
            </a:extLst>
          </p:cNvPr>
          <p:cNvSpPr txBox="1"/>
          <p:nvPr/>
        </p:nvSpPr>
        <p:spPr>
          <a:xfrm>
            <a:off x="1600200" y="5758543"/>
            <a:ext cx="5105400" cy="1015663"/>
          </a:xfrm>
          <a:prstGeom prst="rect">
            <a:avLst/>
          </a:prstGeom>
          <a:noFill/>
        </p:spPr>
        <p:txBody>
          <a:bodyPr wrap="square" rtlCol="0">
            <a:spAutoFit/>
          </a:bodyPr>
          <a:lstStyle/>
          <a:p>
            <a:pPr algn="ctr"/>
            <a:r>
              <a:rPr lang="en-US" sz="2000" i="1" dirty="0">
                <a:latin typeface="Gotham book"/>
              </a:rPr>
              <a:t>A letter from Santos Benavides to the mayor of Laredo regarding a business contract. </a:t>
            </a:r>
          </a:p>
          <a:p>
            <a:pPr algn="ctr"/>
            <a:r>
              <a:rPr lang="en-US" sz="2000" i="1" dirty="0">
                <a:latin typeface="Gotham book"/>
              </a:rPr>
              <a:t>The Portal to Texas History.</a:t>
            </a:r>
          </a:p>
        </p:txBody>
      </p:sp>
      <p:pic>
        <p:nvPicPr>
          <p:cNvPr id="5124" name="Picture 4" descr="An 1848 map of Texas showing the western borders extending into New Mexico, Colorado, and Wyoming. The location of Laredo is indicated on the map, in the southern portion of the state along the Rio Grande.">
            <a:extLst>
              <a:ext uri="{FF2B5EF4-FFF2-40B4-BE49-F238E27FC236}">
                <a16:creationId xmlns:a16="http://schemas.microsoft.com/office/drawing/2014/main" id="{E4B118D1-5299-4EF1-0EA6-EC11B2B1ED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2649" y="147612"/>
            <a:ext cx="4365237" cy="5589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878844-463D-9A81-C9F3-975F875FF3CB}"/>
              </a:ext>
            </a:extLst>
          </p:cNvPr>
          <p:cNvSpPr txBox="1"/>
          <p:nvPr/>
        </p:nvSpPr>
        <p:spPr>
          <a:xfrm>
            <a:off x="7167697" y="5699756"/>
            <a:ext cx="4823460" cy="707886"/>
          </a:xfrm>
          <a:prstGeom prst="rect">
            <a:avLst/>
          </a:prstGeom>
          <a:noFill/>
        </p:spPr>
        <p:txBody>
          <a:bodyPr wrap="square" rtlCol="0">
            <a:spAutoFit/>
          </a:bodyPr>
          <a:lstStyle/>
          <a:p>
            <a:r>
              <a:rPr lang="en-US" sz="2000" i="1" dirty="0">
                <a:latin typeface="Gotham book"/>
              </a:rPr>
              <a:t>A map of Texas from 1848. The location of Laredo is circled. The Portal to Texas History. </a:t>
            </a:r>
          </a:p>
        </p:txBody>
      </p:sp>
      <p:sp>
        <p:nvSpPr>
          <p:cNvPr id="5" name="Oval 4">
            <a:extLst>
              <a:ext uri="{FF2B5EF4-FFF2-40B4-BE49-F238E27FC236}">
                <a16:creationId xmlns:a16="http://schemas.microsoft.com/office/drawing/2014/main" id="{B4F63EFF-E5EC-1708-D733-C276738A4E25}"/>
              </a:ext>
              <a:ext uri="{C183D7F6-B498-43B3-948B-1728B52AA6E4}">
                <adec:decorative xmlns:adec="http://schemas.microsoft.com/office/drawing/2017/decorative" val="1"/>
              </a:ext>
            </a:extLst>
          </p:cNvPr>
          <p:cNvSpPr/>
          <p:nvPr/>
        </p:nvSpPr>
        <p:spPr>
          <a:xfrm>
            <a:off x="9339942" y="4844140"/>
            <a:ext cx="250371" cy="22860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4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527</TotalTime>
  <Words>2074</Words>
  <Application>Microsoft Office PowerPoint</Application>
  <PresentationFormat>Widescreen</PresentationFormat>
  <Paragraphs>114</Paragraphs>
  <Slides>20</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Aptos</vt:lpstr>
      <vt:lpstr>Aptos Display</vt:lpstr>
      <vt:lpstr>Arial</vt:lpstr>
      <vt:lpstr>Calibri</vt:lpstr>
      <vt:lpstr>Gotham book</vt:lpstr>
      <vt:lpstr>Gotham Medium</vt:lpstr>
      <vt:lpstr>Office Theme</vt:lpstr>
      <vt:lpstr>1_Office Theme</vt:lpstr>
      <vt:lpstr>Unit 7: Early Statehood</vt:lpstr>
      <vt:lpstr>Warm-up Follow the directions to complete your warm-up</vt:lpstr>
      <vt:lpstr>Share with the class</vt:lpstr>
      <vt:lpstr>Essential Question</vt:lpstr>
      <vt:lpstr>In today’s lesson…</vt:lpstr>
      <vt:lpstr>John “Jack” Coffee Hays</vt:lpstr>
      <vt:lpstr>James Pinckney Henderson</vt:lpstr>
      <vt:lpstr>Benjamin McCulloch</vt:lpstr>
      <vt:lpstr>Santos Benavides</vt:lpstr>
      <vt:lpstr>Chief Potsanaquahip or “Buffalo Hump”</vt:lpstr>
      <vt:lpstr>José Antonio Navarro</vt:lpstr>
      <vt:lpstr>Sarah A. Bowman</vt:lpstr>
      <vt:lpstr>San Jacinto “Cinte” Lewis</vt:lpstr>
      <vt:lpstr>Sam Houston</vt:lpstr>
      <vt:lpstr>Thomas Jefferson Rusk</vt:lpstr>
      <vt:lpstr>Cynthia Ann Parker  “Nautdah”</vt:lpstr>
      <vt:lpstr>Robert S. Neighbors</vt:lpstr>
      <vt:lpstr>Juan Cortina</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4</cp:revision>
  <dcterms:created xsi:type="dcterms:W3CDTF">2025-07-18T16:49:03Z</dcterms:created>
  <dcterms:modified xsi:type="dcterms:W3CDTF">2025-08-08T12:03:51Z</dcterms:modified>
</cp:coreProperties>
</file>