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318" r:id="rId3"/>
    <p:sldId id="314" r:id="rId4"/>
    <p:sldId id="353" r:id="rId5"/>
    <p:sldId id="354" r:id="rId6"/>
    <p:sldId id="355" r:id="rId7"/>
    <p:sldId id="348" r:id="rId8"/>
    <p:sldId id="330" r:id="rId9"/>
    <p:sldId id="356" r:id="rId10"/>
    <p:sldId id="35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7F040-BD0C-4117-948C-E3E473CE6959}" type="datetimeFigureOut">
              <a:rPr lang="en-US" smtClean="0"/>
              <a:t>6/23/2026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D49F3C-29D3-4C87-9B58-7598E49FB8EF}" type="slidenum">
              <a:rPr lang="en-US" smtClean="0"/>
              <a:t>‹#›</a:t>
            </a:fld>
            <a:endParaRPr lang="en-US"/>
          </a:p>
        </p:txBody>
      </p:sp>
    </p:spTree>
    <p:extLst>
      <p:ext uri="{BB962C8B-B14F-4D97-AF65-F5344CB8AC3E}">
        <p14:creationId xmlns:p14="http://schemas.microsoft.com/office/powerpoint/2010/main" val="1435249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oc.gov/item/98506923/"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oc.gov/item/9850692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Pearl Harbor naval base and U.S.S. Shaw ablaze after the Japanese attack</a:t>
            </a:r>
            <a:r>
              <a:rPr lang="en-US" sz="1200" b="0" i="0" u="none" strike="noStrike" kern="1200" dirty="0">
                <a:solidFill>
                  <a:schemeClr val="tx1"/>
                </a:solidFill>
                <a:effectLst/>
                <a:latin typeface="+mn-lt"/>
                <a:ea typeface="+mn-ea"/>
                <a:cs typeface="+mn-cs"/>
              </a:rPr>
              <a:t>. 1941.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https://www.loc.gov/item/98506923/</a:t>
            </a:r>
            <a:r>
              <a:rPr lang="en-US" sz="1200" b="0" i="0" u="none" strike="noStrike"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Bartholomew's political map of the new Europe 1920 according to treaties of Paris. Accessed 6/15/2026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https://commons.wikimedia.org/wiki/File:Bartholomew%27s_political_map_of_the_new_Europe_1920_according_to_treaties_of_Paris_(5007973).jpg</a:t>
            </a:r>
          </a:p>
        </p:txBody>
      </p:sp>
      <p:sp>
        <p:nvSpPr>
          <p:cNvPr id="4" name="Slide Number Placeholder 3"/>
          <p:cNvSpPr>
            <a:spLocks noGrp="1"/>
          </p:cNvSpPr>
          <p:nvPr>
            <p:ph type="sldNum" sz="quarter" idx="5"/>
          </p:nvPr>
        </p:nvSpPr>
        <p:spPr/>
        <p:txBody>
          <a:bodyPr/>
          <a:lstStyle/>
          <a:p>
            <a:fld id="{1AD49F3C-29D3-4C87-9B58-7598E49FB8EF}" type="slidenum">
              <a:rPr lang="en-US" smtClean="0"/>
              <a:t>6</a:t>
            </a:fld>
            <a:endParaRPr lang="en-US"/>
          </a:p>
        </p:txBody>
      </p:sp>
    </p:spTree>
    <p:extLst>
      <p:ext uri="{BB962C8B-B14F-4D97-AF65-F5344CB8AC3E}">
        <p14:creationId xmlns:p14="http://schemas.microsoft.com/office/powerpoint/2010/main" val="3405869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Pearl Harbor naval base and U.S.S. Shaw ablaze after the Japanese attack</a:t>
            </a:r>
            <a:r>
              <a:rPr lang="en-US" sz="1200" b="0" i="0" u="none" strike="noStrike" kern="1200" dirty="0">
                <a:solidFill>
                  <a:schemeClr val="tx1"/>
                </a:solidFill>
                <a:effectLst/>
                <a:latin typeface="+mn-lt"/>
                <a:ea typeface="+mn-ea"/>
                <a:cs typeface="+mn-cs"/>
              </a:rPr>
              <a:t>. 1941.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https://www.loc.gov/item/98506923/</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1AD49F3C-29D3-4C87-9B58-7598E49FB8EF}" type="slidenum">
              <a:rPr lang="en-US" smtClean="0"/>
              <a:t>7</a:t>
            </a:fld>
            <a:endParaRPr lang="en-US"/>
          </a:p>
        </p:txBody>
      </p:sp>
    </p:spTree>
    <p:extLst>
      <p:ext uri="{BB962C8B-B14F-4D97-AF65-F5344CB8AC3E}">
        <p14:creationId xmlns:p14="http://schemas.microsoft.com/office/powerpoint/2010/main" val="949762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5752-62FE-0D6F-A1CA-221F12F39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D403AE-CA5B-FE13-A62C-54F7FED237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25BE2C-6061-CBC5-D362-FF52C732FE9C}"/>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E020A447-37F5-FDA4-9503-5EF212DFB3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207C2-3A2D-0BF9-F521-047C4263904B}"/>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3061238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A2EC8-5307-7ED5-CD04-CC245D5072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6887EC-E222-1615-B5D9-F8D65AC24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55019-A99F-851B-0873-26442F00BC29}"/>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DADF9146-18D7-A8B6-9D9A-B61097802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8E2F6-A2AD-E28B-BB3C-81808FE08170}"/>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1941825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10CE-A6AE-A528-915D-5B3906C6FA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4D6B91-0A35-408D-BB73-AA8273E02F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7ED4D4-6915-7EA7-2C2F-5C7B4456248D}"/>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3FF08ECE-11EE-A95C-ED91-DF9FDB1364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D008FE-4949-0E8B-2445-1BCF12876A0C}"/>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3931161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8A25-A1AE-589F-1F2D-365B7344F6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69B1C3-3188-643D-DBFD-F7E0A72E3C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1542FF-6A5A-F51C-6712-14F70DF335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DC0BCA-2DCD-DC41-BDED-E0815B29F7A1}"/>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6" name="Footer Placeholder 5">
            <a:extLst>
              <a:ext uri="{FF2B5EF4-FFF2-40B4-BE49-F238E27FC236}">
                <a16:creationId xmlns:a16="http://schemas.microsoft.com/office/drawing/2014/main" id="{11B80EEC-255B-8FFE-900D-55E963B0BA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8CC1F-D518-C388-4471-46734833826D}"/>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2304289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16438-8941-C3F3-AE20-B499705BD3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4160A6-FF5B-A423-C6CB-E9C2CFDF9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9CE9ED-34B2-A23F-9179-89F51A7976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8254CE-24B9-2EC6-5E7B-BAF5F5ACA3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FFB294-43F8-F51D-C796-EAC07A4482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9999CA-BB78-14FF-62FD-550EF47E2DCB}"/>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8" name="Footer Placeholder 7">
            <a:extLst>
              <a:ext uri="{FF2B5EF4-FFF2-40B4-BE49-F238E27FC236}">
                <a16:creationId xmlns:a16="http://schemas.microsoft.com/office/drawing/2014/main" id="{A51ADC96-00AB-EAF3-8062-E2A1E3A40E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6E28DF-552F-98F3-1416-54C49F29ABFE}"/>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503501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85D0-31D6-E0D7-6BD4-1C66D7E2B16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E50E47-C855-E082-E74C-E5CAF9835A4E}"/>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4" name="Footer Placeholder 3">
            <a:extLst>
              <a:ext uri="{FF2B5EF4-FFF2-40B4-BE49-F238E27FC236}">
                <a16:creationId xmlns:a16="http://schemas.microsoft.com/office/drawing/2014/main" id="{2D9E94CA-C012-6B2C-6EC8-01CB9EE069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579AF0-DAA6-0F2C-F140-8D5F89EA23F3}"/>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1067184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96333-9BBC-F4AC-7A0A-B1034A04BA09}"/>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3" name="Footer Placeholder 2">
            <a:extLst>
              <a:ext uri="{FF2B5EF4-FFF2-40B4-BE49-F238E27FC236}">
                <a16:creationId xmlns:a16="http://schemas.microsoft.com/office/drawing/2014/main" id="{DF92B6C9-5814-2DCB-79B1-322E55792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770925-08C4-E8E0-AB57-8908305B220F}"/>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2318274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40D8-6EF3-6B3B-EBE5-F5A3121E1A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F7ACA8-E227-4281-0147-CD64BFADB8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C6101F-1B2C-7630-A92A-206C1C017C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0780F2-6ABB-92CE-7204-3E3643BC36D7}"/>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6" name="Footer Placeholder 5">
            <a:extLst>
              <a:ext uri="{FF2B5EF4-FFF2-40B4-BE49-F238E27FC236}">
                <a16:creationId xmlns:a16="http://schemas.microsoft.com/office/drawing/2014/main" id="{FB7830C0-8E08-E70E-4DD7-FC8E8D98AA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C40BED-6C98-0D38-14E9-30D7E5512AE3}"/>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2380865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398C2-442D-394A-7C88-89C0DEC5AA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5F047-8CFF-6467-0E76-0FD450D5E1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F3F435-D7DA-4063-BFCC-DA45645F30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8E06EF-179D-3BD5-A63F-B8433A4E7631}"/>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6" name="Footer Placeholder 5">
            <a:extLst>
              <a:ext uri="{FF2B5EF4-FFF2-40B4-BE49-F238E27FC236}">
                <a16:creationId xmlns:a16="http://schemas.microsoft.com/office/drawing/2014/main" id="{4A91F0DC-C08B-BB62-EABF-553E7C719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0FC154-3A2A-72C4-C849-5021D7CBA447}"/>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396685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4B870-C016-18D2-57E1-4ACF6F1285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254F21-E2CE-5617-F696-4D4E23BC92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FF51C8-1963-AFA7-8246-2A7A65D78F52}"/>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5C9A86E3-1BEC-2138-CD65-E989190A0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DBE86D-5851-22A0-E256-517867299EDF}"/>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3380868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C9C253-8F8E-F716-63A6-8D1E26CDFA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C57C3D-76E3-CE98-1604-27A84933BA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EC0EC9-73A7-5F50-EE2D-9BD213112E9F}"/>
              </a:ext>
            </a:extLst>
          </p:cNvPr>
          <p:cNvSpPr>
            <a:spLocks noGrp="1"/>
          </p:cNvSpPr>
          <p:nvPr>
            <p:ph type="dt" sz="half" idx="10"/>
          </p:nvPr>
        </p:nvSpPr>
        <p:spPr/>
        <p:txBody>
          <a:body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E17ACF14-94AD-DFC0-2458-4D0D53CEA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7362B0-E015-A61B-6DA4-DC2B9962230F}"/>
              </a:ext>
            </a:extLst>
          </p:cNvPr>
          <p:cNvSpPr>
            <a:spLocks noGrp="1"/>
          </p:cNvSpPr>
          <p:nvPr>
            <p:ph type="sldNum" sz="quarter" idx="12"/>
          </p:nvPr>
        </p:nvSpPr>
        <p:spPr/>
        <p:txBody>
          <a:bodyPr/>
          <a:lstStyle/>
          <a:p>
            <a:fld id="{7910F908-DD77-4C3C-A601-8343B3E3CCD4}" type="slidenum">
              <a:rPr lang="en-US" smtClean="0"/>
              <a:t>‹#›</a:t>
            </a:fld>
            <a:endParaRPr lang="en-US"/>
          </a:p>
        </p:txBody>
      </p:sp>
    </p:spTree>
    <p:extLst>
      <p:ext uri="{BB962C8B-B14F-4D97-AF65-F5344CB8AC3E}">
        <p14:creationId xmlns:p14="http://schemas.microsoft.com/office/powerpoint/2010/main" val="3838660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184117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113474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796566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1614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16055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3198240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522014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010096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730997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956566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914338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28619-B7AF-C54C-CC32-322E8D827C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28D669-264A-8A54-A32D-575038D8E3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FB68B-5C97-578E-C9C5-13C4AA6B0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C9B1D9-57DB-4408-9C1C-E58FDAB46B0D}" type="datetimeFigureOut">
              <a:rPr lang="en-US" smtClean="0"/>
              <a:t>6/23/2026</a:t>
            </a:fld>
            <a:endParaRPr lang="en-US"/>
          </a:p>
        </p:txBody>
      </p:sp>
      <p:sp>
        <p:nvSpPr>
          <p:cNvPr id="5" name="Footer Placeholder 4">
            <a:extLst>
              <a:ext uri="{FF2B5EF4-FFF2-40B4-BE49-F238E27FC236}">
                <a16:creationId xmlns:a16="http://schemas.microsoft.com/office/drawing/2014/main" id="{1A924B13-EA2B-53B5-B52B-DF63DED2FB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1F5501-D055-DDD5-6E22-F3BB2F365F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10F908-DD77-4C3C-A601-8343B3E3CCD4}" type="slidenum">
              <a:rPr lang="en-US" smtClean="0"/>
              <a:t>‹#›</a:t>
            </a:fld>
            <a:endParaRPr lang="en-US"/>
          </a:p>
        </p:txBody>
      </p:sp>
    </p:spTree>
    <p:extLst>
      <p:ext uri="{BB962C8B-B14F-4D97-AF65-F5344CB8AC3E}">
        <p14:creationId xmlns:p14="http://schemas.microsoft.com/office/powerpoint/2010/main" val="210750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6/23/2026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3932190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3.sv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397492" y="891790"/>
            <a:ext cx="5051522" cy="2858363"/>
          </a:xfrm>
        </p:spPr>
        <p:txBody>
          <a:bodyPr>
            <a:normAutofit/>
          </a:bodyPr>
          <a:lstStyle/>
          <a:p>
            <a:pPr algn="l"/>
            <a:r>
              <a:rPr lang="en-US" sz="6600" i="1" dirty="0">
                <a:solidFill>
                  <a:schemeClr val="bg1">
                    <a:lumMod val="85000"/>
                  </a:schemeClr>
                </a:solidFill>
                <a:latin typeface="Gotham book"/>
              </a:rPr>
              <a:t>Unit 12:</a:t>
            </a:r>
            <a:br>
              <a:rPr lang="en-US" sz="6600" i="1" dirty="0">
                <a:solidFill>
                  <a:schemeClr val="bg1"/>
                </a:solidFill>
                <a:latin typeface="Gotham book"/>
              </a:rPr>
            </a:br>
            <a:r>
              <a:rPr lang="en-US" sz="6600" dirty="0">
                <a:solidFill>
                  <a:schemeClr val="bg1"/>
                </a:solidFill>
                <a:latin typeface="Gotham book"/>
              </a:rPr>
              <a:t>The Great Depression</a:t>
            </a:r>
            <a:endParaRPr lang="en-US" sz="6600" i="1" dirty="0">
              <a:solidFill>
                <a:schemeClr val="bg1"/>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516050" y="4067733"/>
            <a:ext cx="4932964" cy="1148420"/>
          </a:xfrm>
        </p:spPr>
        <p:txBody>
          <a:bodyPr>
            <a:normAutofit/>
          </a:bodyPr>
          <a:lstStyle/>
          <a:p>
            <a:pPr algn="l"/>
            <a:r>
              <a:rPr lang="en-US" sz="3200" i="1" dirty="0">
                <a:solidFill>
                  <a:schemeClr val="bg1"/>
                </a:solidFill>
                <a:latin typeface="Gotham book"/>
              </a:rPr>
              <a:t>Lesson 12: </a:t>
            </a:r>
          </a:p>
          <a:p>
            <a:pPr algn="l"/>
            <a:r>
              <a:rPr lang="en-US" sz="3200" dirty="0">
                <a:solidFill>
                  <a:schemeClr val="bg1"/>
                </a:solidFill>
                <a:latin typeface="Gotham book"/>
              </a:rPr>
              <a:t>Looking Ahead</a:t>
            </a:r>
          </a:p>
        </p:txBody>
      </p:sp>
      <p:sp>
        <p:nvSpPr>
          <p:cNvPr id="2057" name="Freeform: Shape 2056">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59" name="Freeform: Shape 2058">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AAB09103-18DA-B2B8-2794-F5C3B615AB8E}"/>
              </a:ext>
            </a:extLst>
          </p:cNvPr>
          <p:cNvSpPr txBox="1"/>
          <p:nvPr/>
        </p:nvSpPr>
        <p:spPr>
          <a:xfrm>
            <a:off x="22635" y="6140346"/>
            <a:ext cx="5779450" cy="646331"/>
          </a:xfrm>
          <a:prstGeom prst="rect">
            <a:avLst/>
          </a:prstGeom>
          <a:noFill/>
        </p:spPr>
        <p:txBody>
          <a:bodyPr wrap="square" rtlCol="0">
            <a:spAutoFit/>
          </a:bodyPr>
          <a:lstStyle/>
          <a:p>
            <a:r>
              <a:rPr lang="en-US" dirty="0">
                <a:solidFill>
                  <a:schemeClr val="bg1"/>
                </a:solidFill>
                <a:latin typeface="Gotham book"/>
              </a:rPr>
              <a:t>The Japanese attack on the U.S. naval base at Pearl Harbor, December 7, 1941. </a:t>
            </a:r>
            <a:r>
              <a:rPr lang="en-US" i="1" dirty="0">
                <a:solidFill>
                  <a:schemeClr val="bg1"/>
                </a:solidFill>
                <a:latin typeface="Gotham book"/>
              </a:rPr>
              <a:t>The Library of Congress</a:t>
            </a:r>
            <a:endParaRPr lang="en-US" dirty="0">
              <a:solidFill>
                <a:schemeClr val="bg1"/>
              </a:solidFill>
              <a:latin typeface="Gotham book"/>
            </a:endParaRPr>
          </a:p>
        </p:txBody>
      </p:sp>
      <p:pic>
        <p:nvPicPr>
          <p:cNvPr id="2050" name="Picture 2" descr="A black and white photograph showing Pearl Harbor in the middle of the Japanese attack on December 7, 1941. A bomb is exploding on one part of the base and clouds of smoke are billowing up from the devastation. The fronds of a palm tree are visible in the foreground.">
            <a:extLst>
              <a:ext uri="{FF2B5EF4-FFF2-40B4-BE49-F238E27FC236}">
                <a16:creationId xmlns:a16="http://schemas.microsoft.com/office/drawing/2014/main" id="{E4AC3019-27CE-8BDD-DCFD-EFE38ADCE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41" r="5089" b="-1"/>
          <a:stretch>
            <a:fillRect/>
          </a:stretch>
        </p:blipFill>
        <p:spPr bwMode="auto">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noFill/>
          <a:effectLst>
            <a:outerShdw blurRad="381000" dist="152400" dir="10800000" algn="r" rotWithShape="0">
              <a:prstClr val="black">
                <a:alpha val="1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4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51A853-8D6A-BBD0-840C-11E1A297BC7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F92B003-D3AF-0245-195D-C879C86EED6A}"/>
              </a:ext>
            </a:extLst>
          </p:cNvPr>
          <p:cNvSpPr txBox="1">
            <a:spLocks noGrp="1"/>
          </p:cNvSpPr>
          <p:nvPr>
            <p:ph type="title" idx="4294967295"/>
          </p:nvPr>
        </p:nvSpPr>
        <p:spPr>
          <a:xfrm>
            <a:off x="1478946" y="-159724"/>
            <a:ext cx="4410225" cy="39806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Warm-up</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br>
              <a:rPr kumimoji="0" lang="en-US" sz="32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kumimoji="0" lang="en-US" sz="4400" b="0" i="0" u="none" strike="noStrike" kern="1200" cap="none" spc="0" normalizeH="0" baseline="0" noProof="0" dirty="0">
                <a:ln>
                  <a:noFill/>
                </a:ln>
                <a:solidFill>
                  <a:schemeClr val="tx1"/>
                </a:solidFill>
                <a:effectLst/>
                <a:uLnTx/>
                <a:uFillTx/>
                <a:latin typeface="Gotham Medium"/>
                <a:ea typeface="+mj-ea"/>
                <a:cs typeface="+mj-cs"/>
              </a:rPr>
              <a:t>Use the image to complete your warm-up</a:t>
            </a:r>
          </a:p>
        </p:txBody>
      </p:sp>
      <p:pic>
        <p:nvPicPr>
          <p:cNvPr id="3" name="Picture 2" descr="A black and white photograph showing Pearl Harbor in the middle of the Japanese attack on December 7, 1941. A bomb is exploding on one part of the base and clouds of smoke are billowing up from the devastation. The fronds of a palm tree are visible in the foreground.">
            <a:extLst>
              <a:ext uri="{FF2B5EF4-FFF2-40B4-BE49-F238E27FC236}">
                <a16:creationId xmlns:a16="http://schemas.microsoft.com/office/drawing/2014/main" id="{07C339EE-8B65-D4E9-388C-9FF851AB2FA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9170" y="411347"/>
            <a:ext cx="6035497" cy="5194796"/>
          </a:xfrm>
          <a:prstGeom prst="rect">
            <a:avLst/>
          </a:prstGeom>
          <a:noFill/>
          <a:ln>
            <a:noFill/>
          </a:ln>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260068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300" b="0" i="0" u="none" strike="noStrike" kern="1200" cap="none" spc="0" normalizeH="0" baseline="0" noProof="0" dirty="0">
                <a:ln>
                  <a:noFill/>
                </a:ln>
                <a:solidFill>
                  <a:schemeClr val="bg1"/>
                </a:solidFill>
                <a:effectLst/>
                <a:uLnTx/>
                <a:uFillTx/>
                <a:latin typeface="Gotham Medium"/>
                <a:ea typeface="+mj-ea"/>
                <a:cs typeface="+mj-cs"/>
              </a:rPr>
              <a:t>Share with the class</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3396140" y="1670712"/>
            <a:ext cx="7761717" cy="138031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l" defTabSz="914400" rtl="0" eaLnBrk="1" fontAlgn="auto" latinLnBrk="0" hangingPunct="1">
              <a:lnSpc>
                <a:spcPct val="110000"/>
              </a:lnSpc>
              <a:spcBef>
                <a:spcPts val="0"/>
              </a:spcBef>
              <a:spcAft>
                <a:spcPts val="60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One thing I observe about the image is __________</a:t>
            </a: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7943" y="1877539"/>
            <a:ext cx="1208314" cy="1208314"/>
          </a:xfrm>
          <a:prstGeom prst="rect">
            <a:avLst/>
          </a:prstGeom>
        </p:spPr>
      </p:pic>
      <p:sp>
        <p:nvSpPr>
          <p:cNvPr id="5" name="Speech Bubble: Rectangle with Corners Rounded 4">
            <a:extLst>
              <a:ext uri="{FF2B5EF4-FFF2-40B4-BE49-F238E27FC236}">
                <a16:creationId xmlns:a16="http://schemas.microsoft.com/office/drawing/2014/main" id="{24159CBB-FB5B-A5B8-61E9-D11DC9ADF42C}"/>
              </a:ext>
            </a:extLst>
          </p:cNvPr>
          <p:cNvSpPr/>
          <p:nvPr/>
        </p:nvSpPr>
        <p:spPr>
          <a:xfrm>
            <a:off x="935969" y="3489787"/>
            <a:ext cx="7837917" cy="2302081"/>
          </a:xfrm>
          <a:prstGeom prst="wedgeRoundRectCallout">
            <a:avLst>
              <a:gd name="adj1" fmla="val 59857"/>
              <a:gd name="adj2" fmla="val 3580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l" defTabSz="914400" rtl="0" eaLnBrk="1" fontAlgn="auto" latinLnBrk="0" hangingPunct="1">
              <a:lnSpc>
                <a:spcPct val="110000"/>
              </a:lnSpc>
              <a:spcBef>
                <a:spcPts val="0"/>
              </a:spcBef>
              <a:spcAft>
                <a:spcPts val="60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One thing I can infer about the next unit based on my observation is ____________</a:t>
            </a:r>
          </a:p>
        </p:txBody>
      </p:sp>
      <p:pic>
        <p:nvPicPr>
          <p:cNvPr id="7" name="Graphic 6">
            <a:extLst>
              <a:ext uri="{FF2B5EF4-FFF2-40B4-BE49-F238E27FC236}">
                <a16:creationId xmlns:a16="http://schemas.microsoft.com/office/drawing/2014/main" id="{6882FF9C-F99B-89BC-BA0E-9FCB67A1D4C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97143" y="4500996"/>
            <a:ext cx="1208314" cy="1208314"/>
          </a:xfrm>
          <a:prstGeom prst="rect">
            <a:avLst/>
          </a:prstGeom>
        </p:spPr>
      </p:pic>
    </p:spTree>
    <p:extLst>
      <p:ext uri="{BB962C8B-B14F-4D97-AF65-F5344CB8AC3E}">
        <p14:creationId xmlns:p14="http://schemas.microsoft.com/office/powerpoint/2010/main" val="4175515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a:t>
            </a:r>
          </a:p>
        </p:txBody>
      </p:sp>
      <p:sp>
        <p:nvSpPr>
          <p:cNvPr id="3" name="TextBox 2">
            <a:extLst>
              <a:ext uri="{FF2B5EF4-FFF2-40B4-BE49-F238E27FC236}">
                <a16:creationId xmlns:a16="http://schemas.microsoft.com/office/drawing/2014/main" id="{4B6F5512-4672-385A-C669-616A4468A7C5}"/>
              </a:ext>
            </a:extLst>
          </p:cNvPr>
          <p:cNvSpPr txBox="1"/>
          <p:nvPr/>
        </p:nvSpPr>
        <p:spPr>
          <a:xfrm>
            <a:off x="457200" y="1828800"/>
            <a:ext cx="11560629"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2060"/>
                </a:solidFill>
                <a:effectLst/>
                <a:uLnTx/>
                <a:uFillTx/>
                <a:latin typeface="Calibri" panose="020F0502020204030204"/>
                <a:ea typeface="+mn-ea"/>
                <a:cs typeface="+mn-cs"/>
              </a:rPr>
              <a:t>What major world event will take place in the next unit, and what significant decision will the U.S. government have to make as a result?</a:t>
            </a:r>
          </a:p>
        </p:txBody>
      </p:sp>
    </p:spTree>
    <p:extLst>
      <p:ext uri="{BB962C8B-B14F-4D97-AF65-F5344CB8AC3E}">
        <p14:creationId xmlns:p14="http://schemas.microsoft.com/office/powerpoint/2010/main" val="229707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8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3" name="TextBox 2">
            <a:extLst>
              <a:ext uri="{FF2B5EF4-FFF2-40B4-BE49-F238E27FC236}">
                <a16:creationId xmlns:a16="http://schemas.microsoft.com/office/drawing/2014/main" id="{FE154717-6E1B-3150-9ACC-56DFB207DEE1}"/>
              </a:ext>
            </a:extLst>
          </p:cNvPr>
          <p:cNvSpPr txBox="1"/>
          <p:nvPr/>
        </p:nvSpPr>
        <p:spPr>
          <a:xfrm>
            <a:off x="489858" y="1785257"/>
            <a:ext cx="11332028" cy="4401205"/>
          </a:xfrm>
          <a:prstGeom prst="rect">
            <a:avLst/>
          </a:prstGeom>
          <a:noFill/>
        </p:spPr>
        <p:txBody>
          <a:bodyPr wrap="square" rtlCol="0">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4472C4">
                    <a:lumMod val="50000"/>
                  </a:srgbClr>
                </a:solidFill>
                <a:effectLst/>
                <a:uLnTx/>
                <a:uFillTx/>
                <a:latin typeface="Calibri" panose="020F0502020204030204"/>
                <a:ea typeface="+mn-ea"/>
                <a:cs typeface="+mn-cs"/>
              </a:rPr>
              <a:t>We will</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 examine </a:t>
            </a:r>
            <a:r>
              <a:rPr lang="en-US" sz="4000" dirty="0">
                <a:solidFill>
                  <a:srgbClr val="4472C4">
                    <a:lumMod val="50000"/>
                  </a:srgbClr>
                </a:solidFill>
                <a:latin typeface="Calibri" panose="020F0502020204030204"/>
              </a:rPr>
              <a:t>two primary source materials related to the </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beginning events of World War II and the bombing of Pearl Harbor.</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C00000"/>
                </a:solidFill>
                <a:effectLst/>
                <a:uLnTx/>
                <a:uFillTx/>
                <a:latin typeface="Calibri" panose="020F0502020204030204"/>
                <a:ea typeface="+mn-ea"/>
                <a:cs typeface="+mn-cs"/>
              </a:rPr>
              <a:t>I will</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 evaluate the information provided in the primary source excerpts to make observations, inferences, and predictions about significant information and events of the next unit.</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556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C7C90A-1E8D-D501-6790-66C49BB067AE}"/>
              </a:ext>
            </a:extLst>
          </p:cNvPr>
          <p:cNvSpPr>
            <a:spLocks noGrp="1"/>
          </p:cNvSpPr>
          <p:nvPr>
            <p:ph type="title"/>
          </p:nvPr>
        </p:nvSpPr>
        <p:spPr>
          <a:xfrm>
            <a:off x="1097280" y="-120220"/>
            <a:ext cx="10058400" cy="1162702"/>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b="1" i="1" dirty="0">
                <a:solidFill>
                  <a:srgbClr val="FFFFFF"/>
                </a:solidFill>
              </a:rPr>
              <a:t>Part I</a:t>
            </a:r>
            <a:r>
              <a:rPr lang="en-US" sz="5200" dirty="0">
                <a:solidFill>
                  <a:srgbClr val="FFFFFF"/>
                </a:solidFill>
              </a:rPr>
              <a:t>: The World at War Again</a:t>
            </a:r>
          </a:p>
        </p:txBody>
      </p:sp>
      <p:pic>
        <p:nvPicPr>
          <p:cNvPr id="19" name="Picture 18" descr="A map of Europe in 1939. The map includes labels for the following countries: France, Great Britain, Spain, Italy, Yugoslavia, Czechoslovakia, Romania, Hungary, Poland, Germany, and the Soviet Union. There is an arrow pointing from Germany to Poland in reference to the 1939 invasion discussed in the student work. ">
            <a:extLst>
              <a:ext uri="{FF2B5EF4-FFF2-40B4-BE49-F238E27FC236}">
                <a16:creationId xmlns:a16="http://schemas.microsoft.com/office/drawing/2014/main" id="{E9EFF330-0288-52CF-5C02-6595E493B8AC}"/>
              </a:ext>
            </a:extLst>
          </p:cNvPr>
          <p:cNvPicPr>
            <a:picLocks noChangeAspect="1"/>
          </p:cNvPicPr>
          <p:nvPr/>
        </p:nvPicPr>
        <p:blipFill>
          <a:blip r:embed="rId3"/>
          <a:srcRect t="5919" b="23548"/>
          <a:stretch>
            <a:fillRect/>
          </a:stretch>
        </p:blipFill>
        <p:spPr>
          <a:xfrm>
            <a:off x="-3047" y="10"/>
            <a:ext cx="12191999" cy="6857990"/>
          </a:xfrm>
          <a:prstGeom prst="rect">
            <a:avLst/>
          </a:prstGeom>
        </p:spPr>
      </p:pic>
      <p:sp>
        <p:nvSpPr>
          <p:cNvPr id="20" name="TextBox 19">
            <a:extLst>
              <a:ext uri="{FF2B5EF4-FFF2-40B4-BE49-F238E27FC236}">
                <a16:creationId xmlns:a16="http://schemas.microsoft.com/office/drawing/2014/main" id="{C7478F84-5EFA-5609-4D64-EAC74E2AA8FF}"/>
              </a:ext>
            </a:extLst>
          </p:cNvPr>
          <p:cNvSpPr txBox="1"/>
          <p:nvPr/>
        </p:nvSpPr>
        <p:spPr>
          <a:xfrm>
            <a:off x="9927771" y="6521717"/>
            <a:ext cx="3015343" cy="369332"/>
          </a:xfrm>
          <a:prstGeom prst="rect">
            <a:avLst/>
          </a:prstGeom>
          <a:noFill/>
        </p:spPr>
        <p:txBody>
          <a:bodyPr wrap="square" rtlCol="0">
            <a:spAutoFit/>
          </a:bodyPr>
          <a:lstStyle/>
          <a:p>
            <a:r>
              <a:rPr lang="en-US" dirty="0">
                <a:latin typeface="Gotham book"/>
              </a:rPr>
              <a:t>Map of Europe, 1939</a:t>
            </a:r>
          </a:p>
        </p:txBody>
      </p:sp>
      <p:pic>
        <p:nvPicPr>
          <p:cNvPr id="22" name="Graphic 21">
            <a:extLst>
              <a:ext uri="{FF2B5EF4-FFF2-40B4-BE49-F238E27FC236}">
                <a16:creationId xmlns:a16="http://schemas.microsoft.com/office/drawing/2014/main" id="{5AF00433-5042-58C0-5ECF-496EC291EF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469332">
            <a:off x="5313838" y="1112437"/>
            <a:ext cx="1375909" cy="1375909"/>
          </a:xfrm>
          <a:prstGeom prst="rect">
            <a:avLst/>
          </a:prstGeom>
        </p:spPr>
      </p:pic>
      <p:sp>
        <p:nvSpPr>
          <p:cNvPr id="3" name="TextBox 2">
            <a:extLst>
              <a:ext uri="{FF2B5EF4-FFF2-40B4-BE49-F238E27FC236}">
                <a16:creationId xmlns:a16="http://schemas.microsoft.com/office/drawing/2014/main" id="{2D0846C4-ED9C-1059-1A54-C09667A99364}"/>
              </a:ext>
              <a:ext uri="{C183D7F6-B498-43B3-948B-1728B52AA6E4}">
                <adec:decorative xmlns:adec="http://schemas.microsoft.com/office/drawing/2017/decorative" val="1"/>
              </a:ext>
            </a:extLst>
          </p:cNvPr>
          <p:cNvSpPr txBox="1"/>
          <p:nvPr/>
        </p:nvSpPr>
        <p:spPr>
          <a:xfrm>
            <a:off x="-87085" y="-65316"/>
            <a:ext cx="12276036" cy="1107996"/>
          </a:xfrm>
          <a:prstGeom prst="rect">
            <a:avLst/>
          </a:prstGeom>
          <a:noFill/>
        </p:spPr>
        <p:txBody>
          <a:bodyPr wrap="square" rtlCol="0">
            <a:spAutoFit/>
          </a:bodyPr>
          <a:lstStyle/>
          <a:p>
            <a:pPr algn="ctr"/>
            <a:r>
              <a:rPr lang="en-US" sz="6600" b="1" i="1" dirty="0">
                <a:latin typeface="Gotham book"/>
              </a:rPr>
              <a:t>Part I</a:t>
            </a:r>
            <a:r>
              <a:rPr lang="en-US" sz="6600" dirty="0">
                <a:latin typeface="Gotham book"/>
              </a:rPr>
              <a:t>: The World at War Again</a:t>
            </a:r>
          </a:p>
        </p:txBody>
      </p:sp>
    </p:spTree>
    <p:extLst>
      <p:ext uri="{BB962C8B-B14F-4D97-AF65-F5344CB8AC3E}">
        <p14:creationId xmlns:p14="http://schemas.microsoft.com/office/powerpoint/2010/main" val="154950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repeatCount="indefinite" fill="hold" nodeType="withEffect">
                                  <p:stCondLst>
                                    <p:cond delay="10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D82FCD-0953-9145-0112-F9CBD880647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9006C74-37E1-BA51-7A60-A3337457EED7}"/>
              </a:ext>
            </a:extLst>
          </p:cNvPr>
          <p:cNvSpPr txBox="1">
            <a:spLocks noGrp="1"/>
          </p:cNvSpPr>
          <p:nvPr>
            <p:ph type="title" idx="4294967295"/>
          </p:nvPr>
        </p:nvSpPr>
        <p:spPr>
          <a:xfrm>
            <a:off x="1601298" y="287222"/>
            <a:ext cx="3678274" cy="51149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t>Part II</a:t>
            </a:r>
            <a:r>
              <a:rPr lang="en-US" dirty="0"/>
              <a:t>: </a:t>
            </a:r>
            <a:br>
              <a:rPr lang="en-US" dirty="0"/>
            </a:br>
            <a:r>
              <a:rPr lang="en-US" sz="5400" dirty="0"/>
              <a:t>The United States – From Isolationist to Involved</a:t>
            </a:r>
            <a:endParaRPr lang="en-US" dirty="0"/>
          </a:p>
        </p:txBody>
      </p:sp>
      <p:pic>
        <p:nvPicPr>
          <p:cNvPr id="1026" name="Picture 2" descr="A black and white photograph showing Pearl Harbor in the middle of the Japanese attack on December 7, 1941. A bomb is exploding on one part of the base and clouds of smoke are billowing up from the devastation. The fronds of a palm tree are visible in the foreground.">
            <a:extLst>
              <a:ext uri="{FF2B5EF4-FFF2-40B4-BE49-F238E27FC236}">
                <a16:creationId xmlns:a16="http://schemas.microsoft.com/office/drawing/2014/main" id="{0463E2CE-7329-5102-75B4-8BBF32F87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6482" y="254564"/>
            <a:ext cx="6395683" cy="550397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DD6B52-10B2-90EF-E5F2-CF6A9232EC7D}"/>
              </a:ext>
            </a:extLst>
          </p:cNvPr>
          <p:cNvSpPr txBox="1"/>
          <p:nvPr/>
        </p:nvSpPr>
        <p:spPr>
          <a:xfrm>
            <a:off x="5279572" y="5791199"/>
            <a:ext cx="6912428" cy="923330"/>
          </a:xfrm>
          <a:prstGeom prst="rect">
            <a:avLst/>
          </a:prstGeom>
          <a:noFill/>
        </p:spPr>
        <p:txBody>
          <a:bodyPr wrap="square" rtlCol="0">
            <a:spAutoFit/>
          </a:bodyPr>
          <a:lstStyle/>
          <a:p>
            <a:pPr algn="ctr"/>
            <a:r>
              <a:rPr lang="en-US" dirty="0">
                <a:solidFill>
                  <a:schemeClr val="bg2">
                    <a:lumMod val="25000"/>
                  </a:schemeClr>
                </a:solidFill>
                <a:latin typeface="Gotham book"/>
              </a:rPr>
              <a:t>The Japanese attack on Pearl Harbor, December 7, 1941. </a:t>
            </a:r>
          </a:p>
          <a:p>
            <a:pPr algn="ctr"/>
            <a:r>
              <a:rPr lang="en-US" i="1" dirty="0">
                <a:solidFill>
                  <a:schemeClr val="bg2">
                    <a:lumMod val="25000"/>
                  </a:schemeClr>
                </a:solidFill>
                <a:latin typeface="Gotham book"/>
              </a:rPr>
              <a:t>The Library of Congress</a:t>
            </a:r>
            <a:endParaRPr lang="en-US" dirty="0">
              <a:solidFill>
                <a:schemeClr val="bg2">
                  <a:lumMod val="25000"/>
                </a:schemeClr>
              </a:solidFill>
              <a:latin typeface="Gotham book"/>
            </a:endParaRPr>
          </a:p>
          <a:p>
            <a:endParaRPr lang="en-US" dirty="0"/>
          </a:p>
        </p:txBody>
      </p:sp>
    </p:spTree>
    <p:extLst>
      <p:ext uri="{BB962C8B-B14F-4D97-AF65-F5344CB8AC3E}">
        <p14:creationId xmlns:p14="http://schemas.microsoft.com/office/powerpoint/2010/main" val="403108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D17520-B30A-9930-C2A9-A80CA5CAEB0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734D4E7-C08B-4BF2-91FA-4C387455BD7B}"/>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Exit Ticket</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kumimoji="0" lang="en-US" sz="44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exit ticket</a:t>
            </a:r>
          </a:p>
        </p:txBody>
      </p:sp>
      <p:sp>
        <p:nvSpPr>
          <p:cNvPr id="3" name="TextBox 2">
            <a:extLst>
              <a:ext uri="{FF2B5EF4-FFF2-40B4-BE49-F238E27FC236}">
                <a16:creationId xmlns:a16="http://schemas.microsoft.com/office/drawing/2014/main" id="{5FADEB18-2AA2-5683-EC40-399771F73DA8}"/>
              </a:ext>
            </a:extLst>
          </p:cNvPr>
          <p:cNvSpPr txBox="1"/>
          <p:nvPr/>
        </p:nvSpPr>
        <p:spPr>
          <a:xfrm>
            <a:off x="3203156" y="1596576"/>
            <a:ext cx="5060296" cy="489364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Read the primary source excerpt about Pearl Harbor.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Answer two questions about the excerpt.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rPr>
              <a:t>Discuss with a partner  </a:t>
            </a:r>
          </a:p>
        </p:txBody>
      </p:sp>
      <p:pic>
        <p:nvPicPr>
          <p:cNvPr id="5" name="Graphic 4">
            <a:extLst>
              <a:ext uri="{FF2B5EF4-FFF2-40B4-BE49-F238E27FC236}">
                <a16:creationId xmlns:a16="http://schemas.microsoft.com/office/drawing/2014/main" id="{9D81BC66-9D89-3CB1-84FB-43F051B25A8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70025" y="3431144"/>
            <a:ext cx="925793" cy="925793"/>
          </a:xfrm>
          <a:prstGeom prst="rect">
            <a:avLst/>
          </a:prstGeom>
        </p:spPr>
      </p:pic>
      <p:pic>
        <p:nvPicPr>
          <p:cNvPr id="6" name="Graphic 5">
            <a:extLst>
              <a:ext uri="{FF2B5EF4-FFF2-40B4-BE49-F238E27FC236}">
                <a16:creationId xmlns:a16="http://schemas.microsoft.com/office/drawing/2014/main" id="{BDDB8665-9C59-94B1-9F42-6DE52F59BA9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69105" y="5314537"/>
            <a:ext cx="842453" cy="842453"/>
          </a:xfrm>
          <a:prstGeom prst="rect">
            <a:avLst/>
          </a:prstGeom>
        </p:spPr>
      </p:pic>
      <p:pic>
        <p:nvPicPr>
          <p:cNvPr id="7" name="Graphic 6">
            <a:extLst>
              <a:ext uri="{FF2B5EF4-FFF2-40B4-BE49-F238E27FC236}">
                <a16:creationId xmlns:a16="http://schemas.microsoft.com/office/drawing/2014/main" id="{5D2025E6-76BC-67B9-390B-F80653A4F9A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8759" y="1543463"/>
            <a:ext cx="1208326" cy="1208326"/>
          </a:xfrm>
          <a:prstGeom prst="rect">
            <a:avLst/>
          </a:prstGeom>
        </p:spPr>
      </p:pic>
    </p:spTree>
    <p:extLst>
      <p:ext uri="{BB962C8B-B14F-4D97-AF65-F5344CB8AC3E}">
        <p14:creationId xmlns:p14="http://schemas.microsoft.com/office/powerpoint/2010/main" val="187483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18A9E9BB-BDF0-BFC7-23F1-F7C714A5D12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349E2F7-111C-630D-7732-5929DD01FC2C}"/>
              </a:ext>
            </a:extLst>
          </p:cNvPr>
          <p:cNvSpPr txBox="1">
            <a:spLocks noGrp="1"/>
          </p:cNvSpPr>
          <p:nvPr>
            <p:ph type="title" idx="4294967295"/>
          </p:nvPr>
        </p:nvSpPr>
        <p:spPr>
          <a:xfrm>
            <a:off x="1680707" y="133433"/>
            <a:ext cx="9172350"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300" b="0" i="0" u="none" strike="noStrike" kern="1200" cap="none" spc="0" normalizeH="0" baseline="0" noProof="0" dirty="0">
                <a:ln>
                  <a:noFill/>
                </a:ln>
                <a:solidFill>
                  <a:schemeClr val="bg1"/>
                </a:solidFill>
                <a:effectLst/>
                <a:uLnTx/>
                <a:uFillTx/>
                <a:latin typeface="Gotham Medium"/>
                <a:ea typeface="+mj-ea"/>
                <a:cs typeface="+mj-cs"/>
              </a:rPr>
              <a:t>Share with the class </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6D163E04-1996-E732-EEDE-070266045862}"/>
              </a:ext>
            </a:extLst>
          </p:cNvPr>
          <p:cNvSpPr/>
          <p:nvPr/>
        </p:nvSpPr>
        <p:spPr>
          <a:xfrm>
            <a:off x="2863211" y="1839684"/>
            <a:ext cx="8730075" cy="177437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n-US" sz="4000" dirty="0">
                <a:solidFill>
                  <a:srgbClr val="C00000"/>
                </a:solidFill>
                <a:latin typeface="Gotham book"/>
              </a:rPr>
              <a:t>I think President Roosevelt and the U.S. Congress will decide to ________</a:t>
            </a:r>
            <a:endParaRPr kumimoji="0" lang="en-US" sz="80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9AE7156A-35CB-9E4F-DA58-708BD5E356C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262" y="2237116"/>
            <a:ext cx="1295195" cy="1295195"/>
          </a:xfrm>
          <a:prstGeom prst="rect">
            <a:avLst/>
          </a:prstGeom>
        </p:spPr>
      </p:pic>
      <p:sp>
        <p:nvSpPr>
          <p:cNvPr id="5" name="Speech Bubble: Rectangle with Corners Rounded 4">
            <a:extLst>
              <a:ext uri="{FF2B5EF4-FFF2-40B4-BE49-F238E27FC236}">
                <a16:creationId xmlns:a16="http://schemas.microsoft.com/office/drawing/2014/main" id="{DC53B056-2B3C-BA80-1EBB-BF2B3C036B75}"/>
              </a:ext>
            </a:extLst>
          </p:cNvPr>
          <p:cNvSpPr/>
          <p:nvPr/>
        </p:nvSpPr>
        <p:spPr>
          <a:xfrm>
            <a:off x="598983" y="3973286"/>
            <a:ext cx="8457932" cy="2253343"/>
          </a:xfrm>
          <a:prstGeom prst="wedgeRoundRectCallout">
            <a:avLst>
              <a:gd name="adj1" fmla="val 59654"/>
              <a:gd name="adj2" fmla="val 33642"/>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n-US" sz="4000" dirty="0">
                <a:solidFill>
                  <a:srgbClr val="C00000"/>
                </a:solidFill>
                <a:latin typeface="Gotham book"/>
              </a:rPr>
              <a:t>I think this decision might influence Britain, the rest of Europe, and the war by _______</a:t>
            </a:r>
            <a:endParaRPr kumimoji="0" lang="en-US" sz="199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p:txBody>
      </p:sp>
      <p:pic>
        <p:nvPicPr>
          <p:cNvPr id="6" name="Graphic 5">
            <a:extLst>
              <a:ext uri="{FF2B5EF4-FFF2-40B4-BE49-F238E27FC236}">
                <a16:creationId xmlns:a16="http://schemas.microsoft.com/office/drawing/2014/main" id="{20A1BAB2-59C7-4D34-07D8-2B1B9498AC3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36833" y="4931434"/>
            <a:ext cx="1295195" cy="1295195"/>
          </a:xfrm>
          <a:prstGeom prst="rect">
            <a:avLst/>
          </a:prstGeom>
        </p:spPr>
      </p:pic>
    </p:spTree>
    <p:extLst>
      <p:ext uri="{BB962C8B-B14F-4D97-AF65-F5344CB8AC3E}">
        <p14:creationId xmlns:p14="http://schemas.microsoft.com/office/powerpoint/2010/main" val="1720757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332</TotalTime>
  <Words>426</Words>
  <Application>Microsoft Office PowerPoint</Application>
  <PresentationFormat>Widescreen</PresentationFormat>
  <Paragraphs>35</Paragraphs>
  <Slides>9</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Aptos Display</vt:lpstr>
      <vt:lpstr>Arial</vt:lpstr>
      <vt:lpstr>Calibri</vt:lpstr>
      <vt:lpstr>Gotham book</vt:lpstr>
      <vt:lpstr>Gotham Medium</vt:lpstr>
      <vt:lpstr>Office Theme</vt:lpstr>
      <vt:lpstr>1_Office Theme</vt:lpstr>
      <vt:lpstr>Unit 12: The Great Depression</vt:lpstr>
      <vt:lpstr>Warm-up  Use the image to complete your warm-up</vt:lpstr>
      <vt:lpstr>Share with the class</vt:lpstr>
      <vt:lpstr>Essential Question</vt:lpstr>
      <vt:lpstr>In today’s lesson…</vt:lpstr>
      <vt:lpstr>Part I: The World at War Again</vt:lpstr>
      <vt:lpstr>Part II:  The United States – From Isolationist to Involved</vt:lpstr>
      <vt:lpstr>Exit Ticket Follow the directions to complete your exit ticket</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Belden, Dreanna</cp:lastModifiedBy>
  <cp:revision>7</cp:revision>
  <dcterms:created xsi:type="dcterms:W3CDTF">2026-06-15T15:17:39Z</dcterms:created>
  <dcterms:modified xsi:type="dcterms:W3CDTF">2026-06-23T16:08:41Z</dcterms:modified>
</cp:coreProperties>
</file>