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5" r:id="rId3"/>
    <p:sldId id="297" r:id="rId4"/>
    <p:sldId id="296" r:id="rId5"/>
    <p:sldId id="298" r:id="rId6"/>
    <p:sldId id="259" r:id="rId7"/>
    <p:sldId id="299" r:id="rId8"/>
    <p:sldId id="300" r:id="rId9"/>
    <p:sldId id="301" r:id="rId10"/>
    <p:sldId id="302" r:id="rId11"/>
    <p:sldId id="28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20000"/>
    <a:srgbClr val="FFD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3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07E6D-16FC-93C2-73B9-8447BD97B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B6DE0A-3910-476B-2B4F-13B0D063A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F2060-C1A6-ED68-F17F-0772C7ADE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D262E-D667-97D7-7ECA-0EC2DA4A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B4F01-66AA-C738-643A-FE4014E1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28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1299D-702E-FBB5-26C3-EDE802B5F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055FB-5064-6858-F7E8-49CCC91BF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1D10D-2810-A26E-E096-07A52C9BE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7C80C-0C68-E7EA-93EC-B5D8B278A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8A9D9-287E-BC0B-C175-F5C62084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1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2A86-5A40-C4D8-94F7-BFA63893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B7918-415B-19A4-ED55-6352AF932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D619A-CFF0-CDE1-4B21-738CF60CF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813B8-5E29-3685-7BA8-31C3AB5CE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2AAF0-B4C1-DDD5-33CA-944E3F23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8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BB7A3-BCA4-7347-F87D-0D244AC5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D1A8F-8193-27AD-9A74-5E1A278BF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781C6-9309-893B-9599-187FA8A3F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2C461-3135-0773-F119-52708215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84B31-DAA6-5737-22A5-074383AF7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FC371-B305-EC06-C6FB-46FF7D07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6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A0FCE-415E-177C-FDD3-8FCEF746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2E880-94F9-1DE6-F0FC-C6C81B203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383A9-36BF-49E3-8AAF-3D6D94E6C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D0BC7-4EDB-8967-BB23-C65067D27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D2EE70-592F-3318-8A77-DCE3D19A4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8AE6A4-8C66-EFEE-ED4B-2D9DE08D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708CB4-5432-7A11-4394-524C74AF9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DBEDE4-3BB9-0639-0236-75E0A5CE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2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18153-2A6E-B30B-B57A-A407BD64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162A7A-FC89-925F-D256-5C52838D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5C0469-183C-04D8-4876-5FB72EA76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FD53CC-19C1-DFBF-FF4C-12BE032B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4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AE028C-CED1-D9D2-0839-A6846E86A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07FE46-8ADC-ADB0-4619-3DA98B558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D1860-A19D-035F-3C5D-A331FAEE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51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68F3-2777-60F2-1407-00547D330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85F59-8648-782E-4DA2-F4AA2F8EE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88EB7-6393-E3E4-DE92-4BE11723F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38491-0CD5-7AF5-7391-420BEE56D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3B4D0-C869-71AA-0540-269E79529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401DD-EA01-AB76-3AA7-E503FDF7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7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BFC95-B176-5291-D9C7-6691FE386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42DD0-356F-6DB3-AA62-97C840B632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04225-4733-4D53-6F88-5EE84EE5D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80C53-74D7-CEAD-AE61-E6D3D91D6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DB739-2619-9D9C-55A8-5065E059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6EB60-5184-0C48-EA76-A08507CD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1926-2451-187A-668C-A3914988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ABFBF-9880-3F46-C698-655012548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38DC1-9015-E8D6-5862-959234E3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001C2-E5D9-9555-B69F-B8B7D9C2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B8A8C-34B9-1D02-2566-E88D8C14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CDED32-61A6-2856-9378-494603FFB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0DCA8-8A30-01AF-DD40-37B5A560A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D9A45-1931-D13F-DB83-C15C69F6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B4D56-8F9A-E09C-CCFE-A6724116E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D6D7F-184E-E431-D12F-4578794C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21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89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22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50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22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40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50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98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00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99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77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D643F5-7D25-42A5-15D4-B10DDDF0A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F2385-B4AD-4BD6-572D-9F25B19B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2D3DB-0251-04EC-979E-0CB2C2EA2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30648-4410-4E93-AB1B-4044C684C948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CBD59-B5C3-2BCA-1AAF-850B47D23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26374-9A59-E75B-BC1D-D3EF3B6E2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4EF8B5-AF15-403F-93D6-AA750957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1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2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sv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44ED01-0C0E-4041-97B7-172E36E21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</a:blip>
          <a:srcRect l="19624" r="509" b="1646"/>
          <a:stretch/>
        </p:blipFill>
        <p:spPr>
          <a:xfrm rot="16200000">
            <a:off x="2667002" y="-2667002"/>
            <a:ext cx="6858000" cy="121920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33E6DD-1667-2E41-9B2F-5255FB9E4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993900"/>
            <a:ext cx="12192000" cy="2527300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9B2B87-1D73-E144-B83D-DB609F554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" y="1993900"/>
            <a:ext cx="2527301" cy="2527301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D4C1C8D6-9BDF-244C-8118-D3AF7C07F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5870" y="2500730"/>
            <a:ext cx="1322782" cy="1346980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981200" y="1993899"/>
            <a:ext cx="8564666" cy="2403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Unit 12</a:t>
            </a:r>
            <a:br>
              <a:rPr lang="en-US" sz="6600" dirty="0">
                <a:solidFill>
                  <a:schemeClr val="bg1"/>
                </a:solidFill>
                <a:latin typeface="Gotham Medium"/>
              </a:rPr>
            </a:br>
            <a:r>
              <a:rPr lang="en-US" sz="6600" dirty="0">
                <a:solidFill>
                  <a:schemeClr val="bg1"/>
                </a:solidFill>
                <a:latin typeface="Gotham Medium"/>
              </a:rPr>
              <a:t>Bingo Review Game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8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523994" y="13061"/>
            <a:ext cx="5551720" cy="12714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otham Medium"/>
              </a:rPr>
              <a:t>Fill In Your Card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A8FEA-A5C3-AAD7-49E7-119B76AE5A53}"/>
              </a:ext>
            </a:extLst>
          </p:cNvPr>
          <p:cNvSpPr txBox="1"/>
          <p:nvPr/>
        </p:nvSpPr>
        <p:spPr>
          <a:xfrm>
            <a:off x="2116653" y="1664351"/>
            <a:ext cx="45454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>
                <a:solidFill>
                  <a:srgbClr val="0070C0"/>
                </a:solidFill>
              </a:rPr>
              <a:t>Fill in every square on your Bingo card.</a:t>
            </a:r>
          </a:p>
          <a:p>
            <a:pPr marL="971550" lvl="1" indent="-514350">
              <a:buAutoNum type="alphaLcPeriod"/>
            </a:pPr>
            <a:r>
              <a:rPr lang="en-US" sz="3200" dirty="0">
                <a:solidFill>
                  <a:srgbClr val="C00000"/>
                </a:solidFill>
              </a:rPr>
              <a:t>Only write one term in each box.</a:t>
            </a:r>
          </a:p>
          <a:p>
            <a:pPr marL="971550" lvl="1" indent="-514350">
              <a:buAutoNum type="alphaLcPeriod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Do not use a term more than once.</a:t>
            </a:r>
          </a:p>
          <a:p>
            <a:pPr marL="971550" lvl="1" indent="-514350">
              <a:buAutoNum type="alphaLcPeriod"/>
            </a:pPr>
            <a:r>
              <a:rPr lang="en-US" sz="3200" b="1" i="1" u="sng" dirty="0">
                <a:solidFill>
                  <a:srgbClr val="7030A0"/>
                </a:solidFill>
              </a:rPr>
              <a:t>Advanced</a:t>
            </a:r>
            <a:r>
              <a:rPr lang="en-US" sz="3200" dirty="0">
                <a:solidFill>
                  <a:srgbClr val="7030A0"/>
                </a:solidFill>
              </a:rPr>
              <a:t>: Leave room in the box to make quick notes. </a:t>
            </a:r>
          </a:p>
        </p:txBody>
      </p:sp>
      <p:pic>
        <p:nvPicPr>
          <p:cNvPr id="3" name="Picture 2" descr="An image of the Bingo Review card">
            <a:extLst>
              <a:ext uri="{FF2B5EF4-FFF2-40B4-BE49-F238E27FC236}">
                <a16:creationId xmlns:a16="http://schemas.microsoft.com/office/drawing/2014/main" id="{D2914D6D-F2CD-E170-4378-BEE872A39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4112" y="413656"/>
            <a:ext cx="4684115" cy="578984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423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850572" y="13062"/>
            <a:ext cx="8697686" cy="11625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>
                <a:latin typeface="Gotham Medium"/>
              </a:rPr>
              <a:t>How to Play: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0F2D63-98F4-1EAB-0751-D6727B00F60D}"/>
              </a:ext>
            </a:extLst>
          </p:cNvPr>
          <p:cNvSpPr txBox="1"/>
          <p:nvPr/>
        </p:nvSpPr>
        <p:spPr>
          <a:xfrm>
            <a:off x="2079172" y="1371600"/>
            <a:ext cx="82404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Your teacher will call out clues related to each term.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If you think you know which term the clue is referring to, raise your hand.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>
                <a:solidFill>
                  <a:srgbClr val="7030A0"/>
                </a:solidFill>
              </a:rPr>
              <a:t>If you are correct, everyone who has the term can cover it on their Bingo Card.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dirty="0">
                <a:solidFill>
                  <a:srgbClr val="C00000"/>
                </a:solidFill>
              </a:rPr>
              <a:t>If you are incorrect, the class must keep trying to determine the correct term. </a:t>
            </a:r>
          </a:p>
        </p:txBody>
      </p:sp>
    </p:spTree>
    <p:extLst>
      <p:ext uri="{BB962C8B-B14F-4D97-AF65-F5344CB8AC3E}">
        <p14:creationId xmlns:p14="http://schemas.microsoft.com/office/powerpoint/2010/main" val="69953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975757" y="118865"/>
            <a:ext cx="5949043" cy="19494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>
                <a:latin typeface="Gotham Medium"/>
              </a:rPr>
              <a:t>How do you win? 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097250-EC5A-4275-B663-5A536BE86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F7F01-7531-CFCF-7882-4C9FB17D6C4C}"/>
              </a:ext>
            </a:extLst>
          </p:cNvPr>
          <p:cNvSpPr txBox="1"/>
          <p:nvPr/>
        </p:nvSpPr>
        <p:spPr>
          <a:xfrm>
            <a:off x="2041069" y="2369609"/>
            <a:ext cx="468085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</a:rPr>
              <a:t>You are trying to get 5 terms in a row </a:t>
            </a:r>
            <a:r>
              <a:rPr lang="en-US" sz="4400" dirty="0">
                <a:solidFill>
                  <a:srgbClr val="C00000"/>
                </a:solidFill>
              </a:rPr>
              <a:t>horizontally</a:t>
            </a:r>
            <a:r>
              <a:rPr lang="en-US" sz="4400" dirty="0">
                <a:solidFill>
                  <a:srgbClr val="002060"/>
                </a:solidFill>
              </a:rPr>
              <a:t>, </a:t>
            </a:r>
            <a:r>
              <a:rPr lang="en-US" sz="4400" dirty="0">
                <a:solidFill>
                  <a:srgbClr val="0070C0"/>
                </a:solidFill>
              </a:rPr>
              <a:t>vertically</a:t>
            </a:r>
            <a:r>
              <a:rPr lang="en-US" sz="4400" dirty="0">
                <a:solidFill>
                  <a:srgbClr val="002060"/>
                </a:solidFill>
              </a:rPr>
              <a:t>, or </a:t>
            </a:r>
            <a:r>
              <a:rPr lang="en-US" sz="4400" dirty="0">
                <a:solidFill>
                  <a:srgbClr val="00B050"/>
                </a:solidFill>
              </a:rPr>
              <a:t>diagonally</a:t>
            </a:r>
            <a:r>
              <a:rPr lang="en-US" sz="4400" dirty="0">
                <a:solidFill>
                  <a:srgbClr val="002060"/>
                </a:solidFill>
              </a:rPr>
              <a:t>. </a:t>
            </a:r>
          </a:p>
          <a:p>
            <a:endParaRPr lang="en-US" dirty="0"/>
          </a:p>
        </p:txBody>
      </p:sp>
      <p:pic>
        <p:nvPicPr>
          <p:cNvPr id="3" name="Picture 2" descr="An image of the Bingo Review card">
            <a:extLst>
              <a:ext uri="{FF2B5EF4-FFF2-40B4-BE49-F238E27FC236}">
                <a16:creationId xmlns:a16="http://schemas.microsoft.com/office/drawing/2014/main" id="{2A6D5BB1-3457-A71D-2F45-7DBDFA6E9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cxnSp>
        <p:nvCxnSpPr>
          <p:cNvPr id="13" name="Straight Connector 12" descr="A line that demonstrates how to win vertically">
            <a:extLst>
              <a:ext uri="{FF2B5EF4-FFF2-40B4-BE49-F238E27FC236}">
                <a16:creationId xmlns:a16="http://schemas.microsoft.com/office/drawing/2014/main" id="{09ED1869-6DC0-C90E-F379-56227222E3A1}"/>
              </a:ext>
            </a:extLst>
          </p:cNvPr>
          <p:cNvCxnSpPr/>
          <p:nvPr/>
        </p:nvCxnSpPr>
        <p:spPr>
          <a:xfrm>
            <a:off x="8545286" y="2068286"/>
            <a:ext cx="0" cy="3558791"/>
          </a:xfrm>
          <a:prstGeom prst="line">
            <a:avLst/>
          </a:prstGeom>
          <a:ln w="152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 descr="A line that demonstrates how to win horizontally ">
            <a:extLst>
              <a:ext uri="{FF2B5EF4-FFF2-40B4-BE49-F238E27FC236}">
                <a16:creationId xmlns:a16="http://schemas.microsoft.com/office/drawing/2014/main" id="{DCC697F3-4221-9C30-B199-588EEE671256}"/>
              </a:ext>
            </a:extLst>
          </p:cNvPr>
          <p:cNvCxnSpPr/>
          <p:nvPr/>
        </p:nvCxnSpPr>
        <p:spPr>
          <a:xfrm>
            <a:off x="7554686" y="3102429"/>
            <a:ext cx="3569034" cy="0"/>
          </a:xfrm>
          <a:prstGeom prst="line">
            <a:avLst/>
          </a:prstGeom>
          <a:ln w="152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 descr="A line that demonstrates how to win diagonally">
            <a:extLst>
              <a:ext uri="{FF2B5EF4-FFF2-40B4-BE49-F238E27FC236}">
                <a16:creationId xmlns:a16="http://schemas.microsoft.com/office/drawing/2014/main" id="{0584CA3F-A103-B2B1-94C1-1D1CEA329DAA}"/>
              </a:ext>
            </a:extLst>
          </p:cNvPr>
          <p:cNvCxnSpPr/>
          <p:nvPr/>
        </p:nvCxnSpPr>
        <p:spPr>
          <a:xfrm flipV="1">
            <a:off x="7702655" y="2198914"/>
            <a:ext cx="3574945" cy="3428163"/>
          </a:xfrm>
          <a:prstGeom prst="line">
            <a:avLst/>
          </a:prstGeom>
          <a:ln w="152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24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01846A-D411-7E45-885C-509570498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739" y="486378"/>
            <a:ext cx="1058017" cy="1150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F5D948-A9E8-8A48-BCE0-C2A3DB416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3" y="185055"/>
            <a:ext cx="1618200" cy="1618200"/>
          </a:xfrm>
          <a:prstGeom prst="rect">
            <a:avLst/>
          </a:prstGeom>
        </p:spPr>
      </p:pic>
      <p:sp>
        <p:nvSpPr>
          <p:cNvPr id="9" name="Title 5"/>
          <p:cNvSpPr txBox="1">
            <a:spLocks noGrp="1"/>
          </p:cNvSpPr>
          <p:nvPr>
            <p:ph type="ctrTitle"/>
          </p:nvPr>
        </p:nvSpPr>
        <p:spPr>
          <a:xfrm>
            <a:off x="1523999" y="77332"/>
            <a:ext cx="9247740" cy="1618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b="1" i="1" dirty="0">
                <a:solidFill>
                  <a:srgbClr val="C00000"/>
                </a:solidFill>
                <a:latin typeface="Gotham Medium"/>
              </a:rPr>
              <a:t>Unit 12 Bingo Review</a:t>
            </a:r>
            <a:br>
              <a:rPr lang="en-US" sz="3600" b="1" i="1" dirty="0">
                <a:latin typeface="Gotham Medium"/>
              </a:rPr>
            </a:br>
            <a:r>
              <a:rPr lang="en-US" sz="2200" i="1" dirty="0">
                <a:latin typeface="Gotham Medium"/>
              </a:rPr>
              <a:t>Choose from the terms below to randomly fill in every square on your Bingo card. Do not use a term more than once. You will not use every term.</a:t>
            </a:r>
            <a:endParaRPr lang="en-US" sz="3100" dirty="0">
              <a:latin typeface="Gotham Medium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4029" y="27569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5FB4E76-EE97-67C4-F560-CF6F0FD79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147831"/>
              </p:ext>
            </p:extLst>
          </p:nvPr>
        </p:nvGraphicFramePr>
        <p:xfrm>
          <a:off x="136071" y="1745295"/>
          <a:ext cx="11919858" cy="5019741"/>
        </p:xfrm>
        <a:graphic>
          <a:graphicData uri="http://schemas.openxmlformats.org/drawingml/2006/table">
            <a:tbl>
              <a:tblPr firstRow="1" firstCol="1" bandRow="1"/>
              <a:tblGrid>
                <a:gridCol w="2395843">
                  <a:extLst>
                    <a:ext uri="{9D8B030D-6E8A-4147-A177-3AD203B41FA5}">
                      <a16:colId xmlns:a16="http://schemas.microsoft.com/office/drawing/2014/main" val="4249261682"/>
                    </a:ext>
                  </a:extLst>
                </a:gridCol>
                <a:gridCol w="2448300">
                  <a:extLst>
                    <a:ext uri="{9D8B030D-6E8A-4147-A177-3AD203B41FA5}">
                      <a16:colId xmlns:a16="http://schemas.microsoft.com/office/drawing/2014/main" val="2609841486"/>
                    </a:ext>
                  </a:extLst>
                </a:gridCol>
                <a:gridCol w="2307772">
                  <a:extLst>
                    <a:ext uri="{9D8B030D-6E8A-4147-A177-3AD203B41FA5}">
                      <a16:colId xmlns:a16="http://schemas.microsoft.com/office/drawing/2014/main" val="3432330372"/>
                    </a:ext>
                  </a:extLst>
                </a:gridCol>
                <a:gridCol w="2463808">
                  <a:extLst>
                    <a:ext uri="{9D8B030D-6E8A-4147-A177-3AD203B41FA5}">
                      <a16:colId xmlns:a16="http://schemas.microsoft.com/office/drawing/2014/main" val="3426756506"/>
                    </a:ext>
                  </a:extLst>
                </a:gridCol>
                <a:gridCol w="2304135">
                  <a:extLst>
                    <a:ext uri="{9D8B030D-6E8A-4147-A177-3AD203B41FA5}">
                      <a16:colId xmlns:a16="http://schemas.microsoft.com/office/drawing/2014/main" val="3151093656"/>
                    </a:ext>
                  </a:extLst>
                </a:gridCol>
              </a:tblGrid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1. </a:t>
                      </a:r>
                      <a:r>
                        <a:rPr lang="en-US" sz="21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“Black Tuesday”</a:t>
                      </a:r>
                      <a:endParaRPr lang="en-US" sz="21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2. Drought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3. Expansion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4. Causes of Depression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5. Effects of Depression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578347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6. Stock market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7. Dust Bowl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8. Regulation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9. </a:t>
                      </a: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Causes of Dust Bowl</a:t>
                      </a:r>
                      <a:endParaRPr lang="en-US" sz="23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10. Effects of Dust Bowl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7945038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11. </a:t>
                      </a:r>
                      <a:r>
                        <a:rPr lang="en-US" sz="2000" b="0" i="0" u="none" strike="noStrike" dirty="0">
                          <a:effectLst/>
                          <a:latin typeface="Gotham Book"/>
                        </a:rPr>
                        <a:t>Unemployment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12. Panhandle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13. Hot Oil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14. Erosion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15. New Deal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844553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16. Boom and Bust</a:t>
                      </a:r>
                      <a:endParaRPr lang="en-US" sz="21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i="0" u="none" strike="noStrike" dirty="0">
                          <a:effectLst/>
                          <a:latin typeface="Gotham Book"/>
                        </a:rPr>
                        <a:t>17. </a:t>
                      </a: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Franklin D.     Roosevelt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18. John Nance Garner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19.  Jesse Holman Jones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20. Ecology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509357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b="0" i="0" u="none" strike="noStrike" dirty="0">
                          <a:effectLst/>
                          <a:latin typeface="Gotham Book"/>
                        </a:rPr>
                        <a:t>21. Oil wars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22. Securities and Exchange Comm.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23. Sam Rayburn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24. Buying on margin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25. Fed. Deposit Insurance Corp.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118861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 </a:t>
                      </a:r>
                      <a:r>
                        <a:rPr lang="en-US" sz="20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Overproduction</a:t>
                      </a:r>
                      <a:endParaRPr lang="en-US" sz="20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effectLst/>
                          <a:latin typeface="Gotham Book"/>
                        </a:rPr>
                        <a:t>27. Civilian Conservation Corps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28. J. Frank Dobie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29. Speculation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 Railroad Commission</a:t>
                      </a:r>
                      <a:endParaRPr lang="en-US" sz="2400" b="0" i="0" u="none" strike="noStrike" dirty="0">
                        <a:effectLst/>
                        <a:latin typeface="Gotham Book"/>
                      </a:endParaRP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509972"/>
                  </a:ext>
                </a:extLst>
              </a:tr>
              <a:tr h="52397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31. Urbanization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32. </a:t>
                      </a:r>
                      <a:r>
                        <a:rPr lang="en-US" sz="2000" b="0" i="0" u="none" strike="noStrike" dirty="0">
                          <a:effectLst/>
                          <a:latin typeface="Gotham Book"/>
                        </a:rPr>
                        <a:t>Rural </a:t>
                      </a:r>
                      <a:r>
                        <a:rPr lang="en-US" sz="1800" b="0" i="0" u="none" strike="noStrike" dirty="0">
                          <a:effectLst/>
                          <a:latin typeface="Gotham Book"/>
                        </a:rPr>
                        <a:t>Electrification</a:t>
                      </a:r>
                      <a:r>
                        <a:rPr lang="en-US" sz="2000" b="0" i="0" u="none" strike="noStrike" dirty="0">
                          <a:effectLst/>
                          <a:latin typeface="Gotham Book"/>
                        </a:rPr>
                        <a:t> Admin.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33. Emma Tenayuca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34. National Youth Admin.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b="0" i="0" u="none" strike="noStrike" dirty="0">
                          <a:effectLst/>
                          <a:latin typeface="Gotham Book"/>
                        </a:rPr>
                        <a:t>35. Agricultural Adjustment Act</a:t>
                      </a:r>
                    </a:p>
                  </a:txBody>
                  <a:tcPr marL="127973" marR="127973" marT="177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391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640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8D933D-0396-FCE1-A5ED-14DDF92B2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9A9B0F-C214-A612-D58F-5C251285F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B5464F-D5ED-0C13-87DD-F1AB453D3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9A38C328-28DD-D645-4176-7CE22FE76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CC641B74-9892-57AB-AAE8-ABF7BE125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D31E38A0-474F-7F82-46C4-122FF95476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3666" y="31308"/>
            <a:ext cx="5458176" cy="26312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>
                <a:latin typeface="Gotham Medium"/>
              </a:rPr>
              <a:t>Alternative Winning Pattern</a:t>
            </a:r>
            <a:br>
              <a:rPr lang="en-US" sz="5400" dirty="0">
                <a:latin typeface="Gotham Medium"/>
              </a:rPr>
            </a:br>
            <a:r>
              <a:rPr lang="en-US" sz="5400" dirty="0">
                <a:latin typeface="Gotham Medium"/>
              </a:rPr>
              <a:t>#1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DC43B1-D300-9974-F197-48C9126E0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757890-AB94-665E-AB4E-E664A680B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93AB09-BE54-FBA1-1625-3B4E87B5AC30}"/>
              </a:ext>
            </a:extLst>
          </p:cNvPr>
          <p:cNvSpPr txBox="1"/>
          <p:nvPr/>
        </p:nvSpPr>
        <p:spPr>
          <a:xfrm>
            <a:off x="2041069" y="2828833"/>
            <a:ext cx="4680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4 corners</a:t>
            </a:r>
          </a:p>
        </p:txBody>
      </p:sp>
      <p:pic>
        <p:nvPicPr>
          <p:cNvPr id="3" name="Picture 2" descr="An image of the Bingo Review card with 1 dot in each of the four corner boxes.">
            <a:extLst>
              <a:ext uri="{FF2B5EF4-FFF2-40B4-BE49-F238E27FC236}">
                <a16:creationId xmlns:a16="http://schemas.microsoft.com/office/drawing/2014/main" id="{40F0E6D7-58ED-77C3-ADD9-A2306251CE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45A6785-BF41-CB41-B4D0-74B12C6D5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8486" y="194854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9B8AC6A-F776-37E0-DE06-E4947406D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51028" y="1948542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695C4A9-02C6-E8E9-5F86-8B12A4975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51028" y="5382148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242D947-B916-A190-0ED7-B4BB75433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45831" y="5376711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219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D6446-DA02-6C7C-0AE4-E2CB927C2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6A3098-ADF2-A30D-B193-1F28C7D66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952EE1-2CFF-54F1-22E1-AD3EDD81A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907E8648-BD83-EE63-9F37-1F6A7F79F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C3898B5B-B65F-69C1-B81E-681EF2F93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AC0A5DE3-7978-9518-FEC8-FFE14CF011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3666" y="31308"/>
            <a:ext cx="5458176" cy="26312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>
                <a:latin typeface="Gotham Medium"/>
              </a:rPr>
              <a:t>Alternative Winning Pattern #2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8E68EB-8925-1306-5BC0-3BFCCE1D9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F26E5E-0854-14D6-F8A3-D6763DF06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C83E35-438B-4620-C750-8BE1B28726B0}"/>
              </a:ext>
            </a:extLst>
          </p:cNvPr>
          <p:cNvSpPr txBox="1"/>
          <p:nvPr/>
        </p:nvSpPr>
        <p:spPr>
          <a:xfrm>
            <a:off x="2041069" y="2828833"/>
            <a:ext cx="46808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Postage Stamp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Any corner</a:t>
            </a:r>
          </a:p>
        </p:txBody>
      </p:sp>
      <p:pic>
        <p:nvPicPr>
          <p:cNvPr id="3" name="Picture 2" descr="An image of the Bingo Review card with 4 squares in one corner covered with red dots.">
            <a:extLst>
              <a:ext uri="{FF2B5EF4-FFF2-40B4-BE49-F238E27FC236}">
                <a16:creationId xmlns:a16="http://schemas.microsoft.com/office/drawing/2014/main" id="{DDC97449-47ED-EF71-7F15-8C17C2E0C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CA70EBB-0DE0-A75F-26A2-E65D10AA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8486" y="194854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D98850-F77E-63F2-31C7-942DC35F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05799" y="1948542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D1F8976-3EA1-5D64-5246-685915213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05798" y="2840490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DBD898-EC4A-FFA8-1AB3-CB31FE4B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7726" y="286065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759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EB1F5-72D3-19C0-8E6A-963150EA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3AC85A-BDE9-1561-A07F-46E51E79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93D04B-1ABE-B6E8-B533-D3C8AA453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EB77905B-D0BD-BA25-9FC9-889462D4A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446A04F-3227-3E52-8EB1-2B404A652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3AD6BB77-8EF5-125F-AB36-9280078E3A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3666" y="31308"/>
            <a:ext cx="5458176" cy="26312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>
                <a:latin typeface="Gotham Medium"/>
              </a:rPr>
              <a:t>Alternative Winning Pattern</a:t>
            </a:r>
            <a:br>
              <a:rPr lang="en-US" sz="5400" dirty="0">
                <a:latin typeface="Gotham Medium"/>
              </a:rPr>
            </a:br>
            <a:r>
              <a:rPr lang="en-US" sz="5400" dirty="0">
                <a:latin typeface="Gotham Medium"/>
              </a:rPr>
              <a:t>#3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ED41C0-A3A4-EE19-12F4-639138BB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F832F4-5B03-6891-A4CC-3FD322A9C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104EF4-E4A1-9519-2C60-9A29107C9504}"/>
              </a:ext>
            </a:extLst>
          </p:cNvPr>
          <p:cNvSpPr txBox="1"/>
          <p:nvPr/>
        </p:nvSpPr>
        <p:spPr>
          <a:xfrm>
            <a:off x="2041069" y="2828833"/>
            <a:ext cx="4680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Texas T</a:t>
            </a:r>
          </a:p>
        </p:txBody>
      </p:sp>
      <p:pic>
        <p:nvPicPr>
          <p:cNvPr id="3" name="Picture 2" descr="An image of the Bingo Review card with the entire top row of squares covered with red dots (horizontally) and the entire middle column covered (vertically)">
            <a:extLst>
              <a:ext uri="{FF2B5EF4-FFF2-40B4-BE49-F238E27FC236}">
                <a16:creationId xmlns:a16="http://schemas.microsoft.com/office/drawing/2014/main" id="{F7E4F98E-8C49-1297-8395-BF5FB187D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CCABB29-9289-BE9F-C153-08582854E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8486" y="194854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CA4297-453D-1D44-1890-11EDF2A34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05799" y="1948542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553374-6A16-8081-FC48-AE414D15C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90268" y="1948541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E326263-920B-8695-2D89-34F92D2AE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573" y="3662364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8956C4E-DD5A-765D-8CDF-3305FF004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573" y="4539440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64FC94-14F9-D97E-CFF7-A259C7619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574" y="2785288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C02C598-DAAB-A2E2-C163-3683848E5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7581" y="1948541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CA0DBB-76AA-1E06-EA9C-7BF190E50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61921" y="1948541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7800851-EF42-5012-B725-A8D9B011A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573" y="5382148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9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5000" t="-41000" r="-21000" b="-7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D389A-EAF1-8D7F-9D16-6496DB37A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D45BB6-D0C1-DD68-FC4F-93A55836E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44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A012620-F07D-4197-F6B3-3FCBECFF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9BB44A5-1F1D-FD43-0368-6420996CE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B2602DB-CE6C-6E71-6BAD-74C989312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B169FCBB-A244-6DCB-6EE1-702F6E8C61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3666" y="31308"/>
            <a:ext cx="5458176" cy="26312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>
                <a:latin typeface="Gotham Medium"/>
              </a:rPr>
              <a:t>Alternative Winning Pattern</a:t>
            </a:r>
            <a:br>
              <a:rPr lang="en-US" sz="5400" dirty="0">
                <a:latin typeface="Gotham Medium"/>
              </a:rPr>
            </a:br>
            <a:r>
              <a:rPr lang="en-US" sz="5400" dirty="0">
                <a:latin typeface="Gotham Medium"/>
              </a:rPr>
              <a:t>#4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D3B5FC-BF74-BF82-3C93-107EB221C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A6B6F3-7BC1-0B75-ECF1-2D603E714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04368D-CE59-7418-321D-423E20EEEE54}"/>
              </a:ext>
            </a:extLst>
          </p:cNvPr>
          <p:cNvSpPr txBox="1"/>
          <p:nvPr/>
        </p:nvSpPr>
        <p:spPr>
          <a:xfrm>
            <a:off x="2041069" y="2828833"/>
            <a:ext cx="46808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X Marks the Spot</a:t>
            </a:r>
          </a:p>
        </p:txBody>
      </p:sp>
      <p:pic>
        <p:nvPicPr>
          <p:cNvPr id="3" name="Picture 2" descr="An image of the Bingo Review card with 5 squares covered from the top left corner to the bottom right corner (diagonally) and another row of squares covered from the top right corner to the bottom left corner (diagonally)">
            <a:extLst>
              <a:ext uri="{FF2B5EF4-FFF2-40B4-BE49-F238E27FC236}">
                <a16:creationId xmlns:a16="http://schemas.microsoft.com/office/drawing/2014/main" id="{26AAE2C6-A4E2-D604-4D4E-0CFF86687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68" y="262926"/>
            <a:ext cx="4806059" cy="5940575"/>
          </a:xfrm>
          <a:prstGeom prst="rect">
            <a:avLst/>
          </a:prstGeom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B6AE3B2-7666-4036-5DB6-326E29592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8486" y="194854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EE663A-2BB3-8A9D-4EB1-0DEF79A53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8667" y="2743356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FDAF36-E9AE-8FBC-94FE-81949D425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61921" y="5382148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EF30E85-445A-C5CA-672D-6AA3E45A7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8573" y="3662364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D575A16-977B-A94E-7E4C-37A3A32B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8666" y="4500739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302A74F-E7CB-2CC5-28F2-F37DD93B9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7726" y="5382148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69D9EA8-E3ED-47E9-6268-B3D265FCD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03447" y="2828833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45F5239-2823-0429-FF92-3DCF5CD9D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61921" y="1948541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D0F53D-35F1-03F2-843D-8B6569223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03446" y="4516167"/>
            <a:ext cx="489857" cy="48985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030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44000"/>
            <a:alphaModFix amt="9000"/>
          </a:blip>
          <a:srcRect l="8724" t="84492" b="1647"/>
          <a:stretch/>
        </p:blipFill>
        <p:spPr>
          <a:xfrm rot="5400000">
            <a:off x="-2656745" y="2677256"/>
            <a:ext cx="6858001" cy="150348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reflection endPos="65000" dist="762000" dir="5400000" sy="-100000" algn="bl" rotWithShape="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DB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941A22A-3F85-CE42-A7DB-F61DA4448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376534-F36F-4D66-8116-A4F793EA6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sp>
        <p:nvSpPr>
          <p:cNvPr id="10" name="Title 5"/>
          <p:cNvSpPr txBox="1">
            <a:spLocks noGrp="1"/>
          </p:cNvSpPr>
          <p:nvPr>
            <p:ph type="title"/>
          </p:nvPr>
        </p:nvSpPr>
        <p:spPr>
          <a:xfrm>
            <a:off x="1817914" y="13061"/>
            <a:ext cx="8736876" cy="13476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7200" dirty="0">
                <a:latin typeface="Gotham Book"/>
                <a:cs typeface="Gisha" panose="020F0502020204030204" pitchFamily="34" charset="-79"/>
              </a:rPr>
              <a:t>Closing Activity</a:t>
            </a:r>
          </a:p>
        </p:txBody>
      </p:sp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Gotham Book" pitchFamily="2" charset="0"/>
                <a:cs typeface="Gotham Book" pitchFamily="2" charset="0"/>
              </a:rPr>
              <a:t>https://education.texashistory.unt.edu</a:t>
            </a:r>
            <a:endParaRPr lang="en-US" dirty="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C5C89C3-009E-A2ED-674F-8CCC4C766036}"/>
              </a:ext>
            </a:extLst>
          </p:cNvPr>
          <p:cNvSpPr/>
          <p:nvPr/>
        </p:nvSpPr>
        <p:spPr>
          <a:xfrm>
            <a:off x="4114801" y="1503485"/>
            <a:ext cx="7609115" cy="2188028"/>
          </a:xfrm>
          <a:prstGeom prst="wedgeRoundRectCallout">
            <a:avLst>
              <a:gd name="adj1" fmla="val -64311"/>
              <a:gd name="adj2" fmla="val 17909"/>
              <a:gd name="adj3" fmla="val 16667"/>
            </a:avLst>
          </a:prstGeom>
          <a:solidFill>
            <a:srgbClr val="D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Gotham Book"/>
              </a:rPr>
              <a:t>One term from my card is ________. Something I know about this term is __________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EBE8E3E-0F49-007F-7859-D83B24B4D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3295" y="2114550"/>
            <a:ext cx="1213758" cy="1213758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1CE2759-F4AC-F3C4-8090-950A715AD3B0}"/>
              </a:ext>
            </a:extLst>
          </p:cNvPr>
          <p:cNvSpPr/>
          <p:nvPr/>
        </p:nvSpPr>
        <p:spPr>
          <a:xfrm>
            <a:off x="2139316" y="3936455"/>
            <a:ext cx="7609115" cy="2188028"/>
          </a:xfrm>
          <a:prstGeom prst="wedgeRoundRectCallout">
            <a:avLst>
              <a:gd name="adj1" fmla="val 67592"/>
              <a:gd name="adj2" fmla="val 24377"/>
              <a:gd name="adj3" fmla="val 16667"/>
            </a:avLst>
          </a:prstGeom>
          <a:solidFill>
            <a:srgbClr val="DE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Gotham Book"/>
              </a:rPr>
              <a:t>One term from my card is ________. Three key words related to this term are _____ , _____ , and ______.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E3470F8-E70A-B63A-FB77-ABCD9B4CF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7729" y="4607379"/>
            <a:ext cx="1213758" cy="121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3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496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Unit 12 Bingo Review Game</vt:lpstr>
      <vt:lpstr>Fill In Your Card</vt:lpstr>
      <vt:lpstr>How to Play:</vt:lpstr>
      <vt:lpstr>How do you win? </vt:lpstr>
      <vt:lpstr>Unit 12 Bingo Review Choose from the terms below to randomly fill in every square on your Bingo card. Do not use a term more than once. You will not use every term.</vt:lpstr>
      <vt:lpstr>Alternative Winning Pattern #1</vt:lpstr>
      <vt:lpstr>Alternative Winning Pattern #2</vt:lpstr>
      <vt:lpstr>Alternative Winning Pattern #3</vt:lpstr>
      <vt:lpstr>Alternative Winning Pattern #4</vt:lpstr>
      <vt:lpstr>Closing Activity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Abubakar, Courtney</dc:creator>
  <cp:lastModifiedBy>Belden, Dreanna</cp:lastModifiedBy>
  <cp:revision>13</cp:revision>
  <dcterms:created xsi:type="dcterms:W3CDTF">2024-07-16T20:09:51Z</dcterms:created>
  <dcterms:modified xsi:type="dcterms:W3CDTF">2026-06-23T19:53:30Z</dcterms:modified>
</cp:coreProperties>
</file>