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4"/>
  </p:notesMasterIdLst>
  <p:sldIdLst>
    <p:sldId id="326" r:id="rId4"/>
    <p:sldId id="331" r:id="rId5"/>
    <p:sldId id="332" r:id="rId6"/>
    <p:sldId id="333" r:id="rId7"/>
    <p:sldId id="334" r:id="rId8"/>
    <p:sldId id="363" r:id="rId9"/>
    <p:sldId id="364" r:id="rId10"/>
    <p:sldId id="368" r:id="rId11"/>
    <p:sldId id="369" r:id="rId12"/>
    <p:sldId id="3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EC5D1-E5B6-4B83-96A0-1C97A0A5DFD7}" type="datetimeFigureOut">
              <a:rPr lang="en-US" smtClean="0"/>
              <a:t>6/23/2026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5C3D6-56FE-4AC1-8E4A-0C7EC6C3DD57}" type="slidenum">
              <a:rPr lang="en-US" smtClean="0"/>
              <a:t>‹#›</a:t>
            </a:fld>
            <a:endParaRPr lang="en-US"/>
          </a:p>
        </p:txBody>
      </p:sp>
    </p:spTree>
    <p:extLst>
      <p:ext uri="{BB962C8B-B14F-4D97-AF65-F5344CB8AC3E}">
        <p14:creationId xmlns:p14="http://schemas.microsoft.com/office/powerpoint/2010/main" val="66369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1760437/"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2722602/"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loc.gov/item/2017761551/" TargetMode="External"/><Relationship Id="rId4" Type="http://schemas.openxmlformats.org/officeDocument/2006/relationships/hyperlink" Target="https://www.loc.gov/item/2017766885/"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texashistory.unt.edu/ark:/67531/metapth1139311/" TargetMode="Externa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Alvarez, Elizabeth Cruce. Texas Almanac, 2008-2009, book, 2008; Dallas, Texas. (</a:t>
            </a:r>
            <a:r>
              <a:rPr lang="en-US" sz="1200" b="0" i="0" u="none" strike="noStrike" kern="1200" dirty="0">
                <a:solidFill>
                  <a:schemeClr val="tx1"/>
                </a:solidFill>
                <a:effectLst/>
                <a:latin typeface="+mn-lt"/>
                <a:ea typeface="+mn-ea"/>
                <a:cs typeface="+mn-cs"/>
                <a:hlinkClick r:id="rId3"/>
              </a:rPr>
              <a:t>https://texashistory.unt.edu/ark:/67531/metapth1760437/</a:t>
            </a:r>
            <a:r>
              <a:rPr lang="en-US" sz="1200" b="0" i="0" u="none" strike="noStrike" kern="1200" dirty="0">
                <a:solidFill>
                  <a:schemeClr val="tx1"/>
                </a:solidFill>
                <a:effectLst/>
                <a:latin typeface="+mn-lt"/>
                <a:ea typeface="+mn-ea"/>
                <a:cs typeface="+mn-cs"/>
              </a:rPr>
              <a:t>: accessed August 25,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Underwood &amp; Underwood. </a:t>
            </a:r>
            <a:r>
              <a:rPr lang="en-US" sz="1200" b="0" i="1" u="none" strike="noStrike" kern="1200" dirty="0">
                <a:solidFill>
                  <a:schemeClr val="tx1"/>
                </a:solidFill>
                <a:effectLst/>
                <a:latin typeface="+mn-lt"/>
                <a:ea typeface="+mn-ea"/>
                <a:cs typeface="+mn-cs"/>
              </a:rPr>
              <a:t>One of the delegates to the convention who comes from Texas Photo shows Congressman John N. Garner, member of Congress from Texas / / Underwood &amp; Underwood</a:t>
            </a:r>
            <a:r>
              <a:rPr lang="en-US" sz="1200" b="0" i="0" u="none" strike="noStrike" kern="1200" dirty="0">
                <a:solidFill>
                  <a:schemeClr val="tx1"/>
                </a:solidFill>
                <a:effectLst/>
                <a:latin typeface="+mn-lt"/>
                <a:ea typeface="+mn-ea"/>
                <a:cs typeface="+mn-cs"/>
              </a:rPr>
              <a:t>. 1924. Photograph. </a:t>
            </a:r>
            <a:r>
              <a:rPr lang="en-US" sz="1200" b="0" i="0" u="sng" strike="noStrike" kern="1200" dirty="0">
                <a:solidFill>
                  <a:schemeClr val="tx1"/>
                </a:solidFill>
                <a:effectLst/>
                <a:latin typeface="+mn-lt"/>
                <a:ea typeface="+mn-ea"/>
                <a:cs typeface="+mn-cs"/>
                <a:hlinkClick r:id="rId3"/>
              </a:rPr>
              <a:t>https://www.loc.gov/item/2002722602/</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Untitled photo, possibly related to: Cimarron County, Oklahoma. April, . Dust Bowl. </a:t>
            </a:r>
            <a:r>
              <a:rPr lang="en-US" sz="1200" b="0" i="0" u="none" strike="noStrike" kern="1200" dirty="0">
                <a:solidFill>
                  <a:schemeClr val="tx1"/>
                </a:solidFill>
                <a:effectLst/>
                <a:latin typeface="+mn-lt"/>
                <a:ea typeface="+mn-ea"/>
                <a:cs typeface="+mn-cs"/>
              </a:rPr>
              <a:t>April 1936. Photograph. </a:t>
            </a:r>
            <a:r>
              <a:rPr lang="en-US" sz="1200" b="0" i="0" u="sng" strike="noStrike" kern="1200" dirty="0">
                <a:solidFill>
                  <a:schemeClr val="tx1"/>
                </a:solidFill>
                <a:effectLst/>
                <a:latin typeface="+mn-lt"/>
                <a:ea typeface="+mn-ea"/>
                <a:cs typeface="+mn-cs"/>
                <a:hlinkClick r:id="rId4"/>
              </a:rPr>
              <a:t>https://www.loc.gov/item/2017766885/</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Mydans</a:t>
            </a:r>
            <a:r>
              <a:rPr lang="en-US" sz="1200" b="0" i="0" u="none" strike="noStrike" kern="1200" dirty="0">
                <a:solidFill>
                  <a:schemeClr val="tx1"/>
                </a:solidFill>
                <a:effectLst/>
                <a:latin typeface="+mn-lt"/>
                <a:ea typeface="+mn-ea"/>
                <a:cs typeface="+mn-cs"/>
              </a:rPr>
              <a:t>, Carl. </a:t>
            </a:r>
            <a:r>
              <a:rPr lang="en-US" sz="1200" b="0" i="1" u="none" strike="noStrike" kern="1200" dirty="0">
                <a:solidFill>
                  <a:schemeClr val="tx1"/>
                </a:solidFill>
                <a:effectLst/>
                <a:latin typeface="+mn-lt"/>
                <a:ea typeface="+mn-ea"/>
                <a:cs typeface="+mn-cs"/>
              </a:rPr>
              <a:t>An electric pump, one of the newest type water pumps in Arkansas. Rice farming business near Harrisburg. This farm figures expenses of sixty dollars a day, covering everything from electricity to labor, from the day of tilling the soil until the reaping of the rice</a:t>
            </a:r>
            <a:r>
              <a:rPr lang="en-US" sz="1200" b="0" i="0" u="none" strike="noStrike" kern="1200" dirty="0">
                <a:solidFill>
                  <a:schemeClr val="tx1"/>
                </a:solidFill>
                <a:effectLst/>
                <a:latin typeface="+mn-lt"/>
                <a:ea typeface="+mn-ea"/>
                <a:cs typeface="+mn-cs"/>
              </a:rPr>
              <a:t>. June 1936. Photograph. Library of Congress Prints and Photographs Division. </a:t>
            </a:r>
            <a:r>
              <a:rPr lang="en-US" sz="1200" b="0" i="0" u="sng" strike="noStrike" kern="1200" dirty="0">
                <a:solidFill>
                  <a:schemeClr val="tx1"/>
                </a:solidFill>
                <a:effectLst/>
                <a:latin typeface="+mn-lt"/>
                <a:ea typeface="+mn-ea"/>
                <a:cs typeface="+mn-cs"/>
                <a:hlinkClick r:id="rId5"/>
              </a:rPr>
              <a:t>https://www.loc.gov/item/2017761551/</a:t>
            </a:r>
            <a:r>
              <a:rPr lang="en-US" sz="1200" b="0" i="0" u="none" strike="noStrike" kern="1200" dirty="0">
                <a:solidFill>
                  <a:schemeClr val="tx1"/>
                </a:solidFill>
                <a:effectLst/>
                <a:latin typeface="+mn-lt"/>
                <a:ea typeface="+mn-ea"/>
                <a:cs typeface="+mn-cs"/>
              </a:rPr>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6</a:t>
            </a:fld>
            <a:endParaRPr lang="en-US"/>
          </a:p>
        </p:txBody>
      </p:sp>
    </p:spTree>
    <p:extLst>
      <p:ext uri="{BB962C8B-B14F-4D97-AF65-F5344CB8AC3E}">
        <p14:creationId xmlns:p14="http://schemas.microsoft.com/office/powerpoint/2010/main" val="3364991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Rothstein, Arthur, photographer. </a:t>
            </a:r>
            <a:r>
              <a:rPr lang="en-US" sz="1200" b="0" i="1" kern="1200" dirty="0">
                <a:solidFill>
                  <a:schemeClr val="tx1"/>
                </a:solidFill>
                <a:effectLst/>
                <a:latin typeface="+mn-lt"/>
                <a:ea typeface="+mn-ea"/>
                <a:cs typeface="+mn-cs"/>
              </a:rPr>
              <a:t>A sod homestead built in . Pennington County, South Dakota. </a:t>
            </a:r>
            <a:r>
              <a:rPr lang="en-US" sz="1200" b="0" i="1" kern="1200" dirty="0" err="1">
                <a:solidFill>
                  <a:schemeClr val="tx1"/>
                </a:solidFill>
                <a:effectLst/>
                <a:latin typeface="+mn-lt"/>
                <a:ea typeface="+mn-ea"/>
                <a:cs typeface="+mn-cs"/>
              </a:rPr>
              <a:t>Sincethis</a:t>
            </a:r>
            <a:r>
              <a:rPr lang="en-US" sz="1200" b="0" i="1" kern="1200" dirty="0">
                <a:solidFill>
                  <a:schemeClr val="tx1"/>
                </a:solidFill>
                <a:effectLst/>
                <a:latin typeface="+mn-lt"/>
                <a:ea typeface="+mn-ea"/>
                <a:cs typeface="+mn-cs"/>
              </a:rPr>
              <a:t> sod house has been standing to mark a farmer's effort to reap wealth from the Great Plains. At the time of its construction there must have been skirmish after skirmish with the cattlemen as the fence of the homesteader narrowed down the range. Then wartime prosperity, with the price of wheat booming. Then the years of intermittent drought, up to the present, and instead of wealth, a bitter battle to achieve mere subsistence on the parched earth</a:t>
            </a:r>
            <a:r>
              <a:rPr lang="en-US" sz="1200" b="0" i="0" kern="1200" dirty="0">
                <a:solidFill>
                  <a:schemeClr val="tx1"/>
                </a:solidFill>
                <a:effectLst/>
                <a:latin typeface="+mn-lt"/>
                <a:ea typeface="+mn-ea"/>
                <a:cs typeface="+mn-cs"/>
              </a:rPr>
              <a:t>. Pennington County United States South Dakota, 1936. May-June. Photograph. https://www.loc.gov/item/2017760678/.</a:t>
            </a:r>
          </a:p>
          <a:p>
            <a:endParaRPr lang="en-US" sz="1200" b="0" i="0"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sz="1200" b="0" i="0"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[Cowhands and Cattle in Matador], photograph, 1900; (</a:t>
            </a:r>
            <a:r>
              <a:rPr lang="en-US" sz="1200" b="0" i="0" u="none" strike="noStrike" kern="1200" dirty="0">
                <a:solidFill>
                  <a:schemeClr val="tx1"/>
                </a:solidFill>
                <a:effectLst/>
                <a:latin typeface="+mn-lt"/>
                <a:ea typeface="+mn-ea"/>
                <a:cs typeface="+mn-cs"/>
                <a:hlinkClick r:id="rId5"/>
              </a:rPr>
              <a:t>https://texashistory.unt.edu/ark:/67531/metapth1139311/</a:t>
            </a:r>
            <a:r>
              <a:rPr lang="en-US" sz="1200" b="0" i="0" u="none" strike="noStrike" kern="1200" dirty="0">
                <a:solidFill>
                  <a:schemeClr val="tx1"/>
                </a:solidFill>
                <a:effectLst/>
                <a:latin typeface="+mn-lt"/>
                <a:ea typeface="+mn-ea"/>
                <a:cs typeface="+mn-cs"/>
              </a:rPr>
              <a:t>: accessed November 4,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Cattle Raisers Museum.</a:t>
            </a:r>
            <a:endParaRPr lang="en-US" b="0" dirty="0">
              <a:effectLst/>
            </a:endParaRPr>
          </a:p>
          <a:p>
            <a:br>
              <a:rPr lang="en-US" dirty="0"/>
            </a:b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7</a:t>
            </a:fld>
            <a:endParaRPr lang="en-US"/>
          </a:p>
        </p:txBody>
      </p:sp>
    </p:spTree>
    <p:extLst>
      <p:ext uri="{BB962C8B-B14F-4D97-AF65-F5344CB8AC3E}">
        <p14:creationId xmlns:p14="http://schemas.microsoft.com/office/powerpoint/2010/main" val="1430840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8</a:t>
            </a:fld>
            <a:endParaRPr lang="en-US"/>
          </a:p>
        </p:txBody>
      </p:sp>
    </p:spTree>
    <p:extLst>
      <p:ext uri="{BB962C8B-B14F-4D97-AF65-F5344CB8AC3E}">
        <p14:creationId xmlns:p14="http://schemas.microsoft.com/office/powerpoint/2010/main" val="326105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574A-6297-9634-1EA9-DEDAAE56C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1753AA-BB3A-B786-4CE1-9BBB91B74D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FC6B15-52D2-119F-5785-292903F41477}"/>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C30A0D31-DCE4-53A6-02C0-0B149E318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AE25C-C16D-9276-5883-AA7F57F09EA5}"/>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262667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AE2A-DD2E-C2EE-B54A-AFBE2C5BD8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962992-E01B-774F-4206-76762066FA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99CB7-6C5E-F730-6516-3ECEEEEEC24A}"/>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23286E7F-9E83-E545-80B1-2A7CA8898F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35016-74A2-EA34-8C4D-CB868145A823}"/>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05761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EEBE-D84E-6FDA-6C04-2B5B7A1917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D8FB2D-7978-6808-D84E-25D4358A7D4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71C43E-48A7-1726-EFB8-2AC1F029D111}"/>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CF2E9C76-50C9-4668-7F28-7F43082EF3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32DC6F-BA26-11CE-FCCF-ACD7C6A48F15}"/>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414243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8E4C-4F28-60A6-C757-D79AB12956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862311-FC54-6AEA-FC54-229396B2C5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6AA415-B4A0-22EE-AD02-2184A05551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75802C-C89B-ADB0-3C58-5DAB67C486D2}"/>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6" name="Footer Placeholder 5">
            <a:extLst>
              <a:ext uri="{FF2B5EF4-FFF2-40B4-BE49-F238E27FC236}">
                <a16:creationId xmlns:a16="http://schemas.microsoft.com/office/drawing/2014/main" id="{00CE1F8F-C0BB-4459-1528-926FECFAB5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5DFA76-27C7-EC2B-2282-7AA3F969AB1E}"/>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923919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9AD2-72E1-CF75-3987-25B9BB902B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312963-A815-6A32-3BBF-A2237D39D8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15F5F-B4AA-2493-ED65-06C89D908F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159A9C-2804-2332-E245-7DB5B05C13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A907E-A572-D3C4-18F5-D1CE03CB37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5ECEEE-EA79-EAA9-4596-B444FC15FC23}"/>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8" name="Footer Placeholder 7">
            <a:extLst>
              <a:ext uri="{FF2B5EF4-FFF2-40B4-BE49-F238E27FC236}">
                <a16:creationId xmlns:a16="http://schemas.microsoft.com/office/drawing/2014/main" id="{85143A8C-8EE1-2547-F7DC-7275959FC1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94616B-F854-B7F2-FEE9-17FA4346ECC4}"/>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37214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EE0E-668B-E608-0410-89A1FD6961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F4AB0B-B5EF-3CCF-7CDD-59C241EACD78}"/>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4" name="Footer Placeholder 3">
            <a:extLst>
              <a:ext uri="{FF2B5EF4-FFF2-40B4-BE49-F238E27FC236}">
                <a16:creationId xmlns:a16="http://schemas.microsoft.com/office/drawing/2014/main" id="{966971DA-DF10-61CB-E3D8-02170B79C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083CD6-C3BC-EB17-8722-9FDE53E2A4BE}"/>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273839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B9A4DF-BEB9-D629-73C4-8C849D0AFD0C}"/>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3" name="Footer Placeholder 2">
            <a:extLst>
              <a:ext uri="{FF2B5EF4-FFF2-40B4-BE49-F238E27FC236}">
                <a16:creationId xmlns:a16="http://schemas.microsoft.com/office/drawing/2014/main" id="{1192B26D-517E-609E-77B7-B611825A8D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052D8A-2773-090F-70C4-73B3BB4BAB77}"/>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9399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E3B12-C802-54A7-A73F-6850512436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6D35F5-8BC8-B0A0-7223-B681B5CD53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E889D-99B7-DBAA-98DC-1945608F52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AF3161-CB4A-A78E-CE6D-0A8CA056926B}"/>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6" name="Footer Placeholder 5">
            <a:extLst>
              <a:ext uri="{FF2B5EF4-FFF2-40B4-BE49-F238E27FC236}">
                <a16:creationId xmlns:a16="http://schemas.microsoft.com/office/drawing/2014/main" id="{1F5CBACB-DDC1-605B-57AC-70E07B26BF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D3E93A-D32B-4B55-DE91-FCAA9EB4DABD}"/>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563873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C005-F571-6473-F62B-6950AE6FF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CDB54B-CABE-39DE-F7F2-03E79F6EE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2056B-84A4-CB72-963A-1C15D7DC77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637256-B217-9B45-1678-02A3BB36B85B}"/>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6" name="Footer Placeholder 5">
            <a:extLst>
              <a:ext uri="{FF2B5EF4-FFF2-40B4-BE49-F238E27FC236}">
                <a16:creationId xmlns:a16="http://schemas.microsoft.com/office/drawing/2014/main" id="{5A0D01F4-F659-9A39-4AB1-E22D0192CA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4FA3ED-94D7-09F5-46D6-7F84DC9FB9BD}"/>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8291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4668F-5D3B-6E01-770E-327A6DB9E6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18295D-6CD9-23AF-E6C2-FB1DD48AE9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7D205-816A-63B0-1622-C2AAF3C8318F}"/>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397E25C1-5FC6-3D6E-C2EB-BA62ABA9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50502-E15E-F543-7EE2-3C004BB90B7F}"/>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79706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51603-D823-3C3D-31BD-1E1CC2D04B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374994-4FFF-6E1A-1F38-F1B09E5752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1AA46F-A504-E6C7-D2C4-17BA4E072F5F}"/>
              </a:ext>
            </a:extLst>
          </p:cNvPr>
          <p:cNvSpPr>
            <a:spLocks noGrp="1"/>
          </p:cNvSpPr>
          <p:nvPr>
            <p:ph type="dt" sz="half" idx="10"/>
          </p:nvPr>
        </p:nvSpPr>
        <p:spPr/>
        <p:txBody>
          <a:body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253A0673-9495-9597-3F8A-4A9025EBE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CA5E2-AD68-5E5E-0D49-0067DB153459}"/>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579111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16633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14515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48623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52882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834614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72224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287313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4356978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556146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2223081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913816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48259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829981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24750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87354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971735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71485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94697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119642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73710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37231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3927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86737E-4596-C88C-DE96-0FBBBF234D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D872C9-1E10-A243-DB70-3E4C599CD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2A9DE-D5A8-A26B-91B1-1297A2BBF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765002-25CE-4E9D-AFAF-61CF73109EB5}" type="datetimeFigureOut">
              <a:rPr lang="en-US" smtClean="0"/>
              <a:t>6/23/2026</a:t>
            </a:fld>
            <a:endParaRPr lang="en-US"/>
          </a:p>
        </p:txBody>
      </p:sp>
      <p:sp>
        <p:nvSpPr>
          <p:cNvPr id="5" name="Footer Placeholder 4">
            <a:extLst>
              <a:ext uri="{FF2B5EF4-FFF2-40B4-BE49-F238E27FC236}">
                <a16:creationId xmlns:a16="http://schemas.microsoft.com/office/drawing/2014/main" id="{97BB75BB-80B4-EED8-06BF-55E77ACBC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44DA45-014B-0AF5-140B-5CC5B6EE03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C9ADF0-3012-47F6-B1A0-058D9496ACB0}" type="slidenum">
              <a:rPr lang="en-US" smtClean="0"/>
              <a:t>‹#›</a:t>
            </a:fld>
            <a:endParaRPr lang="en-US"/>
          </a:p>
        </p:txBody>
      </p:sp>
    </p:spTree>
    <p:extLst>
      <p:ext uri="{BB962C8B-B14F-4D97-AF65-F5344CB8AC3E}">
        <p14:creationId xmlns:p14="http://schemas.microsoft.com/office/powerpoint/2010/main" val="1369425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6/23/2026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2424041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6/23/2026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6976662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1026" name="Picture 2" descr="A sepia-toned photograph from the 1930s of the construction of a dam. There are wooden beams supporting part of the structure as it is built. Men stand atop the structure. There are trees in the background.">
            <a:extLst>
              <a:ext uri="{FF2B5EF4-FFF2-40B4-BE49-F238E27FC236}">
                <a16:creationId xmlns:a16="http://schemas.microsoft.com/office/drawing/2014/main" id="{A3275E64-8F13-862A-2F6C-C57CC58985EE}"/>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l="2416" b="16734"/>
          <a:stretch>
            <a:fillRect/>
          </a:stretch>
        </p:blipFill>
        <p:spPr bwMode="auto">
          <a:xfrm>
            <a:off x="-152400" y="0"/>
            <a:ext cx="12496966" cy="68245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338209" y="-96837"/>
            <a:ext cx="9795637" cy="2217158"/>
          </a:xfrm>
        </p:spPr>
        <p:txBody>
          <a:bodyPr>
            <a:normAutofit/>
          </a:bodyPr>
          <a:lstStyle/>
          <a:p>
            <a:pPr algn="l"/>
            <a:r>
              <a:rPr lang="en-US" sz="5200" b="1" i="1" dirty="0">
                <a:solidFill>
                  <a:srgbClr val="FFFFFF"/>
                </a:solidFill>
                <a:latin typeface="Gotham Book"/>
              </a:rPr>
              <a:t>Unit 12: </a:t>
            </a:r>
            <a:br>
              <a:rPr lang="en-US" sz="5200" b="1" i="1" dirty="0">
                <a:solidFill>
                  <a:srgbClr val="FFFFFF"/>
                </a:solidFill>
                <a:latin typeface="Gotham Book"/>
              </a:rPr>
            </a:br>
            <a:r>
              <a:rPr lang="en-US" sz="5200" b="1" dirty="0">
                <a:solidFill>
                  <a:srgbClr val="FFFFFF"/>
                </a:solidFill>
                <a:latin typeface="Gotham Book"/>
              </a:rPr>
              <a:t>The Great Depression</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468838" y="2297273"/>
            <a:ext cx="9795637" cy="2042260"/>
          </a:xfrm>
        </p:spPr>
        <p:txBody>
          <a:bodyPr>
            <a:normAutofit/>
          </a:bodyPr>
          <a:lstStyle/>
          <a:p>
            <a:pPr algn="l"/>
            <a:r>
              <a:rPr lang="en-US" sz="2800" b="1" i="1" dirty="0">
                <a:solidFill>
                  <a:srgbClr val="FFFFFF"/>
                </a:solidFill>
                <a:latin typeface="Gotham Book"/>
              </a:rPr>
              <a:t>Review Lesson: </a:t>
            </a:r>
          </a:p>
          <a:p>
            <a:pPr algn="l"/>
            <a:r>
              <a:rPr lang="en-US" sz="2800" b="1" i="1" dirty="0">
                <a:solidFill>
                  <a:srgbClr val="FFFFFF"/>
                </a:solidFill>
                <a:latin typeface="Gotham Book"/>
              </a:rPr>
              <a:t>Study Guide &amp; Flashcards</a:t>
            </a:r>
          </a:p>
        </p:txBody>
      </p:sp>
      <p:sp>
        <p:nvSpPr>
          <p:cNvPr id="7" name="TextBox 6">
            <a:extLst>
              <a:ext uri="{FF2B5EF4-FFF2-40B4-BE49-F238E27FC236}">
                <a16:creationId xmlns:a16="http://schemas.microsoft.com/office/drawing/2014/main" id="{64C5315F-A076-12DF-69F9-674A95E226D7}"/>
              </a:ext>
            </a:extLst>
          </p:cNvPr>
          <p:cNvSpPr txBox="1"/>
          <p:nvPr/>
        </p:nvSpPr>
        <p:spPr>
          <a:xfrm>
            <a:off x="218463" y="5976650"/>
            <a:ext cx="6563334" cy="646331"/>
          </a:xfrm>
          <a:prstGeom prst="rect">
            <a:avLst/>
          </a:prstGeom>
          <a:noFill/>
        </p:spPr>
        <p:txBody>
          <a:bodyPr wrap="square" rtlCol="0">
            <a:spAutoFit/>
          </a:bodyPr>
          <a:lstStyle/>
          <a:p>
            <a:pPr>
              <a:spcAft>
                <a:spcPts val="600"/>
              </a:spcAft>
            </a:pPr>
            <a:r>
              <a:rPr lang="en-US" dirty="0">
                <a:solidFill>
                  <a:schemeClr val="bg1"/>
                </a:solidFill>
                <a:latin typeface="Gotham Book"/>
              </a:rPr>
              <a:t>The Civilian Conservation Corps  constructing a dam on the Navasota River at Fort State Parker, 1939. </a:t>
            </a:r>
            <a:r>
              <a:rPr lang="en-US" i="1" dirty="0">
                <a:solidFill>
                  <a:schemeClr val="bg1"/>
                </a:solidFill>
                <a:latin typeface="Gotham Book"/>
              </a:rPr>
              <a:t>The Portal to Texas History</a:t>
            </a:r>
            <a:endParaRPr lang="en-US" dirty="0">
              <a:solidFill>
                <a:schemeClr val="bg1"/>
              </a:solidFill>
              <a:latin typeface="Gotham Book"/>
            </a:endParaRPr>
          </a:p>
        </p:txBody>
      </p:sp>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Warm-up: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warm-up</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94435" y="3394059"/>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6104" y="5245697"/>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57158" y="1658447"/>
            <a:ext cx="1208326" cy="1208326"/>
          </a:xfrm>
          <a:prstGeom prst="rect">
            <a:avLst/>
          </a:prstGeom>
        </p:spPr>
      </p:pic>
      <p:sp>
        <p:nvSpPr>
          <p:cNvPr id="11" name="TextBox 10">
            <a:extLst>
              <a:ext uri="{FF2B5EF4-FFF2-40B4-BE49-F238E27FC236}">
                <a16:creationId xmlns:a16="http://schemas.microsoft.com/office/drawing/2014/main" id="{E3BE58E5-689C-3C86-6E80-0EBC20B47307}"/>
              </a:ext>
            </a:extLst>
          </p:cNvPr>
          <p:cNvSpPr txBox="1"/>
          <p:nvPr/>
        </p:nvSpPr>
        <p:spPr>
          <a:xfrm>
            <a:off x="2861495" y="1605998"/>
            <a:ext cx="5657553" cy="430887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2060"/>
                </a:solidFill>
                <a:effectLst/>
                <a:uLnTx/>
                <a:uFillTx/>
                <a:latin typeface="Gotham Book"/>
                <a:ea typeface="+mn-ea"/>
                <a:cs typeface="+mn-cs"/>
              </a:rPr>
              <a:t>Read each statement in the graphic organizer.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Gotham Book"/>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C00000"/>
                </a:solidFill>
                <a:effectLst/>
                <a:uLnTx/>
                <a:uFillTx/>
                <a:latin typeface="Gotham Book"/>
                <a:ea typeface="+mn-ea"/>
                <a:cs typeface="+mn-cs"/>
              </a:rPr>
              <a:t>Circle or highlight all topics you think we will see on our Unit 12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Gotham Book"/>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B050"/>
                </a:solidFill>
                <a:effectLst/>
                <a:uLnTx/>
                <a:uFillTx/>
                <a:latin typeface="Gotham Book"/>
                <a:ea typeface="+mn-ea"/>
                <a:cs typeface="+mn-cs"/>
              </a:rPr>
              <a:t>Discuss with a partner  </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5203371" y="1643744"/>
            <a:ext cx="6150429" cy="3385456"/>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ctr" defTabSz="914400" rtl="0" eaLnBrk="1" fontAlgn="auto" latinLnBrk="0" hangingPunct="1">
              <a:lnSpc>
                <a:spcPct val="110000"/>
              </a:lnSpc>
              <a:spcBef>
                <a:spcPts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Gotham Book"/>
                <a:ea typeface="Times New Roman" panose="02020603050405020304" pitchFamily="18" charset="0"/>
                <a:cs typeface="Times New Roman" panose="02020603050405020304" pitchFamily="18" charset="0"/>
              </a:rPr>
              <a:t>One thing I expect to see on the Unit 12 test is ________ because __________</a:t>
            </a: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532" y="3107872"/>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a:t>
            </a:r>
          </a:p>
        </p:txBody>
      </p:sp>
      <p:sp>
        <p:nvSpPr>
          <p:cNvPr id="3" name="TextBox 2">
            <a:extLst>
              <a:ext uri="{FF2B5EF4-FFF2-40B4-BE49-F238E27FC236}">
                <a16:creationId xmlns:a16="http://schemas.microsoft.com/office/drawing/2014/main" id="{C6972DD2-9631-36AD-15F5-1E1A9FB07975}"/>
              </a:ext>
            </a:extLst>
          </p:cNvPr>
          <p:cNvSpPr txBox="1"/>
          <p:nvPr/>
        </p:nvSpPr>
        <p:spPr>
          <a:xfrm>
            <a:off x="1120167" y="2286000"/>
            <a:ext cx="1036320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70C0"/>
                </a:solidFill>
                <a:effectLst/>
                <a:uLnTx/>
                <a:uFillTx/>
                <a:latin typeface="Gotham Book"/>
                <a:ea typeface="+mn-ea"/>
                <a:cs typeface="+mn-cs"/>
              </a:rPr>
              <a:t>What is the key information we need to know to be successful on our Unit 12 test?</a:t>
            </a: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8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4" name="TextBox 3">
            <a:extLst>
              <a:ext uri="{FF2B5EF4-FFF2-40B4-BE49-F238E27FC236}">
                <a16:creationId xmlns:a16="http://schemas.microsoft.com/office/drawing/2014/main" id="{81B9E536-78A7-9992-7ABE-730ADAC79277}"/>
              </a:ext>
            </a:extLst>
          </p:cNvPr>
          <p:cNvSpPr txBox="1"/>
          <p:nvPr/>
        </p:nvSpPr>
        <p:spPr>
          <a:xfrm>
            <a:off x="511629" y="1785257"/>
            <a:ext cx="11190513" cy="4401205"/>
          </a:xfrm>
          <a:prstGeom prst="rect">
            <a:avLst/>
          </a:prstGeom>
          <a:noFill/>
        </p:spPr>
        <p:txBody>
          <a:bodyPr wrap="square" rtlCol="0">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4472C4">
                    <a:lumMod val="50000"/>
                  </a:srgbClr>
                </a:solidFill>
                <a:effectLst/>
                <a:uLnTx/>
                <a:uFillTx/>
                <a:latin typeface="Calibri" panose="020F0502020204030204"/>
                <a:ea typeface="+mn-ea"/>
                <a:cs typeface="+mn-cs"/>
              </a:rPr>
              <a:t>We will</a:t>
            </a: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review key terms, people, events, themes, and characteristics of the </a:t>
            </a:r>
            <a:r>
              <a:rPr lang="en-US" sz="4000" dirty="0">
                <a:solidFill>
                  <a:srgbClr val="4472C4">
                    <a:lumMod val="50000"/>
                  </a:srgbClr>
                </a:solidFill>
                <a:latin typeface="Calibri" panose="020F0502020204030204"/>
              </a:rPr>
              <a:t>Great Depression</a:t>
            </a: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to prepare for our Unit 12 test.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C00000"/>
                </a:solidFill>
                <a:effectLst/>
                <a:uLnTx/>
                <a:uFillTx/>
                <a:latin typeface="Calibri" panose="020F0502020204030204"/>
                <a:ea typeface="+mn-ea"/>
                <a:cs typeface="+mn-cs"/>
              </a:rPr>
              <a:t>I will</a:t>
            </a:r>
            <a:r>
              <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rPr>
              <a:t> identify the definitions and significance of key terms, create a timeline of significant events, match statements of cause with their significant effects, and answer practice test questions. </a:t>
            </a: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87F429E-AC06-FC5D-9DF7-DE69B43A23DF}"/>
              </a:ext>
            </a:extLst>
          </p:cNvPr>
          <p:cNvSpPr txBox="1">
            <a:spLocks noGrp="1"/>
          </p:cNvSpPr>
          <p:nvPr>
            <p:ph type="title" idx="4294967295"/>
          </p:nvPr>
        </p:nvSpPr>
        <p:spPr>
          <a:xfrm>
            <a:off x="1635952" y="-41372"/>
            <a:ext cx="9935559" cy="9884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dirty="0">
                <a:ln>
                  <a:noFill/>
                </a:ln>
                <a:solidFill>
                  <a:schemeClr val="tx1"/>
                </a:solidFill>
                <a:effectLst/>
                <a:uLnTx/>
                <a:uFillTx/>
                <a:latin typeface="Gotham Medium"/>
                <a:ea typeface="+mj-ea"/>
                <a:cs typeface="+mj-cs"/>
              </a:rPr>
              <a:t>Part I</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Key Terms and Definitions</a:t>
            </a:r>
          </a:p>
        </p:txBody>
      </p:sp>
      <p:pic>
        <p:nvPicPr>
          <p:cNvPr id="2050" name="Picture 2" descr="A black and white photograph of John Nance Garner wearing a 3-piece suit with a light colored hat, holding a book, and looking up at the camera.">
            <a:extLst>
              <a:ext uri="{FF2B5EF4-FFF2-40B4-BE49-F238E27FC236}">
                <a16:creationId xmlns:a16="http://schemas.microsoft.com/office/drawing/2014/main" id="{37B4B8ED-7530-93B2-1594-308105E2B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26" y="1501548"/>
            <a:ext cx="2862552" cy="385490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938FA79-3388-D48B-6EED-6A02C82BF2C7}"/>
              </a:ext>
            </a:extLst>
          </p:cNvPr>
          <p:cNvSpPr txBox="1"/>
          <p:nvPr/>
        </p:nvSpPr>
        <p:spPr>
          <a:xfrm>
            <a:off x="1306289" y="5410199"/>
            <a:ext cx="2471055" cy="1015663"/>
          </a:xfrm>
          <a:prstGeom prst="rect">
            <a:avLst/>
          </a:prstGeom>
          <a:noFill/>
        </p:spPr>
        <p:txBody>
          <a:bodyPr wrap="square" rtlCol="0">
            <a:spAutoFit/>
          </a:bodyPr>
          <a:lstStyle/>
          <a:p>
            <a:pPr algn="ctr"/>
            <a:r>
              <a:rPr lang="en-US" sz="2000" dirty="0">
                <a:latin typeface="Gotham Book"/>
              </a:rPr>
              <a:t>John Nance Garner</a:t>
            </a:r>
          </a:p>
          <a:p>
            <a:pPr algn="ctr"/>
            <a:r>
              <a:rPr lang="en-US" sz="2000" i="1" dirty="0">
                <a:latin typeface="Gotham Book"/>
              </a:rPr>
              <a:t>The Library of Congress</a:t>
            </a:r>
          </a:p>
        </p:txBody>
      </p:sp>
      <p:pic>
        <p:nvPicPr>
          <p:cNvPr id="2052" name="Picture 4" descr="A photograph from a distance of a small farm on the Great Plains. there is a windmill and a barren tree. A man is walking away from his house toward a cow that is laying down. There is as heavy layer of dust, soil, and dirt on the ground.">
            <a:extLst>
              <a:ext uri="{FF2B5EF4-FFF2-40B4-BE49-F238E27FC236}">
                <a16:creationId xmlns:a16="http://schemas.microsoft.com/office/drawing/2014/main" id="{BFEB3BDB-0F8E-CA9A-913F-E7EFB62EFA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3" t="11228"/>
          <a:stretch>
            <a:fillRect/>
          </a:stretch>
        </p:blipFill>
        <p:spPr bwMode="auto">
          <a:xfrm>
            <a:off x="3810003" y="1396016"/>
            <a:ext cx="3813303" cy="338281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15B283-8A7A-EEC8-4426-F0E172609C35}"/>
              </a:ext>
            </a:extLst>
          </p:cNvPr>
          <p:cNvSpPr txBox="1"/>
          <p:nvPr/>
        </p:nvSpPr>
        <p:spPr>
          <a:xfrm>
            <a:off x="3810003" y="4916550"/>
            <a:ext cx="3813303" cy="707886"/>
          </a:xfrm>
          <a:prstGeom prst="rect">
            <a:avLst/>
          </a:prstGeom>
          <a:noFill/>
        </p:spPr>
        <p:txBody>
          <a:bodyPr wrap="square" rtlCol="0">
            <a:spAutoFit/>
          </a:bodyPr>
          <a:lstStyle/>
          <a:p>
            <a:pPr algn="ctr"/>
            <a:r>
              <a:rPr lang="en-US" sz="2000" dirty="0">
                <a:latin typeface="Gotham Book"/>
              </a:rPr>
              <a:t>A farm in the Dust Bowl</a:t>
            </a:r>
          </a:p>
          <a:p>
            <a:pPr algn="ctr"/>
            <a:r>
              <a:rPr lang="en-US" sz="2000" i="1" dirty="0">
                <a:latin typeface="Gotham Book"/>
              </a:rPr>
              <a:t>The Library of Congress</a:t>
            </a:r>
          </a:p>
        </p:txBody>
      </p:sp>
      <p:pic>
        <p:nvPicPr>
          <p:cNvPr id="2054" name="Picture 6" descr="A photograph of the side of a wooden farm house with an electric water pump next to the house pumping water into the field. There are power lines in the distance.">
            <a:extLst>
              <a:ext uri="{FF2B5EF4-FFF2-40B4-BE49-F238E27FC236}">
                <a16:creationId xmlns:a16="http://schemas.microsoft.com/office/drawing/2014/main" id="{8B74A891-8195-46C1-B3FF-05C8FEB40E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5723" y="1941450"/>
            <a:ext cx="4181221" cy="2975100"/>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BACF61-F99B-E1A3-1C39-9B38D8B26B63}"/>
              </a:ext>
            </a:extLst>
          </p:cNvPr>
          <p:cNvSpPr txBox="1"/>
          <p:nvPr/>
        </p:nvSpPr>
        <p:spPr>
          <a:xfrm>
            <a:off x="8310140" y="4916550"/>
            <a:ext cx="3386562" cy="1015663"/>
          </a:xfrm>
          <a:prstGeom prst="rect">
            <a:avLst/>
          </a:prstGeom>
          <a:noFill/>
        </p:spPr>
        <p:txBody>
          <a:bodyPr wrap="square" rtlCol="0">
            <a:spAutoFit/>
          </a:bodyPr>
          <a:lstStyle/>
          <a:p>
            <a:pPr algn="ctr"/>
            <a:r>
              <a:rPr lang="en-US" sz="2000" dirty="0">
                <a:latin typeface="Gotham Book"/>
              </a:rPr>
              <a:t>An electric water pump at a rural farm</a:t>
            </a:r>
          </a:p>
          <a:p>
            <a:pPr algn="ctr"/>
            <a:r>
              <a:rPr lang="en-US" sz="2000" i="1" dirty="0">
                <a:latin typeface="Gotham Book"/>
              </a:rPr>
              <a:t>The Library of Congress</a:t>
            </a:r>
          </a:p>
        </p:txBody>
      </p:sp>
    </p:spTree>
    <p:extLst>
      <p:ext uri="{BB962C8B-B14F-4D97-AF65-F5344CB8AC3E}">
        <p14:creationId xmlns:p14="http://schemas.microsoft.com/office/powerpoint/2010/main" val="29266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A2DDDE3-5B12-072C-1ACD-E8D75AE48075}"/>
              </a:ext>
            </a:extLst>
          </p:cNvPr>
          <p:cNvSpPr txBox="1">
            <a:spLocks noGrp="1"/>
          </p:cNvSpPr>
          <p:nvPr>
            <p:ph type="title" idx="4294967295"/>
          </p:nvPr>
        </p:nvSpPr>
        <p:spPr>
          <a:xfrm>
            <a:off x="1677409" y="-215539"/>
            <a:ext cx="8664019" cy="13362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500" b="1" i="1" u="none" strike="noStrike" kern="1200" cap="none" spc="0" normalizeH="0" baseline="0" noProof="0" dirty="0">
                <a:ln>
                  <a:noFill/>
                </a:ln>
                <a:solidFill>
                  <a:schemeClr val="bg1"/>
                </a:solidFill>
                <a:effectLst/>
                <a:uLnTx/>
                <a:uFillTx/>
                <a:latin typeface="Gotham Medium"/>
                <a:ea typeface="+mj-ea"/>
                <a:cs typeface="+mj-cs"/>
              </a:rPr>
              <a:t>Part II</a:t>
            </a:r>
            <a:r>
              <a:rPr kumimoji="0" lang="en-US" sz="4500" b="0" i="0" u="none" strike="noStrike" kern="1200" cap="none" spc="0" normalizeH="0" baseline="0" noProof="0" dirty="0">
                <a:ln>
                  <a:noFill/>
                </a:ln>
                <a:solidFill>
                  <a:schemeClr val="bg1"/>
                </a:solidFill>
                <a:effectLst/>
                <a:uLnTx/>
                <a:uFillTx/>
                <a:latin typeface="Gotham Medium"/>
                <a:ea typeface="+mj-ea"/>
                <a:cs typeface="+mj-cs"/>
              </a:rPr>
              <a:t>: Cause and Effect Matching</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078" name="Picture 6" descr="A black and white photograph of a farmer's homestead on the Great Plains. The native grasses have been plowed and the homestead sits on a vast expanse of dirt.">
            <a:extLst>
              <a:ext uri="{FF2B5EF4-FFF2-40B4-BE49-F238E27FC236}">
                <a16:creationId xmlns:a16="http://schemas.microsoft.com/office/drawing/2014/main" id="{C4B690D8-69E6-672C-F6E6-9F9622EAA0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02" t="7143" r="6612" b="4603"/>
          <a:stretch>
            <a:fillRect/>
          </a:stretch>
        </p:blipFill>
        <p:spPr bwMode="auto">
          <a:xfrm>
            <a:off x="1244791" y="1268142"/>
            <a:ext cx="3695695" cy="27813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3080" name="Picture 8" descr="Two cowboys on a cattle drive on the Great Plains. Hundreds of cattle can be seen in the distance.">
            <a:extLst>
              <a:ext uri="{FF2B5EF4-FFF2-40B4-BE49-F238E27FC236}">
                <a16:creationId xmlns:a16="http://schemas.microsoft.com/office/drawing/2014/main" id="{F53ED540-1977-B0B0-3B85-13E2CB1AD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1247" y="4262246"/>
            <a:ext cx="3862572" cy="236715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7" name="Arrow: Right 6" descr="An arrow pointing from the image of the homestead and the image of the cattle drive toward an image of a Dust Bowl storm.">
            <a:extLst>
              <a:ext uri="{FF2B5EF4-FFF2-40B4-BE49-F238E27FC236}">
                <a16:creationId xmlns:a16="http://schemas.microsoft.com/office/drawing/2014/main" id="{F076A547-70EC-186D-C448-E8723090F6FD}"/>
              </a:ext>
            </a:extLst>
          </p:cNvPr>
          <p:cNvSpPr/>
          <p:nvPr/>
        </p:nvSpPr>
        <p:spPr>
          <a:xfrm>
            <a:off x="5573484" y="3178631"/>
            <a:ext cx="1170301" cy="1545772"/>
          </a:xfrm>
          <a:prstGeom prst="rightArrow">
            <a:avLst/>
          </a:pr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An enormous dust storm during the Dust Bowl. The sky is blacked out and a car is driving away from the oncoming dust storm.">
            <a:extLst>
              <a:ext uri="{FF2B5EF4-FFF2-40B4-BE49-F238E27FC236}">
                <a16:creationId xmlns:a16="http://schemas.microsoft.com/office/drawing/2014/main" id="{5857AE80-B714-64BF-B132-49470BD3F9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4831" y="2275358"/>
            <a:ext cx="4523124" cy="326911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43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87F429E-AC06-FC5D-9DF7-DE69B43A23DF}"/>
              </a:ext>
            </a:extLst>
          </p:cNvPr>
          <p:cNvSpPr txBox="1">
            <a:spLocks noGrp="1"/>
          </p:cNvSpPr>
          <p:nvPr>
            <p:ph type="title" idx="4294967295"/>
          </p:nvPr>
        </p:nvSpPr>
        <p:spPr>
          <a:xfrm>
            <a:off x="1796143" y="-124640"/>
            <a:ext cx="10232571" cy="9797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dirty="0">
                <a:ln>
                  <a:noFill/>
                </a:ln>
                <a:solidFill>
                  <a:schemeClr val="tx1"/>
                </a:solidFill>
                <a:effectLst/>
                <a:uLnTx/>
                <a:uFillTx/>
                <a:latin typeface="Gotham Medium"/>
                <a:ea typeface="+mj-ea"/>
                <a:cs typeface="+mj-cs"/>
              </a:rPr>
              <a:t>Part III</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Practice Test Questions</a:t>
            </a:r>
          </a:p>
        </p:txBody>
      </p:sp>
      <p:pic>
        <p:nvPicPr>
          <p:cNvPr id="4098" name="Picture 2" descr="A black and white photograph of a mother wearing a black dress and a head covering. A toddler is sitting on her lap, while a young girl of about 8 years old and a young boy of about 9 or 10 sit alongside her. ">
            <a:extLst>
              <a:ext uri="{FF2B5EF4-FFF2-40B4-BE49-F238E27FC236}">
                <a16:creationId xmlns:a16="http://schemas.microsoft.com/office/drawing/2014/main" id="{B75DE3AA-D5D7-85C4-5A84-C5C46642AA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3082" y="877661"/>
            <a:ext cx="6442438" cy="485389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F0D51E9-0730-7CFD-9BB9-74E34C665534}"/>
              </a:ext>
            </a:extLst>
          </p:cNvPr>
          <p:cNvSpPr txBox="1"/>
          <p:nvPr/>
        </p:nvSpPr>
        <p:spPr>
          <a:xfrm>
            <a:off x="2721429" y="5812971"/>
            <a:ext cx="7913914" cy="984885"/>
          </a:xfrm>
          <a:prstGeom prst="rect">
            <a:avLst/>
          </a:prstGeom>
          <a:noFill/>
        </p:spPr>
        <p:txBody>
          <a:bodyPr wrap="square" rtlCol="0">
            <a:spAutoFit/>
          </a:bodyPr>
          <a:lstStyle/>
          <a:p>
            <a:pPr algn="ctr"/>
            <a:r>
              <a:rPr lang="en-US" sz="2000" dirty="0">
                <a:latin typeface="Gotham Book"/>
              </a:rPr>
              <a:t>A migrant mother with her children in Weslaco, Texas, on the Rio Grande.</a:t>
            </a:r>
          </a:p>
          <a:p>
            <a:pPr algn="ctr"/>
            <a:r>
              <a:rPr lang="en-US" sz="2000" i="1" dirty="0">
                <a:latin typeface="Gotham Book"/>
              </a:rPr>
              <a:t>The Portal to Texas History</a:t>
            </a:r>
            <a:r>
              <a:rPr lang="en-US" sz="2000" dirty="0">
                <a:latin typeface="Gotham Book"/>
              </a:rPr>
              <a:t> </a:t>
            </a:r>
          </a:p>
          <a:p>
            <a:endParaRPr lang="en-US" dirty="0"/>
          </a:p>
        </p:txBody>
      </p:sp>
    </p:spTree>
    <p:extLst>
      <p:ext uri="{BB962C8B-B14F-4D97-AF65-F5344CB8AC3E}">
        <p14:creationId xmlns:p14="http://schemas.microsoft.com/office/powerpoint/2010/main" val="95886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3E2634-D2E6-90A8-91EB-2B0B91D979F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CF74770-D025-5BE4-CDFF-C6CA5729BD37}"/>
              </a:ext>
            </a:extLst>
          </p:cNvPr>
          <p:cNvSpPr txBox="1">
            <a:spLocks noGrp="1"/>
          </p:cNvSpPr>
          <p:nvPr>
            <p:ph type="title" idx="4294967295"/>
          </p:nvPr>
        </p:nvSpPr>
        <p:spPr>
          <a:xfrm>
            <a:off x="1702206"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Exit Ticket: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exit ticket</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96C5B0BC-BA08-C411-EA79-CDAA5A2A905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18322" y="1644996"/>
            <a:ext cx="925793" cy="925793"/>
          </a:xfrm>
          <a:prstGeom prst="rect">
            <a:avLst/>
          </a:prstGeom>
        </p:spPr>
      </p:pic>
      <p:pic>
        <p:nvPicPr>
          <p:cNvPr id="6" name="Graphic 5">
            <a:extLst>
              <a:ext uri="{FF2B5EF4-FFF2-40B4-BE49-F238E27FC236}">
                <a16:creationId xmlns:a16="http://schemas.microsoft.com/office/drawing/2014/main" id="{0F42EEA7-1814-D7CA-01A0-1FAEB70A89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59993" y="4916699"/>
            <a:ext cx="842453" cy="842453"/>
          </a:xfrm>
          <a:prstGeom prst="rect">
            <a:avLst/>
          </a:prstGeom>
        </p:spPr>
      </p:pic>
      <p:sp>
        <p:nvSpPr>
          <p:cNvPr id="11" name="TextBox 10">
            <a:extLst>
              <a:ext uri="{FF2B5EF4-FFF2-40B4-BE49-F238E27FC236}">
                <a16:creationId xmlns:a16="http://schemas.microsoft.com/office/drawing/2014/main" id="{4CB00B3D-7796-5287-E7E8-E76F618EA51D}"/>
              </a:ext>
            </a:extLst>
          </p:cNvPr>
          <p:cNvSpPr txBox="1"/>
          <p:nvPr/>
        </p:nvSpPr>
        <p:spPr>
          <a:xfrm>
            <a:off x="2937306" y="1493825"/>
            <a:ext cx="5657553" cy="430887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2060"/>
                </a:solidFill>
                <a:effectLst/>
                <a:uLnTx/>
                <a:uFillTx/>
                <a:latin typeface="Gotham Book"/>
                <a:ea typeface="+mn-ea"/>
                <a:cs typeface="+mn-cs"/>
              </a:rPr>
              <a:t>Use the graphic organizer to self-assess your preparedness for this test and reflect on the unit’s previous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Gotham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Gotham Book"/>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B050"/>
                </a:solidFill>
                <a:effectLst/>
                <a:uLnTx/>
                <a:uFillTx/>
                <a:latin typeface="Gotham Book"/>
                <a:ea typeface="+mn-ea"/>
                <a:cs typeface="+mn-cs"/>
              </a:rPr>
              <a:t>Discuss with a partner  </a:t>
            </a:r>
          </a:p>
        </p:txBody>
      </p:sp>
    </p:spTree>
    <p:extLst>
      <p:ext uri="{BB962C8B-B14F-4D97-AF65-F5344CB8AC3E}">
        <p14:creationId xmlns:p14="http://schemas.microsoft.com/office/powerpoint/2010/main" val="631959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B12387-3A1A-CF8A-486D-61A65B7FEA5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7C36D51-1392-91C1-ACDF-4AF1ED04681E}"/>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 </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D96EAFDB-2A50-3C91-E578-07895C827E66}"/>
              </a:ext>
            </a:extLst>
          </p:cNvPr>
          <p:cNvSpPr/>
          <p:nvPr/>
        </p:nvSpPr>
        <p:spPr>
          <a:xfrm>
            <a:off x="5203371" y="2373086"/>
            <a:ext cx="6150429" cy="1687285"/>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ctr" defTabSz="914400" rtl="0" eaLnBrk="1" fontAlgn="auto" latinLnBrk="0" hangingPunct="1">
              <a:lnSpc>
                <a:spcPct val="110000"/>
              </a:lnSpc>
              <a:spcBef>
                <a:spcPts val="0"/>
              </a:spcBef>
              <a:spcAft>
                <a:spcPts val="60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Gotham Book"/>
                <a:ea typeface="Times New Roman" panose="02020603050405020304" pitchFamily="18" charset="0"/>
                <a:cs typeface="Times New Roman" panose="02020603050405020304" pitchFamily="18" charset="0"/>
              </a:rPr>
              <a:t>(Share any response)</a:t>
            </a:r>
          </a:p>
        </p:txBody>
      </p:sp>
      <p:pic>
        <p:nvPicPr>
          <p:cNvPr id="4" name="Graphic 3">
            <a:extLst>
              <a:ext uri="{FF2B5EF4-FFF2-40B4-BE49-F238E27FC236}">
                <a16:creationId xmlns:a16="http://schemas.microsoft.com/office/drawing/2014/main" id="{F8958D94-511A-0DE6-6627-203F883456E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82418" y="2791922"/>
            <a:ext cx="1268449" cy="1268449"/>
          </a:xfrm>
          <a:prstGeom prst="rect">
            <a:avLst/>
          </a:prstGeom>
        </p:spPr>
      </p:pic>
    </p:spTree>
    <p:extLst>
      <p:ext uri="{BB962C8B-B14F-4D97-AF65-F5344CB8AC3E}">
        <p14:creationId xmlns:p14="http://schemas.microsoft.com/office/powerpoint/2010/main" val="579165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264</TotalTime>
  <Words>882</Words>
  <Application>Microsoft Office PowerPoint</Application>
  <PresentationFormat>Widescreen</PresentationFormat>
  <Paragraphs>58</Paragraphs>
  <Slides>10</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Unit 12:  The Great Depression</vt:lpstr>
      <vt:lpstr>Warm-up:  Follow the directions to complete your warm-up</vt:lpstr>
      <vt:lpstr>Share with the class</vt:lpstr>
      <vt:lpstr>Essential Question</vt:lpstr>
      <vt:lpstr>In today’s lesson…</vt:lpstr>
      <vt:lpstr>Part I: Key Terms and Definitions</vt:lpstr>
      <vt:lpstr>Part II: Cause and Effect Matching</vt:lpstr>
      <vt:lpstr>Part III: Practice Test Questions</vt:lpstr>
      <vt:lpstr>Exit Ticket:  Follow the directions to complete your exit ticket</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Belden, Dreanna</cp:lastModifiedBy>
  <cp:revision>13</cp:revision>
  <dcterms:created xsi:type="dcterms:W3CDTF">2026-03-31T20:03:38Z</dcterms:created>
  <dcterms:modified xsi:type="dcterms:W3CDTF">2026-06-23T17:07:10Z</dcterms:modified>
</cp:coreProperties>
</file>