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sldIdLst>
    <p:sldId id="257" r:id="rId3"/>
    <p:sldId id="339" r:id="rId4"/>
    <p:sldId id="340" r:id="rId5"/>
    <p:sldId id="374" r:id="rId6"/>
    <p:sldId id="391" r:id="rId7"/>
    <p:sldId id="383" r:id="rId8"/>
    <p:sldId id="345" r:id="rId9"/>
    <p:sldId id="387" r:id="rId10"/>
    <p:sldId id="385" r:id="rId11"/>
    <p:sldId id="388" r:id="rId12"/>
    <p:sldId id="389" r:id="rId13"/>
    <p:sldId id="390" r:id="rId14"/>
    <p:sldId id="394" r:id="rId15"/>
    <p:sldId id="392" r:id="rId16"/>
    <p:sldId id="39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128"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C1C2D6-125B-47C2-8FA2-B2CD344FBE65}" type="datetimeFigureOut">
              <a:rPr lang="en-US" smtClean="0"/>
              <a:t>5/21/2026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0532C0-D2C7-4210-BDA6-AB79580202E8}" type="slidenum">
              <a:rPr lang="en-US" smtClean="0"/>
              <a:t>‹#›</a:t>
            </a:fld>
            <a:endParaRPr lang="en-US"/>
          </a:p>
        </p:txBody>
      </p:sp>
    </p:spTree>
    <p:extLst>
      <p:ext uri="{BB962C8B-B14F-4D97-AF65-F5344CB8AC3E}">
        <p14:creationId xmlns:p14="http://schemas.microsoft.com/office/powerpoint/2010/main" val="2560922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296835/"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17763141/"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exashistory.unt.edu/ark:/67531/metapth202771/"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texashistory.unt.edu/ark:/67531/metapth79190/" TargetMode="External"/><Relationship Id="rId5" Type="http://schemas.openxmlformats.org/officeDocument/2006/relationships/hyperlink" Target="https://texashistory.unt.edu/ark:/67531/metapth1150256/" TargetMode="External"/><Relationship Id="rId4" Type="http://schemas.openxmlformats.org/officeDocument/2006/relationships/hyperlink" Target="https://texashistory.unt.edu/"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exashistory.unt.edu/ark:/67531/metapth1541229/"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loc.gov/item/96521489/"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loc.gov/item/96523441/"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texashistory.unt.edu/" TargetMode="External"/><Relationship Id="rId4" Type="http://schemas.openxmlformats.org/officeDocument/2006/relationships/hyperlink" Target="https://texashistory.unt.edu/ark:/67531/metapth1021028/"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loc.gov/item/98518682/"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texashistory.unt.edu/" TargetMode="External"/><Relationship Id="rId5" Type="http://schemas.openxmlformats.org/officeDocument/2006/relationships/hyperlink" Target="https://texashistory.unt.edu/ark:/67531/metapth661917/" TargetMode="External"/><Relationship Id="rId4" Type="http://schemas.openxmlformats.org/officeDocument/2006/relationships/hyperlink" Target="https://www.loc.gov/item/2017835124/"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Reid, Robert L., 1938-. Picturing Texas: The Farm Security Administration-Office of War Information Photographers in the Lone Star State, 1935-1943, book, 1994; Austin, Texas. (</a:t>
            </a:r>
            <a:r>
              <a:rPr lang="en-US" sz="1200" b="0" i="0" u="none" strike="noStrike" kern="1200" dirty="0">
                <a:solidFill>
                  <a:schemeClr val="tx1"/>
                </a:solidFill>
                <a:effectLst/>
                <a:latin typeface="+mn-lt"/>
                <a:ea typeface="+mn-ea"/>
                <a:cs typeface="+mn-cs"/>
                <a:hlinkClick r:id="rId3"/>
              </a:rPr>
              <a:t>https://texashistory.unt.edu/ark:/67531/metapth296835/</a:t>
            </a:r>
            <a:r>
              <a:rPr lang="en-US" sz="1200" b="0" i="0" u="none" strike="noStrike" kern="1200" dirty="0">
                <a:solidFill>
                  <a:schemeClr val="tx1"/>
                </a:solidFill>
                <a:effectLst/>
                <a:latin typeface="+mn-lt"/>
                <a:ea typeface="+mn-ea"/>
                <a:cs typeface="+mn-cs"/>
              </a:rPr>
              <a:t>: accessed April 13,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Lange, Dorothea. </a:t>
            </a:r>
            <a:r>
              <a:rPr lang="en-US" sz="1200" b="0" i="1" u="none" strike="noStrike" kern="1200" dirty="0">
                <a:solidFill>
                  <a:schemeClr val="tx1"/>
                </a:solidFill>
                <a:effectLst/>
                <a:latin typeface="+mn-lt"/>
                <a:ea typeface="+mn-ea"/>
                <a:cs typeface="+mn-cs"/>
              </a:rPr>
              <a:t>Migrant family from Oklahoma in Texas. A family of six alongside the road. An example of how they fall between the relief agencies. The father, aged thirty-five, is an intelligent fellow, a painter by trade. Advanced tuberculosis, victim of an occupational disease. Ineligible for </a:t>
            </a:r>
            <a:r>
              <a:rPr lang="en-US" sz="1200" b="0" i="1" u="none" strike="noStrike" kern="1200" dirty="0" err="1">
                <a:solidFill>
                  <a:schemeClr val="tx1"/>
                </a:solidFill>
                <a:effectLst/>
                <a:latin typeface="+mn-lt"/>
                <a:ea typeface="+mn-ea"/>
                <a:cs typeface="+mn-cs"/>
              </a:rPr>
              <a:t>WPAWorks</a:t>
            </a:r>
            <a:r>
              <a:rPr lang="en-US" sz="1200" b="0" i="1" u="none" strike="noStrike" kern="1200" dirty="0">
                <a:solidFill>
                  <a:schemeClr val="tx1"/>
                </a:solidFill>
                <a:effectLst/>
                <a:latin typeface="+mn-lt"/>
                <a:ea typeface="+mn-ea"/>
                <a:cs typeface="+mn-cs"/>
              </a:rPr>
              <a:t> Progress Administration, rated as totally disabled. As a state charge under Oklahoma relief standards, the family were told the maximum relief would be seven dollars every two weeks. They lost their home, their furniture, took to the road a year ago and when the photographs were made they were found to be without money, shelter, and without food for the four children</a:t>
            </a:r>
            <a:r>
              <a:rPr lang="en-US" sz="1200" b="0" i="0" u="none" strike="noStrike" kern="1200" dirty="0">
                <a:solidFill>
                  <a:schemeClr val="tx1"/>
                </a:solidFill>
                <a:effectLst/>
                <a:latin typeface="+mn-lt"/>
                <a:ea typeface="+mn-ea"/>
                <a:cs typeface="+mn-cs"/>
              </a:rPr>
              <a:t>. August 1936.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https://www.loc.gov/item/2017763141/</a:t>
            </a:r>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6</a:t>
            </a:fld>
            <a:endParaRPr lang="en-US"/>
          </a:p>
        </p:txBody>
      </p:sp>
    </p:spTree>
    <p:extLst>
      <p:ext uri="{BB962C8B-B14F-4D97-AF65-F5344CB8AC3E}">
        <p14:creationId xmlns:p14="http://schemas.microsoft.com/office/powerpoint/2010/main" val="1474269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7</a:t>
            </a:fld>
            <a:endParaRPr lang="en-US"/>
          </a:p>
        </p:txBody>
      </p:sp>
    </p:spTree>
    <p:extLst>
      <p:ext uri="{BB962C8B-B14F-4D97-AF65-F5344CB8AC3E}">
        <p14:creationId xmlns:p14="http://schemas.microsoft.com/office/powerpoint/2010/main" val="802645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[Oil Wells at Spindletop], photograph, Date Unknown; (</a:t>
            </a:r>
            <a:r>
              <a:rPr lang="en-US" sz="1200" b="0" i="0" u="none" strike="noStrike" kern="1200" dirty="0">
                <a:solidFill>
                  <a:schemeClr val="tx1"/>
                </a:solidFill>
                <a:effectLst/>
                <a:latin typeface="+mn-lt"/>
                <a:ea typeface="+mn-ea"/>
                <a:cs typeface="+mn-cs"/>
                <a:hlinkClick r:id="rId3"/>
              </a:rPr>
              <a:t>https://texashistory.unt.edu/ark:/67531/metapth202771/</a:t>
            </a:r>
            <a:r>
              <a:rPr lang="en-US" sz="1200" b="0" i="0" u="none" strike="noStrike" kern="1200" dirty="0">
                <a:solidFill>
                  <a:schemeClr val="tx1"/>
                </a:solidFill>
                <a:effectLst/>
                <a:latin typeface="+mn-lt"/>
                <a:ea typeface="+mn-ea"/>
                <a:cs typeface="+mn-cs"/>
              </a:rPr>
              <a:t>: accessed January 30,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Museum of the Gulf Coast.</a:t>
            </a:r>
            <a:endParaRPr lang="en-US"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sz="1200" b="0" i="1" u="none" strike="noStrike" kern="1200" dirty="0">
                <a:solidFill>
                  <a:schemeClr val="tx1"/>
                </a:solidFill>
                <a:effectLst/>
                <a:latin typeface="+mn-lt"/>
                <a:ea typeface="+mn-ea"/>
                <a:cs typeface="+mn-cs"/>
              </a:rPr>
              <a:t>[Farmer on a Tractor]. </a:t>
            </a:r>
            <a:r>
              <a:rPr lang="en-US" sz="1200" b="0" i="0" u="none" strike="noStrike" kern="1200" dirty="0">
                <a:solidFill>
                  <a:schemeClr val="tx1"/>
                </a:solidFill>
                <a:effectLst/>
                <a:latin typeface="+mn-lt"/>
                <a:ea typeface="+mn-ea"/>
                <a:cs typeface="+mn-cs"/>
              </a:rPr>
              <a:t>1917. Photograph. University of North Texas Libraries, The Portal to Texas History; crediting Panhandle-Plains Historical Museum. </a:t>
            </a:r>
            <a:r>
              <a:rPr lang="en-US" sz="1200" b="0" i="0" u="sng" strike="noStrike" kern="1200" dirty="0">
                <a:solidFill>
                  <a:schemeClr val="tx1"/>
                </a:solidFill>
                <a:effectLst/>
                <a:latin typeface="+mn-lt"/>
                <a:ea typeface="+mn-ea"/>
                <a:cs typeface="+mn-cs"/>
                <a:hlinkClick r:id="rId5"/>
              </a:rPr>
              <a:t>https://texashistory.unt.edu/ark:/67531/metapth1150256/</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[Crowd in front of the Strand Theater]</a:t>
            </a:r>
            <a:r>
              <a:rPr lang="en-US" sz="1200" b="0" i="0" u="none" strike="noStrike" kern="1200" dirty="0">
                <a:solidFill>
                  <a:schemeClr val="tx1"/>
                </a:solidFill>
                <a:effectLst/>
                <a:latin typeface="+mn-lt"/>
                <a:ea typeface="+mn-ea"/>
                <a:cs typeface="+mn-cs"/>
              </a:rPr>
              <a:t>. 1926. Photograph. University of North Texas Libraries, The Portal to Texas History; crediting Port Arthur Public Library. </a:t>
            </a:r>
            <a:r>
              <a:rPr lang="en-US" sz="1200" b="0" i="0" u="sng" strike="noStrike" kern="1200" dirty="0">
                <a:solidFill>
                  <a:schemeClr val="tx1"/>
                </a:solidFill>
                <a:effectLst/>
                <a:latin typeface="+mn-lt"/>
                <a:ea typeface="+mn-ea"/>
                <a:cs typeface="+mn-cs"/>
                <a:hlinkClick r:id="rId6"/>
              </a:rPr>
              <a:t>https://texashistory.unt.edu/ark:/67531/metapth79190/</a:t>
            </a:r>
            <a:r>
              <a:rPr lang="en-US" sz="1200" b="0" i="0" u="none" strike="noStrike" kern="1200" dirty="0">
                <a:solidFill>
                  <a:schemeClr val="tx1"/>
                </a:solidFill>
                <a:effectLst/>
                <a:latin typeface="+mn-lt"/>
                <a:ea typeface="+mn-ea"/>
                <a:cs typeface="+mn-cs"/>
              </a:rPr>
              <a:t>.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8</a:t>
            </a:fld>
            <a:endParaRPr lang="en-US"/>
          </a:p>
        </p:txBody>
      </p:sp>
    </p:spTree>
    <p:extLst>
      <p:ext uri="{BB962C8B-B14F-4D97-AF65-F5344CB8AC3E}">
        <p14:creationId xmlns:p14="http://schemas.microsoft.com/office/powerpoint/2010/main" val="3621571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Detroit Publishing Co., Publisher. </a:t>
            </a:r>
            <a:r>
              <a:rPr lang="en-US" sz="1200" b="0" i="1" kern="1200" dirty="0">
                <a:solidFill>
                  <a:schemeClr val="tx1"/>
                </a:solidFill>
                <a:effectLst/>
                <a:latin typeface="+mn-lt"/>
                <a:ea typeface="+mn-ea"/>
                <a:cs typeface="+mn-cs"/>
              </a:rPr>
              <a:t>New York Stock Exchange</a:t>
            </a:r>
            <a:r>
              <a:rPr lang="en-US" sz="1200" b="0" i="0" kern="1200" dirty="0">
                <a:solidFill>
                  <a:schemeClr val="tx1"/>
                </a:solidFill>
                <a:effectLst/>
                <a:latin typeface="+mn-lt"/>
                <a:ea typeface="+mn-ea"/>
                <a:cs typeface="+mn-cs"/>
              </a:rPr>
              <a:t>. New York New York State United States, None. [Between 1900 and 1905] Photograph. https://www.loc.gov/item/2016813021/.</a:t>
            </a:r>
          </a:p>
          <a:p>
            <a:br>
              <a:rPr lang="en-US" dirty="0"/>
            </a:br>
            <a:r>
              <a:rPr lang="en-US" sz="1200" b="0" i="0" kern="1200" dirty="0" err="1">
                <a:solidFill>
                  <a:schemeClr val="tx1"/>
                </a:solidFill>
                <a:effectLst/>
                <a:latin typeface="+mn-lt"/>
                <a:ea typeface="+mn-ea"/>
                <a:cs typeface="+mn-cs"/>
              </a:rPr>
              <a:t>Gottscho</a:t>
            </a:r>
            <a:r>
              <a:rPr lang="en-US" sz="1200" b="0" i="0" kern="1200" dirty="0">
                <a:solidFill>
                  <a:schemeClr val="tx1"/>
                </a:solidFill>
                <a:effectLst/>
                <a:latin typeface="+mn-lt"/>
                <a:ea typeface="+mn-ea"/>
                <a:cs typeface="+mn-cs"/>
              </a:rPr>
              <a:t>-Schleisner, Inc, photographer. </a:t>
            </a:r>
            <a:r>
              <a:rPr lang="en-US" sz="1200" b="0" i="1" kern="1200" dirty="0">
                <a:solidFill>
                  <a:schemeClr val="tx1"/>
                </a:solidFill>
                <a:effectLst/>
                <a:latin typeface="+mn-lt"/>
                <a:ea typeface="+mn-ea"/>
                <a:cs typeface="+mn-cs"/>
              </a:rPr>
              <a:t>New York Stock Exchange. View III</a:t>
            </a:r>
            <a:r>
              <a:rPr lang="en-US" sz="1200" b="0" i="0" kern="1200" dirty="0">
                <a:solidFill>
                  <a:schemeClr val="tx1"/>
                </a:solidFill>
                <a:effectLst/>
                <a:latin typeface="+mn-lt"/>
                <a:ea typeface="+mn-ea"/>
                <a:cs typeface="+mn-cs"/>
              </a:rPr>
              <a:t>. United States New York New York State, 1939. Photograph. https://www.loc.gov/item/2018722305/.</a:t>
            </a:r>
          </a:p>
          <a:p>
            <a:br>
              <a:rPr lang="en-US" dirty="0"/>
            </a:br>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9</a:t>
            </a:fld>
            <a:endParaRPr lang="en-US"/>
          </a:p>
        </p:txBody>
      </p:sp>
    </p:spTree>
    <p:extLst>
      <p:ext uri="{BB962C8B-B14F-4D97-AF65-F5344CB8AC3E}">
        <p14:creationId xmlns:p14="http://schemas.microsoft.com/office/powerpoint/2010/main" val="1977958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“Near Panic on Stock Exchange: $3,000,000,000 Values wiped Out in $10 to $96 Declines”. </a:t>
            </a:r>
            <a:r>
              <a:rPr lang="en-US" sz="1200" b="0" i="1" u="none" strike="noStrike" kern="1200" dirty="0">
                <a:solidFill>
                  <a:schemeClr val="tx1"/>
                </a:solidFill>
                <a:effectLst/>
                <a:latin typeface="+mn-lt"/>
                <a:ea typeface="+mn-ea"/>
                <a:cs typeface="+mn-cs"/>
              </a:rPr>
              <a:t>Cooper Review</a:t>
            </a:r>
            <a:r>
              <a:rPr lang="en-US" sz="1200" b="0" i="0" u="none" strike="noStrike" kern="1200" dirty="0">
                <a:solidFill>
                  <a:schemeClr val="tx1"/>
                </a:solidFill>
                <a:effectLst/>
                <a:latin typeface="+mn-lt"/>
                <a:ea typeface="+mn-ea"/>
                <a:cs typeface="+mn-cs"/>
              </a:rPr>
              <a:t>, October 25, 1929. University of North Texas Libraries, The Portal to Texas History; crediting Delta County Public Library. </a:t>
            </a:r>
            <a:r>
              <a:rPr lang="en-US" sz="1200" b="0" i="0" u="sng" strike="noStrike" kern="1200" dirty="0">
                <a:solidFill>
                  <a:schemeClr val="tx1"/>
                </a:solidFill>
                <a:effectLst/>
                <a:latin typeface="+mn-lt"/>
                <a:ea typeface="+mn-ea"/>
                <a:cs typeface="+mn-cs"/>
                <a:hlinkClick r:id="rId3"/>
              </a:rPr>
              <a:t>https://texashistory.unt.edu/ark:/67531/metapth1541229/</a:t>
            </a:r>
            <a:r>
              <a:rPr lang="en-US" sz="1200" b="0" i="0" u="none" strike="noStrike" kern="1200" dirty="0">
                <a:solidFill>
                  <a:schemeClr val="tx1"/>
                </a:solidFill>
                <a:effectLst/>
                <a:latin typeface="+mn-lt"/>
                <a:ea typeface="+mn-ea"/>
                <a:cs typeface="+mn-cs"/>
              </a:rPr>
              <a: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Crowd of depositors gather in the rain outside Bank of United States after its failure / World-Telegram staff photo</a:t>
            </a:r>
            <a:r>
              <a:rPr lang="en-US" sz="1200" b="0" i="0" u="none" strike="noStrike" kern="1200" dirty="0">
                <a:solidFill>
                  <a:schemeClr val="tx1"/>
                </a:solidFill>
                <a:effectLst/>
                <a:latin typeface="+mn-lt"/>
                <a:ea typeface="+mn-ea"/>
                <a:cs typeface="+mn-cs"/>
              </a:rPr>
              <a:t>. 1931. Photograph. </a:t>
            </a:r>
            <a:r>
              <a:rPr lang="en-US" sz="1200" b="0" i="0" u="sng" strike="noStrike" kern="1200" dirty="0">
                <a:solidFill>
                  <a:schemeClr val="tx1"/>
                </a:solidFill>
                <a:effectLst/>
                <a:latin typeface="+mn-lt"/>
                <a:ea typeface="+mn-ea"/>
                <a:cs typeface="+mn-cs"/>
                <a:hlinkClick r:id="rId4"/>
              </a:rPr>
              <a:t>https://www.loc.gov/item/96521489/</a:t>
            </a:r>
            <a:r>
              <a:rPr lang="en-US" sz="1200" b="0" i="0" u="none" strike="noStrike"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10</a:t>
            </a:fld>
            <a:endParaRPr lang="en-US"/>
          </a:p>
        </p:txBody>
      </p:sp>
    </p:spTree>
    <p:extLst>
      <p:ext uri="{BB962C8B-B14F-4D97-AF65-F5344CB8AC3E}">
        <p14:creationId xmlns:p14="http://schemas.microsoft.com/office/powerpoint/2010/main" val="197741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err="1">
                <a:solidFill>
                  <a:schemeClr val="tx1"/>
                </a:solidFill>
                <a:effectLst/>
                <a:latin typeface="+mn-lt"/>
                <a:ea typeface="+mn-ea"/>
                <a:cs typeface="+mn-cs"/>
              </a:rPr>
              <a:t>Goldensky</a:t>
            </a:r>
            <a:r>
              <a:rPr lang="en-US" sz="1200" b="0" i="0" u="none" strike="noStrike" kern="1200" dirty="0">
                <a:solidFill>
                  <a:schemeClr val="tx1"/>
                </a:solidFill>
                <a:effectLst/>
                <a:latin typeface="+mn-lt"/>
                <a:ea typeface="+mn-ea"/>
                <a:cs typeface="+mn-cs"/>
              </a:rPr>
              <a:t>, Elias.</a:t>
            </a:r>
            <a:r>
              <a:rPr lang="en-US" sz="1200" b="0" i="1" u="none" strike="noStrike" kern="1200" dirty="0">
                <a:solidFill>
                  <a:schemeClr val="tx1"/>
                </a:solidFill>
                <a:effectLst/>
                <a:latin typeface="+mn-lt"/>
                <a:ea typeface="+mn-ea"/>
                <a:cs typeface="+mn-cs"/>
              </a:rPr>
              <a:t> Franklin Delano Roosevelt, head-and-shoulders portrait, facing slightly left</a:t>
            </a:r>
            <a:r>
              <a:rPr lang="en-US" sz="1200" b="0" i="0" u="none" strike="noStrike" kern="1200" dirty="0">
                <a:solidFill>
                  <a:schemeClr val="tx1"/>
                </a:solidFill>
                <a:effectLst/>
                <a:latin typeface="+mn-lt"/>
                <a:ea typeface="+mn-ea"/>
                <a:cs typeface="+mn-cs"/>
              </a:rPr>
              <a:t>. December 27, 1933.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https://www.loc.gov/item/96523441/</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Pendergraft, W. L. The Tri-Cities Sun (Goose Creek, Tex.), Vol. 14, No. 34, Ed. 1 Tuesday, July 12, 1932, newspaper, July 12, 1932; Goose Creek, Texas. (</a:t>
            </a:r>
            <a:r>
              <a:rPr lang="en-US" sz="1200" b="0" i="0" u="none" strike="noStrike" kern="1200" dirty="0">
                <a:solidFill>
                  <a:schemeClr val="tx1"/>
                </a:solidFill>
                <a:effectLst/>
                <a:latin typeface="+mn-lt"/>
                <a:ea typeface="+mn-ea"/>
                <a:cs typeface="+mn-cs"/>
                <a:hlinkClick r:id="rId4"/>
              </a:rPr>
              <a:t>https://texashistory.unt.edu/ark:/67531/metapth1021028/</a:t>
            </a:r>
            <a:r>
              <a:rPr lang="en-US" sz="1200" b="0" i="0" kern="1200" dirty="0">
                <a:solidFill>
                  <a:schemeClr val="tx1"/>
                </a:solidFill>
                <a:effectLst/>
                <a:latin typeface="+mn-lt"/>
                <a:ea typeface="+mn-ea"/>
                <a:cs typeface="+mn-cs"/>
              </a:rPr>
              <a:t>: accessed May 5, 2026), University of North Texas Libraries, The Portal to Texas History, </a:t>
            </a:r>
            <a:r>
              <a:rPr lang="en-US" sz="1200" b="0" i="0" u="none" strike="noStrike" kern="1200" dirty="0">
                <a:solidFill>
                  <a:schemeClr val="tx1"/>
                </a:solidFill>
                <a:effectLst/>
                <a:latin typeface="+mn-lt"/>
                <a:ea typeface="+mn-ea"/>
                <a:cs typeface="+mn-cs"/>
                <a:hlinkClick r:id="rId5"/>
              </a:rPr>
              <a:t>https://texashistory.unt.edu</a:t>
            </a:r>
            <a:r>
              <a:rPr lang="en-US" sz="1200" b="0" i="0" kern="1200" dirty="0">
                <a:solidFill>
                  <a:schemeClr val="tx1"/>
                </a:solidFill>
                <a:effectLst/>
                <a:latin typeface="+mn-lt"/>
                <a:ea typeface="+mn-ea"/>
                <a:cs typeface="+mn-cs"/>
              </a:rPr>
              <a:t>; crediting Sterling Municipal Library.</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11</a:t>
            </a:fld>
            <a:endParaRPr lang="en-US"/>
          </a:p>
        </p:txBody>
      </p:sp>
    </p:spTree>
    <p:extLst>
      <p:ext uri="{BB962C8B-B14F-4D97-AF65-F5344CB8AC3E}">
        <p14:creationId xmlns:p14="http://schemas.microsoft.com/office/powerpoint/2010/main" val="959637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Bock, Vera. </a:t>
            </a:r>
            <a:r>
              <a:rPr lang="en-US" sz="1200" b="0" i="1" u="none" strike="noStrike" kern="1200" dirty="0">
                <a:solidFill>
                  <a:schemeClr val="tx1"/>
                </a:solidFill>
                <a:effectLst/>
                <a:latin typeface="+mn-lt"/>
                <a:ea typeface="+mn-ea"/>
                <a:cs typeface="+mn-cs"/>
              </a:rPr>
              <a:t>Work pays America! Prosperity</a:t>
            </a:r>
            <a:r>
              <a:rPr lang="en-US" sz="1200" b="0" i="0" u="none" strike="noStrike" kern="1200" dirty="0">
                <a:solidFill>
                  <a:schemeClr val="tx1"/>
                </a:solidFill>
                <a:effectLst/>
                <a:latin typeface="+mn-lt"/>
                <a:ea typeface="+mn-ea"/>
                <a:cs typeface="+mn-cs"/>
              </a:rPr>
              <a:t>. 1936-41. Photograph. </a:t>
            </a:r>
            <a:r>
              <a:rPr lang="en-US" sz="1200" b="0" i="0" u="sng" strike="noStrike" kern="1200" dirty="0">
                <a:solidFill>
                  <a:schemeClr val="tx1"/>
                </a:solidFill>
                <a:effectLst/>
                <a:latin typeface="+mn-lt"/>
                <a:ea typeface="+mn-ea"/>
                <a:cs typeface="+mn-cs"/>
                <a:hlinkClick r:id="rId3"/>
              </a:rPr>
              <a:t>https://www.loc.gov/item/98518682/</a:t>
            </a:r>
            <a:r>
              <a:rPr lang="en-US" sz="1200" b="0" i="0" u="none" strike="noStrike" kern="1200" dirty="0">
                <a:solidFill>
                  <a:schemeClr val="tx1"/>
                </a:solidFill>
                <a:effectLst/>
                <a:latin typeface="+mn-lt"/>
                <a:ea typeface="+mn-ea"/>
                <a:cs typeface="+mn-cs"/>
              </a:rPr>
              <a: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Rothstein, Arthur. </a:t>
            </a:r>
            <a:r>
              <a:rPr lang="en-US" sz="1200" b="0" i="1" u="none" strike="noStrike" kern="1200" dirty="0">
                <a:solidFill>
                  <a:schemeClr val="tx1"/>
                </a:solidFill>
                <a:effectLst/>
                <a:latin typeface="+mn-lt"/>
                <a:ea typeface="+mn-ea"/>
                <a:cs typeface="+mn-cs"/>
              </a:rPr>
              <a:t>Hayti, Missouri. U.S. Rural Electrification Administration REA cooperative maintenance truck at the substation</a:t>
            </a:r>
            <a:r>
              <a:rPr lang="en-US" sz="1200" b="0" i="0" u="none" strike="noStrike" kern="1200" dirty="0">
                <a:solidFill>
                  <a:schemeClr val="tx1"/>
                </a:solidFill>
                <a:effectLst/>
                <a:latin typeface="+mn-lt"/>
                <a:ea typeface="+mn-ea"/>
                <a:cs typeface="+mn-cs"/>
              </a:rPr>
              <a:t>. Pemiscot County Missouri Hayti United States, 1942. July. Photograph. </a:t>
            </a:r>
            <a:r>
              <a:rPr lang="en-US" sz="1200" b="0" i="0" u="sng" strike="noStrike" kern="1200" dirty="0">
                <a:solidFill>
                  <a:schemeClr val="tx1"/>
                </a:solidFill>
                <a:effectLst/>
                <a:latin typeface="+mn-lt"/>
                <a:ea typeface="+mn-ea"/>
                <a:cs typeface="+mn-cs"/>
                <a:hlinkClick r:id="rId4"/>
              </a:rPr>
              <a:t>https://www.loc.gov/item/2017835124/</a:t>
            </a:r>
            <a:r>
              <a:rPr lang="en-US" sz="1200" b="0" i="0" u="none" strike="noStrike" kern="1200" dirty="0">
                <a:solidFill>
                  <a:schemeClr val="tx1"/>
                </a:solidFill>
                <a:effectLst/>
                <a:latin typeface="+mn-lt"/>
                <a:ea typeface="+mn-ea"/>
                <a:cs typeface="+mn-cs"/>
              </a:rPr>
              <a:t>. </a:t>
            </a:r>
          </a:p>
          <a:p>
            <a:endParaRPr lang="en-US" dirty="0"/>
          </a:p>
          <a:p>
            <a:pPr rtl="0"/>
            <a:r>
              <a:rPr lang="en-US" sz="1200" b="0" i="0" u="none" strike="noStrike" kern="1200" dirty="0">
                <a:solidFill>
                  <a:schemeClr val="tx1"/>
                </a:solidFill>
                <a:effectLst/>
                <a:latin typeface="+mn-lt"/>
                <a:ea typeface="+mn-ea"/>
                <a:cs typeface="+mn-cs"/>
              </a:rPr>
              <a:t>Texas. Parks and Wildlife Department. [Trading Card: Civilian Conservation Corps], text, 2011; Texas. (</a:t>
            </a:r>
            <a:r>
              <a:rPr lang="en-US" sz="1200" b="0" i="0" u="none" strike="noStrike" kern="1200" dirty="0">
                <a:solidFill>
                  <a:schemeClr val="tx1"/>
                </a:solidFill>
                <a:effectLst/>
                <a:latin typeface="+mn-lt"/>
                <a:ea typeface="+mn-ea"/>
                <a:cs typeface="+mn-cs"/>
                <a:hlinkClick r:id="rId5"/>
              </a:rPr>
              <a:t>https://texashistory.unt.edu/ark:/67531/metapth661917/</a:t>
            </a:r>
            <a:r>
              <a:rPr lang="en-US" sz="1200" b="0" i="0" u="none" strike="noStrike" kern="1200" dirty="0">
                <a:solidFill>
                  <a:schemeClr val="tx1"/>
                </a:solidFill>
                <a:effectLst/>
                <a:latin typeface="+mn-lt"/>
                <a:ea typeface="+mn-ea"/>
                <a:cs typeface="+mn-cs"/>
              </a:rPr>
              <a:t>: accessed April 9, 2026), University of North Texas Libraries, The Portal to Texas History, </a:t>
            </a:r>
            <a:r>
              <a:rPr lang="en-US" sz="1200" b="0" i="0" u="none" strike="noStrike" kern="1200" dirty="0">
                <a:solidFill>
                  <a:schemeClr val="tx1"/>
                </a:solidFill>
                <a:effectLst/>
                <a:latin typeface="+mn-lt"/>
                <a:ea typeface="+mn-ea"/>
                <a:cs typeface="+mn-cs"/>
                <a:hlinkClick r:id="rId6"/>
              </a:rPr>
              <a:t>https://texashistory.unt.edu</a:t>
            </a:r>
            <a:r>
              <a:rPr lang="en-US" sz="1200" b="0" i="0" u="none" strike="noStrike" kern="1200" dirty="0">
                <a:solidFill>
                  <a:schemeClr val="tx1"/>
                </a:solidFill>
                <a:effectLst/>
                <a:latin typeface="+mn-lt"/>
                <a:ea typeface="+mn-ea"/>
                <a:cs typeface="+mn-cs"/>
              </a:rPr>
              <a:t>; crediting UNT Libraries Government Documents Department.</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12</a:t>
            </a:fld>
            <a:endParaRPr lang="en-US"/>
          </a:p>
        </p:txBody>
      </p:sp>
    </p:spTree>
    <p:extLst>
      <p:ext uri="{BB962C8B-B14F-4D97-AF65-F5344CB8AC3E}">
        <p14:creationId xmlns:p14="http://schemas.microsoft.com/office/powerpoint/2010/main" val="3375122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2259F-679F-48B8-81BD-DADBC57E20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9B9E73-4E9C-C16F-7F5F-C308610EB4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2CD633-3078-DCA2-1594-00E20F4CF75E}"/>
              </a:ext>
            </a:extLst>
          </p:cNvPr>
          <p:cNvSpPr>
            <a:spLocks noGrp="1"/>
          </p:cNvSpPr>
          <p:nvPr>
            <p:ph type="dt" sz="half" idx="10"/>
          </p:nvPr>
        </p:nvSpPr>
        <p:spPr/>
        <p:txBody>
          <a:bodyPr/>
          <a:lstStyle/>
          <a:p>
            <a:fld id="{FEBB6292-0AFE-4258-A2DE-AD43461C1ADB}" type="datetimeFigureOut">
              <a:rPr lang="en-US" smtClean="0"/>
              <a:t>5/21/2026</a:t>
            </a:fld>
            <a:endParaRPr lang="en-US"/>
          </a:p>
        </p:txBody>
      </p:sp>
      <p:sp>
        <p:nvSpPr>
          <p:cNvPr id="5" name="Footer Placeholder 4">
            <a:extLst>
              <a:ext uri="{FF2B5EF4-FFF2-40B4-BE49-F238E27FC236}">
                <a16:creationId xmlns:a16="http://schemas.microsoft.com/office/drawing/2014/main" id="{FD3C1EEB-0ACA-5FB8-CA94-7260CEB894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A69012-5737-6A9D-F418-A66FCCDBF31D}"/>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4218183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F06EA-9D7B-9048-6EF1-3FE5926C7E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EC1520-B25D-7BD7-84D4-2823F2F394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F84FB5-366D-2391-6729-2D9D4C5BBCEA}"/>
              </a:ext>
            </a:extLst>
          </p:cNvPr>
          <p:cNvSpPr>
            <a:spLocks noGrp="1"/>
          </p:cNvSpPr>
          <p:nvPr>
            <p:ph type="dt" sz="half" idx="10"/>
          </p:nvPr>
        </p:nvSpPr>
        <p:spPr/>
        <p:txBody>
          <a:bodyPr/>
          <a:lstStyle/>
          <a:p>
            <a:fld id="{FEBB6292-0AFE-4258-A2DE-AD43461C1ADB}" type="datetimeFigureOut">
              <a:rPr lang="en-US" smtClean="0"/>
              <a:t>5/21/2026</a:t>
            </a:fld>
            <a:endParaRPr lang="en-US"/>
          </a:p>
        </p:txBody>
      </p:sp>
      <p:sp>
        <p:nvSpPr>
          <p:cNvPr id="5" name="Footer Placeholder 4">
            <a:extLst>
              <a:ext uri="{FF2B5EF4-FFF2-40B4-BE49-F238E27FC236}">
                <a16:creationId xmlns:a16="http://schemas.microsoft.com/office/drawing/2014/main" id="{404C594C-C8FC-92BC-D896-C8B12ACFB4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335C6C-CBB0-F694-E33C-0DEEC262E989}"/>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887909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D95FF-6C73-FAFB-C4D3-0F66D08A8E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44D32D-585D-45EA-B901-57184FAA12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5CF931-3C7F-3B02-1D7C-C7537EF4B9D7}"/>
              </a:ext>
            </a:extLst>
          </p:cNvPr>
          <p:cNvSpPr>
            <a:spLocks noGrp="1"/>
          </p:cNvSpPr>
          <p:nvPr>
            <p:ph type="dt" sz="half" idx="10"/>
          </p:nvPr>
        </p:nvSpPr>
        <p:spPr/>
        <p:txBody>
          <a:bodyPr/>
          <a:lstStyle/>
          <a:p>
            <a:fld id="{FEBB6292-0AFE-4258-A2DE-AD43461C1ADB}" type="datetimeFigureOut">
              <a:rPr lang="en-US" smtClean="0"/>
              <a:t>5/21/2026</a:t>
            </a:fld>
            <a:endParaRPr lang="en-US"/>
          </a:p>
        </p:txBody>
      </p:sp>
      <p:sp>
        <p:nvSpPr>
          <p:cNvPr id="5" name="Footer Placeholder 4">
            <a:extLst>
              <a:ext uri="{FF2B5EF4-FFF2-40B4-BE49-F238E27FC236}">
                <a16:creationId xmlns:a16="http://schemas.microsoft.com/office/drawing/2014/main" id="{18220B2E-96F1-91AD-814E-2E4B8CB2FB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67C594-9C94-FEA6-44AC-2FE3F5CCD414}"/>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112521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0D01B-80A3-307B-7FF1-3622B43A7F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35717F-1944-640D-E418-DDE38D097F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3A6418-15CC-B70C-A90E-F8D17D4D13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77AB9E-513E-653D-1001-B4BCB1FB3F23}"/>
              </a:ext>
            </a:extLst>
          </p:cNvPr>
          <p:cNvSpPr>
            <a:spLocks noGrp="1"/>
          </p:cNvSpPr>
          <p:nvPr>
            <p:ph type="dt" sz="half" idx="10"/>
          </p:nvPr>
        </p:nvSpPr>
        <p:spPr/>
        <p:txBody>
          <a:bodyPr/>
          <a:lstStyle/>
          <a:p>
            <a:fld id="{FEBB6292-0AFE-4258-A2DE-AD43461C1ADB}" type="datetimeFigureOut">
              <a:rPr lang="en-US" smtClean="0"/>
              <a:t>5/21/2026</a:t>
            </a:fld>
            <a:endParaRPr lang="en-US"/>
          </a:p>
        </p:txBody>
      </p:sp>
      <p:sp>
        <p:nvSpPr>
          <p:cNvPr id="6" name="Footer Placeholder 5">
            <a:extLst>
              <a:ext uri="{FF2B5EF4-FFF2-40B4-BE49-F238E27FC236}">
                <a16:creationId xmlns:a16="http://schemas.microsoft.com/office/drawing/2014/main" id="{773D9F90-C889-22B6-89E3-6C58FF375A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309C5B-31C0-E1C8-3AD5-5AA553DF63EE}"/>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6618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CE9C3-057C-BC57-E47A-72CDA2ACAE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8118A7-AFC1-DF5D-D0E8-D7875ECDA9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F72D64-1959-DEBF-60F0-6BB02FAA7F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C9A357-8398-D3F4-1FCB-A97A3B61D2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1D8425-883D-D1BC-C1B7-5D4B6BA5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A759FC-0B4C-8C3E-9F58-D300AA113F36}"/>
              </a:ext>
            </a:extLst>
          </p:cNvPr>
          <p:cNvSpPr>
            <a:spLocks noGrp="1"/>
          </p:cNvSpPr>
          <p:nvPr>
            <p:ph type="dt" sz="half" idx="10"/>
          </p:nvPr>
        </p:nvSpPr>
        <p:spPr/>
        <p:txBody>
          <a:bodyPr/>
          <a:lstStyle/>
          <a:p>
            <a:fld id="{FEBB6292-0AFE-4258-A2DE-AD43461C1ADB}" type="datetimeFigureOut">
              <a:rPr lang="en-US" smtClean="0"/>
              <a:t>5/21/2026</a:t>
            </a:fld>
            <a:endParaRPr lang="en-US"/>
          </a:p>
        </p:txBody>
      </p:sp>
      <p:sp>
        <p:nvSpPr>
          <p:cNvPr id="8" name="Footer Placeholder 7">
            <a:extLst>
              <a:ext uri="{FF2B5EF4-FFF2-40B4-BE49-F238E27FC236}">
                <a16:creationId xmlns:a16="http://schemas.microsoft.com/office/drawing/2014/main" id="{BEFDC2B7-15FE-DC5C-F2DB-E2B2CC61CD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2B7751-DEC2-928F-896F-1B69FCC43EF2}"/>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346974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51F1-6C8F-CE5A-9A22-D0D0291548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033EE1-3C22-D228-65C1-4012544694A9}"/>
              </a:ext>
            </a:extLst>
          </p:cNvPr>
          <p:cNvSpPr>
            <a:spLocks noGrp="1"/>
          </p:cNvSpPr>
          <p:nvPr>
            <p:ph type="dt" sz="half" idx="10"/>
          </p:nvPr>
        </p:nvSpPr>
        <p:spPr/>
        <p:txBody>
          <a:bodyPr/>
          <a:lstStyle/>
          <a:p>
            <a:fld id="{FEBB6292-0AFE-4258-A2DE-AD43461C1ADB}" type="datetimeFigureOut">
              <a:rPr lang="en-US" smtClean="0"/>
              <a:t>5/21/2026</a:t>
            </a:fld>
            <a:endParaRPr lang="en-US"/>
          </a:p>
        </p:txBody>
      </p:sp>
      <p:sp>
        <p:nvSpPr>
          <p:cNvPr id="4" name="Footer Placeholder 3">
            <a:extLst>
              <a:ext uri="{FF2B5EF4-FFF2-40B4-BE49-F238E27FC236}">
                <a16:creationId xmlns:a16="http://schemas.microsoft.com/office/drawing/2014/main" id="{8337D97A-4829-3E1C-9FA8-F975559B22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AA7C5A-4D78-0904-8F31-4A8658B3D508}"/>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850463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ED38CC-4BAC-D669-F9C0-8603286814EB}"/>
              </a:ext>
            </a:extLst>
          </p:cNvPr>
          <p:cNvSpPr>
            <a:spLocks noGrp="1"/>
          </p:cNvSpPr>
          <p:nvPr>
            <p:ph type="dt" sz="half" idx="10"/>
          </p:nvPr>
        </p:nvSpPr>
        <p:spPr/>
        <p:txBody>
          <a:bodyPr/>
          <a:lstStyle/>
          <a:p>
            <a:fld id="{FEBB6292-0AFE-4258-A2DE-AD43461C1ADB}" type="datetimeFigureOut">
              <a:rPr lang="en-US" smtClean="0"/>
              <a:t>5/21/2026</a:t>
            </a:fld>
            <a:endParaRPr lang="en-US"/>
          </a:p>
        </p:txBody>
      </p:sp>
      <p:sp>
        <p:nvSpPr>
          <p:cNvPr id="3" name="Footer Placeholder 2">
            <a:extLst>
              <a:ext uri="{FF2B5EF4-FFF2-40B4-BE49-F238E27FC236}">
                <a16:creationId xmlns:a16="http://schemas.microsoft.com/office/drawing/2014/main" id="{5F913965-8D46-3D95-D73F-E219327EB6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74DE8D-C1D2-0229-BC99-A69C2AA4823C}"/>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848877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3FC6-B005-0749-703B-75F690148C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69E0A8-3D2B-8A5A-5C62-D4988F08ED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9C314A-059F-C198-242C-A59D9291AD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4DFADA-31A5-C698-AAA4-2687E115BE04}"/>
              </a:ext>
            </a:extLst>
          </p:cNvPr>
          <p:cNvSpPr>
            <a:spLocks noGrp="1"/>
          </p:cNvSpPr>
          <p:nvPr>
            <p:ph type="dt" sz="half" idx="10"/>
          </p:nvPr>
        </p:nvSpPr>
        <p:spPr/>
        <p:txBody>
          <a:bodyPr/>
          <a:lstStyle/>
          <a:p>
            <a:fld id="{FEBB6292-0AFE-4258-A2DE-AD43461C1ADB}" type="datetimeFigureOut">
              <a:rPr lang="en-US" smtClean="0"/>
              <a:t>5/21/2026</a:t>
            </a:fld>
            <a:endParaRPr lang="en-US"/>
          </a:p>
        </p:txBody>
      </p:sp>
      <p:sp>
        <p:nvSpPr>
          <p:cNvPr id="6" name="Footer Placeholder 5">
            <a:extLst>
              <a:ext uri="{FF2B5EF4-FFF2-40B4-BE49-F238E27FC236}">
                <a16:creationId xmlns:a16="http://schemas.microsoft.com/office/drawing/2014/main" id="{C3987EEA-3B12-D803-7A67-E9C656131F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4723D0-8BF8-EE84-E08A-FB011A9D61CC}"/>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669362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0BCA9-F2B9-BD25-2CBF-7494A4C4B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65FCAB-BCB0-430F-034A-556AB32AF0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5186C98-784E-52E2-5FB4-080E844C8B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C9ADEE-400B-B9C6-6931-BAE8ACB2275C}"/>
              </a:ext>
            </a:extLst>
          </p:cNvPr>
          <p:cNvSpPr>
            <a:spLocks noGrp="1"/>
          </p:cNvSpPr>
          <p:nvPr>
            <p:ph type="dt" sz="half" idx="10"/>
          </p:nvPr>
        </p:nvSpPr>
        <p:spPr/>
        <p:txBody>
          <a:bodyPr/>
          <a:lstStyle/>
          <a:p>
            <a:fld id="{FEBB6292-0AFE-4258-A2DE-AD43461C1ADB}" type="datetimeFigureOut">
              <a:rPr lang="en-US" smtClean="0"/>
              <a:t>5/21/2026</a:t>
            </a:fld>
            <a:endParaRPr lang="en-US"/>
          </a:p>
        </p:txBody>
      </p:sp>
      <p:sp>
        <p:nvSpPr>
          <p:cNvPr id="6" name="Footer Placeholder 5">
            <a:extLst>
              <a:ext uri="{FF2B5EF4-FFF2-40B4-BE49-F238E27FC236}">
                <a16:creationId xmlns:a16="http://schemas.microsoft.com/office/drawing/2014/main" id="{1C2074F3-CBB8-6F4A-4D6C-740C25C240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73FECB-6099-5DB0-BAEF-8EA9963E89B9}"/>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668422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7457D-7237-DD78-2CCD-6BBBDEF444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930B3D-E91B-1DE6-9E49-0152BF5656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D2E93-5477-12D5-0C3D-2974473C770B}"/>
              </a:ext>
            </a:extLst>
          </p:cNvPr>
          <p:cNvSpPr>
            <a:spLocks noGrp="1"/>
          </p:cNvSpPr>
          <p:nvPr>
            <p:ph type="dt" sz="half" idx="10"/>
          </p:nvPr>
        </p:nvSpPr>
        <p:spPr/>
        <p:txBody>
          <a:bodyPr/>
          <a:lstStyle/>
          <a:p>
            <a:fld id="{FEBB6292-0AFE-4258-A2DE-AD43461C1ADB}" type="datetimeFigureOut">
              <a:rPr lang="en-US" smtClean="0"/>
              <a:t>5/21/2026</a:t>
            </a:fld>
            <a:endParaRPr lang="en-US"/>
          </a:p>
        </p:txBody>
      </p:sp>
      <p:sp>
        <p:nvSpPr>
          <p:cNvPr id="5" name="Footer Placeholder 4">
            <a:extLst>
              <a:ext uri="{FF2B5EF4-FFF2-40B4-BE49-F238E27FC236}">
                <a16:creationId xmlns:a16="http://schemas.microsoft.com/office/drawing/2014/main" id="{03B55BA1-A823-859B-53CC-87026BFD5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9FB37D-163A-4607-7D1D-0BAB5BA3FE18}"/>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3299335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6F58EB-DED8-DD94-49F0-D8BB3D712C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B7A3CB-8275-01AA-31EB-C77FFB148C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A30B0D-B7DF-5D07-DB8C-0F9548AC97F8}"/>
              </a:ext>
            </a:extLst>
          </p:cNvPr>
          <p:cNvSpPr>
            <a:spLocks noGrp="1"/>
          </p:cNvSpPr>
          <p:nvPr>
            <p:ph type="dt" sz="half" idx="10"/>
          </p:nvPr>
        </p:nvSpPr>
        <p:spPr/>
        <p:txBody>
          <a:bodyPr/>
          <a:lstStyle/>
          <a:p>
            <a:fld id="{FEBB6292-0AFE-4258-A2DE-AD43461C1ADB}" type="datetimeFigureOut">
              <a:rPr lang="en-US" smtClean="0"/>
              <a:t>5/21/2026</a:t>
            </a:fld>
            <a:endParaRPr lang="en-US"/>
          </a:p>
        </p:txBody>
      </p:sp>
      <p:sp>
        <p:nvSpPr>
          <p:cNvPr id="5" name="Footer Placeholder 4">
            <a:extLst>
              <a:ext uri="{FF2B5EF4-FFF2-40B4-BE49-F238E27FC236}">
                <a16:creationId xmlns:a16="http://schemas.microsoft.com/office/drawing/2014/main" id="{F7853965-0B8B-04EC-1ECC-79F4BB3DB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0271F8-9D0E-C0ED-D478-E7B194CC6084}"/>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2478678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29F6-0A65-33B2-F9D5-CA8B7A0DD6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E49221-C863-27F8-F975-A2DAB07EEC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F023AA-1E1A-37B4-CF6F-7310B74771FF}"/>
              </a:ext>
            </a:extLst>
          </p:cNvPr>
          <p:cNvSpPr>
            <a:spLocks noGrp="1"/>
          </p:cNvSpPr>
          <p:nvPr>
            <p:ph type="dt" sz="half" idx="10"/>
          </p:nvPr>
        </p:nvSpPr>
        <p:spPr/>
        <p:txBody>
          <a:bodyPr/>
          <a:lstStyle/>
          <a:p>
            <a:fld id="{52CDF7A6-26CA-4441-9B58-D6E64878D247}" type="datetimeFigureOut">
              <a:rPr lang="en-US" smtClean="0"/>
              <a:t>5/21/2026</a:t>
            </a:fld>
            <a:endParaRPr lang="en-US"/>
          </a:p>
        </p:txBody>
      </p:sp>
      <p:sp>
        <p:nvSpPr>
          <p:cNvPr id="5" name="Footer Placeholder 4">
            <a:extLst>
              <a:ext uri="{FF2B5EF4-FFF2-40B4-BE49-F238E27FC236}">
                <a16:creationId xmlns:a16="http://schemas.microsoft.com/office/drawing/2014/main" id="{AA072CD9-061D-25A6-E262-8DE889B0DE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51F834-B621-B375-40A7-A9C94CF99D56}"/>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303211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2147A-68AA-767B-47BF-87B292CCF5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3B4C68-B503-57A1-A717-D42D4A39AF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42AE3A-0086-570E-CAC8-86F60D4431C4}"/>
              </a:ext>
            </a:extLst>
          </p:cNvPr>
          <p:cNvSpPr>
            <a:spLocks noGrp="1"/>
          </p:cNvSpPr>
          <p:nvPr>
            <p:ph type="dt" sz="half" idx="10"/>
          </p:nvPr>
        </p:nvSpPr>
        <p:spPr/>
        <p:txBody>
          <a:bodyPr/>
          <a:lstStyle/>
          <a:p>
            <a:fld id="{52CDF7A6-26CA-4441-9B58-D6E64878D247}" type="datetimeFigureOut">
              <a:rPr lang="en-US" smtClean="0"/>
              <a:t>5/21/2026</a:t>
            </a:fld>
            <a:endParaRPr lang="en-US"/>
          </a:p>
        </p:txBody>
      </p:sp>
      <p:sp>
        <p:nvSpPr>
          <p:cNvPr id="5" name="Footer Placeholder 4">
            <a:extLst>
              <a:ext uri="{FF2B5EF4-FFF2-40B4-BE49-F238E27FC236}">
                <a16:creationId xmlns:a16="http://schemas.microsoft.com/office/drawing/2014/main" id="{E73F4EBE-A49C-385B-BD85-06180DC47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5AECF-83D1-C9D9-82F5-0415B03AED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95988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E47CD-5786-6CBB-356B-4870A9AC0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BAFC19-DA61-3D8A-216B-985C7421DF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E17181-B7E2-5C21-E515-A62D98383FF8}"/>
              </a:ext>
            </a:extLst>
          </p:cNvPr>
          <p:cNvSpPr>
            <a:spLocks noGrp="1"/>
          </p:cNvSpPr>
          <p:nvPr>
            <p:ph type="dt" sz="half" idx="10"/>
          </p:nvPr>
        </p:nvSpPr>
        <p:spPr/>
        <p:txBody>
          <a:bodyPr/>
          <a:lstStyle/>
          <a:p>
            <a:fld id="{52CDF7A6-26CA-4441-9B58-D6E64878D247}" type="datetimeFigureOut">
              <a:rPr lang="en-US" smtClean="0"/>
              <a:t>5/21/2026</a:t>
            </a:fld>
            <a:endParaRPr lang="en-US"/>
          </a:p>
        </p:txBody>
      </p:sp>
      <p:sp>
        <p:nvSpPr>
          <p:cNvPr id="5" name="Footer Placeholder 4">
            <a:extLst>
              <a:ext uri="{FF2B5EF4-FFF2-40B4-BE49-F238E27FC236}">
                <a16:creationId xmlns:a16="http://schemas.microsoft.com/office/drawing/2014/main" id="{CD930E2C-79DC-13F5-4738-80D9385C7F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9C618-EA05-E57A-5A34-2F91527B1284}"/>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138726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A4E6-B46C-4009-481B-DD87C4943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A535D8-0B60-97D4-DA7C-636931D17B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AE291B-03EF-E27D-97BD-613B5D2C9B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66B4A-AD47-AB6B-8A90-240C1599C47E}"/>
              </a:ext>
            </a:extLst>
          </p:cNvPr>
          <p:cNvSpPr>
            <a:spLocks noGrp="1"/>
          </p:cNvSpPr>
          <p:nvPr>
            <p:ph type="dt" sz="half" idx="10"/>
          </p:nvPr>
        </p:nvSpPr>
        <p:spPr/>
        <p:txBody>
          <a:bodyPr/>
          <a:lstStyle/>
          <a:p>
            <a:fld id="{52CDF7A6-26CA-4441-9B58-D6E64878D247}" type="datetimeFigureOut">
              <a:rPr lang="en-US" smtClean="0"/>
              <a:t>5/21/2026</a:t>
            </a:fld>
            <a:endParaRPr lang="en-US"/>
          </a:p>
        </p:txBody>
      </p:sp>
      <p:sp>
        <p:nvSpPr>
          <p:cNvPr id="6" name="Footer Placeholder 5">
            <a:extLst>
              <a:ext uri="{FF2B5EF4-FFF2-40B4-BE49-F238E27FC236}">
                <a16:creationId xmlns:a16="http://schemas.microsoft.com/office/drawing/2014/main" id="{F734C3FF-1795-DADD-9108-1E99822372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0CF02E-D8C9-558D-EDAC-303CC0B1247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327247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47E0-B645-EB48-C212-B8285F0A16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B625E1-D17B-8303-C559-3B3B6A807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AFE2A-5063-3BDF-3EFF-9E8EF134B6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31193B-7FE7-DC74-F0B9-A89FB16B89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EE0452-43CB-FC71-31AF-50DDA8B375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BB2339-51B0-7DA3-3318-09E66123CB6D}"/>
              </a:ext>
            </a:extLst>
          </p:cNvPr>
          <p:cNvSpPr>
            <a:spLocks noGrp="1"/>
          </p:cNvSpPr>
          <p:nvPr>
            <p:ph type="dt" sz="half" idx="10"/>
          </p:nvPr>
        </p:nvSpPr>
        <p:spPr/>
        <p:txBody>
          <a:bodyPr/>
          <a:lstStyle/>
          <a:p>
            <a:fld id="{52CDF7A6-26CA-4441-9B58-D6E64878D247}" type="datetimeFigureOut">
              <a:rPr lang="en-US" smtClean="0"/>
              <a:t>5/21/2026</a:t>
            </a:fld>
            <a:endParaRPr lang="en-US"/>
          </a:p>
        </p:txBody>
      </p:sp>
      <p:sp>
        <p:nvSpPr>
          <p:cNvPr id="8" name="Footer Placeholder 7">
            <a:extLst>
              <a:ext uri="{FF2B5EF4-FFF2-40B4-BE49-F238E27FC236}">
                <a16:creationId xmlns:a16="http://schemas.microsoft.com/office/drawing/2014/main" id="{12EB1EED-E945-FB7A-2751-9F7BAFE93A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D35AA1-BFF3-360F-9F3C-018264FE79A8}"/>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4287482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0961-B900-B0DF-4295-1E9F279173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C794AF-89FC-FFB9-888E-5AC4E52F05EA}"/>
              </a:ext>
            </a:extLst>
          </p:cNvPr>
          <p:cNvSpPr>
            <a:spLocks noGrp="1"/>
          </p:cNvSpPr>
          <p:nvPr>
            <p:ph type="dt" sz="half" idx="10"/>
          </p:nvPr>
        </p:nvSpPr>
        <p:spPr/>
        <p:txBody>
          <a:bodyPr/>
          <a:lstStyle/>
          <a:p>
            <a:fld id="{52CDF7A6-26CA-4441-9B58-D6E64878D247}" type="datetimeFigureOut">
              <a:rPr lang="en-US" smtClean="0"/>
              <a:t>5/21/2026</a:t>
            </a:fld>
            <a:endParaRPr lang="en-US"/>
          </a:p>
        </p:txBody>
      </p:sp>
      <p:sp>
        <p:nvSpPr>
          <p:cNvPr id="4" name="Footer Placeholder 3">
            <a:extLst>
              <a:ext uri="{FF2B5EF4-FFF2-40B4-BE49-F238E27FC236}">
                <a16:creationId xmlns:a16="http://schemas.microsoft.com/office/drawing/2014/main" id="{0F321961-0C61-8C11-02E1-0DEB9936AB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97A14B-3C68-6618-9C38-D34B7EBF6583}"/>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1726721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B0F70B-BFEA-CB7C-0582-7C7D508A053A}"/>
              </a:ext>
            </a:extLst>
          </p:cNvPr>
          <p:cNvSpPr>
            <a:spLocks noGrp="1"/>
          </p:cNvSpPr>
          <p:nvPr>
            <p:ph type="dt" sz="half" idx="10"/>
          </p:nvPr>
        </p:nvSpPr>
        <p:spPr/>
        <p:txBody>
          <a:bodyPr/>
          <a:lstStyle/>
          <a:p>
            <a:fld id="{52CDF7A6-26CA-4441-9B58-D6E64878D247}" type="datetimeFigureOut">
              <a:rPr lang="en-US" smtClean="0"/>
              <a:t>5/21/2026</a:t>
            </a:fld>
            <a:endParaRPr lang="en-US"/>
          </a:p>
        </p:txBody>
      </p:sp>
      <p:sp>
        <p:nvSpPr>
          <p:cNvPr id="3" name="Footer Placeholder 2">
            <a:extLst>
              <a:ext uri="{FF2B5EF4-FFF2-40B4-BE49-F238E27FC236}">
                <a16:creationId xmlns:a16="http://schemas.microsoft.com/office/drawing/2014/main" id="{EA05C4CC-948C-5228-40F3-E77774043F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9C2827-21AE-8EC7-5A18-37FD051240AE}"/>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990307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E711C-F82B-422E-F6ED-3935E3BDF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17CB31-818B-CFEB-6B5E-35F7AFA2C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94373C-5776-64B4-0287-304095D650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74D56E-5C53-5CD4-2CDB-7EFFA82F14B7}"/>
              </a:ext>
            </a:extLst>
          </p:cNvPr>
          <p:cNvSpPr>
            <a:spLocks noGrp="1"/>
          </p:cNvSpPr>
          <p:nvPr>
            <p:ph type="dt" sz="half" idx="10"/>
          </p:nvPr>
        </p:nvSpPr>
        <p:spPr/>
        <p:txBody>
          <a:bodyPr/>
          <a:lstStyle/>
          <a:p>
            <a:fld id="{52CDF7A6-26CA-4441-9B58-D6E64878D247}" type="datetimeFigureOut">
              <a:rPr lang="en-US" smtClean="0"/>
              <a:t>5/21/2026</a:t>
            </a:fld>
            <a:endParaRPr lang="en-US"/>
          </a:p>
        </p:txBody>
      </p:sp>
      <p:sp>
        <p:nvSpPr>
          <p:cNvPr id="6" name="Footer Placeholder 5">
            <a:extLst>
              <a:ext uri="{FF2B5EF4-FFF2-40B4-BE49-F238E27FC236}">
                <a16:creationId xmlns:a16="http://schemas.microsoft.com/office/drawing/2014/main" id="{98D9DE75-3FF1-CF47-A287-7C3DCF536D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B4C7BE-FFA2-B9BD-E90E-40E06E6FDEB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4531025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9B7A7-FB98-ADCA-A33C-4C0FE3ACD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153111-3441-D0D5-B94E-DFE8146DC6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A1CEF0-4F10-93C9-43CF-7D190CC4EA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A2FC29-8A20-F5A0-189E-2B7F4D958AB4}"/>
              </a:ext>
            </a:extLst>
          </p:cNvPr>
          <p:cNvSpPr>
            <a:spLocks noGrp="1"/>
          </p:cNvSpPr>
          <p:nvPr>
            <p:ph type="dt" sz="half" idx="10"/>
          </p:nvPr>
        </p:nvSpPr>
        <p:spPr/>
        <p:txBody>
          <a:bodyPr/>
          <a:lstStyle/>
          <a:p>
            <a:fld id="{52CDF7A6-26CA-4441-9B58-D6E64878D247}" type="datetimeFigureOut">
              <a:rPr lang="en-US" smtClean="0"/>
              <a:t>5/21/2026</a:t>
            </a:fld>
            <a:endParaRPr lang="en-US"/>
          </a:p>
        </p:txBody>
      </p:sp>
      <p:sp>
        <p:nvSpPr>
          <p:cNvPr id="6" name="Footer Placeholder 5">
            <a:extLst>
              <a:ext uri="{FF2B5EF4-FFF2-40B4-BE49-F238E27FC236}">
                <a16:creationId xmlns:a16="http://schemas.microsoft.com/office/drawing/2014/main" id="{F3641BF7-1FD0-4B80-E2E0-E2512CF922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9546EA-8C77-F1FB-C36A-1A0EF2E6946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2645607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005F-8ECE-8094-31F3-B562087A7C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F895E2-87DC-85B7-AB05-DE26A9D1E3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F0CE32-52B5-158F-7307-C5BDED6781FD}"/>
              </a:ext>
            </a:extLst>
          </p:cNvPr>
          <p:cNvSpPr>
            <a:spLocks noGrp="1"/>
          </p:cNvSpPr>
          <p:nvPr>
            <p:ph type="dt" sz="half" idx="10"/>
          </p:nvPr>
        </p:nvSpPr>
        <p:spPr/>
        <p:txBody>
          <a:bodyPr/>
          <a:lstStyle/>
          <a:p>
            <a:fld id="{52CDF7A6-26CA-4441-9B58-D6E64878D247}" type="datetimeFigureOut">
              <a:rPr lang="en-US" smtClean="0"/>
              <a:t>5/21/2026</a:t>
            </a:fld>
            <a:endParaRPr lang="en-US"/>
          </a:p>
        </p:txBody>
      </p:sp>
      <p:sp>
        <p:nvSpPr>
          <p:cNvPr id="5" name="Footer Placeholder 4">
            <a:extLst>
              <a:ext uri="{FF2B5EF4-FFF2-40B4-BE49-F238E27FC236}">
                <a16:creationId xmlns:a16="http://schemas.microsoft.com/office/drawing/2014/main" id="{62AACCA5-C055-44F9-02D7-93AC7B5F53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464514-312A-D22B-949E-B120AEB5F5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23404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A7D760-5864-4C87-984E-1D05E30434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89F5E0-DA14-1785-877A-3AC2DA74E7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A86BE8-E631-2DA8-05F6-E19BAEA34EBE}"/>
              </a:ext>
            </a:extLst>
          </p:cNvPr>
          <p:cNvSpPr>
            <a:spLocks noGrp="1"/>
          </p:cNvSpPr>
          <p:nvPr>
            <p:ph type="dt" sz="half" idx="10"/>
          </p:nvPr>
        </p:nvSpPr>
        <p:spPr/>
        <p:txBody>
          <a:bodyPr/>
          <a:lstStyle/>
          <a:p>
            <a:fld id="{52CDF7A6-26CA-4441-9B58-D6E64878D247}" type="datetimeFigureOut">
              <a:rPr lang="en-US" smtClean="0"/>
              <a:t>5/21/2026</a:t>
            </a:fld>
            <a:endParaRPr lang="en-US"/>
          </a:p>
        </p:txBody>
      </p:sp>
      <p:sp>
        <p:nvSpPr>
          <p:cNvPr id="5" name="Footer Placeholder 4">
            <a:extLst>
              <a:ext uri="{FF2B5EF4-FFF2-40B4-BE49-F238E27FC236}">
                <a16:creationId xmlns:a16="http://schemas.microsoft.com/office/drawing/2014/main" id="{F8C4A731-CAE7-0693-F768-0EE6833A9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A7AE2-AAA9-9E8D-855E-7DA5B8A8450C}"/>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3074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AB566E-FF72-CA66-5934-A0442019D3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F03AD5-6A30-A8F9-6F98-9143636F47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B3E063-BDF8-7121-9C6A-31DE8C2CD0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BB6292-0AFE-4258-A2DE-AD43461C1ADB}" type="datetimeFigureOut">
              <a:rPr lang="en-US" smtClean="0"/>
              <a:t>5/21/2026</a:t>
            </a:fld>
            <a:endParaRPr lang="en-US"/>
          </a:p>
        </p:txBody>
      </p:sp>
      <p:sp>
        <p:nvSpPr>
          <p:cNvPr id="5" name="Footer Placeholder 4">
            <a:extLst>
              <a:ext uri="{FF2B5EF4-FFF2-40B4-BE49-F238E27FC236}">
                <a16:creationId xmlns:a16="http://schemas.microsoft.com/office/drawing/2014/main" id="{41B4FF85-E0E1-29D2-3862-8780A0FD79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285D3AD-3876-0114-7090-9C055D0BA4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B69F5E-819C-4D5C-BD20-C029E5B7F9F3}" type="slidenum">
              <a:rPr lang="en-US" smtClean="0"/>
              <a:t>‹#›</a:t>
            </a:fld>
            <a:endParaRPr lang="en-US"/>
          </a:p>
        </p:txBody>
      </p:sp>
    </p:spTree>
    <p:extLst>
      <p:ext uri="{BB962C8B-B14F-4D97-AF65-F5344CB8AC3E}">
        <p14:creationId xmlns:p14="http://schemas.microsoft.com/office/powerpoint/2010/main" val="683246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2E5BF8-8CEA-E905-3D3A-06A60F58E3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A2CB9B-E73D-B1BB-E87E-0F7FD1156C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5A5083-BDCB-CF50-6DB5-D68349EEB8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CDF7A6-26CA-4441-9B58-D6E64878D247}" type="datetimeFigureOut">
              <a:rPr lang="en-US" smtClean="0"/>
              <a:t>5/21/2026</a:t>
            </a:fld>
            <a:endParaRPr lang="en-US"/>
          </a:p>
        </p:txBody>
      </p:sp>
      <p:sp>
        <p:nvSpPr>
          <p:cNvPr id="5" name="Footer Placeholder 4">
            <a:extLst>
              <a:ext uri="{FF2B5EF4-FFF2-40B4-BE49-F238E27FC236}">
                <a16:creationId xmlns:a16="http://schemas.microsoft.com/office/drawing/2014/main" id="{19FE8719-4643-492A-464E-CEC0CA0652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A72AC13-FAC7-6E3B-B240-983CDEEBD3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3B39B8-71E5-4DA2-97B3-4BBBCD943DEA}" type="slidenum">
              <a:rPr lang="en-US" smtClean="0"/>
              <a:t>‹#›</a:t>
            </a:fld>
            <a:endParaRPr lang="en-US"/>
          </a:p>
        </p:txBody>
      </p:sp>
    </p:spTree>
    <p:extLst>
      <p:ext uri="{BB962C8B-B14F-4D97-AF65-F5344CB8AC3E}">
        <p14:creationId xmlns:p14="http://schemas.microsoft.com/office/powerpoint/2010/main" val="25856539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5.sv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2" name="Rectangle 106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black and white photograph of a small, wooden shack built on rocky soil. A mother stands over a wash tub in the background stirring clothing that she is washing. A worn down, rusty sink is built into the side of the house. A small child wearing a dirty dress and no shoes stands at the door of the little shack. It is a scene depicting extreme poverty.">
            <a:extLst>
              <a:ext uri="{FF2B5EF4-FFF2-40B4-BE49-F238E27FC236}">
                <a16:creationId xmlns:a16="http://schemas.microsoft.com/office/drawing/2014/main" id="{632E6F0C-75B7-282F-FDAB-FC1E4AFA7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122"/>
          <a:stretch>
            <a:fillRect/>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64" name="Rectangle 106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193762" y="121224"/>
            <a:ext cx="10058400" cy="1653452"/>
          </a:xfrm>
          <a:effectLst>
            <a:outerShdw blurRad="50800" dist="38100" dir="2700000" algn="tl" rotWithShape="0">
              <a:prstClr val="black">
                <a:alpha val="40000"/>
              </a:prstClr>
            </a:outerShdw>
          </a:effectLst>
        </p:spPr>
        <p:txBody>
          <a:bodyPr>
            <a:normAutofit/>
          </a:bodyPr>
          <a:lstStyle/>
          <a:p>
            <a:pPr algn="l"/>
            <a:r>
              <a:rPr lang="en-US" sz="5200" b="1" i="1" dirty="0">
                <a:solidFill>
                  <a:schemeClr val="bg1">
                    <a:lumMod val="85000"/>
                  </a:schemeClr>
                </a:solidFill>
                <a:latin typeface="Gotham Book"/>
              </a:rPr>
              <a:t>Unit 12: </a:t>
            </a:r>
            <a:br>
              <a:rPr lang="en-US" sz="5200" b="1" i="1" dirty="0">
                <a:solidFill>
                  <a:srgbClr val="FFFFFF"/>
                </a:solidFill>
                <a:latin typeface="Gotham Book"/>
              </a:rPr>
            </a:br>
            <a:r>
              <a:rPr lang="en-US" sz="5200" b="1" dirty="0">
                <a:solidFill>
                  <a:srgbClr val="FFFFFF"/>
                </a:solidFill>
                <a:latin typeface="Gotham Book"/>
              </a:rPr>
              <a:t>The Great Depression</a:t>
            </a: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195943" y="5413027"/>
            <a:ext cx="5040086" cy="1379657"/>
          </a:xfrm>
          <a:effectLst>
            <a:outerShdw blurRad="50800" dist="38100" dir="2700000" algn="tl" rotWithShape="0">
              <a:prstClr val="black">
                <a:alpha val="40000"/>
              </a:prstClr>
            </a:outerShdw>
          </a:effectLst>
        </p:spPr>
        <p:txBody>
          <a:bodyPr>
            <a:normAutofit/>
          </a:bodyPr>
          <a:lstStyle/>
          <a:p>
            <a:pPr algn="l"/>
            <a:r>
              <a:rPr lang="en-US" sz="4000" b="1" i="1" dirty="0">
                <a:solidFill>
                  <a:schemeClr val="bg1">
                    <a:lumMod val="85000"/>
                  </a:schemeClr>
                </a:solidFill>
                <a:latin typeface="Gotham Book"/>
              </a:rPr>
              <a:t>Lesson 1: </a:t>
            </a:r>
          </a:p>
          <a:p>
            <a:pPr algn="l"/>
            <a:r>
              <a:rPr lang="en-US" sz="4000" b="1" dirty="0">
                <a:solidFill>
                  <a:srgbClr val="FFFFFF"/>
                </a:solidFill>
                <a:latin typeface="Gotham Book"/>
              </a:rPr>
              <a:t>The Big Picture</a:t>
            </a:r>
          </a:p>
        </p:txBody>
      </p:sp>
      <p:sp>
        <p:nvSpPr>
          <p:cNvPr id="4" name="TextBox 3">
            <a:extLst>
              <a:ext uri="{FF2B5EF4-FFF2-40B4-BE49-F238E27FC236}">
                <a16:creationId xmlns:a16="http://schemas.microsoft.com/office/drawing/2014/main" id="{81E5940F-D35E-F421-D16B-95043D0D16CA}"/>
              </a:ext>
            </a:extLst>
          </p:cNvPr>
          <p:cNvSpPr txBox="1"/>
          <p:nvPr/>
        </p:nvSpPr>
        <p:spPr>
          <a:xfrm>
            <a:off x="9307285" y="5863374"/>
            <a:ext cx="2797629" cy="923330"/>
          </a:xfrm>
          <a:prstGeom prst="rect">
            <a:avLst/>
          </a:prstGeom>
          <a:noFill/>
        </p:spPr>
        <p:txBody>
          <a:bodyPr wrap="square" rtlCol="0">
            <a:spAutoFit/>
          </a:bodyPr>
          <a:lstStyle/>
          <a:p>
            <a:pPr algn="r"/>
            <a:r>
              <a:rPr lang="en-US" dirty="0">
                <a:solidFill>
                  <a:schemeClr val="bg1"/>
                </a:solidFill>
                <a:latin typeface="Gotham Book"/>
              </a:rPr>
              <a:t>A mother washing clothes in San Antonio, 1939</a:t>
            </a:r>
          </a:p>
          <a:p>
            <a:pPr algn="r"/>
            <a:r>
              <a:rPr lang="en-US" i="1" dirty="0">
                <a:solidFill>
                  <a:schemeClr val="bg1"/>
                </a:solidFill>
                <a:latin typeface="Gotham Book"/>
              </a:rPr>
              <a:t>The Portal to Texas History</a:t>
            </a:r>
          </a:p>
        </p:txBody>
      </p:sp>
    </p:spTree>
    <p:extLst>
      <p:ext uri="{BB962C8B-B14F-4D97-AF65-F5344CB8AC3E}">
        <p14:creationId xmlns:p14="http://schemas.microsoft.com/office/powerpoint/2010/main" val="3688110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0D73DD-57F3-4E5D-6CE7-70181A895FF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C16EF74-143E-DAD0-8BCE-C61955120291}"/>
              </a:ext>
            </a:extLst>
          </p:cNvPr>
          <p:cNvSpPr txBox="1">
            <a:spLocks noGrp="1"/>
          </p:cNvSpPr>
          <p:nvPr>
            <p:ph type="title" idx="4294967295"/>
          </p:nvPr>
        </p:nvSpPr>
        <p:spPr>
          <a:xfrm>
            <a:off x="1859298" y="35666"/>
            <a:ext cx="9864090" cy="17242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7200" b="1" i="1" u="none" strike="noStrike" kern="1200" cap="none" spc="0" normalizeH="0" baseline="0" noProof="0" dirty="0">
                <a:ln>
                  <a:noFill/>
                </a:ln>
                <a:solidFill>
                  <a:schemeClr val="tx1"/>
                </a:solidFill>
                <a:effectLst/>
                <a:uLnTx/>
                <a:uFillTx/>
                <a:latin typeface="Gotham Medium"/>
                <a:ea typeface="+mj-ea"/>
                <a:cs typeface="+mj-cs"/>
              </a:rPr>
              <a:t>Warm-up</a:t>
            </a:r>
            <a:br>
              <a:rPr kumimoji="0" lang="en-US" sz="4400" b="0" i="0" u="none" strike="noStrike" kern="1200" cap="none" spc="0" normalizeH="0" baseline="0" noProof="0" dirty="0">
                <a:ln>
                  <a:noFill/>
                </a:ln>
                <a:solidFill>
                  <a:schemeClr val="tx1"/>
                </a:solidFill>
                <a:effectLst/>
                <a:uLnTx/>
                <a:uFillTx/>
                <a:latin typeface="Gotham Medium"/>
                <a:ea typeface="+mj-ea"/>
                <a:cs typeface="+mj-cs"/>
              </a:rPr>
            </a:br>
            <a:r>
              <a:rPr kumimoji="0" lang="en-US" sz="3200" b="0" i="0" u="none" strike="noStrike" kern="1200" cap="none" spc="0" normalizeH="0" baseline="0" noProof="0" dirty="0">
                <a:ln>
                  <a:noFill/>
                </a:ln>
                <a:solidFill>
                  <a:schemeClr val="tx1"/>
                </a:solidFill>
                <a:effectLst/>
                <a:uLnTx/>
                <a:uFillTx/>
                <a:latin typeface="Gotham Medium"/>
                <a:ea typeface="+mj-ea"/>
                <a:cs typeface="+mj-cs"/>
              </a:rPr>
              <a:t>Follow the directions below to complete your warm-up </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E99BECC2-27E1-52A7-E63A-5368BB564B5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71963" y="3429000"/>
            <a:ext cx="925793" cy="925793"/>
          </a:xfrm>
          <a:prstGeom prst="rect">
            <a:avLst/>
          </a:prstGeom>
        </p:spPr>
      </p:pic>
      <p:pic>
        <p:nvPicPr>
          <p:cNvPr id="6" name="Graphic 5">
            <a:extLst>
              <a:ext uri="{FF2B5EF4-FFF2-40B4-BE49-F238E27FC236}">
                <a16:creationId xmlns:a16="http://schemas.microsoft.com/office/drawing/2014/main" id="{CBD02AEC-3B6B-58D5-F2CD-6AC579EB5ED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13632" y="5460345"/>
            <a:ext cx="842453" cy="842453"/>
          </a:xfrm>
          <a:prstGeom prst="rect">
            <a:avLst/>
          </a:prstGeom>
        </p:spPr>
      </p:pic>
      <p:pic>
        <p:nvPicPr>
          <p:cNvPr id="7" name="Graphic 6">
            <a:extLst>
              <a:ext uri="{FF2B5EF4-FFF2-40B4-BE49-F238E27FC236}">
                <a16:creationId xmlns:a16="http://schemas.microsoft.com/office/drawing/2014/main" id="{FF11153F-C08F-CAEA-8854-76551020ECC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30697" y="2056120"/>
            <a:ext cx="1208326" cy="1208326"/>
          </a:xfrm>
          <a:prstGeom prst="rect">
            <a:avLst/>
          </a:prstGeom>
        </p:spPr>
      </p:pic>
      <p:sp>
        <p:nvSpPr>
          <p:cNvPr id="8" name="TextBox 7">
            <a:extLst>
              <a:ext uri="{FF2B5EF4-FFF2-40B4-BE49-F238E27FC236}">
                <a16:creationId xmlns:a16="http://schemas.microsoft.com/office/drawing/2014/main" id="{FA7DBB31-AC73-5AE2-DCDF-FE19E1E4FB75}"/>
              </a:ext>
            </a:extLst>
          </p:cNvPr>
          <p:cNvSpPr txBox="1"/>
          <p:nvPr/>
        </p:nvSpPr>
        <p:spPr>
          <a:xfrm>
            <a:off x="3701143" y="2151851"/>
            <a:ext cx="4397828"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rgbClr val="C00000"/>
                </a:solidFill>
                <a:latin typeface="Gotham Book"/>
              </a:rPr>
              <a:t>Read each statement in the chart.</a:t>
            </a:r>
          </a:p>
          <a:p>
            <a:pPr marL="457200" indent="-457200">
              <a:buFont typeface="Arial" panose="020B0604020202020204" pitchFamily="34" charset="0"/>
              <a:buChar char="•"/>
            </a:pPr>
            <a:r>
              <a:rPr lang="en-US" sz="3200" dirty="0">
                <a:solidFill>
                  <a:srgbClr val="0070C0"/>
                </a:solidFill>
                <a:latin typeface="Gotham Book"/>
              </a:rPr>
              <a:t>Choose up to FIVE statements that you think are true for this unit: the Great Depression.</a:t>
            </a:r>
          </a:p>
          <a:p>
            <a:pPr marL="457200" indent="-457200">
              <a:buFont typeface="Arial" panose="020B0604020202020204" pitchFamily="34" charset="0"/>
              <a:buChar char="•"/>
            </a:pPr>
            <a:r>
              <a:rPr lang="en-US" sz="3200" dirty="0">
                <a:solidFill>
                  <a:schemeClr val="accent3">
                    <a:lumMod val="75000"/>
                  </a:schemeClr>
                </a:solidFill>
                <a:latin typeface="Gotham Book"/>
              </a:rPr>
              <a:t>Share with a partner.</a:t>
            </a:r>
            <a:endParaRPr lang="en-US" sz="3000" dirty="0">
              <a:solidFill>
                <a:schemeClr val="accent3">
                  <a:lumMod val="75000"/>
                </a:schemeClr>
              </a:solidFill>
              <a:latin typeface="Gotham Book"/>
            </a:endParaRPr>
          </a:p>
        </p:txBody>
      </p:sp>
      <p:pic>
        <p:nvPicPr>
          <p:cNvPr id="10" name="Graphic 9" descr="Alarm Ringing with solid fill">
            <a:extLst>
              <a:ext uri="{FF2B5EF4-FFF2-40B4-BE49-F238E27FC236}">
                <a16:creationId xmlns:a16="http://schemas.microsoft.com/office/drawing/2014/main" id="{CC1EC671-A0ED-650E-CA95-C7FDDB8AF2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92390" y="2270925"/>
            <a:ext cx="3330998" cy="3330998"/>
          </a:xfrm>
          <a:prstGeom prst="rect">
            <a:avLst/>
          </a:prstGeom>
        </p:spPr>
      </p:pic>
    </p:spTree>
    <p:extLst>
      <p:ext uri="{BB962C8B-B14F-4D97-AF65-F5344CB8AC3E}">
        <p14:creationId xmlns:p14="http://schemas.microsoft.com/office/powerpoint/2010/main" val="3301560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B69F84-A3F1-085D-45E9-BC98FE1EECF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16D8F28-590A-D200-C3E3-275F4CC0ED3A}"/>
              </a:ext>
            </a:extLst>
          </p:cNvPr>
          <p:cNvSpPr txBox="1">
            <a:spLocks noGrp="1"/>
          </p:cNvSpPr>
          <p:nvPr>
            <p:ph type="title" idx="4294967295"/>
          </p:nvPr>
        </p:nvSpPr>
        <p:spPr>
          <a:xfrm>
            <a:off x="1812149"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uLnTx/>
                <a:uFillTx/>
                <a:latin typeface="Gotham Medium"/>
                <a:ea typeface="+mj-ea"/>
                <a:cs typeface="+mj-cs"/>
              </a:rPr>
              <a:t>Share with the class:</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CD019BFF-4ED0-C81E-3141-6FD2B967D594}"/>
              </a:ext>
            </a:extLst>
          </p:cNvPr>
          <p:cNvSpPr/>
          <p:nvPr/>
        </p:nvSpPr>
        <p:spPr>
          <a:xfrm>
            <a:off x="1212046" y="1752598"/>
            <a:ext cx="7039326" cy="2547260"/>
          </a:xfrm>
          <a:prstGeom prst="wedgeRoundRectCallout">
            <a:avLst>
              <a:gd name="adj1" fmla="val 69646"/>
              <a:gd name="adj2" fmla="val 34008"/>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Gotham Book"/>
                <a:ea typeface="+mn-ea"/>
                <a:cs typeface="+mn-cs"/>
              </a:rPr>
              <a:t>One statement that I think is true for Unit 12: The Great Depression is ___________</a:t>
            </a:r>
          </a:p>
        </p:txBody>
      </p:sp>
      <p:pic>
        <p:nvPicPr>
          <p:cNvPr id="4" name="Graphic 3">
            <a:extLst>
              <a:ext uri="{FF2B5EF4-FFF2-40B4-BE49-F238E27FC236}">
                <a16:creationId xmlns:a16="http://schemas.microsoft.com/office/drawing/2014/main" id="{0C259E0C-0219-C91B-9FD9-3D7B3D564ED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20209" y="2955382"/>
            <a:ext cx="1344476" cy="1344476"/>
          </a:xfrm>
          <a:prstGeom prst="rect">
            <a:avLst/>
          </a:prstGeom>
        </p:spPr>
      </p:pic>
    </p:spTree>
    <p:extLst>
      <p:ext uri="{BB962C8B-B14F-4D97-AF65-F5344CB8AC3E}">
        <p14:creationId xmlns:p14="http://schemas.microsoft.com/office/powerpoint/2010/main" val="3201968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4CEC04-1DA6-0086-E05A-46B8D2E9B3D4}"/>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036217D-D512-EB39-B6FC-4FF6C17493E3}"/>
              </a:ext>
            </a:extLst>
          </p:cNvPr>
          <p:cNvSpPr txBox="1">
            <a:spLocks noGrp="1"/>
          </p:cNvSpPr>
          <p:nvPr>
            <p:ph type="title" idx="4294967295"/>
          </p:nvPr>
        </p:nvSpPr>
        <p:spPr>
          <a:xfrm>
            <a:off x="1879724"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latin typeface="Gotham Medium"/>
                <a:ea typeface="+mj-ea"/>
                <a:cs typeface="+mj-cs"/>
              </a:rPr>
              <a:t>Essential Question</a:t>
            </a:r>
          </a:p>
        </p:txBody>
      </p:sp>
      <p:sp>
        <p:nvSpPr>
          <p:cNvPr id="3" name="TextBox 2">
            <a:extLst>
              <a:ext uri="{FF2B5EF4-FFF2-40B4-BE49-F238E27FC236}">
                <a16:creationId xmlns:a16="http://schemas.microsoft.com/office/drawing/2014/main" id="{710D8268-C29C-601E-7C67-EF64E38D0712}"/>
              </a:ext>
            </a:extLst>
          </p:cNvPr>
          <p:cNvSpPr txBox="1"/>
          <p:nvPr/>
        </p:nvSpPr>
        <p:spPr>
          <a:xfrm>
            <a:off x="402772" y="1915886"/>
            <a:ext cx="11571514" cy="2862322"/>
          </a:xfrm>
          <a:prstGeom prst="rect">
            <a:avLst/>
          </a:prstGeom>
          <a:noFill/>
        </p:spPr>
        <p:txBody>
          <a:bodyPr wrap="square" rtlCol="0">
            <a:spAutoFit/>
          </a:bodyPr>
          <a:lstStyle/>
          <a:p>
            <a:pPr algn="ctr"/>
            <a:r>
              <a:rPr lang="en-US" sz="6000" dirty="0">
                <a:solidFill>
                  <a:srgbClr val="C00000"/>
                </a:solidFill>
                <a:latin typeface="Gotham Book"/>
              </a:rPr>
              <a:t>What are the major themes, events, and defining characteristics of Unit 12: The Great Depression?</a:t>
            </a:r>
          </a:p>
        </p:txBody>
      </p:sp>
    </p:spTree>
    <p:extLst>
      <p:ext uri="{BB962C8B-B14F-4D97-AF65-F5344CB8AC3E}">
        <p14:creationId xmlns:p14="http://schemas.microsoft.com/office/powerpoint/2010/main" val="181400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1B532C-9748-BED7-341E-5729DFE198E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B9E546B5-A470-9655-4E10-B8021C308C9C}"/>
              </a:ext>
            </a:extLst>
          </p:cNvPr>
          <p:cNvSpPr txBox="1">
            <a:spLocks noGrp="1"/>
          </p:cNvSpPr>
          <p:nvPr>
            <p:ph type="title" idx="4294967295"/>
          </p:nvPr>
        </p:nvSpPr>
        <p:spPr>
          <a:xfrm>
            <a:off x="1879724"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latin typeface="Gotham Medium"/>
                <a:ea typeface="+mj-ea"/>
                <a:cs typeface="+mj-cs"/>
              </a:rPr>
              <a:t>In Today’s Lesson</a:t>
            </a:r>
          </a:p>
        </p:txBody>
      </p:sp>
      <p:sp>
        <p:nvSpPr>
          <p:cNvPr id="3" name="TextBox 2">
            <a:extLst>
              <a:ext uri="{FF2B5EF4-FFF2-40B4-BE49-F238E27FC236}">
                <a16:creationId xmlns:a16="http://schemas.microsoft.com/office/drawing/2014/main" id="{BA610029-3079-8227-6451-6E89F6147030}"/>
              </a:ext>
            </a:extLst>
          </p:cNvPr>
          <p:cNvSpPr txBox="1"/>
          <p:nvPr/>
        </p:nvSpPr>
        <p:spPr>
          <a:xfrm>
            <a:off x="391887" y="1567543"/>
            <a:ext cx="11571514" cy="5663089"/>
          </a:xfrm>
          <a:prstGeom prst="rect">
            <a:avLst/>
          </a:prstGeom>
          <a:noFill/>
        </p:spPr>
        <p:txBody>
          <a:bodyPr wrap="square" rtlCol="0">
            <a:spAutoFit/>
          </a:bodyPr>
          <a:lstStyle/>
          <a:p>
            <a:pPr marL="914400" indent="-914400">
              <a:buFont typeface="+mj-lt"/>
              <a:buAutoNum type="arabicPeriod"/>
            </a:pPr>
            <a:r>
              <a:rPr lang="en-US" sz="4400" b="1" i="1" u="sng" dirty="0">
                <a:solidFill>
                  <a:schemeClr val="accent5">
                    <a:lumMod val="75000"/>
                  </a:schemeClr>
                </a:solidFill>
                <a:latin typeface="Gotham Book"/>
              </a:rPr>
              <a:t>We will</a:t>
            </a:r>
            <a:r>
              <a:rPr lang="en-US" sz="4400" b="1" i="1" dirty="0">
                <a:solidFill>
                  <a:schemeClr val="accent5">
                    <a:lumMod val="75000"/>
                  </a:schemeClr>
                </a:solidFill>
                <a:latin typeface="Gotham Book"/>
              </a:rPr>
              <a:t> </a:t>
            </a:r>
            <a:r>
              <a:rPr lang="en-US" sz="4400" dirty="0">
                <a:solidFill>
                  <a:schemeClr val="accent5">
                    <a:lumMod val="75000"/>
                  </a:schemeClr>
                </a:solidFill>
                <a:latin typeface="Gotham Book"/>
              </a:rPr>
              <a:t>examine the major events, themes, and defining characteristics of the Great Depression era.</a:t>
            </a:r>
          </a:p>
          <a:p>
            <a:pPr marL="914400" indent="-914400">
              <a:buFont typeface="+mj-lt"/>
              <a:buAutoNum type="arabicPeriod"/>
            </a:pPr>
            <a:r>
              <a:rPr lang="en-US" sz="4400" b="1" i="1" u="sng" dirty="0">
                <a:solidFill>
                  <a:schemeClr val="accent3">
                    <a:lumMod val="75000"/>
                  </a:schemeClr>
                </a:solidFill>
                <a:latin typeface="Gotham Book"/>
              </a:rPr>
              <a:t>I will</a:t>
            </a:r>
            <a:r>
              <a:rPr lang="en-US" sz="4400" b="1" i="1" dirty="0">
                <a:solidFill>
                  <a:schemeClr val="accent3">
                    <a:lumMod val="75000"/>
                  </a:schemeClr>
                </a:solidFill>
                <a:latin typeface="Gotham Book"/>
              </a:rPr>
              <a:t> </a:t>
            </a:r>
            <a:r>
              <a:rPr lang="en-US" sz="4400" dirty="0">
                <a:solidFill>
                  <a:schemeClr val="accent3">
                    <a:lumMod val="75000"/>
                  </a:schemeClr>
                </a:solidFill>
                <a:latin typeface="Gotham Book"/>
              </a:rPr>
              <a:t>analyze a primary source photograph, read an essential ideas passage, and explain the significance of key events and topics in Unit 12: The Great Depression.</a:t>
            </a:r>
          </a:p>
          <a:p>
            <a:pPr marL="914400" indent="-914400">
              <a:buFont typeface="+mj-lt"/>
              <a:buAutoNum type="arabicPeriod"/>
            </a:pPr>
            <a:endParaRPr lang="en-US" sz="5400" dirty="0">
              <a:solidFill>
                <a:srgbClr val="C00000"/>
              </a:solidFill>
              <a:latin typeface="Gotham Book"/>
            </a:endParaRPr>
          </a:p>
        </p:txBody>
      </p:sp>
    </p:spTree>
    <p:extLst>
      <p:ext uri="{BB962C8B-B14F-4D97-AF65-F5344CB8AC3E}">
        <p14:creationId xmlns:p14="http://schemas.microsoft.com/office/powerpoint/2010/main" val="703079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8BD5A36B-D946-1108-5A45-ACDD6A75AE72}"/>
              </a:ext>
            </a:extLst>
          </p:cNvPr>
          <p:cNvSpPr txBox="1">
            <a:spLocks noGrp="1"/>
          </p:cNvSpPr>
          <p:nvPr>
            <p:ph type="title" idx="4294967295"/>
          </p:nvPr>
        </p:nvSpPr>
        <p:spPr>
          <a:xfrm>
            <a:off x="1812149" y="-65316"/>
            <a:ext cx="9813794"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6000" b="1" i="1" u="none" strike="noStrike" kern="1200" cap="none" spc="0" normalizeH="0" baseline="0" noProof="0" dirty="0">
                <a:ln>
                  <a:noFill/>
                </a:ln>
                <a:solidFill>
                  <a:schemeClr val="tx1"/>
                </a:solidFill>
                <a:effectLst/>
                <a:uLnTx/>
                <a:uFillTx/>
                <a:latin typeface="Gotham Medium"/>
                <a:ea typeface="+mj-ea"/>
                <a:cs typeface="+mj-cs"/>
              </a:rPr>
              <a:t>Part I</a:t>
            </a:r>
            <a:r>
              <a:rPr kumimoji="0" lang="en-US" sz="6000" b="0" i="0" u="none" strike="noStrike" kern="1200" cap="none" spc="0" normalizeH="0" baseline="0" noProof="0" dirty="0">
                <a:ln>
                  <a:noFill/>
                </a:ln>
                <a:solidFill>
                  <a:schemeClr val="tx1"/>
                </a:solidFill>
                <a:effectLst/>
                <a:uLnTx/>
                <a:uFillTx/>
                <a:latin typeface="Gotham Medium"/>
                <a:ea typeface="+mj-ea"/>
                <a:cs typeface="+mj-cs"/>
              </a:rPr>
              <a:t>: Analyze an Image</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3" name="Picture 2" descr="A black and white photograph of a family living out of their automobile in the countryside in Texas. The car is parked. A husband is visible in the image with 5 young children. There are bowls and a large bucket in the image. One little girl appears to be cleaning a bowl or getting food out of it, it is unclear. ">
            <a:extLst>
              <a:ext uri="{FF2B5EF4-FFF2-40B4-BE49-F238E27FC236}">
                <a16:creationId xmlns:a16="http://schemas.microsoft.com/office/drawing/2014/main" id="{08468EFA-04AF-00AC-3EB0-694679C3B50B}"/>
              </a:ext>
            </a:extLst>
          </p:cNvPr>
          <p:cNvPicPr>
            <a:picLocks noChangeAspect="1"/>
          </p:cNvPicPr>
          <p:nvPr/>
        </p:nvPicPr>
        <p:blipFill rotWithShape="1">
          <a:blip r:embed="rId4">
            <a:extLst>
              <a:ext uri="{28A0092B-C50C-407E-A947-70E740481C1C}">
                <a14:useLocalDpi xmlns:a14="http://schemas.microsoft.com/office/drawing/2010/main" val="0"/>
              </a:ext>
            </a:extLst>
          </a:blip>
          <a:srcRect r="3248" b="32965"/>
          <a:stretch>
            <a:fillRect/>
          </a:stretch>
        </p:blipFill>
        <p:spPr bwMode="auto">
          <a:xfrm>
            <a:off x="3216411" y="1050654"/>
            <a:ext cx="6896421" cy="5023240"/>
          </a:xfrm>
          <a:prstGeom prst="rect">
            <a:avLst/>
          </a:prstGeom>
          <a:noFill/>
          <a:ln>
            <a:noFill/>
          </a:ln>
          <a:effectLst>
            <a:outerShdw blurRad="50800" dist="50800" dir="7920000" algn="ctr" rotWithShape="0">
              <a:srgbClr val="000000">
                <a:alpha val="43137"/>
              </a:srgbClr>
            </a:outerShdw>
          </a:effectLst>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423C9F0E-A357-137A-E65F-B34374ADDBDB}"/>
              </a:ext>
            </a:extLst>
          </p:cNvPr>
          <p:cNvSpPr txBox="1"/>
          <p:nvPr/>
        </p:nvSpPr>
        <p:spPr>
          <a:xfrm>
            <a:off x="3777343" y="6096000"/>
            <a:ext cx="5747657" cy="369332"/>
          </a:xfrm>
          <a:prstGeom prst="rect">
            <a:avLst/>
          </a:prstGeom>
          <a:noFill/>
        </p:spPr>
        <p:txBody>
          <a:bodyPr wrap="square" rtlCol="0">
            <a:spAutoFit/>
          </a:bodyPr>
          <a:lstStyle/>
          <a:p>
            <a:pPr algn="ctr"/>
            <a:r>
              <a:rPr lang="en-US" i="1" dirty="0">
                <a:latin typeface="Gotham Book"/>
              </a:rPr>
              <a:t>The Library of Congress</a:t>
            </a:r>
          </a:p>
        </p:txBody>
      </p:sp>
    </p:spTree>
    <p:extLst>
      <p:ext uri="{BB962C8B-B14F-4D97-AF65-F5344CB8AC3E}">
        <p14:creationId xmlns:p14="http://schemas.microsoft.com/office/powerpoint/2010/main" val="460377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36BC1DE-D4CC-5965-C059-1A44196AD10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D3D6B26-4C7A-87DA-1AEA-78095D20F5A7}"/>
              </a:ext>
            </a:extLst>
          </p:cNvPr>
          <p:cNvSpPr txBox="1">
            <a:spLocks noGrp="1"/>
          </p:cNvSpPr>
          <p:nvPr>
            <p:ph type="title" idx="4294967295"/>
          </p:nvPr>
        </p:nvSpPr>
        <p:spPr>
          <a:xfrm>
            <a:off x="2328708" y="2335386"/>
            <a:ext cx="8240486" cy="20172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1" u="none" strike="noStrike" kern="1200" cap="none" spc="0" normalizeH="0" baseline="0" noProof="0" dirty="0">
                <a:ln>
                  <a:noFill/>
                </a:ln>
                <a:solidFill>
                  <a:schemeClr val="tx2">
                    <a:lumMod val="10000"/>
                    <a:lumOff val="90000"/>
                  </a:schemeClr>
                </a:solidFill>
                <a:effectLst/>
                <a:uLnTx/>
                <a:uFillTx/>
                <a:latin typeface="Gotham Medium"/>
                <a:ea typeface="+mj-ea"/>
                <a:cs typeface="+mj-cs"/>
              </a:rPr>
              <a:t>Part II:</a:t>
            </a:r>
            <a:br>
              <a:rPr kumimoji="0" lang="en-US" sz="6000" b="0" i="0" u="none" strike="noStrike" kern="1200" cap="none" spc="0" normalizeH="0" baseline="0" noProof="0" dirty="0">
                <a:ln>
                  <a:noFill/>
                </a:ln>
                <a:solidFill>
                  <a:schemeClr val="tx2">
                    <a:lumMod val="10000"/>
                    <a:lumOff val="90000"/>
                  </a:schemeClr>
                </a:solidFill>
                <a:effectLst/>
                <a:uLnTx/>
                <a:uFillTx/>
                <a:latin typeface="Gotham Medium"/>
                <a:ea typeface="+mj-ea"/>
                <a:cs typeface="+mj-cs"/>
              </a:rPr>
            </a:br>
            <a:r>
              <a:rPr kumimoji="0" lang="en-US" sz="6000" b="0" i="0" u="none" strike="noStrike" kern="1200" cap="none" spc="0" normalizeH="0" baseline="0" noProof="0" dirty="0">
                <a:ln>
                  <a:noFill/>
                </a:ln>
                <a:solidFill>
                  <a:schemeClr val="bg1"/>
                </a:solidFill>
                <a:effectLst/>
                <a:uLnTx/>
                <a:uFillTx/>
                <a:latin typeface="Gotham Medium"/>
                <a:ea typeface="+mj-ea"/>
                <a:cs typeface="+mj-cs"/>
              </a:rPr>
              <a:t>Essential Ideas &amp;</a:t>
            </a:r>
            <a:br>
              <a:rPr kumimoji="0" lang="en-US" sz="6000" b="0" i="0" u="none" strike="noStrike" kern="1200" cap="none" spc="0" normalizeH="0" baseline="0" noProof="0" dirty="0">
                <a:ln>
                  <a:noFill/>
                </a:ln>
                <a:solidFill>
                  <a:schemeClr val="bg1"/>
                </a:solidFill>
                <a:effectLst/>
                <a:uLnTx/>
                <a:uFillTx/>
                <a:latin typeface="Gotham Medium"/>
                <a:ea typeface="+mj-ea"/>
                <a:cs typeface="+mj-cs"/>
              </a:rPr>
            </a:br>
            <a:r>
              <a:rPr kumimoji="0" lang="en-US" sz="6000" b="0" i="0" u="none" strike="noStrike" kern="1200" cap="none" spc="0" normalizeH="0" baseline="0" noProof="0" dirty="0">
                <a:ln>
                  <a:noFill/>
                </a:ln>
                <a:solidFill>
                  <a:schemeClr val="bg1"/>
                </a:solidFill>
                <a:effectLst/>
                <a:uLnTx/>
                <a:uFillTx/>
                <a:latin typeface="Gotham Medium"/>
                <a:ea typeface="+mj-ea"/>
                <a:cs typeface="+mj-cs"/>
              </a:rPr>
              <a:t>Reading Passage</a:t>
            </a:r>
          </a:p>
        </p:txBody>
      </p:sp>
    </p:spTree>
    <p:extLst>
      <p:ext uri="{BB962C8B-B14F-4D97-AF65-F5344CB8AC3E}">
        <p14:creationId xmlns:p14="http://schemas.microsoft.com/office/powerpoint/2010/main" val="1995423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re are three images on this slide. The first image shows a movie theater in downtown Port Arth. The marquis lists several movies with titles that are illegible here. The theater is lit up with electric lights and a large crowd of people waits outside in front of a line of automobiles. The second image shows the oil field at Spindletop a few months after the original discovery. Dozens of oil wells are packed close together. The third photograph shows a farmer riding a tractor on the Plains.">
            <a:extLst>
              <a:ext uri="{FF2B5EF4-FFF2-40B4-BE49-F238E27FC236}">
                <a16:creationId xmlns:a16="http://schemas.microsoft.com/office/drawing/2014/main" id="{90E1CCFD-85F6-820D-CD0A-0A25D4357E68}"/>
              </a:ext>
            </a:extLst>
          </p:cNvPr>
          <p:cNvPicPr>
            <a:picLocks noChangeAspect="1"/>
          </p:cNvPicPr>
          <p:nvPr/>
        </p:nvPicPr>
        <p:blipFill>
          <a:blip r:embed="rId3"/>
          <a:stretch>
            <a:fillRect/>
          </a:stretch>
        </p:blipFill>
        <p:spPr>
          <a:xfrm>
            <a:off x="0" y="0"/>
            <a:ext cx="12181114" cy="6858000"/>
          </a:xfrm>
          <a:prstGeom prst="rect">
            <a:avLst/>
          </a:prstGeom>
        </p:spPr>
      </p:pic>
      <p:sp>
        <p:nvSpPr>
          <p:cNvPr id="2" name="Title 1">
            <a:extLst>
              <a:ext uri="{FF2B5EF4-FFF2-40B4-BE49-F238E27FC236}">
                <a16:creationId xmlns:a16="http://schemas.microsoft.com/office/drawing/2014/main" id="{14697273-26A7-DEDD-FC96-0B41D39C80FF}"/>
              </a:ext>
            </a:extLst>
          </p:cNvPr>
          <p:cNvSpPr>
            <a:spLocks noGrp="1"/>
          </p:cNvSpPr>
          <p:nvPr>
            <p:ph type="title"/>
          </p:nvPr>
        </p:nvSpPr>
        <p:spPr>
          <a:xfrm>
            <a:off x="1534885" y="-81190"/>
            <a:ext cx="10515600" cy="1325563"/>
          </a:xfrm>
        </p:spPr>
        <p:txBody>
          <a:bodyPr>
            <a:normAutofit/>
          </a:bodyPr>
          <a:lstStyle/>
          <a:p>
            <a:pPr algn="ctr"/>
            <a:r>
              <a:rPr lang="en-US" sz="6000" b="1" i="1" dirty="0">
                <a:latin typeface="Gotham Book"/>
              </a:rPr>
              <a:t>Paragraph 1</a:t>
            </a:r>
            <a:r>
              <a:rPr lang="en-US" sz="6000" dirty="0">
                <a:latin typeface="Gotham Book"/>
              </a:rPr>
              <a:t>: The Age of Oil</a:t>
            </a:r>
          </a:p>
        </p:txBody>
      </p:sp>
    </p:spTree>
    <p:extLst>
      <p:ext uri="{BB962C8B-B14F-4D97-AF65-F5344CB8AC3E}">
        <p14:creationId xmlns:p14="http://schemas.microsoft.com/office/powerpoint/2010/main" val="439034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410A069-C3B5-D56C-90CB-FFC630EB7FA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38C160AC-5C1F-4CC5-CD80-B0634AD8D8C7}"/>
              </a:ext>
            </a:extLst>
          </p:cNvPr>
          <p:cNvSpPr txBox="1">
            <a:spLocks noGrp="1"/>
          </p:cNvSpPr>
          <p:nvPr>
            <p:ph type="title" idx="4294967295"/>
          </p:nvPr>
        </p:nvSpPr>
        <p:spPr>
          <a:xfrm>
            <a:off x="1812149" y="0"/>
            <a:ext cx="9813794"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5400" b="1" i="1" u="none" strike="noStrike" kern="1200" cap="none" spc="0" normalizeH="0" baseline="0" noProof="0" dirty="0">
                <a:ln>
                  <a:noFill/>
                </a:ln>
                <a:solidFill>
                  <a:schemeClr val="tx1"/>
                </a:solidFill>
                <a:effectLst/>
                <a:uLnTx/>
                <a:uFillTx/>
                <a:latin typeface="Gotham Medium"/>
                <a:ea typeface="+mj-ea"/>
                <a:cs typeface="+mj-cs"/>
              </a:rPr>
              <a:t>Paragraph 2</a:t>
            </a:r>
            <a:r>
              <a:rPr kumimoji="0" lang="en-US" sz="5400" b="0" i="0" u="none" strike="noStrike" kern="1200" cap="none" spc="0" normalizeH="0" baseline="0" noProof="0" dirty="0">
                <a:ln>
                  <a:noFill/>
                </a:ln>
                <a:solidFill>
                  <a:schemeClr val="tx1"/>
                </a:solidFill>
                <a:effectLst/>
                <a:uLnTx/>
                <a:uFillTx/>
                <a:latin typeface="Gotham Medium"/>
                <a:ea typeface="+mj-ea"/>
                <a:cs typeface="+mj-cs"/>
              </a:rPr>
              <a:t>: The Stock Market</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4098" name="Picture 2" descr="A black and white photograph showing a view of the New York Stock Exchange building from across the street. The building is tall with a row of Roman style columns across the front. It is built in a very classical style. It is wedged between 2 tall buildings on a busy New York street. People are walking on the side walk and across the street in front of the Stock Exchange.">
            <a:extLst>
              <a:ext uri="{FF2B5EF4-FFF2-40B4-BE49-F238E27FC236}">
                <a16:creationId xmlns:a16="http://schemas.microsoft.com/office/drawing/2014/main" id="{3E01D6E3-6D03-2C84-DD52-EEA70250DA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938" t="3022" r="36906" b="11785"/>
          <a:stretch>
            <a:fillRect/>
          </a:stretch>
        </p:blipFill>
        <p:spPr bwMode="auto">
          <a:xfrm>
            <a:off x="2228850" y="1200150"/>
            <a:ext cx="3783330" cy="474611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44C6E2-6E57-8AEC-79D6-72F1ACFB3AF6}"/>
              </a:ext>
            </a:extLst>
          </p:cNvPr>
          <p:cNvSpPr txBox="1"/>
          <p:nvPr/>
        </p:nvSpPr>
        <p:spPr>
          <a:xfrm>
            <a:off x="1926771" y="6030686"/>
            <a:ext cx="4528458" cy="646331"/>
          </a:xfrm>
          <a:prstGeom prst="rect">
            <a:avLst/>
          </a:prstGeom>
          <a:noFill/>
        </p:spPr>
        <p:txBody>
          <a:bodyPr wrap="square" rtlCol="0">
            <a:spAutoFit/>
          </a:bodyPr>
          <a:lstStyle/>
          <a:p>
            <a:pPr algn="ctr"/>
            <a:r>
              <a:rPr lang="en-US" dirty="0">
                <a:latin typeface="Gotham Book"/>
              </a:rPr>
              <a:t>The New York Stock Exchange, 1905.</a:t>
            </a:r>
          </a:p>
          <a:p>
            <a:pPr algn="ctr"/>
            <a:r>
              <a:rPr lang="en-US" i="1" dirty="0">
                <a:latin typeface="Gotham Book"/>
              </a:rPr>
              <a:t>The Library of Congress</a:t>
            </a:r>
          </a:p>
        </p:txBody>
      </p:sp>
      <p:pic>
        <p:nvPicPr>
          <p:cNvPr id="4102" name="Picture 6" descr="A view of inside the New York Stock Exchange, 1939. The room is full of hundreds of men in suits standing around circular information centers with numbers related to stocks. An American flag is hanging from the wall beneath very high ceilings. ">
            <a:extLst>
              <a:ext uri="{FF2B5EF4-FFF2-40B4-BE49-F238E27FC236}">
                <a16:creationId xmlns:a16="http://schemas.microsoft.com/office/drawing/2014/main" id="{14495257-00D5-F56C-1766-763811AA4D2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3928" t="8736" r="35040" b="10359"/>
          <a:stretch>
            <a:fillRect/>
          </a:stretch>
        </p:blipFill>
        <p:spPr bwMode="auto">
          <a:xfrm>
            <a:off x="6662057" y="1200149"/>
            <a:ext cx="4535086" cy="4554007"/>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81E6648-ED82-A41A-F2CE-12B749937CA6}"/>
              </a:ext>
            </a:extLst>
          </p:cNvPr>
          <p:cNvSpPr txBox="1"/>
          <p:nvPr/>
        </p:nvSpPr>
        <p:spPr>
          <a:xfrm>
            <a:off x="6664617" y="5754156"/>
            <a:ext cx="4528458" cy="646331"/>
          </a:xfrm>
          <a:prstGeom prst="rect">
            <a:avLst/>
          </a:prstGeom>
          <a:noFill/>
        </p:spPr>
        <p:txBody>
          <a:bodyPr wrap="square" rtlCol="0">
            <a:spAutoFit/>
          </a:bodyPr>
          <a:lstStyle/>
          <a:p>
            <a:pPr algn="ctr"/>
            <a:r>
              <a:rPr lang="en-US" dirty="0">
                <a:latin typeface="Gotham Book"/>
              </a:rPr>
              <a:t>The New York Stock Exchange, 1939.</a:t>
            </a:r>
          </a:p>
          <a:p>
            <a:pPr algn="ctr"/>
            <a:r>
              <a:rPr lang="en-US" i="1" dirty="0">
                <a:latin typeface="Gotham Book"/>
              </a:rPr>
              <a:t>The Library of Congress</a:t>
            </a:r>
          </a:p>
        </p:txBody>
      </p:sp>
    </p:spTree>
    <p:extLst>
      <p:ext uri="{BB962C8B-B14F-4D97-AF65-F5344CB8AC3E}">
        <p14:creationId xmlns:p14="http://schemas.microsoft.com/office/powerpoint/2010/main" val="1506921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DEEAD6B-2A25-5FFA-4D63-0B61AEF727BC}"/>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EB830EA-EB53-4B08-FD1D-D720876A1E69}"/>
              </a:ext>
            </a:extLst>
          </p:cNvPr>
          <p:cNvSpPr txBox="1">
            <a:spLocks noGrp="1"/>
          </p:cNvSpPr>
          <p:nvPr>
            <p:ph type="title" idx="4294967295"/>
          </p:nvPr>
        </p:nvSpPr>
        <p:spPr>
          <a:xfrm>
            <a:off x="1534886" y="-185058"/>
            <a:ext cx="10548257"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400" b="1" i="1" u="none" strike="noStrike" kern="1200" cap="none" spc="0" normalizeH="0" baseline="0" noProof="0" dirty="0">
                <a:ln>
                  <a:noFill/>
                </a:ln>
                <a:solidFill>
                  <a:schemeClr val="tx1"/>
                </a:solidFill>
                <a:effectLst/>
                <a:uLnTx/>
                <a:uFillTx/>
                <a:latin typeface="Gotham Medium"/>
                <a:ea typeface="+mj-ea"/>
                <a:cs typeface="+mj-cs"/>
              </a:rPr>
              <a:t>Paragraph 3</a:t>
            </a:r>
            <a:r>
              <a:rPr kumimoji="0" lang="en-US" sz="4400" b="0" i="0" u="none" strike="noStrike" kern="1200" cap="none" spc="0" normalizeH="0" baseline="0" noProof="0" dirty="0">
                <a:ln>
                  <a:noFill/>
                </a:ln>
                <a:solidFill>
                  <a:schemeClr val="tx1"/>
                </a:solidFill>
                <a:effectLst/>
                <a:uLnTx/>
                <a:uFillTx/>
                <a:latin typeface="Gotham Medium"/>
                <a:ea typeface="+mj-ea"/>
                <a:cs typeface="+mj-cs"/>
              </a:rPr>
              <a:t>: The Stock Market Crash of 1929</a:t>
            </a:r>
            <a:endParaRPr kumimoji="0" lang="en-US" sz="44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5122" name="Picture 2" descr="A newspaper article from the Stock Market crash. The title reads, &quot;Near Panic on Stock Exchange: $3 billion wiped out in $10 to $96 Declines.&quot;  The body of the article reads, &quot;New Ork, Oct. 23 - Wall Street was thrown into the nearest approximation of a stock market panic experienced in years during the last hour of trading on the New York Stocke Exchange Wednesday. A new and wholly unexpected avalanche of selling swept over the market, carrying scores of stocks down from $10 to $96 a share, and wiping out more than $3 billion in paper value in the brief interval of about an hour, an average of about $50 million a minute.">
            <a:extLst>
              <a:ext uri="{FF2B5EF4-FFF2-40B4-BE49-F238E27FC236}">
                <a16:creationId xmlns:a16="http://schemas.microsoft.com/office/drawing/2014/main" id="{98546177-AADE-8737-8DD5-F61B3D0ABA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092" b="43404"/>
          <a:stretch>
            <a:fillRect/>
          </a:stretch>
        </p:blipFill>
        <p:spPr bwMode="auto">
          <a:xfrm>
            <a:off x="2153330" y="1086531"/>
            <a:ext cx="2952069" cy="511189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5126" name="Picture 6" descr="A group of several hundred protestors outside a bank protesting the fact that they are unable to withdraw their money after the bank failure. They are holding protest signs. Many are holding umbrellas as rain pours down on them. ">
            <a:extLst>
              <a:ext uri="{FF2B5EF4-FFF2-40B4-BE49-F238E27FC236}">
                <a16:creationId xmlns:a16="http://schemas.microsoft.com/office/drawing/2014/main" id="{302C362B-B842-5116-00EF-5A0D9D78C9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19" t="2208" r="118" b="2406"/>
          <a:stretch>
            <a:fillRect/>
          </a:stretch>
        </p:blipFill>
        <p:spPr bwMode="auto">
          <a:xfrm>
            <a:off x="5856514" y="1186543"/>
            <a:ext cx="5475515" cy="4321628"/>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CA53393-1860-0578-BE1E-6E4488389DAE}"/>
              </a:ext>
            </a:extLst>
          </p:cNvPr>
          <p:cNvSpPr txBox="1"/>
          <p:nvPr/>
        </p:nvSpPr>
        <p:spPr>
          <a:xfrm>
            <a:off x="1774371" y="6302829"/>
            <a:ext cx="3712029" cy="400110"/>
          </a:xfrm>
          <a:prstGeom prst="rect">
            <a:avLst/>
          </a:prstGeom>
          <a:noFill/>
        </p:spPr>
        <p:txBody>
          <a:bodyPr wrap="square" rtlCol="0">
            <a:spAutoFit/>
          </a:bodyPr>
          <a:lstStyle/>
          <a:p>
            <a:pPr algn="ctr"/>
            <a:r>
              <a:rPr lang="en-US" sz="2000" i="1" dirty="0">
                <a:latin typeface="Gotham Book"/>
              </a:rPr>
              <a:t>The Portal to Texas History</a:t>
            </a:r>
          </a:p>
        </p:txBody>
      </p:sp>
      <p:sp>
        <p:nvSpPr>
          <p:cNvPr id="4" name="TextBox 3">
            <a:extLst>
              <a:ext uri="{FF2B5EF4-FFF2-40B4-BE49-F238E27FC236}">
                <a16:creationId xmlns:a16="http://schemas.microsoft.com/office/drawing/2014/main" id="{4C5473C7-D970-2394-93C4-E95DDA888CC2}"/>
              </a:ext>
            </a:extLst>
          </p:cNvPr>
          <p:cNvSpPr txBox="1"/>
          <p:nvPr/>
        </p:nvSpPr>
        <p:spPr>
          <a:xfrm>
            <a:off x="5987143" y="5562600"/>
            <a:ext cx="5268685" cy="707886"/>
          </a:xfrm>
          <a:prstGeom prst="rect">
            <a:avLst/>
          </a:prstGeom>
          <a:noFill/>
        </p:spPr>
        <p:txBody>
          <a:bodyPr wrap="square" rtlCol="0">
            <a:spAutoFit/>
          </a:bodyPr>
          <a:lstStyle/>
          <a:p>
            <a:pPr algn="ctr"/>
            <a:r>
              <a:rPr lang="en-US" sz="2000" dirty="0">
                <a:latin typeface="Gotham Book"/>
              </a:rPr>
              <a:t>Protestors outside of a failed bank, 1931</a:t>
            </a:r>
          </a:p>
          <a:p>
            <a:pPr algn="ctr"/>
            <a:r>
              <a:rPr lang="en-US" sz="2000" i="1" dirty="0">
                <a:latin typeface="Gotham Book"/>
              </a:rPr>
              <a:t>The Library of Congress</a:t>
            </a:r>
          </a:p>
        </p:txBody>
      </p:sp>
    </p:spTree>
    <p:extLst>
      <p:ext uri="{BB962C8B-B14F-4D97-AF65-F5344CB8AC3E}">
        <p14:creationId xmlns:p14="http://schemas.microsoft.com/office/powerpoint/2010/main" val="2475159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FBFCD23-8B30-3B25-3F0C-2384013CB3E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53B953E-C97B-201D-71A3-3938F02EDE8A}"/>
              </a:ext>
            </a:extLst>
          </p:cNvPr>
          <p:cNvSpPr txBox="1">
            <a:spLocks noGrp="1"/>
          </p:cNvSpPr>
          <p:nvPr>
            <p:ph type="title" idx="4294967295"/>
          </p:nvPr>
        </p:nvSpPr>
        <p:spPr>
          <a:xfrm>
            <a:off x="1600200" y="-261259"/>
            <a:ext cx="10591799"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800" b="1" i="1" u="none" strike="noStrike" kern="1200" cap="none" spc="0" normalizeH="0" baseline="0" noProof="0" dirty="0">
                <a:ln>
                  <a:noFill/>
                </a:ln>
                <a:solidFill>
                  <a:schemeClr val="tx1"/>
                </a:solidFill>
                <a:effectLst/>
                <a:uLnTx/>
                <a:uFillTx/>
                <a:latin typeface="Gotham Medium"/>
                <a:ea typeface="+mj-ea"/>
                <a:cs typeface="+mj-cs"/>
              </a:rPr>
              <a:t>Paragraph 4</a:t>
            </a:r>
            <a:r>
              <a:rPr kumimoji="0" lang="en-US" sz="4800" b="0" i="0" u="none" strike="noStrike" kern="1200" cap="none" spc="0" normalizeH="0" baseline="0" noProof="0" dirty="0">
                <a:ln>
                  <a:noFill/>
                </a:ln>
                <a:solidFill>
                  <a:schemeClr val="tx1"/>
                </a:solidFill>
                <a:effectLst/>
                <a:uLnTx/>
                <a:uFillTx/>
                <a:latin typeface="Gotham Medium"/>
                <a:ea typeface="+mj-ea"/>
                <a:cs typeface="+mj-cs"/>
              </a:rPr>
              <a:t>: President Roosevelt’s New Deal</a:t>
            </a:r>
            <a:endParaRPr kumimoji="0" lang="en-US" sz="48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6146" name="Picture 2" descr="A black and white photograph portrait of President Franklin Delano Roosevelt. He is wearing a dark suit and dark tie. He is angled slightly away from the camera, with his head angled back looking at the camera. ">
            <a:extLst>
              <a:ext uri="{FF2B5EF4-FFF2-40B4-BE49-F238E27FC236}">
                <a16:creationId xmlns:a16="http://schemas.microsoft.com/office/drawing/2014/main" id="{88D54265-965B-EF95-574A-CA2D26CA04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7724" y="1006928"/>
            <a:ext cx="3779666" cy="484414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F69F7AE-D372-160C-175E-2995906BB128}"/>
              </a:ext>
            </a:extLst>
          </p:cNvPr>
          <p:cNvSpPr txBox="1"/>
          <p:nvPr/>
        </p:nvSpPr>
        <p:spPr>
          <a:xfrm>
            <a:off x="1845599" y="5873115"/>
            <a:ext cx="4103915" cy="984885"/>
          </a:xfrm>
          <a:prstGeom prst="rect">
            <a:avLst/>
          </a:prstGeom>
          <a:noFill/>
        </p:spPr>
        <p:txBody>
          <a:bodyPr wrap="square" rtlCol="0">
            <a:spAutoFit/>
          </a:bodyPr>
          <a:lstStyle/>
          <a:p>
            <a:pPr algn="ctr"/>
            <a:r>
              <a:rPr lang="en-US" sz="2000" dirty="0">
                <a:latin typeface="Gotham Book"/>
              </a:rPr>
              <a:t>Franklin Delano Roosevelt</a:t>
            </a:r>
          </a:p>
          <a:p>
            <a:pPr algn="ctr"/>
            <a:r>
              <a:rPr lang="en-US" sz="2000" i="1" dirty="0">
                <a:latin typeface="Gotham Book"/>
              </a:rPr>
              <a:t>The Library of Congress</a:t>
            </a:r>
          </a:p>
          <a:p>
            <a:endParaRPr lang="en-US" dirty="0"/>
          </a:p>
        </p:txBody>
      </p:sp>
      <p:pic>
        <p:nvPicPr>
          <p:cNvPr id="5" name="Picture 4" descr="A newspaper article titled &quot;A New Deal&quot; which reads, &quot;Daily, as the campaign for the presidency gains momentum, the ultimate result of the balloting in November stands out more clearly: Franklin Delano Roosevelt will be the next president of the United States.&quot;">
            <a:extLst>
              <a:ext uri="{FF2B5EF4-FFF2-40B4-BE49-F238E27FC236}">
                <a16:creationId xmlns:a16="http://schemas.microsoft.com/office/drawing/2014/main" id="{55DC4369-8E8A-5655-13E0-8D2C3783BB82}"/>
              </a:ext>
            </a:extLst>
          </p:cNvPr>
          <p:cNvPicPr>
            <a:picLocks noChangeAspect="1"/>
          </p:cNvPicPr>
          <p:nvPr/>
        </p:nvPicPr>
        <p:blipFill>
          <a:blip r:embed="rId5"/>
          <a:stretch>
            <a:fillRect/>
          </a:stretch>
        </p:blipFill>
        <p:spPr>
          <a:xfrm>
            <a:off x="6096000" y="1006928"/>
            <a:ext cx="5158020" cy="2028917"/>
          </a:xfrm>
          <a:prstGeom prst="rect">
            <a:avLst/>
          </a:prstGeom>
          <a:effectLst>
            <a:outerShdw blurRad="50800" dist="50800" dir="7920000" algn="ctr" rotWithShape="0">
              <a:srgbClr val="000000">
                <a:alpha val="43137"/>
              </a:srgbClr>
            </a:outerShdw>
          </a:effectLst>
        </p:spPr>
      </p:pic>
      <p:pic>
        <p:nvPicPr>
          <p:cNvPr id="7" name="Picture 6" descr="A second excerpt from the previous newspaper article which reads, &quot;The Democratic platform - courageous, frank, brief, constructive - will have the support of the overwhelmingly majority of the American people. The Democratic candidate for the presidency offers hope for a new deal, so eagerly awaited by business, labor, and agriculture, and only in a new deal is there hope for the Republic of the United States.">
            <a:extLst>
              <a:ext uri="{FF2B5EF4-FFF2-40B4-BE49-F238E27FC236}">
                <a16:creationId xmlns:a16="http://schemas.microsoft.com/office/drawing/2014/main" id="{009A79F9-0A0B-9D7C-93AA-F0ECC7716292}"/>
              </a:ext>
            </a:extLst>
          </p:cNvPr>
          <p:cNvPicPr>
            <a:picLocks noChangeAspect="1"/>
          </p:cNvPicPr>
          <p:nvPr/>
        </p:nvPicPr>
        <p:blipFill>
          <a:blip r:embed="rId6"/>
          <a:stretch>
            <a:fillRect/>
          </a:stretch>
        </p:blipFill>
        <p:spPr>
          <a:xfrm>
            <a:off x="6896099" y="3206750"/>
            <a:ext cx="5056237" cy="2297645"/>
          </a:xfrm>
          <a:prstGeom prst="rect">
            <a:avLst/>
          </a:prstGeom>
          <a:effectLst>
            <a:outerShdw blurRad="50800" dist="50800" dir="7920000" algn="ctr" rotWithShape="0">
              <a:srgbClr val="000000">
                <a:alpha val="43137"/>
              </a:srgbClr>
            </a:outerShdw>
          </a:effectLst>
        </p:spPr>
      </p:pic>
      <p:sp>
        <p:nvSpPr>
          <p:cNvPr id="8" name="TextBox 7">
            <a:extLst>
              <a:ext uri="{FF2B5EF4-FFF2-40B4-BE49-F238E27FC236}">
                <a16:creationId xmlns:a16="http://schemas.microsoft.com/office/drawing/2014/main" id="{F8D3EBE5-FDCF-6D7D-6CD2-BC5924496060}"/>
              </a:ext>
            </a:extLst>
          </p:cNvPr>
          <p:cNvSpPr txBox="1"/>
          <p:nvPr/>
        </p:nvSpPr>
        <p:spPr>
          <a:xfrm>
            <a:off x="6150430" y="5504395"/>
            <a:ext cx="5801906" cy="984885"/>
          </a:xfrm>
          <a:prstGeom prst="rect">
            <a:avLst/>
          </a:prstGeom>
          <a:noFill/>
        </p:spPr>
        <p:txBody>
          <a:bodyPr wrap="square" rtlCol="0">
            <a:spAutoFit/>
          </a:bodyPr>
          <a:lstStyle/>
          <a:p>
            <a:pPr algn="ctr"/>
            <a:r>
              <a:rPr lang="en-US" sz="2000" dirty="0">
                <a:latin typeface="Gotham Book"/>
              </a:rPr>
              <a:t>The Tri-Cities Sun, Goose Creek, TX, 1932</a:t>
            </a:r>
          </a:p>
          <a:p>
            <a:pPr algn="ctr"/>
            <a:r>
              <a:rPr lang="en-US" sz="2000" i="1" dirty="0">
                <a:latin typeface="Gotham Book"/>
              </a:rPr>
              <a:t>The Portal to Texas History</a:t>
            </a:r>
          </a:p>
          <a:p>
            <a:endParaRPr lang="en-US" dirty="0"/>
          </a:p>
        </p:txBody>
      </p:sp>
    </p:spTree>
    <p:extLst>
      <p:ext uri="{BB962C8B-B14F-4D97-AF65-F5344CB8AC3E}">
        <p14:creationId xmlns:p14="http://schemas.microsoft.com/office/powerpoint/2010/main" val="1610236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35B1418-2742-A60B-0976-A1CBA05E0376}"/>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0E12678-8C32-2AF6-0D56-30E28012EE9A}"/>
              </a:ext>
            </a:extLst>
          </p:cNvPr>
          <p:cNvSpPr txBox="1">
            <a:spLocks noGrp="1"/>
          </p:cNvSpPr>
          <p:nvPr>
            <p:ph type="title" idx="4294967295"/>
          </p:nvPr>
        </p:nvSpPr>
        <p:spPr>
          <a:xfrm>
            <a:off x="1812149" y="-174171"/>
            <a:ext cx="9813794"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800" b="1" i="1" u="none" strike="noStrike" kern="1200" cap="none" spc="0" normalizeH="0" baseline="0" noProof="0" dirty="0">
                <a:ln>
                  <a:noFill/>
                </a:ln>
                <a:solidFill>
                  <a:schemeClr val="tx1"/>
                </a:solidFill>
                <a:effectLst/>
                <a:uLnTx/>
                <a:uFillTx/>
                <a:latin typeface="Gotham Medium"/>
                <a:ea typeface="+mj-ea"/>
                <a:cs typeface="+mj-cs"/>
              </a:rPr>
              <a:t>Paragraph 5</a:t>
            </a:r>
            <a:r>
              <a:rPr kumimoji="0" lang="en-US" sz="4800" b="0" i="0" u="none" strike="noStrike" kern="1200" cap="none" spc="0" normalizeH="0" baseline="0" noProof="0" dirty="0">
                <a:ln>
                  <a:noFill/>
                </a:ln>
                <a:solidFill>
                  <a:schemeClr val="tx1"/>
                </a:solidFill>
                <a:effectLst/>
                <a:uLnTx/>
                <a:uFillTx/>
                <a:latin typeface="Gotham Medium"/>
                <a:ea typeface="+mj-ea"/>
                <a:cs typeface="+mj-cs"/>
              </a:rPr>
              <a:t>: The New Deal in Action</a:t>
            </a:r>
            <a:endParaRPr kumimoji="0" lang="en-US" sz="48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7170" name="Picture 2" descr="A propaganda poster for the Works Progress Administration. The poster reads Work Pays America! With the W, P, and A highlighted a different color. There is a basic color drawing of 2 men shaking hands. One is a farmer holding a rake and the other appears to be a machine shop working holding a hammer. There is a wheat plant growing between them. ">
            <a:extLst>
              <a:ext uri="{FF2B5EF4-FFF2-40B4-BE49-F238E27FC236}">
                <a16:creationId xmlns:a16="http://schemas.microsoft.com/office/drawing/2014/main" id="{52F6A4BE-CC1A-B4A2-BEC9-599DD221C7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4794" y="1277984"/>
            <a:ext cx="3076802" cy="4071256"/>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7172" name="Picture 4" descr="A black and white photograph of an automobile truck for an electricity company parked beside an electrical plant in a grassy field. ">
            <a:extLst>
              <a:ext uri="{FF2B5EF4-FFF2-40B4-BE49-F238E27FC236}">
                <a16:creationId xmlns:a16="http://schemas.microsoft.com/office/drawing/2014/main" id="{7AAE09B0-2215-1EAC-4FC8-60D7094A78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8735" y="1277985"/>
            <a:ext cx="3333590" cy="4437016"/>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4" name="Picture 3" descr="A black and white photograph of 5 men working outdoors. Three are pulling a rope or wire attached to a pulley system on the back of a truck in order to heave a heavy rock. Another man watches on in the background. ">
            <a:extLst>
              <a:ext uri="{FF2B5EF4-FFF2-40B4-BE49-F238E27FC236}">
                <a16:creationId xmlns:a16="http://schemas.microsoft.com/office/drawing/2014/main" id="{FDA85667-5793-7111-819C-E5BA809680A9}"/>
              </a:ext>
            </a:extLst>
          </p:cNvPr>
          <p:cNvPicPr>
            <a:picLocks noChangeAspect="1"/>
          </p:cNvPicPr>
          <p:nvPr/>
        </p:nvPicPr>
        <p:blipFill>
          <a:blip r:embed="rId6"/>
          <a:stretch>
            <a:fillRect/>
          </a:stretch>
        </p:blipFill>
        <p:spPr>
          <a:xfrm>
            <a:off x="8038222" y="1277984"/>
            <a:ext cx="3996881" cy="3728356"/>
          </a:xfrm>
          <a:prstGeom prst="rect">
            <a:avLst/>
          </a:prstGeom>
          <a:effectLst>
            <a:outerShdw blurRad="50800" dist="50800" dir="7920000" algn="ctr" rotWithShape="0">
              <a:srgbClr val="000000">
                <a:alpha val="43137"/>
              </a:srgbClr>
            </a:outerShdw>
          </a:effectLst>
        </p:spPr>
      </p:pic>
      <p:sp>
        <p:nvSpPr>
          <p:cNvPr id="5" name="TextBox 4">
            <a:extLst>
              <a:ext uri="{FF2B5EF4-FFF2-40B4-BE49-F238E27FC236}">
                <a16:creationId xmlns:a16="http://schemas.microsoft.com/office/drawing/2014/main" id="{A77A7A09-AE3F-71E4-91C3-B0A22EB07883}"/>
              </a:ext>
            </a:extLst>
          </p:cNvPr>
          <p:cNvSpPr txBox="1"/>
          <p:nvPr/>
        </p:nvSpPr>
        <p:spPr>
          <a:xfrm>
            <a:off x="1643743" y="5464629"/>
            <a:ext cx="2471057" cy="923330"/>
          </a:xfrm>
          <a:prstGeom prst="rect">
            <a:avLst/>
          </a:prstGeom>
          <a:noFill/>
        </p:spPr>
        <p:txBody>
          <a:bodyPr wrap="square" rtlCol="0">
            <a:spAutoFit/>
          </a:bodyPr>
          <a:lstStyle/>
          <a:p>
            <a:pPr algn="ctr"/>
            <a:r>
              <a:rPr lang="en-US" dirty="0">
                <a:latin typeface="Gotham Book"/>
              </a:rPr>
              <a:t>A Works Progress Administration poster</a:t>
            </a:r>
          </a:p>
          <a:p>
            <a:pPr algn="ctr"/>
            <a:r>
              <a:rPr lang="en-US" i="1" dirty="0">
                <a:latin typeface="Gotham Book"/>
              </a:rPr>
              <a:t>The Library of Congress</a:t>
            </a:r>
          </a:p>
        </p:txBody>
      </p:sp>
      <p:sp>
        <p:nvSpPr>
          <p:cNvPr id="6" name="TextBox 5">
            <a:extLst>
              <a:ext uri="{FF2B5EF4-FFF2-40B4-BE49-F238E27FC236}">
                <a16:creationId xmlns:a16="http://schemas.microsoft.com/office/drawing/2014/main" id="{46FB012A-07EE-55F9-431E-4CE8B8B941A5}"/>
              </a:ext>
            </a:extLst>
          </p:cNvPr>
          <p:cNvSpPr txBox="1"/>
          <p:nvPr/>
        </p:nvSpPr>
        <p:spPr>
          <a:xfrm>
            <a:off x="4271596" y="5715001"/>
            <a:ext cx="3805606" cy="923330"/>
          </a:xfrm>
          <a:prstGeom prst="rect">
            <a:avLst/>
          </a:prstGeom>
          <a:noFill/>
        </p:spPr>
        <p:txBody>
          <a:bodyPr wrap="square" rtlCol="0">
            <a:spAutoFit/>
          </a:bodyPr>
          <a:lstStyle/>
          <a:p>
            <a:pPr algn="ctr"/>
            <a:r>
              <a:rPr lang="en-US" dirty="0">
                <a:latin typeface="Gotham Book"/>
              </a:rPr>
              <a:t>The Rural Electrification Administration </a:t>
            </a:r>
          </a:p>
          <a:p>
            <a:pPr algn="ctr"/>
            <a:r>
              <a:rPr lang="en-US" i="1" dirty="0">
                <a:latin typeface="Gotham Book"/>
              </a:rPr>
              <a:t>The Library of Congress</a:t>
            </a:r>
          </a:p>
        </p:txBody>
      </p:sp>
      <p:sp>
        <p:nvSpPr>
          <p:cNvPr id="7" name="TextBox 6">
            <a:extLst>
              <a:ext uri="{FF2B5EF4-FFF2-40B4-BE49-F238E27FC236}">
                <a16:creationId xmlns:a16="http://schemas.microsoft.com/office/drawing/2014/main" id="{10232172-705C-AFD9-F3B6-A989A89731EE}"/>
              </a:ext>
            </a:extLst>
          </p:cNvPr>
          <p:cNvSpPr txBox="1"/>
          <p:nvPr/>
        </p:nvSpPr>
        <p:spPr>
          <a:xfrm>
            <a:off x="8119464" y="5006340"/>
            <a:ext cx="3805606" cy="1200329"/>
          </a:xfrm>
          <a:prstGeom prst="rect">
            <a:avLst/>
          </a:prstGeom>
          <a:noFill/>
        </p:spPr>
        <p:txBody>
          <a:bodyPr wrap="square" rtlCol="0">
            <a:spAutoFit/>
          </a:bodyPr>
          <a:lstStyle/>
          <a:p>
            <a:pPr algn="ctr"/>
            <a:r>
              <a:rPr lang="en-US" dirty="0">
                <a:latin typeface="Gotham Book"/>
              </a:rPr>
              <a:t>Men with the Civilian Conservation Corps build Buescher State Park near Austin</a:t>
            </a:r>
          </a:p>
          <a:p>
            <a:pPr algn="ctr"/>
            <a:r>
              <a:rPr lang="en-US" i="1" dirty="0">
                <a:latin typeface="Gotham Book"/>
              </a:rPr>
              <a:t>The Portal to Texas History</a:t>
            </a:r>
          </a:p>
        </p:txBody>
      </p:sp>
    </p:spTree>
    <p:extLst>
      <p:ext uri="{BB962C8B-B14F-4D97-AF65-F5344CB8AC3E}">
        <p14:creationId xmlns:p14="http://schemas.microsoft.com/office/powerpoint/2010/main" val="39719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6BC1DE-D4CC-5965-C059-1A44196AD10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D3D6B26-4C7A-87DA-1AEA-78095D20F5A7}"/>
              </a:ext>
            </a:extLst>
          </p:cNvPr>
          <p:cNvSpPr txBox="1">
            <a:spLocks noGrp="1"/>
          </p:cNvSpPr>
          <p:nvPr>
            <p:ph type="title" idx="4294967295"/>
          </p:nvPr>
        </p:nvSpPr>
        <p:spPr>
          <a:xfrm>
            <a:off x="2328708" y="2074126"/>
            <a:ext cx="8240486" cy="20172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schemeClr val="tx2">
                    <a:lumMod val="10000"/>
                    <a:lumOff val="90000"/>
                  </a:schemeClr>
                </a:solidFill>
                <a:effectLst/>
                <a:uLnTx/>
                <a:uFillTx/>
                <a:latin typeface="Gotham Medium"/>
                <a:ea typeface="+mj-ea"/>
                <a:cs typeface="+mj-cs"/>
              </a:rPr>
              <a:t>Part III:</a:t>
            </a:r>
            <a:r>
              <a:rPr kumimoji="0" lang="en-US" sz="6000" b="0" i="0" u="none" strike="noStrike" kern="1200" cap="none" spc="0" normalizeH="0" baseline="0" noProof="0" dirty="0">
                <a:ln>
                  <a:noFill/>
                </a:ln>
                <a:solidFill>
                  <a:schemeClr val="bg1"/>
                </a:solidFill>
                <a:effectLst/>
                <a:uLnTx/>
                <a:uFillTx/>
                <a:latin typeface="Gotham Medium"/>
                <a:ea typeface="+mj-ea"/>
                <a:cs typeface="+mj-cs"/>
              </a:rPr>
              <a:t> Comprehension Questions</a:t>
            </a:r>
          </a:p>
        </p:txBody>
      </p:sp>
    </p:spTree>
    <p:extLst>
      <p:ext uri="{BB962C8B-B14F-4D97-AF65-F5344CB8AC3E}">
        <p14:creationId xmlns:p14="http://schemas.microsoft.com/office/powerpoint/2010/main" val="956561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E3AE5A-6D6E-56A9-9A99-28A80FF0B4E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8C688F9-C921-F1C5-91C8-3E32A19C2112}"/>
              </a:ext>
            </a:extLst>
          </p:cNvPr>
          <p:cNvSpPr txBox="1">
            <a:spLocks noGrp="1"/>
          </p:cNvSpPr>
          <p:nvPr>
            <p:ph type="title" idx="4294967295"/>
          </p:nvPr>
        </p:nvSpPr>
        <p:spPr>
          <a:xfrm>
            <a:off x="1730829" y="35667"/>
            <a:ext cx="9992559" cy="156453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7200" b="1" i="1" u="none" strike="noStrike" kern="1200" cap="none" spc="0" normalizeH="0" baseline="0" noProof="0" dirty="0">
                <a:ln>
                  <a:noFill/>
                </a:ln>
                <a:solidFill>
                  <a:schemeClr val="tx1"/>
                </a:solidFill>
                <a:effectLst/>
                <a:uLnTx/>
                <a:uFillTx/>
                <a:latin typeface="Gotham Medium"/>
                <a:ea typeface="+mj-ea"/>
                <a:cs typeface="+mj-cs"/>
              </a:rPr>
              <a:t>Exit Ticket</a:t>
            </a:r>
            <a:br>
              <a:rPr kumimoji="0" lang="en-US" sz="4400" b="0" i="0" u="none" strike="noStrike" kern="1200" cap="none" spc="0" normalizeH="0" baseline="0" noProof="0" dirty="0">
                <a:ln>
                  <a:noFill/>
                </a:ln>
                <a:solidFill>
                  <a:schemeClr val="tx1"/>
                </a:solidFill>
                <a:effectLst/>
                <a:uLnTx/>
                <a:uFillTx/>
                <a:latin typeface="Gotham Medium"/>
                <a:ea typeface="+mj-ea"/>
                <a:cs typeface="+mj-cs"/>
              </a:rPr>
            </a:br>
            <a:r>
              <a:rPr kumimoji="0" lang="en-US" sz="3200" b="0" i="0" u="none" strike="noStrike" kern="1200" cap="none" spc="0" normalizeH="0" baseline="0" noProof="0" dirty="0">
                <a:ln>
                  <a:noFill/>
                </a:ln>
                <a:solidFill>
                  <a:schemeClr val="tx1"/>
                </a:solidFill>
                <a:effectLst/>
                <a:uLnTx/>
                <a:uFillTx/>
                <a:latin typeface="Gotham Medium"/>
                <a:ea typeface="+mj-ea"/>
                <a:cs typeface="+mj-cs"/>
              </a:rPr>
              <a:t>Follow the directions below to complete your exit ticket </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8296272C-5FB9-DC67-AD76-E57405F39C8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71963" y="3429000"/>
            <a:ext cx="925793" cy="925793"/>
          </a:xfrm>
          <a:prstGeom prst="rect">
            <a:avLst/>
          </a:prstGeom>
        </p:spPr>
      </p:pic>
      <p:pic>
        <p:nvPicPr>
          <p:cNvPr id="6" name="Graphic 5">
            <a:extLst>
              <a:ext uri="{FF2B5EF4-FFF2-40B4-BE49-F238E27FC236}">
                <a16:creationId xmlns:a16="http://schemas.microsoft.com/office/drawing/2014/main" id="{D00CEEAA-5237-A8D9-1B95-05EB6F14102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55303" y="5057573"/>
            <a:ext cx="842453" cy="842453"/>
          </a:xfrm>
          <a:prstGeom prst="rect">
            <a:avLst/>
          </a:prstGeom>
        </p:spPr>
      </p:pic>
      <p:pic>
        <p:nvPicPr>
          <p:cNvPr id="7" name="Graphic 6">
            <a:extLst>
              <a:ext uri="{FF2B5EF4-FFF2-40B4-BE49-F238E27FC236}">
                <a16:creationId xmlns:a16="http://schemas.microsoft.com/office/drawing/2014/main" id="{BC97B67F-3BFF-66B7-F855-A315BA68EA4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30695" y="1600201"/>
            <a:ext cx="1208326" cy="1208326"/>
          </a:xfrm>
          <a:prstGeom prst="rect">
            <a:avLst/>
          </a:prstGeom>
        </p:spPr>
      </p:pic>
      <p:sp>
        <p:nvSpPr>
          <p:cNvPr id="8" name="TextBox 7">
            <a:extLst>
              <a:ext uri="{FF2B5EF4-FFF2-40B4-BE49-F238E27FC236}">
                <a16:creationId xmlns:a16="http://schemas.microsoft.com/office/drawing/2014/main" id="{8AF672E5-EF60-45CF-0985-A59CF228771F}"/>
              </a:ext>
            </a:extLst>
          </p:cNvPr>
          <p:cNvSpPr txBox="1"/>
          <p:nvPr/>
        </p:nvSpPr>
        <p:spPr>
          <a:xfrm>
            <a:off x="3701142" y="1835292"/>
            <a:ext cx="4680857" cy="397031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dirty="0">
                <a:solidFill>
                  <a:srgbClr val="C00000"/>
                </a:solidFill>
                <a:latin typeface="Gotham Book"/>
              </a:rPr>
              <a:t>Read the sentence stem in the question.</a:t>
            </a:r>
            <a:endParaRPr kumimoji="0" lang="en-US" sz="3600" b="0" i="0" u="none" strike="noStrike" kern="1200" cap="none" spc="0" normalizeH="0" baseline="0" noProof="0" dirty="0">
              <a:ln>
                <a:noFill/>
              </a:ln>
              <a:solidFill>
                <a:srgbClr val="C00000"/>
              </a:solidFill>
              <a:effectLst/>
              <a:uLnTx/>
              <a:uFillTx/>
              <a:latin typeface="Gotham Book"/>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0070C0"/>
                </a:solidFill>
                <a:effectLst/>
                <a:uLnTx/>
                <a:uFillTx/>
                <a:latin typeface="Gotham Book"/>
                <a:ea typeface="+mn-ea"/>
                <a:cs typeface="+mn-cs"/>
              </a:rPr>
              <a:t>Choose three answers that best complete the sentence stem.</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196B24">
                    <a:lumMod val="75000"/>
                  </a:srgbClr>
                </a:solidFill>
                <a:effectLst/>
                <a:uLnTx/>
                <a:uFillTx/>
                <a:latin typeface="Gotham Book"/>
                <a:ea typeface="+mn-ea"/>
                <a:cs typeface="+mn-cs"/>
              </a:rPr>
              <a:t>Share with a partner</a:t>
            </a:r>
            <a:r>
              <a:rPr kumimoji="0" lang="en-US" sz="3200" b="0" i="0" u="none" strike="noStrike" kern="1200" cap="none" spc="0" normalizeH="0" baseline="0" noProof="0" dirty="0">
                <a:ln>
                  <a:noFill/>
                </a:ln>
                <a:solidFill>
                  <a:srgbClr val="196B24">
                    <a:lumMod val="75000"/>
                  </a:srgbClr>
                </a:solidFill>
                <a:effectLst/>
                <a:uLnTx/>
                <a:uFillTx/>
                <a:latin typeface="Gotham Book"/>
                <a:ea typeface="+mn-ea"/>
                <a:cs typeface="+mn-cs"/>
              </a:rPr>
              <a:t>.</a:t>
            </a:r>
            <a:endParaRPr kumimoji="0" lang="en-US" sz="3000" b="0" i="0" u="none" strike="noStrike" kern="1200" cap="none" spc="0" normalizeH="0" baseline="0" noProof="0" dirty="0">
              <a:ln>
                <a:noFill/>
              </a:ln>
              <a:solidFill>
                <a:srgbClr val="196B24">
                  <a:lumMod val="75000"/>
                </a:srgbClr>
              </a:solidFill>
              <a:effectLst/>
              <a:uLnTx/>
              <a:uFillTx/>
              <a:latin typeface="Gotham Book"/>
              <a:ea typeface="+mn-ea"/>
              <a:cs typeface="+mn-cs"/>
            </a:endParaRPr>
          </a:p>
        </p:txBody>
      </p:sp>
      <p:pic>
        <p:nvPicPr>
          <p:cNvPr id="4" name="Graphic 3" descr="Badge Tick with solid fill">
            <a:extLst>
              <a:ext uri="{FF2B5EF4-FFF2-40B4-BE49-F238E27FC236}">
                <a16:creationId xmlns:a16="http://schemas.microsoft.com/office/drawing/2014/main" id="{9F7A5CF3-E5D1-853C-08CC-2B009E39C95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83518" y="1942664"/>
            <a:ext cx="3755573" cy="3755573"/>
          </a:xfrm>
          <a:prstGeom prst="rect">
            <a:avLst/>
          </a:prstGeom>
        </p:spPr>
      </p:pic>
    </p:spTree>
    <p:extLst>
      <p:ext uri="{BB962C8B-B14F-4D97-AF65-F5344CB8AC3E}">
        <p14:creationId xmlns:p14="http://schemas.microsoft.com/office/powerpoint/2010/main" val="2009683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BEA8190-F3E1-021F-D906-297408FA00A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B8F07348-4E1A-E7C1-D621-34A039F33C82}"/>
              </a:ext>
            </a:extLst>
          </p:cNvPr>
          <p:cNvSpPr txBox="1">
            <a:spLocks noGrp="1"/>
          </p:cNvSpPr>
          <p:nvPr>
            <p:ph type="title" idx="4294967295"/>
          </p:nvPr>
        </p:nvSpPr>
        <p:spPr>
          <a:xfrm>
            <a:off x="1812149"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uLnTx/>
                <a:uFillTx/>
                <a:latin typeface="Gotham Medium"/>
                <a:ea typeface="+mj-ea"/>
                <a:cs typeface="+mj-cs"/>
              </a:rPr>
              <a:t>Share with the class: </a:t>
            </a:r>
            <a:r>
              <a:rPr kumimoji="0" lang="en-US" sz="6000" b="0" i="0" u="none" strike="noStrike" kern="1200" cap="none" spc="0" normalizeH="0" baseline="0" noProof="0" dirty="0">
                <a:ln>
                  <a:noFill/>
                </a:ln>
                <a:solidFill>
                  <a:schemeClr val="bg1"/>
                </a:solidFill>
                <a:effectLst/>
                <a:uLnTx/>
                <a:uFillTx/>
                <a:latin typeface="Gotham Medium"/>
                <a:ea typeface="+mj-ea"/>
                <a:cs typeface="+mj-cs"/>
              </a:rPr>
              <a:t>2</a:t>
            </a:r>
          </a:p>
        </p:txBody>
      </p:sp>
      <p:sp>
        <p:nvSpPr>
          <p:cNvPr id="3" name="Speech Bubble: Rectangle with Corners Rounded 2">
            <a:extLst>
              <a:ext uri="{FF2B5EF4-FFF2-40B4-BE49-F238E27FC236}">
                <a16:creationId xmlns:a16="http://schemas.microsoft.com/office/drawing/2014/main" id="{FE27FBF8-6D8A-0B53-FFC6-19F99FE09E98}"/>
              </a:ext>
            </a:extLst>
          </p:cNvPr>
          <p:cNvSpPr/>
          <p:nvPr/>
        </p:nvSpPr>
        <p:spPr>
          <a:xfrm>
            <a:off x="1964548" y="1752598"/>
            <a:ext cx="6439223" cy="2547260"/>
          </a:xfrm>
          <a:prstGeom prst="wedgeRoundRectCallout">
            <a:avLst>
              <a:gd name="adj1" fmla="val 69646"/>
              <a:gd name="adj2" fmla="val 34008"/>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Gotham Book"/>
                <a:ea typeface="+mn-ea"/>
                <a:cs typeface="+mn-cs"/>
              </a:rPr>
              <a:t>One defining characteristic of the Great Depression was ______________</a:t>
            </a:r>
          </a:p>
        </p:txBody>
      </p:sp>
      <p:pic>
        <p:nvPicPr>
          <p:cNvPr id="4" name="Graphic 3">
            <a:extLst>
              <a:ext uri="{FF2B5EF4-FFF2-40B4-BE49-F238E27FC236}">
                <a16:creationId xmlns:a16="http://schemas.microsoft.com/office/drawing/2014/main" id="{CE34429D-3616-E864-981C-D777146C4B3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20209" y="2955382"/>
            <a:ext cx="1344476" cy="1344476"/>
          </a:xfrm>
          <a:prstGeom prst="rect">
            <a:avLst/>
          </a:prstGeom>
        </p:spPr>
      </p:pic>
    </p:spTree>
    <p:extLst>
      <p:ext uri="{BB962C8B-B14F-4D97-AF65-F5344CB8AC3E}">
        <p14:creationId xmlns:p14="http://schemas.microsoft.com/office/powerpoint/2010/main" val="12274924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254</TotalTime>
  <Words>1213</Words>
  <Application>Microsoft Office PowerPoint</Application>
  <PresentationFormat>Widescreen</PresentationFormat>
  <Paragraphs>79</Paragraphs>
  <Slides>15</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Aptos</vt:lpstr>
      <vt:lpstr>Aptos Display</vt:lpstr>
      <vt:lpstr>Arial</vt:lpstr>
      <vt:lpstr>Gotham Book</vt:lpstr>
      <vt:lpstr>Gotham Medium</vt:lpstr>
      <vt:lpstr>Office Theme</vt:lpstr>
      <vt:lpstr>1_Office Theme</vt:lpstr>
      <vt:lpstr>Unit 12:  The Great Depression</vt:lpstr>
      <vt:lpstr>Warm-up Follow the directions below to complete your warm-up </vt:lpstr>
      <vt:lpstr>Share with the class:</vt:lpstr>
      <vt:lpstr>Essential Question</vt:lpstr>
      <vt:lpstr>In Today’s Lesson</vt:lpstr>
      <vt:lpstr>Part I: Analyze an Image</vt:lpstr>
      <vt:lpstr>Part II: Essential Ideas &amp; Reading Passage</vt:lpstr>
      <vt:lpstr>Paragraph 1: The Age of Oil</vt:lpstr>
      <vt:lpstr>Paragraph 2: The Stock Market</vt:lpstr>
      <vt:lpstr>Paragraph 3: The Stock Market Crash of 1929</vt:lpstr>
      <vt:lpstr>Paragraph 4: President Roosevelt’s New Deal</vt:lpstr>
      <vt:lpstr>Paragraph 5: The New Deal in Action</vt:lpstr>
      <vt:lpstr>Part III: Comprehension Questions</vt:lpstr>
      <vt:lpstr>Exit Ticket Follow the directions below to complete your exit ticket </vt:lpstr>
      <vt:lpstr>Share with the class: 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Belden, Dreanna</cp:lastModifiedBy>
  <cp:revision>5</cp:revision>
  <dcterms:created xsi:type="dcterms:W3CDTF">2026-05-05T16:47:45Z</dcterms:created>
  <dcterms:modified xsi:type="dcterms:W3CDTF">2026-05-21T16:03:26Z</dcterms:modified>
</cp:coreProperties>
</file>